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2" r:id="rId7"/>
    <p:sldId id="261" r:id="rId8"/>
    <p:sldId id="260"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FF2ED-3D2C-4865-8D01-32207245694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C2B76F19-319C-47C9-B9DE-87A0E8E36381}">
      <dgm:prSet custT="1"/>
      <dgm:spPr>
        <a:solidFill>
          <a:schemeClr val="accent2">
            <a:lumMod val="60000"/>
            <a:lumOff val="40000"/>
          </a:schemeClr>
        </a:solidFill>
      </dgm:spPr>
      <dgm:t>
        <a:bodyPr/>
        <a:lstStyle/>
        <a:p>
          <a:pPr rtl="0"/>
          <a:r>
            <a:rPr lang="el-GR" sz="1400" dirty="0" smtClean="0"/>
            <a:t>Αγαπημένα μου παιδιά, εύχομαι να είστε όλοι καλά και όλοι σπίτι. Η καθημερινότητά μας άλλαξε σημαντικά, αυτό όμως δεν σημαίνει ότι δεν μπορούμε να βρούμε νέους τρόπους αξιοποίησης του χρόνου μας , να καλλιεργήσουμε και άλλες μας δεξιότητες που δεν είχαμε , ίσως, τον χρόνο να αφιερώσουμε σε αυτές. Είναι πολύ σημαντικό που αυτή τη φορά, υπό τις ιδιαίτερες αυτές συνθήκες ζωής, ο χρόνος που απλώνεται μπροστά μας είναι, πραγματικά, πολύς. Ας το δούμε ως ευκαιρία. Να ασχοληθούμε δημιουργικά με κάτι που αγαπάμε ,να μελετήσουμε τα μαθήματά μας, να ακούσουμε τη μουσική που μας αρέσει, να συζητήσουμε περισσότερο με τα μέλη της οικογένειάς μας, να δούμε όλοι μαζί μια ταινία αλλά και να αφιερώσω χρόνο στον εαυτό μου να σκεφθεί, να αναλογιστούμε και να επαναπροσδιορίσουμε τους στόχους μας για το άμεσο μέλλον, να κοιμηθούμε περισσότερο- είναι σημαντικό στην εφηβεία- και βέβαια – οπωσδήποτε- να γυμναστούμε. Σκέφθηκα να σας στείλω ένα πρόγραμμα ασκήσεων </a:t>
          </a:r>
          <a:r>
            <a:rPr lang="el-GR" sz="1400" dirty="0" err="1" smtClean="0"/>
            <a:t>μυικής</a:t>
          </a:r>
          <a:r>
            <a:rPr lang="el-GR" sz="1400" dirty="0" smtClean="0"/>
            <a:t> ενδυνάμωσης  με κάποιες πληροφορίες πολύ χρήσιμες.  Είναι πολύ σημαντικό να διατηρήσετε την ενεργητικότητά σας  και να γυμνάζεστε κάθε ημέρα λίγα λεπτά. Το να παραμένετε </a:t>
          </a:r>
          <a:r>
            <a:rPr lang="el-GR" sz="1600" dirty="0" smtClean="0"/>
            <a:t>σε </a:t>
          </a:r>
          <a:r>
            <a:rPr lang="en-US" sz="1600" dirty="0" smtClean="0"/>
            <a:t> active fitness </a:t>
          </a:r>
          <a:r>
            <a:rPr lang="el-GR" sz="1600" dirty="0" smtClean="0"/>
            <a:t>είναι κάτι που θα σας βοηθήσει πολύ τόσο από ψυχολογικής όσο και από πνευματικής </a:t>
          </a:r>
          <a:r>
            <a:rPr lang="el-GR" sz="1400" dirty="0" smtClean="0"/>
            <a:t>πλευράς….</a:t>
          </a:r>
          <a:endParaRPr lang="el-GR" sz="1400" dirty="0"/>
        </a:p>
      </dgm:t>
    </dgm:pt>
    <dgm:pt modelId="{39902D01-F07E-4C5D-9736-C74ED701700D}" type="parTrans" cxnId="{1D177D00-557E-42BF-9354-2169874EF955}">
      <dgm:prSet/>
      <dgm:spPr/>
      <dgm:t>
        <a:bodyPr/>
        <a:lstStyle/>
        <a:p>
          <a:endParaRPr lang="el-GR"/>
        </a:p>
      </dgm:t>
    </dgm:pt>
    <dgm:pt modelId="{4BF207DB-EE68-448B-985A-CD2C7313C016}" type="sibTrans" cxnId="{1D177D00-557E-42BF-9354-2169874EF955}">
      <dgm:prSet/>
      <dgm:spPr/>
      <dgm:t>
        <a:bodyPr/>
        <a:lstStyle/>
        <a:p>
          <a:endParaRPr lang="el-GR"/>
        </a:p>
      </dgm:t>
    </dgm:pt>
    <dgm:pt modelId="{99F91E20-36B1-4360-8784-211697348172}" type="pres">
      <dgm:prSet presAssocID="{BD5FF2ED-3D2C-4865-8D01-322072456941}" presName="cycle" presStyleCnt="0">
        <dgm:presLayoutVars>
          <dgm:dir/>
          <dgm:resizeHandles val="exact"/>
        </dgm:presLayoutVars>
      </dgm:prSet>
      <dgm:spPr/>
      <dgm:t>
        <a:bodyPr/>
        <a:lstStyle/>
        <a:p>
          <a:endParaRPr lang="el-GR"/>
        </a:p>
      </dgm:t>
    </dgm:pt>
    <dgm:pt modelId="{2180C51C-5428-427E-8C17-9ED3D59CDF24}" type="pres">
      <dgm:prSet presAssocID="{C2B76F19-319C-47C9-B9DE-87A0E8E36381}" presName="node" presStyleLbl="node1" presStyleIdx="0" presStyleCnt="1" custScaleX="150129" custRadScaleRad="100004" custRadScaleInc="4">
        <dgm:presLayoutVars>
          <dgm:bulletEnabled val="1"/>
        </dgm:presLayoutVars>
      </dgm:prSet>
      <dgm:spPr/>
      <dgm:t>
        <a:bodyPr/>
        <a:lstStyle/>
        <a:p>
          <a:endParaRPr lang="el-GR"/>
        </a:p>
      </dgm:t>
    </dgm:pt>
  </dgm:ptLst>
  <dgm:cxnLst>
    <dgm:cxn modelId="{1D177D00-557E-42BF-9354-2169874EF955}" srcId="{BD5FF2ED-3D2C-4865-8D01-322072456941}" destId="{C2B76F19-319C-47C9-B9DE-87A0E8E36381}" srcOrd="0" destOrd="0" parTransId="{39902D01-F07E-4C5D-9736-C74ED701700D}" sibTransId="{4BF207DB-EE68-448B-985A-CD2C7313C016}"/>
    <dgm:cxn modelId="{5962E00A-FF3F-4B64-99D9-E713144205F3}" type="presOf" srcId="{C2B76F19-319C-47C9-B9DE-87A0E8E36381}" destId="{2180C51C-5428-427E-8C17-9ED3D59CDF24}" srcOrd="0" destOrd="0" presId="urn:microsoft.com/office/officeart/2005/8/layout/cycle2"/>
    <dgm:cxn modelId="{F5FA5948-9557-4261-BDAD-BCD3D1276D31}" type="presOf" srcId="{BD5FF2ED-3D2C-4865-8D01-322072456941}" destId="{99F91E20-36B1-4360-8784-211697348172}" srcOrd="0" destOrd="0" presId="urn:microsoft.com/office/officeart/2005/8/layout/cycle2"/>
    <dgm:cxn modelId="{05892536-10D4-48EF-89B9-EF310780AC8E}" type="presParOf" srcId="{99F91E20-36B1-4360-8784-211697348172}" destId="{2180C51C-5428-427E-8C17-9ED3D59CDF24}"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80C51C-5428-427E-8C17-9ED3D59CDF24}">
      <dsp:nvSpPr>
        <dsp:cNvPr id="0" name=""/>
        <dsp:cNvSpPr/>
      </dsp:nvSpPr>
      <dsp:spPr>
        <a:xfrm>
          <a:off x="0" y="0"/>
          <a:ext cx="8063949" cy="5371346"/>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l-GR" sz="1400" kern="1200" dirty="0" smtClean="0"/>
            <a:t>Αγαπημένα μου παιδιά, εύχομαι να είστε όλοι καλά και όλοι σπίτι. Η καθημερινότητά μας άλλαξε σημαντικά, αυτό όμως δεν σημαίνει ότι δεν μπορούμε να βρούμε νέους τρόπους αξιοποίησης του χρόνου μας , να καλλιεργήσουμε και άλλες μας δεξιότητες που δεν είχαμε , ίσως, τον χρόνο να αφιερώσουμε σε αυτές. Είναι πολύ σημαντικό που αυτή τη φορά, υπό τις ιδιαίτερες αυτές συνθήκες ζωής, ο χρόνος που απλώνεται μπροστά μας είναι, πραγματικά, πολύς. Ας το δούμε ως ευκαιρία. Να ασχοληθούμε δημιουργικά με κάτι που αγαπάμε ,να μελετήσουμε τα μαθήματά μας, να ακούσουμε τη μουσική που μας αρέσει, να συζητήσουμε περισσότερο με τα μέλη της οικογένειάς μας, να δούμε όλοι μαζί μια ταινία αλλά και να αφιερώσω χρόνο στον εαυτό μου να σκεφθεί, να αναλογιστούμε και να επαναπροσδιορίσουμε τους στόχους μας για το άμεσο μέλλον, να κοιμηθούμε περισσότερο- είναι σημαντικό στην εφηβεία- και βέβαια – οπωσδήποτε- να γυμναστούμε. Σκέφθηκα να σας στείλω ένα πρόγραμμα ασκήσεων </a:t>
          </a:r>
          <a:r>
            <a:rPr lang="el-GR" sz="1400" kern="1200" dirty="0" err="1" smtClean="0"/>
            <a:t>μυικής</a:t>
          </a:r>
          <a:r>
            <a:rPr lang="el-GR" sz="1400" kern="1200" dirty="0" smtClean="0"/>
            <a:t> ενδυνάμωσης  με κάποιες πληροφορίες πολύ χρήσιμες.  Είναι πολύ σημαντικό να διατηρήσετε την ενεργητικότητά σας  και να γυμνάζεστε κάθε ημέρα λίγα λεπτά. Το να παραμένετε </a:t>
          </a:r>
          <a:r>
            <a:rPr lang="el-GR" sz="1600" kern="1200" dirty="0" smtClean="0"/>
            <a:t>σε </a:t>
          </a:r>
          <a:r>
            <a:rPr lang="en-US" sz="1600" kern="1200" dirty="0" smtClean="0"/>
            <a:t> active fitness </a:t>
          </a:r>
          <a:r>
            <a:rPr lang="el-GR" sz="1600" kern="1200" dirty="0" smtClean="0"/>
            <a:t>είναι κάτι που θα σας βοηθήσει πολύ τόσο από ψυχολογικής όσο και από πνευματικής </a:t>
          </a:r>
          <a:r>
            <a:rPr lang="el-GR" sz="1400" kern="1200" dirty="0" smtClean="0"/>
            <a:t>πλευράς….</a:t>
          </a:r>
          <a:endParaRPr lang="el-GR" sz="1400" kern="1200" dirty="0"/>
        </a:p>
      </dsp:txBody>
      <dsp:txXfrm>
        <a:off x="0" y="0"/>
        <a:ext cx="8063949" cy="53713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F84A35-1312-487E-83DF-C5F5CD4801BA}" type="datetimeFigureOut">
              <a:rPr lang="el-GR" smtClean="0"/>
              <a:pPr/>
              <a:t>24/4/2020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E0DBB5-85CB-4216-86EA-D7C46F777D9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84A35-1312-487E-83DF-C5F5CD4801BA}" type="datetimeFigureOut">
              <a:rPr lang="el-GR" smtClean="0"/>
              <a:pPr/>
              <a:t>24/4/2020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DBB5-85CB-4216-86EA-D7C46F777D9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meygeia.gr/6-diatasis-gia-anakoufisi-apo-ton-pono-sti-mesi/"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dirty="0" smtClean="0"/>
              <a:t>ΦΥΣΙΚΗ     ΑΓΩΓΗ</a:t>
            </a:r>
            <a:endParaRPr lang="el-GR" dirty="0"/>
          </a:p>
        </p:txBody>
      </p:sp>
      <p:pic>
        <p:nvPicPr>
          <p:cNvPr id="6" name="5 - Θέση περιεχομένου" descr="μένουμε σπίτι με γυμναστική.jpg"/>
          <p:cNvPicPr>
            <a:picLocks noGrp="1" noChangeAspect="1"/>
          </p:cNvPicPr>
          <p:nvPr>
            <p:ph idx="1"/>
          </p:nvPr>
        </p:nvPicPr>
        <p:blipFill>
          <a:blip r:embed="rId2" cstate="print"/>
          <a:stretch>
            <a:fillRect/>
          </a:stretch>
        </p:blipFill>
        <p:spPr>
          <a:xfrm>
            <a:off x="179512" y="2276872"/>
            <a:ext cx="2448271" cy="3318926"/>
          </a:xfrm>
          <a:ln>
            <a:solidFill>
              <a:schemeClr val="accent2">
                <a:lumMod val="75000"/>
              </a:schemeClr>
            </a:solidFill>
          </a:ln>
        </p:spPr>
      </p:pic>
      <p:pic>
        <p:nvPicPr>
          <p:cNvPr id="7" name="6 - Εικόνα" descr="μένουμε σπίτι και γυμναζόμαστε.png"/>
          <p:cNvPicPr>
            <a:picLocks noChangeAspect="1"/>
          </p:cNvPicPr>
          <p:nvPr/>
        </p:nvPicPr>
        <p:blipFill>
          <a:blip r:embed="rId3" cstate="print"/>
          <a:stretch>
            <a:fillRect/>
          </a:stretch>
        </p:blipFill>
        <p:spPr>
          <a:xfrm>
            <a:off x="3131840" y="1556792"/>
            <a:ext cx="5760639" cy="496307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ΕΝΔΥΝΑΜΩΣΗ  ΓΙΑ   ΟΛΟ  ΤΟ  ΣΩΜΑ</a:t>
            </a:r>
            <a:endParaRPr lang="el-GR" dirty="0"/>
          </a:p>
        </p:txBody>
      </p:sp>
      <p:sp>
        <p:nvSpPr>
          <p:cNvPr id="4" name="3 - Θέση περιεχομένου"/>
          <p:cNvSpPr>
            <a:spLocks noGrp="1"/>
          </p:cNvSpPr>
          <p:nvPr>
            <p:ph sz="half" idx="2"/>
          </p:nvPr>
        </p:nvSpPr>
        <p:spPr/>
        <p:txBody>
          <a:bodyPr>
            <a:normAutofit fontScale="77500" lnSpcReduction="20000"/>
          </a:bodyPr>
          <a:lstStyle/>
          <a:p>
            <a:r>
              <a:rPr lang="el-GR" b="1" dirty="0" smtClean="0"/>
              <a:t>Χέρια</a:t>
            </a:r>
            <a:br>
              <a:rPr lang="el-GR" b="1" dirty="0" smtClean="0"/>
            </a:br>
            <a:r>
              <a:rPr lang="el-GR" dirty="0" smtClean="0"/>
              <a:t>Αρκεί ένα ζευγάρι αλτήρες (βαράκια 2-3 κιλών), για να ενδυναμώσετε τους δικέφαλους, τρικέφαλους, καθώς και τους ώμους.</a:t>
            </a:r>
            <a:br>
              <a:rPr lang="el-GR" dirty="0" smtClean="0"/>
            </a:br>
            <a:r>
              <a:rPr lang="el-GR" dirty="0" smtClean="0"/>
              <a:t>Κρατήστε τα βαράκια και σταθείτε όρθιοι  με ελαφρώς λυγισμένα τα γόνατα ή καθιστοί. Λυγίστε τους αγκώνες πλησιάζοντας τα βαράκια προς τους δικέφαλους, χωρίς να σηκώσετε το βραχίονα. Επαναλάβετε την κίνηση 12 φορές.</a:t>
            </a:r>
            <a:r>
              <a:rPr lang="el-GR" b="1" dirty="0" smtClean="0"/>
              <a:t> </a:t>
            </a:r>
            <a:endParaRPr lang="el-GR" dirty="0"/>
          </a:p>
        </p:txBody>
      </p:sp>
      <p:pic>
        <p:nvPicPr>
          <p:cNvPr id="6" name="5 - Εικόνα" descr="ΤΡΙΚΈΦΑΛΟς.jpg"/>
          <p:cNvPicPr>
            <a:picLocks noChangeAspect="1"/>
          </p:cNvPicPr>
          <p:nvPr/>
        </p:nvPicPr>
        <p:blipFill>
          <a:blip r:embed="rId2" cstate="print"/>
          <a:stretch>
            <a:fillRect/>
          </a:stretch>
        </p:blipFill>
        <p:spPr>
          <a:xfrm>
            <a:off x="1885950" y="3573016"/>
            <a:ext cx="2494028" cy="1870521"/>
          </a:xfrm>
          <a:prstGeom prst="rect">
            <a:avLst/>
          </a:prstGeom>
        </p:spPr>
      </p:pic>
      <p:pic>
        <p:nvPicPr>
          <p:cNvPr id="8" name="7 - Θέση περιεχομένου" descr="5Δικέφαλοι-αυτοσυγκέντρωσης.jpg"/>
          <p:cNvPicPr>
            <a:picLocks noGrp="1" noChangeAspect="1"/>
          </p:cNvPicPr>
          <p:nvPr>
            <p:ph sz="half" idx="1"/>
          </p:nvPr>
        </p:nvPicPr>
        <p:blipFill>
          <a:blip r:embed="rId3" cstate="print"/>
          <a:stretch>
            <a:fillRect/>
          </a:stretch>
        </p:blipFill>
        <p:spPr>
          <a:xfrm>
            <a:off x="457200" y="1268761"/>
            <a:ext cx="4038600" cy="1800199"/>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60000"/>
              <a:lumOff val="40000"/>
            </a:schemeClr>
          </a:solidFill>
        </p:spPr>
        <p:txBody>
          <a:bodyPr>
            <a:normAutofit/>
          </a:bodyPr>
          <a:lstStyle/>
          <a:p>
            <a:r>
              <a:rPr lang="el-GR" sz="3200" dirty="0" smtClean="0"/>
              <a:t>ΕΝΔΥΝΑΜΩΣΗ</a:t>
            </a:r>
            <a:endParaRPr lang="el-GR" sz="3200" dirty="0"/>
          </a:p>
        </p:txBody>
      </p:sp>
      <p:pic>
        <p:nvPicPr>
          <p:cNvPr id="5" name="4 - Θέση περιεχομένου" descr="push ups.jpg"/>
          <p:cNvPicPr>
            <a:picLocks noGrp="1" noChangeAspect="1"/>
          </p:cNvPicPr>
          <p:nvPr>
            <p:ph sz="half" idx="1"/>
          </p:nvPr>
        </p:nvPicPr>
        <p:blipFill>
          <a:blip r:embed="rId2" cstate="print"/>
          <a:stretch>
            <a:fillRect/>
          </a:stretch>
        </p:blipFill>
        <p:spPr>
          <a:xfrm>
            <a:off x="539552" y="2492896"/>
            <a:ext cx="3996120" cy="2659236"/>
          </a:xfrm>
        </p:spPr>
      </p:pic>
      <p:sp>
        <p:nvSpPr>
          <p:cNvPr id="4" name="3 - Θέση περιεχομένου"/>
          <p:cNvSpPr>
            <a:spLocks noGrp="1"/>
          </p:cNvSpPr>
          <p:nvPr>
            <p:ph sz="half" idx="2"/>
          </p:nvPr>
        </p:nvSpPr>
        <p:spPr/>
        <p:txBody>
          <a:bodyPr>
            <a:normAutofit fontScale="70000" lnSpcReduction="20000"/>
          </a:bodyPr>
          <a:lstStyle/>
          <a:p>
            <a:r>
              <a:rPr lang="el-GR" b="1" dirty="0" smtClean="0"/>
              <a:t>Στήθος</a:t>
            </a:r>
            <a:r>
              <a:rPr lang="el-GR" dirty="0" smtClean="0"/>
              <a:t> </a:t>
            </a:r>
            <a:r>
              <a:rPr lang="el-GR" i="1" dirty="0" smtClean="0"/>
              <a:t>(</a:t>
            </a:r>
            <a:r>
              <a:rPr lang="el-GR" i="1" dirty="0" err="1" smtClean="0"/>
              <a:t>push</a:t>
            </a:r>
            <a:r>
              <a:rPr lang="el-GR" i="1" dirty="0" smtClean="0"/>
              <a:t>-</a:t>
            </a:r>
            <a:r>
              <a:rPr lang="el-GR" i="1" dirty="0" err="1" smtClean="0"/>
              <a:t>ups</a:t>
            </a:r>
            <a:r>
              <a:rPr lang="el-GR" i="1" dirty="0" smtClean="0"/>
              <a:t>)</a:t>
            </a:r>
            <a:br>
              <a:rPr lang="el-GR" i="1" dirty="0" smtClean="0"/>
            </a:br>
            <a:r>
              <a:rPr lang="el-GR" dirty="0" smtClean="0"/>
              <a:t>Χρησιμοποιώντας ως αντίσταση το βάρος του σώματός σας, μπορείτε να γυμνάσετε ταυτόχρονα το στήθος και τα χέρια.</a:t>
            </a:r>
            <a:br>
              <a:rPr lang="el-GR" dirty="0" smtClean="0"/>
            </a:br>
            <a:r>
              <a:rPr lang="el-GR" dirty="0" smtClean="0"/>
              <a:t>Με τα πόδια σε μικρή διάσταση, στηρίξτε τις παλάμες στον τοίχο και σταθείτε μισό μέτρο μακριά του</a:t>
            </a:r>
            <a:r>
              <a:rPr lang="en-US" dirty="0" smtClean="0"/>
              <a:t>,</a:t>
            </a:r>
            <a:r>
              <a:rPr lang="el-GR" dirty="0" smtClean="0"/>
              <a:t> ή στο πάτωμα. Λυγίστε αργά τους αγκώνες ρίχνοντας το βάρος προς τον τοίχο ή προς το πάτωμα. Τεντώστε ξανά αργά τα χέρια και επαναλάβετε για 12 φορές.</a:t>
            </a:r>
            <a:br>
              <a:rPr lang="el-GR" dirty="0" smtClean="0"/>
            </a:br>
            <a:r>
              <a:rPr lang="el-GR" dirty="0" smtClean="0"/>
              <a:t>Προσοχή! Η σπονδυλική στήλη, να είναι πάντα σε ευθεία γραμμή και οι κοιλιακοί σφιχτοί.</a:t>
            </a:r>
            <a:endParaRPr lang="el-GR" dirty="0"/>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0070C0"/>
          </a:solidFill>
        </p:spPr>
        <p:txBody>
          <a:bodyPr/>
          <a:lstStyle/>
          <a:p>
            <a:r>
              <a:rPr lang="en-US" dirty="0" smtClean="0"/>
              <a:t>ABS    WORKOUT</a:t>
            </a:r>
            <a:endParaRPr lang="el-GR" dirty="0"/>
          </a:p>
        </p:txBody>
      </p:sp>
      <p:pic>
        <p:nvPicPr>
          <p:cNvPr id="5" name="4 - Θέση περιεχομένου" descr="abs-workout-with-kinds-abdominal-training-flat-vector-26872819.jpg"/>
          <p:cNvPicPr>
            <a:picLocks noGrp="1" noChangeAspect="1"/>
          </p:cNvPicPr>
          <p:nvPr>
            <p:ph sz="half" idx="1"/>
          </p:nvPr>
        </p:nvPicPr>
        <p:blipFill>
          <a:blip r:embed="rId2" cstate="print"/>
          <a:srcRect r="2703" b="13656"/>
          <a:stretch>
            <a:fillRect/>
          </a:stretch>
        </p:blipFill>
        <p:spPr>
          <a:xfrm>
            <a:off x="0" y="1628800"/>
            <a:ext cx="4932040" cy="4608512"/>
          </a:xfrm>
        </p:spPr>
      </p:pic>
      <p:sp>
        <p:nvSpPr>
          <p:cNvPr id="4" name="3 - Θέση περιεχομένου"/>
          <p:cNvSpPr>
            <a:spLocks noGrp="1"/>
          </p:cNvSpPr>
          <p:nvPr>
            <p:ph sz="half" idx="2"/>
          </p:nvPr>
        </p:nvSpPr>
        <p:spPr>
          <a:xfrm>
            <a:off x="4860032" y="1628800"/>
            <a:ext cx="3826768" cy="4525963"/>
          </a:xfrm>
        </p:spPr>
        <p:txBody>
          <a:bodyPr>
            <a:normAutofit fontScale="70000" lnSpcReduction="20000"/>
          </a:bodyPr>
          <a:lstStyle/>
          <a:p>
            <a:r>
              <a:rPr lang="el-GR" b="1" dirty="0" smtClean="0"/>
              <a:t>Κοιλιακοί</a:t>
            </a:r>
            <a:br>
              <a:rPr lang="el-GR" b="1" dirty="0" smtClean="0"/>
            </a:br>
            <a:r>
              <a:rPr lang="el-GR" dirty="0" smtClean="0"/>
              <a:t>Χρησιμοποιήστε πάλι το βάρος του σώματος ως αντίσταση για να γυμνάσετε τους πάνω-κάτω και λοξούς κοιλιακούς.</a:t>
            </a:r>
            <a:br>
              <a:rPr lang="el-GR" dirty="0" smtClean="0"/>
            </a:br>
            <a:r>
              <a:rPr lang="el-GR" dirty="0" smtClean="0"/>
              <a:t>Ξαπλώστε στο έδαφος με τα γόνατα λυγισμένα.</a:t>
            </a:r>
            <a:br>
              <a:rPr lang="el-GR" dirty="0" smtClean="0"/>
            </a:br>
            <a:r>
              <a:rPr lang="el-GR" dirty="0" smtClean="0"/>
              <a:t>Κρατήστε τα χέρια τεντωμένα προς τα γόνατα και ανασηκώστε αργά το πάνω μέρος του κορμού, χωρίς να ξεκολλήσετε τη μέση από το έδαφος.</a:t>
            </a:r>
            <a:br>
              <a:rPr lang="el-GR" dirty="0" smtClean="0"/>
            </a:br>
            <a:r>
              <a:rPr lang="el-GR" dirty="0" smtClean="0"/>
              <a:t>Κάντε την ίδια κίνηση από κάτω, στρίβοντας λίγο το σώμα προς τα δεξιά ή αριστερά. Επαναλάβετε 15 φορές σε κάθε πλευρά.</a:t>
            </a:r>
            <a:endParaRPr lang="el-G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ΕΝΔΥΝΑΜΩΣΗ</a:t>
            </a:r>
            <a:endParaRPr lang="el-GR" sz="3200" dirty="0"/>
          </a:p>
        </p:txBody>
      </p:sp>
      <p:pic>
        <p:nvPicPr>
          <p:cNvPr id="5" name="4 - Θέση περιεχομένου" descr="ΡΑΧΙΑΙΟΙ.jpg"/>
          <p:cNvPicPr>
            <a:picLocks noGrp="1" noChangeAspect="1"/>
          </p:cNvPicPr>
          <p:nvPr>
            <p:ph sz="half" idx="1"/>
          </p:nvPr>
        </p:nvPicPr>
        <p:blipFill>
          <a:blip r:embed="rId2" cstate="print">
            <a:duotone>
              <a:prstClr val="black"/>
              <a:schemeClr val="accent2">
                <a:tint val="45000"/>
                <a:satMod val="400000"/>
              </a:schemeClr>
            </a:duotone>
            <a:lum bright="-40000"/>
          </a:blip>
          <a:stretch>
            <a:fillRect/>
          </a:stretch>
        </p:blipFill>
        <p:spPr>
          <a:xfrm>
            <a:off x="457200" y="2068249"/>
            <a:ext cx="3826768" cy="3401572"/>
          </a:xfrm>
        </p:spPr>
      </p:pic>
      <p:sp>
        <p:nvSpPr>
          <p:cNvPr id="4" name="3 - Θέση περιεχομένου"/>
          <p:cNvSpPr>
            <a:spLocks noGrp="1"/>
          </p:cNvSpPr>
          <p:nvPr>
            <p:ph sz="half" idx="2"/>
          </p:nvPr>
        </p:nvSpPr>
        <p:spPr>
          <a:solidFill>
            <a:schemeClr val="accent2">
              <a:lumMod val="60000"/>
              <a:lumOff val="40000"/>
            </a:schemeClr>
          </a:solidFill>
        </p:spPr>
        <p:txBody>
          <a:bodyPr>
            <a:normAutofit fontScale="92500"/>
          </a:bodyPr>
          <a:lstStyle/>
          <a:p>
            <a:r>
              <a:rPr lang="el-GR" b="1" dirty="0" err="1" smtClean="0"/>
              <a:t>Pαχιαίοι</a:t>
            </a:r>
            <a:r>
              <a:rPr lang="el-GR" b="1" dirty="0" smtClean="0"/>
              <a:t/>
            </a:r>
            <a:br>
              <a:rPr lang="el-GR" b="1" dirty="0" smtClean="0"/>
            </a:br>
            <a:r>
              <a:rPr lang="el-GR" dirty="0" smtClean="0"/>
              <a:t>Από την πρηνή κατάκλιση (μπρούμυτα), ως συνέχεια της προηγούμενης άσκησης, ανασηκώστε το θώρακα ελάχιστα από το έδαφος και ξανακατεβείτε. Επαναλάβετε για 12 φορές.</a:t>
            </a:r>
            <a:endParaRPr lang="el-G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lstStyle/>
          <a:p>
            <a:r>
              <a:rPr lang="en-US" dirty="0" smtClean="0"/>
              <a:t>SQUAT</a:t>
            </a:r>
            <a:endParaRPr lang="el-GR" dirty="0"/>
          </a:p>
        </p:txBody>
      </p:sp>
      <p:pic>
        <p:nvPicPr>
          <p:cNvPr id="5" name="4 - Θέση περιεχομένου" descr="1.βαθιά-καθίσματα-simple-squats.jpg"/>
          <p:cNvPicPr>
            <a:picLocks noGrp="1" noChangeAspect="1"/>
          </p:cNvPicPr>
          <p:nvPr>
            <p:ph sz="half" idx="1"/>
          </p:nvPr>
        </p:nvPicPr>
        <p:blipFill>
          <a:blip r:embed="rId2" cstate="print"/>
          <a:stretch>
            <a:fillRect/>
          </a:stretch>
        </p:blipFill>
        <p:spPr>
          <a:xfrm>
            <a:off x="457200" y="2367403"/>
            <a:ext cx="4038600" cy="2991556"/>
          </a:xfrm>
        </p:spPr>
      </p:pic>
      <p:sp>
        <p:nvSpPr>
          <p:cNvPr id="4" name="3 - Θέση περιεχομένου"/>
          <p:cNvSpPr>
            <a:spLocks noGrp="1"/>
          </p:cNvSpPr>
          <p:nvPr>
            <p:ph sz="half" idx="2"/>
          </p:nvPr>
        </p:nvSpPr>
        <p:spPr/>
        <p:txBody>
          <a:bodyPr>
            <a:normAutofit fontScale="70000" lnSpcReduction="20000"/>
          </a:bodyPr>
          <a:lstStyle/>
          <a:p>
            <a:r>
              <a:rPr lang="el-GR" b="1" dirty="0" smtClean="0"/>
              <a:t>Πόδια</a:t>
            </a:r>
            <a:br>
              <a:rPr lang="el-GR" b="1" dirty="0" smtClean="0"/>
            </a:br>
            <a:r>
              <a:rPr lang="el-GR" dirty="0" smtClean="0"/>
              <a:t>Ο «βασιλιάς» για την ενδυνάμωση όλων των μυών στα πόδια είναι τα </a:t>
            </a:r>
            <a:r>
              <a:rPr lang="el-GR" dirty="0" err="1" smtClean="0"/>
              <a:t>squat</a:t>
            </a:r>
            <a:r>
              <a:rPr lang="el-GR" dirty="0" smtClean="0"/>
              <a:t> ή αλλιώς </a:t>
            </a:r>
            <a:r>
              <a:rPr lang="el-GR" dirty="0" err="1" smtClean="0"/>
              <a:t>ημικαθίσματα</a:t>
            </a:r>
            <a:r>
              <a:rPr lang="el-GR" dirty="0" smtClean="0"/>
              <a:t>.</a:t>
            </a:r>
            <a:br>
              <a:rPr lang="el-GR" dirty="0" smtClean="0"/>
            </a:br>
            <a:r>
              <a:rPr lang="el-GR" dirty="0" smtClean="0"/>
              <a:t>H άσκηση αυτή γίνεται από όρθια θέση με τα πέλματα στη διάσταση ή με αρχική θέση προβολής, όπου το ένα πόδι είναι πιο μπροστά από το άλλο.</a:t>
            </a:r>
            <a:br>
              <a:rPr lang="el-GR" dirty="0" smtClean="0"/>
            </a:br>
            <a:r>
              <a:rPr lang="el-GR" dirty="0" smtClean="0"/>
              <a:t>Κρατώντας τον κορμό όρθιο, κατεβάστε αργά το βάρος σας, λυγίζοντας τα γόνατα έως την ορθή γωνία.</a:t>
            </a:r>
            <a:br>
              <a:rPr lang="el-GR" dirty="0" smtClean="0"/>
            </a:br>
            <a:r>
              <a:rPr lang="el-GR" dirty="0" smtClean="0"/>
              <a:t>Μείνετε λίγο και ελάτε ξανά στην αρχική θέση. Επαναλάβετε 10-12 φορές.</a:t>
            </a:r>
            <a:endParaRPr lang="el-GR"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ΣΑΝΙΔΑ (ενεργοποίηση όλων των </a:t>
            </a:r>
            <a:r>
              <a:rPr lang="el-GR" dirty="0" err="1" smtClean="0"/>
              <a:t>μυικών</a:t>
            </a:r>
            <a:r>
              <a:rPr lang="el-GR" dirty="0" smtClean="0"/>
              <a:t> ομάδων)</a:t>
            </a:r>
            <a:endParaRPr lang="el-GR" dirty="0"/>
          </a:p>
        </p:txBody>
      </p:sp>
      <p:pic>
        <p:nvPicPr>
          <p:cNvPr id="5" name="4 - Θέση περιεχομένου" descr="ΣΑΝΙΔΑ.jpg"/>
          <p:cNvPicPr>
            <a:picLocks noGrp="1" noChangeAspect="1"/>
          </p:cNvPicPr>
          <p:nvPr>
            <p:ph sz="half" idx="1"/>
          </p:nvPr>
        </p:nvPicPr>
        <p:blipFill>
          <a:blip r:embed="rId2" cstate="print"/>
          <a:stretch>
            <a:fillRect/>
          </a:stretch>
        </p:blipFill>
        <p:spPr>
          <a:xfrm>
            <a:off x="457200" y="2853531"/>
            <a:ext cx="4038600" cy="2019300"/>
          </a:xfrm>
        </p:spPr>
      </p:pic>
      <p:sp>
        <p:nvSpPr>
          <p:cNvPr id="4" name="3 - Θέση περιεχομένου"/>
          <p:cNvSpPr>
            <a:spLocks noGrp="1"/>
          </p:cNvSpPr>
          <p:nvPr>
            <p:ph sz="half" idx="2"/>
          </p:nvPr>
        </p:nvSpPr>
        <p:spPr/>
        <p:txBody>
          <a:bodyPr>
            <a:normAutofit fontScale="85000" lnSpcReduction="20000"/>
          </a:bodyPr>
          <a:lstStyle/>
          <a:p>
            <a:r>
              <a:rPr lang="el-GR" dirty="0" smtClean="0"/>
              <a:t>Η σανίδα είναι μια στατική άσκηση που σημαίνει πως δεν θα χρειαστεί να κινηθείτε αλλά αρκεί να κρατήσετε σωστά το σώμα σας σε αυτή τη θέση. Για να το κάνετε σωστά, ακολουθήστε το παράδειγμα της φωτογραφίας και στηρίξτε τον εαυτό σας στους αγκώνες, τους πήχεις σας και το μπροστά μέρος των ποδιών σας.</a:t>
            </a:r>
            <a:endParaRPr lang="el-G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normAutofit/>
          </a:bodyPr>
          <a:lstStyle/>
          <a:p>
            <a:r>
              <a:rPr lang="el-GR" sz="2800" dirty="0" smtClean="0"/>
              <a:t>ΑΠΟΘΕΡΑΠΕΙΑ</a:t>
            </a:r>
            <a:endParaRPr lang="el-GR" sz="2800" dirty="0"/>
          </a:p>
        </p:txBody>
      </p:sp>
      <p:sp>
        <p:nvSpPr>
          <p:cNvPr id="3" name="2 - Θέση περιεχομένου"/>
          <p:cNvSpPr>
            <a:spLocks noGrp="1"/>
          </p:cNvSpPr>
          <p:nvPr>
            <p:ph idx="1"/>
          </p:nvPr>
        </p:nvSpPr>
        <p:spPr>
          <a:solidFill>
            <a:schemeClr val="accent2">
              <a:lumMod val="20000"/>
              <a:lumOff val="80000"/>
            </a:schemeClr>
          </a:solidFill>
        </p:spPr>
        <p:txBody>
          <a:bodyPr>
            <a:normAutofit fontScale="70000" lnSpcReduction="20000"/>
          </a:bodyPr>
          <a:lstStyle/>
          <a:p>
            <a:r>
              <a:rPr lang="el-GR" dirty="0" smtClean="0"/>
              <a:t>Η αποθεραπεία</a:t>
            </a:r>
          </a:p>
          <a:p>
            <a:r>
              <a:rPr lang="el-GR" dirty="0" smtClean="0"/>
              <a:t>Αποτελεί έναν καλό τρόπο για να τελειώνει κανείς την άσκησή του. Καθώς φτάνει κάποιος προς το τέλος της προπόνησης, πρέπει να μειώνει την ένταση με την οποία έκανε την άσκηση για να δώσει τη δυνατότητα στον οργανισμό να προσαρμοστεί και να επανέλθει στα επίπεδα που ήταν πριν την άσκηση. Κατά τη διάρκεια της αποθεραπείας μπορεί να κάνει κάποιος διατάσεις, επειδή οι μύες του είναι ήδη ζεστοί και διατείνονται πιο εύκολα.</a:t>
            </a:r>
          </a:p>
          <a:p>
            <a:r>
              <a:rPr lang="el-GR" b="1" dirty="0" smtClean="0"/>
              <a:t>Οδηγίες αποθεραπείας</a:t>
            </a:r>
            <a:endParaRPr lang="el-GR" dirty="0" smtClean="0"/>
          </a:p>
          <a:p>
            <a:r>
              <a:rPr lang="el-GR" dirty="0" smtClean="0"/>
              <a:t>Ξεκίνα με λίγα λεπτά χαλαρή άσκηση όπως το τρέξιμο. Οι καρδιακοί παλμοί πέφτουν, περισσότερο οξυγόνο κυκλοφορεί στους μύες, και απομακρύνεται το γαλακτικό οξύ.</a:t>
            </a:r>
          </a:p>
          <a:p>
            <a:r>
              <a:rPr lang="el-GR" dirty="0" smtClean="0"/>
              <a:t>Στο τέλος κάνε λίγες διατάσεις. Ανακουφίζονται οι μύες και δε σφίγγουν.</a:t>
            </a:r>
          </a:p>
          <a:p>
            <a:endParaRPr lang="el-GR" dirty="0"/>
          </a:p>
        </p:txBody>
      </p:sp>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ΓΙΑ ΝΑ ΓΥΜΝΑΖΟΜΑΙ ΣΩΣΤΑ ΠΡΕΠΕΙ ΝΑ ΞΕΡΩ ΝΑ ΜΕΤΡΩ ΤΟΥΣ ΣΦΥΓΜΟΥΣ  ΜΟΥ</a:t>
            </a:r>
            <a:endParaRPr lang="el-GR" sz="3200" dirty="0"/>
          </a:p>
        </p:txBody>
      </p:sp>
      <p:pic>
        <p:nvPicPr>
          <p:cNvPr id="4" name="3 - Θέση περιεχομένου" descr="αναπνοές.jpg"/>
          <p:cNvPicPr>
            <a:picLocks noGrp="1" noChangeAspect="1"/>
          </p:cNvPicPr>
          <p:nvPr>
            <p:ph idx="1"/>
          </p:nvPr>
        </p:nvPicPr>
        <p:blipFill>
          <a:blip r:embed="rId2" cstate="print"/>
          <a:stretch>
            <a:fillRect/>
          </a:stretch>
        </p:blipFill>
        <p:spPr>
          <a:xfrm>
            <a:off x="1043608" y="2051799"/>
            <a:ext cx="2592288" cy="2241297"/>
          </a:xfrm>
        </p:spPr>
      </p:pic>
      <p:sp>
        <p:nvSpPr>
          <p:cNvPr id="5" name="4 - Ορθογώνιο"/>
          <p:cNvSpPr/>
          <p:nvPr/>
        </p:nvSpPr>
        <p:spPr>
          <a:xfrm>
            <a:off x="4355976" y="2136339"/>
            <a:ext cx="3456384" cy="3416320"/>
          </a:xfrm>
          <a:prstGeom prst="rect">
            <a:avLst/>
          </a:prstGeom>
        </p:spPr>
        <p:txBody>
          <a:bodyPr wrap="square">
            <a:spAutoFit/>
          </a:bodyPr>
          <a:lstStyle/>
          <a:p>
            <a:r>
              <a:rPr lang="el-GR" i="1" dirty="0" smtClean="0"/>
              <a:t>Χρησιμοποίησε το δείκτη και το μέσο δάχτυλο. Τοποθέτησέ τα απαλά στο εσωτερικό του καρπού σου, ακριβώς κάτω από την άρθρωση ή πλάγια του λαιμού σου, δίπλα από το «μήλο του Αδάμ».</a:t>
            </a:r>
            <a:r>
              <a:rPr lang="el-GR" dirty="0" smtClean="0"/>
              <a:t/>
            </a:r>
            <a:br>
              <a:rPr lang="el-GR" dirty="0" smtClean="0"/>
            </a:br>
            <a:r>
              <a:rPr lang="el-GR" dirty="0" smtClean="0"/>
              <a:t/>
            </a:r>
            <a:br>
              <a:rPr lang="el-GR" dirty="0" smtClean="0"/>
            </a:br>
            <a:r>
              <a:rPr lang="el-GR" i="1" dirty="0" smtClean="0"/>
              <a:t>Μέτρησε για 10 δευτερόλεπτα, ξεκινώντας 5 δευτερόλεπτα μετά το τέλος της άσκησης και πολλαπλασίασέ το με το 6.</a:t>
            </a:r>
            <a:endParaRPr lang="el-GR" dirty="0"/>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47664" y="836713"/>
            <a:ext cx="6480720" cy="2862322"/>
          </a:xfrm>
          <a:prstGeom prst="rect">
            <a:avLst/>
          </a:prstGeom>
          <a:solidFill>
            <a:srgbClr val="FFC000"/>
          </a:solidFill>
        </p:spPr>
        <p:txBody>
          <a:bodyPr wrap="square">
            <a:spAutoFit/>
          </a:bodyPr>
          <a:lstStyle/>
          <a:p>
            <a:r>
              <a:rPr lang="el-GR" b="1" dirty="0" smtClean="0"/>
              <a:t>Αερόβια εξάσκηση για νέους ηλικίας 15 χρονών</a:t>
            </a:r>
            <a:endParaRPr lang="el-GR" dirty="0" smtClean="0"/>
          </a:p>
          <a:p>
            <a:r>
              <a:rPr lang="el-GR" dirty="0" smtClean="0"/>
              <a:t>Η μέγιστη καρδιακή συχνότητα σε γενικές γραμμές υπολογίζεται από τον αριθμό 220 μείον την ηλικία. Δηλαδή ένας νέος 15 χρονών έχει μέγιστη καρδιακή συχνότητα περίπου 205.</a:t>
            </a:r>
          </a:p>
          <a:p>
            <a:r>
              <a:rPr lang="el-GR" dirty="0" smtClean="0"/>
              <a:t>Η ελάχιστη καρδιακή συχνότητα για ένα άτομο ηλικίας 15 ετών, για να υπάρχει αερόβια βελτίωση είναι 60% της μέγιστης, δηλαδή περίπου 124 σφυγμοί.</a:t>
            </a:r>
          </a:p>
          <a:p>
            <a:r>
              <a:rPr lang="el-GR" dirty="0" smtClean="0"/>
              <a:t> Ένα αγύμναστο άτομο πρέπει να εργάζεται στο 60-70% της </a:t>
            </a:r>
          </a:p>
          <a:p>
            <a:r>
              <a:rPr lang="el-GR" dirty="0" smtClean="0"/>
              <a:t>μέγιστης καρδιακής συχνότητας. Ένα περισσότερο γυμνασμένο στους 65-75% και ένα καλά γυμνασμένο στο 75-85%.</a:t>
            </a:r>
            <a:endParaRPr lang="el-GR" dirty="0"/>
          </a:p>
        </p:txBody>
      </p:sp>
      <p:pic>
        <p:nvPicPr>
          <p:cNvPr id="1027" name="Picture 3" descr="C:\Program Files (x86)\Microsoft Office\MEDIA\CAGCAT10\j0199036.wmf"/>
          <p:cNvPicPr>
            <a:picLocks noChangeAspect="1" noChangeArrowheads="1"/>
          </p:cNvPicPr>
          <p:nvPr/>
        </p:nvPicPr>
        <p:blipFill>
          <a:blip r:embed="rId2" cstate="print"/>
          <a:srcRect/>
          <a:stretch>
            <a:fillRect/>
          </a:stretch>
        </p:blipFill>
        <p:spPr bwMode="auto">
          <a:xfrm>
            <a:off x="5868144" y="4221088"/>
            <a:ext cx="1570776" cy="1730721"/>
          </a:xfrm>
          <a:prstGeom prst="rect">
            <a:avLst/>
          </a:prstGeom>
          <a:noFill/>
        </p:spPr>
      </p:pic>
      <p:pic>
        <p:nvPicPr>
          <p:cNvPr id="1028" name="Picture 4" descr="C:\Program Files (x86)\Microsoft Office\MEDIA\CAGCAT10\j0298653.wmf"/>
          <p:cNvPicPr>
            <a:picLocks noChangeAspect="1" noChangeArrowheads="1"/>
          </p:cNvPicPr>
          <p:nvPr/>
        </p:nvPicPr>
        <p:blipFill>
          <a:blip r:embed="rId3" cstate="print"/>
          <a:srcRect/>
          <a:stretch>
            <a:fillRect/>
          </a:stretch>
        </p:blipFill>
        <p:spPr bwMode="auto">
          <a:xfrm>
            <a:off x="1619672" y="4581128"/>
            <a:ext cx="1781251" cy="1059790"/>
          </a:xfrm>
          <a:prstGeom prst="rect">
            <a:avLst/>
          </a:prstGeom>
          <a:noFill/>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ΠΑΜΕ ΝΑ ΤΡΕΞΟΥΜΕ.jpg"/>
          <p:cNvPicPr>
            <a:picLocks noChangeAspect="1"/>
          </p:cNvPicPr>
          <p:nvPr/>
        </p:nvPicPr>
        <p:blipFill>
          <a:blip r:embed="rId2" cstate="print"/>
          <a:stretch>
            <a:fillRect/>
          </a:stretch>
        </p:blipFill>
        <p:spPr>
          <a:xfrm>
            <a:off x="1043608" y="260648"/>
            <a:ext cx="7560840" cy="6121102"/>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style>
          <a:lnRef idx="1">
            <a:schemeClr val="accent2"/>
          </a:lnRef>
          <a:fillRef idx="2">
            <a:schemeClr val="accent2"/>
          </a:fillRef>
          <a:effectRef idx="1">
            <a:schemeClr val="accent2"/>
          </a:effectRef>
          <a:fontRef idx="minor">
            <a:schemeClr val="dk1"/>
          </a:fontRef>
        </p:style>
        <p:txBody>
          <a:bodyPr/>
          <a:lstStyle/>
          <a:p>
            <a:r>
              <a:rPr lang="el-GR" dirty="0" smtClean="0"/>
              <a:t>ΔΥΟ    ΛΟΓΙΑ………</a:t>
            </a:r>
            <a:endParaRPr lang="el-GR" dirty="0"/>
          </a:p>
        </p:txBody>
      </p:sp>
      <p:graphicFrame>
        <p:nvGraphicFramePr>
          <p:cNvPr id="4" name="3 - Διάγραμμα"/>
          <p:cNvGraphicFramePr/>
          <p:nvPr/>
        </p:nvGraphicFramePr>
        <p:xfrm>
          <a:off x="539552" y="1268760"/>
          <a:ext cx="8064896" cy="5377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a:t>
            </a:r>
            <a:r>
              <a:rPr lang="el-GR" sz="2800" dirty="0" smtClean="0"/>
              <a:t>ΝΟΥΣ  ΥΓΙΗΣ  ΕΝ  ΣΩΜΑΤΙ  ΥΓΙΗ»</a:t>
            </a:r>
            <a:endParaRPr lang="el-GR" sz="2800" dirty="0"/>
          </a:p>
        </p:txBody>
      </p:sp>
      <p:sp>
        <p:nvSpPr>
          <p:cNvPr id="3" name="2 - Θέση περιεχομένου"/>
          <p:cNvSpPr>
            <a:spLocks noGrp="1"/>
          </p:cNvSpPr>
          <p:nvPr>
            <p:ph sz="half" idx="1"/>
          </p:nvPr>
        </p:nvSpPr>
        <p:spPr/>
        <p:txBody>
          <a:bodyPr>
            <a:normAutofit fontScale="92500"/>
          </a:bodyPr>
          <a:lstStyle/>
          <a:p>
            <a:r>
              <a:rPr lang="el-GR" dirty="0" smtClean="0"/>
              <a:t>Ας μείνουμε σε αυτό που γινόταν </a:t>
            </a:r>
            <a:r>
              <a:rPr lang="el-GR" dirty="0" err="1" smtClean="0"/>
              <a:t>από…….τότε</a:t>
            </a:r>
            <a:r>
              <a:rPr lang="el-GR" dirty="0" smtClean="0"/>
              <a:t>.  Ας αντισταθούμε στην παθητικότητα των </a:t>
            </a:r>
            <a:r>
              <a:rPr lang="en-US" dirty="0" smtClean="0"/>
              <a:t>games </a:t>
            </a:r>
            <a:r>
              <a:rPr lang="el-GR" dirty="0" smtClean="0"/>
              <a:t>και του </a:t>
            </a:r>
            <a:r>
              <a:rPr lang="en-US" dirty="0" err="1" smtClean="0"/>
              <a:t>playstation</a:t>
            </a:r>
            <a:r>
              <a:rPr lang="el-GR" dirty="0" smtClean="0"/>
              <a:t> του σήμερα. Η κινητική δραστηριότητα μου εξασφαλίζει μια ισορροπημένη ψυχοσυναισθηματική ισορροπία και ευεξία.</a:t>
            </a:r>
            <a:endParaRPr lang="el-GR" dirty="0"/>
          </a:p>
        </p:txBody>
      </p:sp>
      <p:pic>
        <p:nvPicPr>
          <p:cNvPr id="5" name="4 - Θέση περιεχομένου" descr="comics-4.jpg"/>
          <p:cNvPicPr>
            <a:picLocks noGrp="1" noChangeAspect="1"/>
          </p:cNvPicPr>
          <p:nvPr>
            <p:ph sz="half" idx="2"/>
          </p:nvPr>
        </p:nvPicPr>
        <p:blipFill>
          <a:blip r:embed="rId2" cstate="print"/>
          <a:stretch>
            <a:fillRect/>
          </a:stretch>
        </p:blipFill>
        <p:spPr>
          <a:xfrm>
            <a:off x="4648200" y="2661067"/>
            <a:ext cx="4038600" cy="2404229"/>
          </a:xfrm>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ΖΟΥΜΕ ΑΛΛΙΩΣ.jpg"/>
          <p:cNvPicPr>
            <a:picLocks noChangeAspect="1"/>
          </p:cNvPicPr>
          <p:nvPr/>
        </p:nvPicPr>
        <p:blipFill>
          <a:blip r:embed="rId2" cstate="print"/>
          <a:srcRect b="30438"/>
          <a:stretch>
            <a:fillRect/>
          </a:stretch>
        </p:blipFill>
        <p:spPr>
          <a:xfrm>
            <a:off x="611560" y="692696"/>
            <a:ext cx="8064896" cy="3816424"/>
          </a:xfrm>
          <a:prstGeom prst="rect">
            <a:avLst/>
          </a:prstGeom>
          <a:solidFill>
            <a:schemeClr val="accent1"/>
          </a:solid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l-GR" dirty="0" smtClean="0"/>
              <a:t>ΠΡΟΘΕΡΜΑΝΣΗ</a:t>
            </a:r>
            <a:endParaRPr lang="el-GR" dirty="0"/>
          </a:p>
        </p:txBody>
      </p:sp>
      <p:pic>
        <p:nvPicPr>
          <p:cNvPr id="5" name="4 - Θέση περιεχομένου" descr="treksimo.jpg"/>
          <p:cNvPicPr>
            <a:picLocks noGrp="1" noChangeAspect="1"/>
          </p:cNvPicPr>
          <p:nvPr>
            <p:ph sz="half" idx="1"/>
          </p:nvPr>
        </p:nvPicPr>
        <p:blipFill>
          <a:blip r:embed="rId2" cstate="print"/>
          <a:stretch>
            <a:fillRect/>
          </a:stretch>
        </p:blipFill>
        <p:spPr>
          <a:xfrm>
            <a:off x="457200" y="2651601"/>
            <a:ext cx="4038600" cy="2423160"/>
          </a:xfrm>
          <a:ln>
            <a:solidFill>
              <a:schemeClr val="accent3">
                <a:lumMod val="50000"/>
              </a:schemeClr>
            </a:solidFill>
          </a:ln>
        </p:spPr>
      </p:pic>
      <p:sp>
        <p:nvSpPr>
          <p:cNvPr id="4" name="3 - Θέση περιεχομένου"/>
          <p:cNvSpPr>
            <a:spLocks noGrp="1"/>
          </p:cNvSpPr>
          <p:nvPr>
            <p:ph sz="half" idx="2"/>
          </p:nvPr>
        </p:nvSpPr>
        <p:spPr/>
        <p:style>
          <a:lnRef idx="3">
            <a:schemeClr val="lt1"/>
          </a:lnRef>
          <a:fillRef idx="1">
            <a:schemeClr val="accent3"/>
          </a:fillRef>
          <a:effectRef idx="1">
            <a:schemeClr val="accent3"/>
          </a:effectRef>
          <a:fontRef idx="minor">
            <a:schemeClr val="lt1"/>
          </a:fontRef>
        </p:style>
        <p:txBody>
          <a:bodyPr>
            <a:normAutofit/>
          </a:bodyPr>
          <a:lstStyle/>
          <a:p>
            <a:r>
              <a:rPr lang="el-GR" sz="2000" b="1" u="sng" dirty="0" smtClean="0"/>
              <a:t>Η αξία της προθέρμανσης</a:t>
            </a:r>
            <a:r>
              <a:rPr lang="el-GR" sz="2000" dirty="0" smtClean="0"/>
              <a:t>:</a:t>
            </a:r>
          </a:p>
          <a:p>
            <a:r>
              <a:rPr lang="el-GR" sz="2000" dirty="0" smtClean="0"/>
              <a:t>Συμβάλλει στη βελτίωση της αναπνοής και της κυκλοφορίας</a:t>
            </a:r>
          </a:p>
          <a:p>
            <a:r>
              <a:rPr lang="el-GR" sz="2000" dirty="0" smtClean="0"/>
              <a:t>Αυξάνει τη θερμοκρασία των μυών(καλύτερη οξυγόνωση, βελτίωση ελαστικότητας).</a:t>
            </a:r>
          </a:p>
          <a:p>
            <a:r>
              <a:rPr lang="el-GR" sz="2000" dirty="0" smtClean="0"/>
              <a:t>Κρατά σε χαμηλά επίπεδα το γαλακτικό οξύ( δεν κουράζομαι εύκολα στη συνέχεια)</a:t>
            </a:r>
          </a:p>
          <a:p>
            <a:r>
              <a:rPr lang="el-GR" sz="2000" dirty="0" smtClean="0"/>
              <a:t>Επιδρά θετικά στη διάθεση..</a:t>
            </a:r>
          </a:p>
          <a:p>
            <a:endParaRPr lang="el-GR" sz="2000" dirty="0" smtClean="0"/>
          </a:p>
          <a:p>
            <a:endParaRPr lang="el-GR" sz="20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ΚΑΘΗΜΕΡΙΝΗ  ΚΙΝΗΣΗ</a:t>
            </a:r>
            <a:endParaRPr lang="el-GR" sz="3200" dirty="0"/>
          </a:p>
        </p:txBody>
      </p:sp>
      <p:pic>
        <p:nvPicPr>
          <p:cNvPr id="5" name="4 - Θέση περιεχομένου" descr="ΠΡΟΘΈΡΜΑΝΣΗ.jpg"/>
          <p:cNvPicPr>
            <a:picLocks noGrp="1" noChangeAspect="1"/>
          </p:cNvPicPr>
          <p:nvPr>
            <p:ph sz="half" idx="1"/>
          </p:nvPr>
        </p:nvPicPr>
        <p:blipFill>
          <a:blip r:embed="rId2" cstate="print"/>
          <a:stretch>
            <a:fillRect/>
          </a:stretch>
        </p:blipFill>
        <p:spPr>
          <a:xfrm>
            <a:off x="457200" y="2382361"/>
            <a:ext cx="4038600" cy="2961640"/>
          </a:xfrm>
        </p:spPr>
      </p:pic>
      <p:sp>
        <p:nvSpPr>
          <p:cNvPr id="4" name="3 - Θέση περιεχομένου"/>
          <p:cNvSpPr>
            <a:spLocks noGrp="1"/>
          </p:cNvSpPr>
          <p:nvPr>
            <p:ph sz="half" idx="2"/>
          </p:nvPr>
        </p:nvSpPr>
        <p:spPr>
          <a:solidFill>
            <a:schemeClr val="accent6">
              <a:lumMod val="60000"/>
              <a:lumOff val="40000"/>
            </a:schemeClr>
          </a:solidFill>
        </p:spPr>
        <p:txBody>
          <a:bodyPr>
            <a:normAutofit fontScale="62500" lnSpcReduction="20000"/>
          </a:bodyPr>
          <a:lstStyle/>
          <a:p>
            <a:r>
              <a:rPr lang="el-GR" b="1" dirty="0" smtClean="0"/>
              <a:t>Περπάτημα</a:t>
            </a:r>
            <a:r>
              <a:rPr lang="el-GR" dirty="0" smtClean="0"/>
              <a:t>: έχει θετική επίδραση, όταν είναι γρήγορο και επαναλαμβάνεται τις περισσότερες ημέρες της εβδομάδας. Ωστόσο μικρότεροι περίπατοι μπορούν να έχουν θετική συνεισφορά στην προαγωγή της υγείας, όταν αποτελούν μέρος ενός γενικότερου προγράμματος άσκησης.</a:t>
            </a:r>
          </a:p>
          <a:p>
            <a:r>
              <a:rPr lang="el-GR" b="1" dirty="0" smtClean="0"/>
              <a:t>Ανέβασμα σκάλας:</a:t>
            </a:r>
            <a:r>
              <a:rPr lang="el-GR" dirty="0" smtClean="0"/>
              <a:t> για όσους ζουν σε πολυκατοικίες, η χρησιμοποίηση της σκάλας αντί του ανελκυστήρα είναι μια πολύ καλή καθημερινή συνήθεια που μπορεί να βοηθήσει στην προαγωγή της υγείας. Και κυρίως είναι εφικτή σε ΚΑΘΗΜΕΡΙΝΗ βάση.</a:t>
            </a:r>
          </a:p>
          <a:p>
            <a:endParaRPr lang="el-GR"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ΠΡΟΓΡΑΜΜΑ   ΑΣΚΗΣΕΩΝ  ΠΡΟΘΕΡΜΑΝΣΗΣ</a:t>
            </a:r>
            <a:endParaRPr lang="el-GR" dirty="0"/>
          </a:p>
        </p:txBody>
      </p:sp>
      <p:sp>
        <p:nvSpPr>
          <p:cNvPr id="4" name="3 - Θέση περιεχομένου"/>
          <p:cNvSpPr>
            <a:spLocks noGrp="1"/>
          </p:cNvSpPr>
          <p:nvPr>
            <p:ph sz="half" idx="2"/>
          </p:nvPr>
        </p:nvSpPr>
        <p:spPr>
          <a:xfrm>
            <a:off x="4648200" y="1556792"/>
            <a:ext cx="4038600" cy="5040560"/>
          </a:xfrm>
          <a:solidFill>
            <a:schemeClr val="tx2">
              <a:lumMod val="20000"/>
              <a:lumOff val="80000"/>
            </a:schemeClr>
          </a:solidFill>
        </p:spPr>
        <p:txBody>
          <a:bodyPr>
            <a:normAutofit fontScale="70000" lnSpcReduction="20000"/>
          </a:bodyPr>
          <a:lstStyle/>
          <a:p>
            <a:r>
              <a:rPr lang="el-GR" sz="2000" b="1" dirty="0" smtClean="0"/>
              <a:t>Τρέξιμο επί τόπου με:</a:t>
            </a:r>
          </a:p>
          <a:p>
            <a:r>
              <a:rPr lang="el-GR" sz="2000" dirty="0" smtClean="0"/>
              <a:t>Περιφορές των χεριών μπροστά από το σώμα</a:t>
            </a:r>
          </a:p>
          <a:p>
            <a:r>
              <a:rPr lang="el-GR" sz="2000" dirty="0" smtClean="0"/>
              <a:t>Πάνω κάτω κίνηση των χεριών τεντωμένων μπροστά</a:t>
            </a:r>
          </a:p>
          <a:p>
            <a:r>
              <a:rPr lang="el-GR" sz="2000" dirty="0" smtClean="0"/>
              <a:t>Άνοιγμα –κλείσιμο των ποδιών</a:t>
            </a:r>
          </a:p>
          <a:p>
            <a:r>
              <a:rPr lang="el-GR" sz="2000" dirty="0" smtClean="0"/>
              <a:t>Ψαλίδια μπροστά επί τόπου</a:t>
            </a:r>
          </a:p>
          <a:p>
            <a:r>
              <a:rPr lang="el-GR" sz="2000" dirty="0" smtClean="0"/>
              <a:t>Ψαλίδια πίσω επί τόπου</a:t>
            </a:r>
          </a:p>
          <a:p>
            <a:r>
              <a:rPr lang="el-GR" sz="2000" dirty="0" smtClean="0"/>
              <a:t>Κουτσό στο ένα πόδι</a:t>
            </a:r>
          </a:p>
          <a:p>
            <a:r>
              <a:rPr lang="el-GR" sz="2000" dirty="0" smtClean="0"/>
              <a:t>Κουτσό στο άλλο πόδι</a:t>
            </a:r>
          </a:p>
          <a:p>
            <a:r>
              <a:rPr lang="el-GR" sz="2000" dirty="0" smtClean="0"/>
              <a:t>Έντονο τρέξιμο επί τόπου</a:t>
            </a:r>
          </a:p>
          <a:p>
            <a:r>
              <a:rPr lang="el-GR" sz="2000" dirty="0" smtClean="0"/>
              <a:t>Αργό τρέξιμο (εναλλαγές γρήγορου-αργού)</a:t>
            </a:r>
          </a:p>
          <a:p>
            <a:r>
              <a:rPr lang="el-GR" sz="2000" b="1" dirty="0" smtClean="0"/>
              <a:t>Αναπηδήσεις:</a:t>
            </a:r>
            <a:endParaRPr lang="el-GR" sz="2000" dirty="0" smtClean="0"/>
          </a:p>
          <a:p>
            <a:r>
              <a:rPr lang="el-GR" sz="2000" dirty="0" smtClean="0"/>
              <a:t>Στα δύο πόδια</a:t>
            </a:r>
          </a:p>
          <a:p>
            <a:r>
              <a:rPr lang="el-GR" sz="2000" dirty="0" smtClean="0"/>
              <a:t>Δύο αναπηδήσεις στα δύο πόδια και στον τρίτο χρόνο διάσταση στον αέρα.</a:t>
            </a:r>
          </a:p>
          <a:p>
            <a:r>
              <a:rPr lang="el-GR" sz="2000" dirty="0" smtClean="0"/>
              <a:t>Με άρση εναλλάξ στα γόνατα έως το ύψος του στήθους, κρατώντας ψηλά τον κορμό</a:t>
            </a:r>
          </a:p>
          <a:p>
            <a:r>
              <a:rPr lang="el-GR" sz="2000" b="1" dirty="0" smtClean="0"/>
              <a:t>Τρέξιμο επί τόπου με εναλλαγές στα χέρια:</a:t>
            </a:r>
            <a:endParaRPr lang="el-GR" sz="2000" dirty="0" smtClean="0"/>
          </a:p>
          <a:p>
            <a:r>
              <a:rPr lang="el-GR" sz="2000" dirty="0" smtClean="0"/>
              <a:t>Περιφορές μεγάλες μπροστά από το σώμα</a:t>
            </a:r>
          </a:p>
          <a:p>
            <a:r>
              <a:rPr lang="el-GR" sz="2000" dirty="0" smtClean="0"/>
              <a:t>Περιφορές στο πλάι</a:t>
            </a:r>
          </a:p>
          <a:p>
            <a:r>
              <a:rPr lang="el-GR" sz="2000" dirty="0" smtClean="0"/>
              <a:t>Χέρια  λυγισμένα στους αγκώνες μπροστά στην πρόταση και άνοιγμα στην έκταση.</a:t>
            </a:r>
          </a:p>
          <a:p>
            <a:endParaRPr lang="el-GR" sz="2000" b="1" dirty="0" smtClean="0"/>
          </a:p>
          <a:p>
            <a:endParaRPr lang="el-GR" sz="2000" b="1" dirty="0" smtClean="0"/>
          </a:p>
          <a:p>
            <a:endParaRPr lang="el-GR" sz="2000" dirty="0" smtClean="0"/>
          </a:p>
          <a:p>
            <a:endParaRPr lang="el-GR" sz="2000" dirty="0"/>
          </a:p>
        </p:txBody>
      </p:sp>
      <p:pic>
        <p:nvPicPr>
          <p:cNvPr id="10" name="9 - Θέση περιεχομένου" descr="ΕΠΙΤΟΠΙΟ ΤΡΈΞΙΜΟ.jpg"/>
          <p:cNvPicPr>
            <a:picLocks noGrp="1" noChangeAspect="1"/>
          </p:cNvPicPr>
          <p:nvPr>
            <p:ph sz="half" idx="1"/>
          </p:nvPr>
        </p:nvPicPr>
        <p:blipFill>
          <a:blip r:embed="rId2" cstate="print"/>
          <a:stretch>
            <a:fillRect/>
          </a:stretch>
        </p:blipFill>
        <p:spPr>
          <a:xfrm>
            <a:off x="457200" y="2491040"/>
            <a:ext cx="4038600" cy="2744282"/>
          </a:xfrm>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ΔΙΑΤΑΣΕΙΣ (πόσο σημαντικές είναι)</a:t>
            </a:r>
            <a:endParaRPr lang="el-GR" dirty="0"/>
          </a:p>
        </p:txBody>
      </p:sp>
      <p:pic>
        <p:nvPicPr>
          <p:cNvPr id="5" name="4 - Θέση περιεχομένου" descr="42138616-stretching-exercises-sketch-illustration.jpg"/>
          <p:cNvPicPr>
            <a:picLocks noGrp="1" noChangeAspect="1"/>
          </p:cNvPicPr>
          <p:nvPr>
            <p:ph sz="half" idx="1"/>
          </p:nvPr>
        </p:nvPicPr>
        <p:blipFill>
          <a:blip r:embed="rId2" cstate="print"/>
          <a:stretch>
            <a:fillRect/>
          </a:stretch>
        </p:blipFill>
        <p:spPr>
          <a:xfrm>
            <a:off x="514350" y="1872456"/>
            <a:ext cx="3924300" cy="3981450"/>
          </a:xfrm>
        </p:spPr>
      </p:pic>
      <p:sp>
        <p:nvSpPr>
          <p:cNvPr id="4" name="3 - Θέση περιεχομένου"/>
          <p:cNvSpPr>
            <a:spLocks noGrp="1"/>
          </p:cNvSpPr>
          <p:nvPr>
            <p:ph sz="half" idx="2"/>
          </p:nvPr>
        </p:nvSpPr>
        <p:spPr/>
        <p:txBody>
          <a:bodyPr>
            <a:normAutofit fontScale="85000" lnSpcReduction="10000"/>
          </a:bodyPr>
          <a:lstStyle/>
          <a:p>
            <a:r>
              <a:rPr lang="el-GR" dirty="0" smtClean="0"/>
              <a:t>Διατάσεις είναι οι «ειδικές» ασκήσεις, οι οποίες αποσκοπούν στην μυϊκή ευλυγισία, ελαστικότητα και στην αρθρική ευκαμψία. Οι </a:t>
            </a:r>
            <a:r>
              <a:rPr lang="el-GR" dirty="0" err="1" smtClean="0"/>
              <a:t>διατατικές</a:t>
            </a:r>
            <a:r>
              <a:rPr lang="el-GR" dirty="0" smtClean="0"/>
              <a:t> ασκήσεις επιμηκύνουν τους μυς και αυξάνουν το εύρος κίνησης των αρθρώσεων. Δέκα δευτερόλεπτα αρκούν για τη διάταση των μυών και 20 δευτερόλεπτα για τη διάταση των αρθρώσεων.</a:t>
            </a:r>
            <a:endParaRPr lang="el-GR"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75000"/>
            </a:schemeClr>
          </a:solidFill>
        </p:spPr>
        <p:txBody>
          <a:bodyPr/>
          <a:lstStyle/>
          <a:p>
            <a:r>
              <a:rPr lang="el-GR" dirty="0" smtClean="0"/>
              <a:t>ΔΙΑΤΑΣΕΙΣ</a:t>
            </a:r>
            <a:endParaRPr lang="el-GR" dirty="0"/>
          </a:p>
        </p:txBody>
      </p:sp>
      <p:pic>
        <p:nvPicPr>
          <p:cNvPr id="5" name="4 - Θέση περιεχομένου" descr="διατάσεις οι καλύτερες.png"/>
          <p:cNvPicPr>
            <a:picLocks noGrp="1" noChangeAspect="1"/>
          </p:cNvPicPr>
          <p:nvPr>
            <p:ph sz="half" idx="1"/>
          </p:nvPr>
        </p:nvPicPr>
        <p:blipFill>
          <a:blip r:embed="rId2" cstate="print"/>
          <a:stretch>
            <a:fillRect/>
          </a:stretch>
        </p:blipFill>
        <p:spPr>
          <a:xfrm>
            <a:off x="251520" y="1844824"/>
            <a:ext cx="4392488" cy="4248472"/>
          </a:xfrm>
        </p:spPr>
      </p:pic>
      <p:sp>
        <p:nvSpPr>
          <p:cNvPr id="4" name="3 - Θέση περιεχομένου"/>
          <p:cNvSpPr>
            <a:spLocks noGrp="1"/>
          </p:cNvSpPr>
          <p:nvPr>
            <p:ph sz="half" idx="2"/>
          </p:nvPr>
        </p:nvSpPr>
        <p:spPr/>
        <p:txBody>
          <a:bodyPr/>
          <a:lstStyle/>
          <a:p>
            <a:r>
              <a:rPr lang="el-GR" dirty="0" smtClean="0"/>
              <a:t>Οι καθημερινές </a:t>
            </a:r>
            <a:r>
              <a:rPr lang="el-GR" b="1" dirty="0" err="1" smtClean="0">
                <a:hlinkClick r:id="rId3"/>
              </a:rPr>
              <a:t>διατατικές</a:t>
            </a:r>
            <a:r>
              <a:rPr lang="el-GR" b="1" dirty="0" smtClean="0">
                <a:hlinkClick r:id="rId3"/>
              </a:rPr>
              <a:t> ασκήσεις</a:t>
            </a:r>
            <a:r>
              <a:rPr lang="el-GR" dirty="0" smtClean="0"/>
              <a:t> (</a:t>
            </a:r>
            <a:r>
              <a:rPr lang="el-GR" dirty="0" err="1" smtClean="0"/>
              <a:t>stretching</a:t>
            </a:r>
            <a:r>
              <a:rPr lang="el-GR" dirty="0" smtClean="0"/>
              <a:t>) μας βοηθούν να ελέγχουμε την απώλεια της μυϊκής μάζας και βελτιώνουν τη δύναμη και την ευελιξία των τενόντων μας. </a:t>
            </a:r>
            <a:endParaRPr lang="el-GR" dirty="0"/>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ΔΙΑΤΑΣΕΙΣ</a:t>
            </a:r>
            <a:endParaRPr lang="el-GR" dirty="0"/>
          </a:p>
        </p:txBody>
      </p:sp>
      <p:pic>
        <p:nvPicPr>
          <p:cNvPr id="5" name="4 - Θέση περιεχομένου" descr="ευλυγισία 1.jpg"/>
          <p:cNvPicPr>
            <a:picLocks noGrp="1" noChangeAspect="1"/>
          </p:cNvPicPr>
          <p:nvPr>
            <p:ph sz="half" idx="1"/>
          </p:nvPr>
        </p:nvPicPr>
        <p:blipFill>
          <a:blip r:embed="rId2" cstate="print">
            <a:duotone>
              <a:prstClr val="black"/>
              <a:schemeClr val="accent2">
                <a:tint val="45000"/>
                <a:satMod val="400000"/>
              </a:schemeClr>
            </a:duotone>
            <a:lum contrast="-65000"/>
          </a:blip>
          <a:stretch>
            <a:fillRect/>
          </a:stretch>
        </p:blipFill>
        <p:spPr>
          <a:xfrm>
            <a:off x="457200" y="2669959"/>
            <a:ext cx="4038600" cy="2386445"/>
          </a:xfrm>
          <a:blipFill>
            <a:blip r:embed="rId3" cstate="print">
              <a:duotone>
                <a:prstClr val="black"/>
                <a:schemeClr val="accent2">
                  <a:tint val="45000"/>
                  <a:satMod val="400000"/>
                </a:schemeClr>
              </a:duotone>
              <a:lum contrast="-65000"/>
            </a:blip>
            <a:tile tx="0" ty="0" sx="100000" sy="100000" flip="none" algn="tl"/>
          </a:blipFill>
        </p:spPr>
      </p:pic>
      <p:sp>
        <p:nvSpPr>
          <p:cNvPr id="4" name="3 - Θέση περιεχομένου"/>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l-GR" dirty="0" smtClean="0"/>
              <a:t>Αυτό που κάνεις ουσιαστικά εδώ είναι μια προβολή. Ξεκίνα κάνοντας προβολή με το ένα σου πόδι και χαμήλωσε αγγίζοντας το πάτωμα με το χέρι του αντίθετου χεριού. Με το άλλο χέρι πιάσε το πέλμα του ποδιού που έχει μείνει πίσω και τράβα το προς τα μπροστά ενώ έχεις την πλάτη σου τεντωμένη. Μείνει για 60 δεύτερα και επανέλαβε από την αντίθετη μεριά.</a:t>
            </a:r>
            <a:endParaRPr lang="el-GR"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ΜΥΙΚΗ    ΕΝΔΥΝΑΜΩΣΗ</a:t>
            </a:r>
            <a:endParaRPr lang="el-GR" dirty="0"/>
          </a:p>
        </p:txBody>
      </p:sp>
      <p:pic>
        <p:nvPicPr>
          <p:cNvPr id="5" name="4 - Θέση περιεχομένου" descr="όργανα ενδυνάμωσης.jpg"/>
          <p:cNvPicPr>
            <a:picLocks noGrp="1" noChangeAspect="1"/>
          </p:cNvPicPr>
          <p:nvPr>
            <p:ph sz="half" idx="1"/>
          </p:nvPr>
        </p:nvPicPr>
        <p:blipFill>
          <a:blip r:embed="rId2" cstate="print"/>
          <a:stretch>
            <a:fillRect/>
          </a:stretch>
        </p:blipFill>
        <p:spPr>
          <a:xfrm>
            <a:off x="457200" y="2770740"/>
            <a:ext cx="4038600" cy="2184883"/>
          </a:xfrm>
        </p:spPr>
      </p:pic>
      <p:sp>
        <p:nvSpPr>
          <p:cNvPr id="4" name="3 - Θέση περιεχομένου"/>
          <p:cNvSpPr>
            <a:spLocks noGrp="1"/>
          </p:cNvSpPr>
          <p:nvPr>
            <p:ph sz="half" idx="2"/>
          </p:nvPr>
        </p:nvSpPr>
        <p:spPr/>
        <p:txBody>
          <a:bodyPr>
            <a:normAutofit fontScale="85000" lnSpcReduction="20000"/>
          </a:bodyPr>
          <a:lstStyle/>
          <a:p>
            <a:r>
              <a:rPr lang="el-GR" b="1" dirty="0" smtClean="0"/>
              <a:t>Τι να προσέξετε</a:t>
            </a:r>
            <a:br>
              <a:rPr lang="el-GR" b="1" dirty="0" smtClean="0"/>
            </a:br>
            <a:r>
              <a:rPr lang="el-GR" dirty="0" smtClean="0"/>
              <a:t>Όταν ξεκινήσετε τις ασκήσεις ενδυνάμωσης, θα πρέπει να δώσετε ιδιαίτερη σημασία στην αναπνοή και στη σωστή διεξαγωγή της άσκησης.</a:t>
            </a:r>
            <a:br>
              <a:rPr lang="el-GR" dirty="0" smtClean="0"/>
            </a:br>
            <a:r>
              <a:rPr lang="el-GR" dirty="0" smtClean="0"/>
              <a:t>Απαράβατος κανόνας είναι να εκπνέετε, όταν βάζετε δύναμη.</a:t>
            </a:r>
            <a:br>
              <a:rPr lang="el-GR" dirty="0" smtClean="0"/>
            </a:br>
            <a:r>
              <a:rPr lang="el-GR" dirty="0" smtClean="0"/>
              <a:t>Εάν αισθανθείτε «κάψιμο» στη μυϊκή ομάδα που εξασκείτε, μόνο τότε σημαίνει ότι εκτελείτε σωστά την άσκηση.</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906</Words>
  <Application>Microsoft Office PowerPoint</Application>
  <PresentationFormat>Προβολή στην οθόνη (4:3)</PresentationFormat>
  <Paragraphs>68</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ΦΥΣΙΚΗ     ΑΓΩΓΗ</vt:lpstr>
      <vt:lpstr>ΔΥΟ    ΛΟΓΙΑ………</vt:lpstr>
      <vt:lpstr>ΠΡΟΘΕΡΜΑΝΣΗ</vt:lpstr>
      <vt:lpstr>ΚΑΘΗΜΕΡΙΝΗ  ΚΙΝΗΣΗ</vt:lpstr>
      <vt:lpstr>ΠΡΟΓΡΑΜΜΑ   ΑΣΚΗΣΕΩΝ  ΠΡΟΘΕΡΜΑΝΣΗΣ</vt:lpstr>
      <vt:lpstr>ΔΙΑΤΑΣΕΙΣ (πόσο σημαντικές είναι)</vt:lpstr>
      <vt:lpstr>ΔΙΑΤΑΣΕΙΣ</vt:lpstr>
      <vt:lpstr>ΔΙΑΤΑΣΕΙΣ</vt:lpstr>
      <vt:lpstr>ΜΥΙΚΗ    ΕΝΔΥΝΑΜΩΣΗ</vt:lpstr>
      <vt:lpstr>ΕΝΔΥΝΑΜΩΣΗ  ΓΙΑ   ΟΛΟ  ΤΟ  ΣΩΜΑ</vt:lpstr>
      <vt:lpstr>ΕΝΔΥΝΑΜΩΣΗ</vt:lpstr>
      <vt:lpstr>ABS    WORKOUT</vt:lpstr>
      <vt:lpstr>ΕΝΔΥΝΑΜΩΣΗ</vt:lpstr>
      <vt:lpstr>SQUAT</vt:lpstr>
      <vt:lpstr>ΣΑΝΙΔΑ (ενεργοποίηση όλων των μυικών ομάδων)</vt:lpstr>
      <vt:lpstr>ΑΠΟΘΕΡΑΠΕΙΑ</vt:lpstr>
      <vt:lpstr>ΓΙΑ ΝΑ ΓΥΜΝΑΖΟΜΑΙ ΣΩΣΤΑ ΠΡΕΠΕΙ ΝΑ ΞΕΡΩ ΝΑ ΜΕΤΡΩ ΤΟΥΣ ΣΦΥΓΜΟΥΣ  ΜΟΥ</vt:lpstr>
      <vt:lpstr>Διαφάνεια 18</vt:lpstr>
      <vt:lpstr>Διαφάνεια 19</vt:lpstr>
      <vt:lpstr>«ΝΟΥΣ  ΥΓΙΗΣ  ΕΝ  ΣΩΜΑΤΙ  ΥΓΙΗ»</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ΦΥΣΙΚΗ     ΑΓΩΓΗ</dc:title>
  <dc:creator>GASPAR</dc:creator>
  <cp:lastModifiedBy>GASPAR</cp:lastModifiedBy>
  <cp:revision>59</cp:revision>
  <dcterms:created xsi:type="dcterms:W3CDTF">2020-04-22T08:41:22Z</dcterms:created>
  <dcterms:modified xsi:type="dcterms:W3CDTF">2020-04-24T17:00:51Z</dcterms:modified>
</cp:coreProperties>
</file>