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81" r:id="rId3"/>
    <p:sldId id="260" r:id="rId4"/>
    <p:sldId id="283" r:id="rId5"/>
    <p:sldId id="319" r:id="rId6"/>
    <p:sldId id="315" r:id="rId7"/>
    <p:sldId id="314" r:id="rId8"/>
    <p:sldId id="317" r:id="rId9"/>
    <p:sldId id="265" r:id="rId10"/>
    <p:sldId id="266" r:id="rId11"/>
    <p:sldId id="316" r:id="rId12"/>
    <p:sldId id="268" r:id="rId13"/>
    <p:sldId id="271" r:id="rId14"/>
    <p:sldId id="272" r:id="rId15"/>
    <p:sldId id="262" r:id="rId16"/>
    <p:sldId id="263" r:id="rId17"/>
    <p:sldId id="256" r:id="rId18"/>
    <p:sldId id="258" r:id="rId19"/>
    <p:sldId id="257" r:id="rId20"/>
    <p:sldId id="322" r:id="rId21"/>
    <p:sldId id="323" r:id="rId22"/>
    <p:sldId id="282" r:id="rId23"/>
    <p:sldId id="324" r:id="rId24"/>
    <p:sldId id="331" r:id="rId25"/>
    <p:sldId id="286" r:id="rId26"/>
    <p:sldId id="332" r:id="rId27"/>
    <p:sldId id="261" r:id="rId28"/>
    <p:sldId id="288" r:id="rId29"/>
    <p:sldId id="327" r:id="rId30"/>
    <p:sldId id="284" r:id="rId31"/>
    <p:sldId id="325" r:id="rId32"/>
    <p:sldId id="320" r:id="rId33"/>
    <p:sldId id="321" r:id="rId34"/>
    <p:sldId id="333" r:id="rId35"/>
    <p:sldId id="334" r:id="rId36"/>
    <p:sldId id="340" r:id="rId37"/>
    <p:sldId id="335" r:id="rId38"/>
    <p:sldId id="341" r:id="rId39"/>
    <p:sldId id="342" r:id="rId40"/>
    <p:sldId id="343" r:id="rId41"/>
    <p:sldId id="336" r:id="rId42"/>
    <p:sldId id="337" r:id="rId43"/>
    <p:sldId id="339" r:id="rId44"/>
    <p:sldId id="346" r:id="rId45"/>
    <p:sldId id="347" r:id="rId46"/>
    <p:sldId id="348" r:id="rId47"/>
    <p:sldId id="349" r:id="rId48"/>
    <p:sldId id="344" r:id="rId49"/>
    <p:sldId id="353" r:id="rId50"/>
    <p:sldId id="351" r:id="rId51"/>
    <p:sldId id="345" r:id="rId52"/>
    <p:sldId id="354" r:id="rId53"/>
    <p:sldId id="355" r:id="rId5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73" d="100"/>
          <a:sy n="73" d="100"/>
        </p:scale>
        <p:origin x="-131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pPr/>
              <a:t>11/5/2021</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pPr/>
              <a:t>11/5/2021</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CUIRs8CcJw" TargetMode="External"/><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ebooks.edu.gr/ebooks/v/html/8547/2204/Fysiki_B-Gymnasiou_html-empl/index1_2.html" TargetMode="Externa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www.demokritos.gr/" TargetMode="External"/><Relationship Id="rId13" Type="http://schemas.openxmlformats.org/officeDocument/2006/relationships/hyperlink" Target="http://www.iesl.forth.gr/" TargetMode="External"/><Relationship Id="rId18" Type="http://schemas.openxmlformats.org/officeDocument/2006/relationships/hyperlink" Target="http://www.kethi.gr/" TargetMode="External"/><Relationship Id="rId3" Type="http://schemas.openxmlformats.org/officeDocument/2006/relationships/hyperlink" Target="http://www.ncmr.gr/" TargetMode="External"/><Relationship Id="rId7" Type="http://schemas.openxmlformats.org/officeDocument/2006/relationships/hyperlink" Target="http://www.grnet.gr/" TargetMode="External"/><Relationship Id="rId12" Type="http://schemas.openxmlformats.org/officeDocument/2006/relationships/hyperlink" Target="http://www.imxa.gr/" TargetMode="External"/><Relationship Id="rId17" Type="http://schemas.openxmlformats.org/officeDocument/2006/relationships/hyperlink" Target="http://www.cti.gr/" TargetMode="External"/><Relationship Id="rId2" Type="http://schemas.openxmlformats.org/officeDocument/2006/relationships/hyperlink" Target="http://www.noa.gr/" TargetMode="External"/><Relationship Id="rId16" Type="http://schemas.openxmlformats.org/officeDocument/2006/relationships/hyperlink" Target="http://www.iccs.gr/" TargetMode="External"/><Relationship Id="rId1" Type="http://schemas.openxmlformats.org/officeDocument/2006/relationships/slideLayout" Target="../slideLayouts/slideLayout6.xml"/><Relationship Id="rId6" Type="http://schemas.openxmlformats.org/officeDocument/2006/relationships/hyperlink" Target="http://www.eie.gr/" TargetMode="External"/><Relationship Id="rId11" Type="http://schemas.openxmlformats.org/officeDocument/2006/relationships/hyperlink" Target="http://www.pasteur.gr/" TargetMode="External"/><Relationship Id="rId5" Type="http://schemas.openxmlformats.org/officeDocument/2006/relationships/hyperlink" Target="http://www.e-e-e.gr/" TargetMode="External"/><Relationship Id="rId15" Type="http://schemas.openxmlformats.org/officeDocument/2006/relationships/hyperlink" Target="http://www.fri.gr/" TargetMode="External"/><Relationship Id="rId10" Type="http://schemas.openxmlformats.org/officeDocument/2006/relationships/hyperlink" Target="http://www.ekt.org.gr/" TargetMode="External"/><Relationship Id="rId19" Type="http://schemas.openxmlformats.org/officeDocument/2006/relationships/hyperlink" Target="http://www.urenio.org/" TargetMode="External"/><Relationship Id="rId4" Type="http://schemas.openxmlformats.org/officeDocument/2006/relationships/hyperlink" Target="http://www.gein.noa.gr/" TargetMode="External"/><Relationship Id="rId9" Type="http://schemas.openxmlformats.org/officeDocument/2006/relationships/hyperlink" Target="http://www.ekke.gr/" TargetMode="External"/><Relationship Id="rId14" Type="http://schemas.openxmlformats.org/officeDocument/2006/relationships/hyperlink" Target="http://www.igme.gr/"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008112"/>
          </a:xfrm>
        </p:spPr>
        <p:txBody>
          <a:bodyPr/>
          <a:lstStyle/>
          <a:p>
            <a:r>
              <a:rPr lang="el-GR" b="1" dirty="0">
                <a:solidFill>
                  <a:srgbClr val="FF0000"/>
                </a:solidFill>
              </a:rPr>
              <a:t>ΕΡΕΥΝΑ ΚΑΙ ΠΕΙΡΑΜΑΤΙΣΜΟΣ</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3568" y="913397"/>
            <a:ext cx="7844441" cy="57559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37666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827584" y="692696"/>
            <a:ext cx="8064895" cy="5293757"/>
          </a:xfrm>
          <a:prstGeom prst="rect">
            <a:avLst/>
          </a:prstGeom>
        </p:spPr>
        <p:txBody>
          <a:bodyPr wrap="square">
            <a:spAutoFit/>
          </a:bodyPr>
          <a:lstStyle/>
          <a:p>
            <a:r>
              <a:rPr lang="el-GR" dirty="0"/>
              <a:t> </a:t>
            </a:r>
          </a:p>
          <a:p>
            <a:r>
              <a:rPr lang="el-GR" sz="3200" dirty="0"/>
              <a:t>Όπως όμως οι ερευνητές δεν μπαίνουν σε καλούπια στο επάγγελμά τους, έτσι δεν περιορίζονται και στην προσωπική τους ζωή. Οι ερευνητές, συνήθως, είναι πολυσχιδείς και εξωστρεφείς προσωπικότητες που δεν κλείνονται στο εργαστήριο τους αλλά έχουν ποικίλα άλλα ενδιαφέροντα, όπως τη μουσική, τη ζωγραφική  τον αθλητισμό. Κάνουν οικογένειες και ασχολούνται με τα παιδιά τους όπως όλοι μας! </a:t>
            </a:r>
          </a:p>
        </p:txBody>
      </p:sp>
    </p:spTree>
    <p:extLst>
      <p:ext uri="{BB962C8B-B14F-4D97-AF65-F5344CB8AC3E}">
        <p14:creationId xmlns="" xmlns:p14="http://schemas.microsoft.com/office/powerpoint/2010/main" val="21784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88641"/>
            <a:ext cx="4139952" cy="64327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283968" y="0"/>
            <a:ext cx="4860032" cy="6555641"/>
          </a:xfrm>
          <a:prstGeom prst="rect">
            <a:avLst/>
          </a:prstGeom>
        </p:spPr>
        <p:txBody>
          <a:bodyPr wrap="square">
            <a:spAutoFit/>
          </a:bodyPr>
          <a:lstStyle/>
          <a:p>
            <a:r>
              <a:rPr lang="el-GR" sz="2800" dirty="0"/>
              <a:t>O ερευνητής είναι επάγγελμα. Και μάλιστα ένα επάγγελμα με μεγάλη ζήτηση στην αγορά. Η ΕΕ εκτιμά ότι, η Ευρώπη θα χρειαστεί “να εκπαιδεύσει ένα εκατομμύριο ερευνητές επιπλέον, αν θέλει να διατηρήσει την άριστη φήμη της». Αυτό είναι ιδιαίτερα ευχάριστο για τους νέους που μπορούν να προετοιμαστούν κατάλληλα, να αποκτήσουν τα απαραίτητα εφόδια και να εισέλθουν σε μία αγορά εργασίας με μεγάλη ζήτηση.</a:t>
            </a:r>
          </a:p>
        </p:txBody>
      </p:sp>
    </p:spTree>
    <p:extLst>
      <p:ext uri="{BB962C8B-B14F-4D97-AF65-F5344CB8AC3E}">
        <p14:creationId xmlns="" xmlns:p14="http://schemas.microsoft.com/office/powerpoint/2010/main" val="2286383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pPr algn="ctr"/>
            <a:r>
              <a:rPr lang="el-GR" sz="4000" dirty="0">
                <a:solidFill>
                  <a:srgbClr val="FF0000"/>
                </a:solidFill>
              </a:rPr>
              <a:t>Μαρί Κιουρί</a:t>
            </a:r>
          </a:p>
        </p:txBody>
      </p:sp>
      <p:sp>
        <p:nvSpPr>
          <p:cNvPr id="3" name="Θέση περιεχομένου 2"/>
          <p:cNvSpPr>
            <a:spLocks noGrp="1"/>
          </p:cNvSpPr>
          <p:nvPr>
            <p:ph idx="1"/>
          </p:nvPr>
        </p:nvSpPr>
        <p:spPr/>
        <p:txBody>
          <a:bodyPr/>
          <a:lstStyle/>
          <a:p>
            <a:endParaRPr lang="el-GR" dirty="0"/>
          </a:p>
        </p:txBody>
      </p:sp>
      <p:sp>
        <p:nvSpPr>
          <p:cNvPr id="4" name="Θέση κειμένου 3"/>
          <p:cNvSpPr>
            <a:spLocks noGrp="1"/>
          </p:cNvSpPr>
          <p:nvPr>
            <p:ph type="body" sz="half" idx="2"/>
          </p:nvPr>
        </p:nvSpPr>
        <p:spPr/>
        <p:txBody>
          <a:bodyPr>
            <a:normAutofit/>
          </a:bodyPr>
          <a:lstStyle/>
          <a:p>
            <a:r>
              <a:rPr lang="el-GR" sz="3200" dirty="0"/>
              <a:t>Η Μαρί Σκουοντόφσκα-Κιουρί, βραβευμένη με δύο Βραβεία Νόμπελ, έβρισκε χρόνο για την αγαπημένη της ποδηλασία.</a:t>
            </a: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888" y="349098"/>
            <a:ext cx="5112568" cy="5816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59071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995710"/>
          </a:xfrm>
        </p:spPr>
        <p:txBody>
          <a:bodyPr>
            <a:normAutofit/>
          </a:bodyPr>
          <a:lstStyle/>
          <a:p>
            <a:pPr algn="ctr"/>
            <a:r>
              <a:rPr lang="el-GR" sz="4000" dirty="0">
                <a:solidFill>
                  <a:srgbClr val="FF0000"/>
                </a:solidFill>
              </a:rPr>
              <a:t>Αϊνστάιν</a:t>
            </a:r>
          </a:p>
        </p:txBody>
      </p:sp>
      <p:sp>
        <p:nvSpPr>
          <p:cNvPr id="4" name="Θέση κειμένου 3"/>
          <p:cNvSpPr>
            <a:spLocks noGrp="1"/>
          </p:cNvSpPr>
          <p:nvPr>
            <p:ph type="body" sz="half" idx="2"/>
          </p:nvPr>
        </p:nvSpPr>
        <p:spPr/>
        <p:txBody>
          <a:bodyPr/>
          <a:lstStyle/>
          <a:p>
            <a:r>
              <a:rPr lang="el-GR" sz="2800" dirty="0"/>
              <a:t>Ο Αϊνστάιν χαλάρωνε παίζοντας βιολί παρέα με τον φίλο του Μαξ Πλανκ, πατέρα της θεωρίας της Κβαντικής μηχανικής αλλά και πιανίστα.</a:t>
            </a:r>
          </a:p>
          <a:p>
            <a:endParaRPr lang="el-GR" dirty="0"/>
          </a:p>
        </p:txBody>
      </p:sp>
      <p:pic>
        <p:nvPicPr>
          <p:cNvPr id="4098"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75050" y="1484784"/>
            <a:ext cx="5111750" cy="34563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4991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47664" y="188640"/>
            <a:ext cx="5626968" cy="1162050"/>
          </a:xfrm>
        </p:spPr>
        <p:txBody>
          <a:bodyPr>
            <a:normAutofit/>
          </a:bodyPr>
          <a:lstStyle/>
          <a:p>
            <a:pPr algn="ctr"/>
            <a:r>
              <a:rPr lang="el-GR" sz="3600" dirty="0">
                <a:solidFill>
                  <a:srgbClr val="FF0000"/>
                </a:solidFill>
              </a:rPr>
              <a:t>Ρίτσαρντ</a:t>
            </a:r>
            <a:r>
              <a:rPr lang="el-GR" sz="3200" dirty="0">
                <a:solidFill>
                  <a:srgbClr val="FF0000"/>
                </a:solidFill>
              </a:rPr>
              <a:t> Φίλλιπς Φάινμαν</a:t>
            </a:r>
          </a:p>
        </p:txBody>
      </p:sp>
      <p:sp>
        <p:nvSpPr>
          <p:cNvPr id="4" name="Θέση κειμένου 3"/>
          <p:cNvSpPr>
            <a:spLocks noGrp="1"/>
          </p:cNvSpPr>
          <p:nvPr>
            <p:ph type="body" sz="half" idx="2"/>
          </p:nvPr>
        </p:nvSpPr>
        <p:spPr>
          <a:xfrm>
            <a:off x="179512" y="1435100"/>
            <a:ext cx="3286001" cy="5162252"/>
          </a:xfrm>
        </p:spPr>
        <p:txBody>
          <a:bodyPr>
            <a:normAutofit fontScale="85000" lnSpcReduction="20000"/>
          </a:bodyPr>
          <a:lstStyle/>
          <a:p>
            <a:r>
              <a:rPr lang="el-GR" sz="2800" dirty="0"/>
              <a:t>Από τους σημαντικότερους θεωρητικούς φυσικούς. Τιμήθηκε και με το Βραβείο Νόμπελ Φυσικής για τη δουλειά του στην Κβαντική Μηχανική. </a:t>
            </a:r>
          </a:p>
          <a:p>
            <a:r>
              <a:rPr lang="el-GR" sz="2800" dirty="0"/>
              <a:t>Λάτρης της τέχνης - μια άλλη πτυχή της προσωπικότητας του - ασχολήθηκε με τη ζωγραφική. Επίσης έπαιζε τύμπανα (</a:t>
            </a:r>
            <a:r>
              <a:rPr lang="el-GR" sz="2800" dirty="0" err="1"/>
              <a:t>bongos</a:t>
            </a:r>
            <a:r>
              <a:rPr lang="el-GR" sz="2800" dirty="0"/>
              <a:t>) παίρνοντας μέρος και σε εκδηλώσεις.</a:t>
            </a:r>
          </a:p>
          <a:p>
            <a:endParaRPr lang="el-GR" dirty="0"/>
          </a:p>
        </p:txBody>
      </p:sp>
      <p:pic>
        <p:nvPicPr>
          <p:cNvPr id="5122"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63888" y="1772816"/>
            <a:ext cx="5245422" cy="4536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2050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5875"/>
            <a:ext cx="8229600" cy="820837"/>
          </a:xfrm>
        </p:spPr>
        <p:txBody>
          <a:bodyPr>
            <a:normAutofit/>
          </a:bodyPr>
          <a:lstStyle/>
          <a:p>
            <a:r>
              <a:rPr lang="el-GR" dirty="0">
                <a:solidFill>
                  <a:srgbClr val="FF0000"/>
                </a:solidFill>
              </a:rPr>
              <a:t>                     </a:t>
            </a:r>
            <a:r>
              <a:rPr lang="el-GR" sz="4000" b="1" dirty="0">
                <a:solidFill>
                  <a:srgbClr val="FF0000"/>
                </a:solidFill>
              </a:rPr>
              <a:t>ΑΝΑΚΑΛΥΨΗ</a:t>
            </a:r>
          </a:p>
        </p:txBody>
      </p:sp>
      <p:sp>
        <p:nvSpPr>
          <p:cNvPr id="3" name="Ορθογώνιο 2"/>
          <p:cNvSpPr/>
          <p:nvPr/>
        </p:nvSpPr>
        <p:spPr>
          <a:xfrm>
            <a:off x="3203848" y="997058"/>
            <a:ext cx="5616624" cy="4893647"/>
          </a:xfrm>
          <a:prstGeom prst="rect">
            <a:avLst/>
          </a:prstGeom>
        </p:spPr>
        <p:txBody>
          <a:bodyPr wrap="square">
            <a:spAutoFit/>
          </a:bodyPr>
          <a:lstStyle/>
          <a:p>
            <a:r>
              <a:rPr lang="el-GR" sz="2400" dirty="0"/>
              <a:t>Η ανακάλυψη είναι η εύρεση και για πρώτη φορά χρήση ή διατύπωση κάποιου προϋπάρχοντος πράγματος. Επίσης μπορεί να είναι εξωτερικό ερέθισμα που γονιμοποιείται θετικά στον ανθρώπινο νου όπως π.χ. η ανακάλυψη της αρχής της ανώσεως από τον Αρχιμήδη. Είναι συνήθως τυχαία, αλλά πολύ σημαντική για τη ζωή και τον πολιτισμό. </a:t>
            </a:r>
          </a:p>
          <a:p>
            <a:endParaRPr lang="el-GR" sz="2400" dirty="0"/>
          </a:p>
          <a:p>
            <a:r>
              <a:rPr lang="el-GR" sz="2400" b="1" dirty="0"/>
              <a:t>Σημαντικές ανακαλύψεις  </a:t>
            </a:r>
            <a:r>
              <a:rPr lang="el-GR" sz="2400" dirty="0"/>
              <a:t>για την εξέλιξη του πολιτισμού υπήρξαν η γραφή, ο ηλεκτρισμός, το πετρέλαιο η πενικιλίνη κ.α. </a:t>
            </a:r>
          </a:p>
        </p:txBody>
      </p:sp>
      <p:sp>
        <p:nvSpPr>
          <p:cNvPr id="4" name="AutoShape 2" descr="Αποτέλεσμα εικόνας για ανακαλυψη"/>
          <p:cNvSpPr>
            <a:spLocks noChangeAspect="1" noChangeArrowheads="1"/>
          </p:cNvSpPr>
          <p:nvPr/>
        </p:nvSpPr>
        <p:spPr bwMode="auto">
          <a:xfrm>
            <a:off x="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9539" y="2490787"/>
            <a:ext cx="2428875" cy="18764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4288" y="4814858"/>
            <a:ext cx="2619375" cy="1752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8155" y="523726"/>
            <a:ext cx="2800350" cy="1638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661398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784199"/>
          </a:xfrm>
        </p:spPr>
        <p:txBody>
          <a:bodyPr>
            <a:normAutofit/>
          </a:bodyPr>
          <a:lstStyle/>
          <a:p>
            <a:pPr algn="l"/>
            <a:r>
              <a:rPr lang="el-GR" sz="4000" dirty="0">
                <a:solidFill>
                  <a:srgbClr val="FF0000"/>
                </a:solidFill>
              </a:rPr>
              <a:t>                                   </a:t>
            </a:r>
            <a:r>
              <a:rPr lang="el-GR" sz="4000" b="1" dirty="0">
                <a:solidFill>
                  <a:srgbClr val="FF0000"/>
                </a:solidFill>
              </a:rPr>
              <a:t>ΕΦΕΥΡΕΣΗ</a:t>
            </a:r>
          </a:p>
        </p:txBody>
      </p:sp>
      <p:sp>
        <p:nvSpPr>
          <p:cNvPr id="3" name="Ορθογώνιο 2"/>
          <p:cNvSpPr/>
          <p:nvPr/>
        </p:nvSpPr>
        <p:spPr>
          <a:xfrm>
            <a:off x="4059993" y="1321217"/>
            <a:ext cx="5040559" cy="4893647"/>
          </a:xfrm>
          <a:prstGeom prst="rect">
            <a:avLst/>
          </a:prstGeom>
        </p:spPr>
        <p:txBody>
          <a:bodyPr wrap="square">
            <a:spAutoFit/>
          </a:bodyPr>
          <a:lstStyle/>
          <a:p>
            <a:r>
              <a:rPr lang="el-GR" sz="2400" dirty="0"/>
              <a:t>Εφεύρεση χαρακτηρίζεται οποιαδήποτε δημιουργική ενέργεια του ανθρώπου, που απολήγει στην επινόηση πραγμάτων που δεν υπήρχαν προηγουμένως, ή στην ανεύρεση νέων μεθόδων εργασίας ή επωφελέστερων μέσων ή μεθόδων εκμετάλλευσης .</a:t>
            </a:r>
          </a:p>
          <a:p>
            <a:r>
              <a:rPr lang="el-GR" sz="2400" dirty="0"/>
              <a:t>Εφεύρεση επομένως ονομάζεται το αποτέλεσμα ή το προϊόν της δημιουργικής αυτής ενέργειας, δηλαδή το εφεύρημα. Π.χ. τηλέφωνο, Η/Υ, φερμουάρ, λάμπα.</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030" y="2132856"/>
            <a:ext cx="1584177" cy="26193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80723" y="2581475"/>
            <a:ext cx="1981137" cy="1704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0030" y="260648"/>
            <a:ext cx="2373692" cy="17430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792" y="5001392"/>
            <a:ext cx="2857500"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53173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332657"/>
            <a:ext cx="7772400" cy="1008111"/>
          </a:xfrm>
        </p:spPr>
        <p:txBody>
          <a:bodyPr>
            <a:normAutofit/>
          </a:bodyPr>
          <a:lstStyle/>
          <a:p>
            <a:r>
              <a:rPr lang="el-GR" sz="4000" b="1" dirty="0">
                <a:solidFill>
                  <a:srgbClr val="FF0000"/>
                </a:solidFill>
              </a:rPr>
              <a:t>ΕΥΡΕΣΙΤΕΧΝΙΑ (ΠΑΤΕΝΤΑ, </a:t>
            </a:r>
            <a:r>
              <a:rPr lang="en-US" sz="4000" b="1" dirty="0">
                <a:solidFill>
                  <a:srgbClr val="FF0000"/>
                </a:solidFill>
              </a:rPr>
              <a:t>PATENT)</a:t>
            </a:r>
            <a:endParaRPr lang="el-GR" sz="4000" b="1" dirty="0">
              <a:solidFill>
                <a:srgbClr val="FF0000"/>
              </a:solidFill>
            </a:endParaRPr>
          </a:p>
        </p:txBody>
      </p:sp>
      <p:sp>
        <p:nvSpPr>
          <p:cNvPr id="3" name="Υπότιτλος 2"/>
          <p:cNvSpPr>
            <a:spLocks noGrp="1"/>
          </p:cNvSpPr>
          <p:nvPr>
            <p:ph type="subTitle" idx="1"/>
          </p:nvPr>
        </p:nvSpPr>
        <p:spPr>
          <a:xfrm>
            <a:off x="1115616" y="1628800"/>
            <a:ext cx="7344816" cy="4536504"/>
          </a:xfrm>
        </p:spPr>
        <p:txBody>
          <a:bodyPr>
            <a:normAutofit lnSpcReduction="10000"/>
          </a:bodyPr>
          <a:lstStyle/>
          <a:p>
            <a:r>
              <a:rPr lang="el-GR" dirty="0">
                <a:solidFill>
                  <a:schemeClr val="tx1"/>
                </a:solidFill>
              </a:rPr>
              <a:t>Είναι ένα αποκλειστικό δικαίωμα χρήσης που δίνεται για κάποιο διάστημα στον εφευρέτη μιας νέας μεθόδου, ουσίας ή μηχανισμού. Το αποκλειστικό αυτό δικαίωμα χορηγείται για 20 χρόνια από την υποβολή της αίτησης και απαγορεύει σε άλλους να χρησιμοποιούν την κατοχυρωμένη μέθοδο, ουσία ή μηχανισμό χωρίς την άδεια του κατόχου του διπλώματος ευρεσιτεχνίας. </a:t>
            </a:r>
          </a:p>
        </p:txBody>
      </p:sp>
    </p:spTree>
    <p:extLst>
      <p:ext uri="{BB962C8B-B14F-4D97-AF65-F5344CB8AC3E}">
        <p14:creationId xmlns="" xmlns:p14="http://schemas.microsoft.com/office/powerpoint/2010/main" val="2654088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51520" y="620688"/>
            <a:ext cx="8640960" cy="5878532"/>
          </a:xfrm>
          <a:prstGeom prst="rect">
            <a:avLst/>
          </a:prstGeom>
        </p:spPr>
        <p:txBody>
          <a:bodyPr wrap="square">
            <a:spAutoFit/>
          </a:bodyPr>
          <a:lstStyle/>
          <a:p>
            <a:pPr algn="ctr"/>
            <a:r>
              <a:rPr lang="el-GR" sz="4000" dirty="0"/>
              <a:t> </a:t>
            </a:r>
            <a:r>
              <a:rPr lang="el-GR" sz="4000" b="1" dirty="0">
                <a:solidFill>
                  <a:srgbClr val="FF0000"/>
                </a:solidFill>
              </a:rPr>
              <a:t>ΔΙΠΛΩΜΑ ΕΥΡΕΣΙΤΕΧΝΙΑΣ ΔΙΝΕΤΑΙ ΓΙΑ:</a:t>
            </a:r>
          </a:p>
          <a:p>
            <a:pPr algn="ctr"/>
            <a:r>
              <a:rPr lang="el-GR" sz="2800" dirty="0"/>
              <a:t> εφευρέσεις, αλλά και ανακαλύψεις</a:t>
            </a:r>
          </a:p>
          <a:p>
            <a:pPr algn="ctr"/>
            <a:endParaRPr lang="el-GR" sz="2800" dirty="0"/>
          </a:p>
          <a:p>
            <a:pPr algn="ctr"/>
            <a:r>
              <a:rPr lang="el-GR" sz="2800" b="1" dirty="0"/>
              <a:t>Κύριοι λόγοι θέσπισης  δικαιώματος ευρεσιτεχνίας</a:t>
            </a:r>
          </a:p>
          <a:p>
            <a:pPr marL="342900" indent="-342900">
              <a:buFont typeface="Wingdings" panose="05000000000000000000" pitchFamily="2" charset="2"/>
              <a:buChar char="Ø"/>
            </a:pPr>
            <a:r>
              <a:rPr lang="el-GR" sz="2800" dirty="0"/>
              <a:t> Η παροχή κινήτρου στα άτομα και στις επιχειρήσεις να επιδίδονται σε έρευνα και να αναπτύσσουν καινούργια προϊόντα. </a:t>
            </a:r>
          </a:p>
          <a:p>
            <a:pPr marL="342900" indent="-342900">
              <a:buFont typeface="Wingdings" panose="05000000000000000000" pitchFamily="2" charset="2"/>
              <a:buChar char="Ø"/>
            </a:pPr>
            <a:r>
              <a:rPr lang="el-GR" sz="2800" dirty="0"/>
              <a:t> Η προσδοκία κερδοφόρας εκμετάλλευσης του αποκλειστικού δικαιώματος ενθαρρύνει τα άτομα και τις επιχειρήσεις να στρέφουν τη δραστηριότητά τους σε καινοτόμα προϊόντα.</a:t>
            </a:r>
          </a:p>
          <a:p>
            <a:pPr marL="342900" indent="-342900">
              <a:buFont typeface="Wingdings" panose="05000000000000000000" pitchFamily="2" charset="2"/>
              <a:buChar char="Ø"/>
            </a:pPr>
            <a:r>
              <a:rPr lang="el-GR" sz="2800" dirty="0"/>
              <a:t> Η δημοσιοποίηση των καινοτομιών. Για να μη μένουν κρυμμένες στα συρτάρια ή αλλού!</a:t>
            </a:r>
          </a:p>
        </p:txBody>
      </p:sp>
    </p:spTree>
    <p:extLst>
      <p:ext uri="{BB962C8B-B14F-4D97-AF65-F5344CB8AC3E}">
        <p14:creationId xmlns="" xmlns:p14="http://schemas.microsoft.com/office/powerpoint/2010/main" val="291496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332656"/>
            <a:ext cx="3384376" cy="30243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 Ορθογώνιο"/>
          <p:cNvSpPr/>
          <p:nvPr/>
        </p:nvSpPr>
        <p:spPr>
          <a:xfrm>
            <a:off x="5004048" y="5373216"/>
            <a:ext cx="3779912" cy="646331"/>
          </a:xfrm>
          <a:prstGeom prst="rect">
            <a:avLst/>
          </a:prstGeom>
        </p:spPr>
        <p:txBody>
          <a:bodyPr wrap="square">
            <a:spAutoFit/>
          </a:bodyPr>
          <a:lstStyle/>
          <a:p>
            <a:r>
              <a:rPr lang="en-US" dirty="0">
                <a:hlinkClick r:id="rId3"/>
              </a:rPr>
              <a:t>https://www.youtube.com/watch?v=MCUIRs8CcJw</a:t>
            </a:r>
            <a:endParaRPr lang="el-GR" dirty="0"/>
          </a:p>
        </p:txBody>
      </p:sp>
      <p:sp>
        <p:nvSpPr>
          <p:cNvPr id="34818" name="AutoShape 2" descr="Κηπουρικές ευρεσιτεχνίες - e-thessalia.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34820" name="Picture 4" descr="Κινέζικες ευρεσιτεχνίες που μας κάνουν να απορούμε (pics) | Patras Events"/>
          <p:cNvPicPr>
            <a:picLocks noChangeAspect="1" noChangeArrowheads="1"/>
          </p:cNvPicPr>
          <p:nvPr/>
        </p:nvPicPr>
        <p:blipFill>
          <a:blip r:embed="rId4" cstate="print"/>
          <a:srcRect/>
          <a:stretch>
            <a:fillRect/>
          </a:stretch>
        </p:blipFill>
        <p:spPr bwMode="auto">
          <a:xfrm>
            <a:off x="611560" y="3933056"/>
            <a:ext cx="3478350" cy="2736304"/>
          </a:xfrm>
          <a:prstGeom prst="rect">
            <a:avLst/>
          </a:prstGeom>
          <a:noFill/>
        </p:spPr>
      </p:pic>
      <p:pic>
        <p:nvPicPr>
          <p:cNvPr id="34824" name="Picture 8" descr="Οι πιο αποτυχημένες, αλλά ξεκαρδιστικές πατέντες [εικόνες] | ΚΟΣΜΟΣ |  iefimerida.gr"/>
          <p:cNvPicPr>
            <a:picLocks noChangeAspect="1" noChangeArrowheads="1"/>
          </p:cNvPicPr>
          <p:nvPr/>
        </p:nvPicPr>
        <p:blipFill>
          <a:blip r:embed="rId5" cstate="print"/>
          <a:srcRect/>
          <a:stretch>
            <a:fillRect/>
          </a:stretch>
        </p:blipFill>
        <p:spPr bwMode="auto">
          <a:xfrm>
            <a:off x="4427984" y="1196752"/>
            <a:ext cx="4536504" cy="3456384"/>
          </a:xfrm>
          <a:prstGeom prst="rect">
            <a:avLst/>
          </a:prstGeom>
          <a:noFill/>
        </p:spPr>
      </p:pic>
    </p:spTree>
    <p:extLst>
      <p:ext uri="{BB962C8B-B14F-4D97-AF65-F5344CB8AC3E}">
        <p14:creationId xmlns="" xmlns:p14="http://schemas.microsoft.com/office/powerpoint/2010/main" val="2219309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843808" y="482292"/>
            <a:ext cx="6112767" cy="4104456"/>
          </a:xfrm>
        </p:spPr>
        <p:txBody>
          <a:bodyPr>
            <a:noAutofit/>
          </a:bodyPr>
          <a:lstStyle/>
          <a:p>
            <a:r>
              <a:rPr lang="el-GR" sz="4000" b="1" dirty="0">
                <a:solidFill>
                  <a:srgbClr val="FF0000"/>
                </a:solidFill>
              </a:rPr>
              <a:t>ΕΡΕΥΝΑ</a:t>
            </a:r>
            <a:r>
              <a:rPr lang="el-GR" sz="2800" dirty="0">
                <a:solidFill>
                  <a:srgbClr val="FF0000"/>
                </a:solidFill>
              </a:rPr>
              <a:t/>
            </a:r>
            <a:br>
              <a:rPr lang="el-GR" sz="2800" dirty="0">
                <a:solidFill>
                  <a:srgbClr val="FF0000"/>
                </a:solidFill>
              </a:rPr>
            </a:br>
            <a:r>
              <a:rPr lang="el-GR" sz="2800" dirty="0"/>
              <a:t>Ο όρος έρευνα στις καθημερινές εκφράσεις συνδέεται με πολλά αντικείμενα εφαρμογής. Περισσότερο ωστόσο φέρεται με μια εξειδικευμένη σημασία τη συστηματική, αντικειμενική και εξακριβωμένη αναζήτηση πληροφοριών προς επίλυση κάποιου προβλήματος.</a:t>
            </a: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79512" y="260648"/>
            <a:ext cx="2592288" cy="62646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Ορθογώνιο 2"/>
          <p:cNvSpPr/>
          <p:nvPr/>
        </p:nvSpPr>
        <p:spPr>
          <a:xfrm>
            <a:off x="3044146" y="5104326"/>
            <a:ext cx="4572000" cy="1323439"/>
          </a:xfrm>
          <a:prstGeom prst="rect">
            <a:avLst/>
          </a:prstGeom>
        </p:spPr>
        <p:txBody>
          <a:bodyPr>
            <a:spAutoFit/>
          </a:bodyPr>
          <a:lstStyle/>
          <a:p>
            <a:r>
              <a:rPr lang="en-US" sz="2000" dirty="0"/>
              <a:t>Basrelief: «</a:t>
            </a:r>
            <a:r>
              <a:rPr lang="el-GR" sz="2000" dirty="0"/>
              <a:t>Η Έρευνα κρατώντας τη δάδα της γνώσης" (1896) από </a:t>
            </a:r>
            <a:r>
              <a:rPr lang="en-US" sz="2000" dirty="0"/>
              <a:t>Olin Levi Warner . </a:t>
            </a:r>
            <a:r>
              <a:rPr lang="el-GR" sz="2000" dirty="0"/>
              <a:t>Βιβλιοθήκη Κογκρέσου </a:t>
            </a:r>
            <a:r>
              <a:rPr lang="en-US" sz="2000" dirty="0"/>
              <a:t>Th. J. Building , Washington, DC</a:t>
            </a:r>
            <a:endParaRPr lang="el-GR" sz="2000" dirty="0"/>
          </a:p>
        </p:txBody>
      </p:sp>
    </p:spTree>
    <p:extLst>
      <p:ext uri="{BB962C8B-B14F-4D97-AF65-F5344CB8AC3E}">
        <p14:creationId xmlns="" xmlns:p14="http://schemas.microsoft.com/office/powerpoint/2010/main" val="4044912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10C5712-9ADB-49A5-8658-CD66CA999F35}"/>
              </a:ext>
            </a:extLst>
          </p:cNvPr>
          <p:cNvSpPr>
            <a:spLocks noGrp="1"/>
          </p:cNvSpPr>
          <p:nvPr>
            <p:ph type="title"/>
          </p:nvPr>
        </p:nvSpPr>
        <p:spPr>
          <a:xfrm>
            <a:off x="457200" y="274638"/>
            <a:ext cx="8219256" cy="6178698"/>
          </a:xfrm>
        </p:spPr>
        <p:txBody>
          <a:bodyPr>
            <a:noAutofit/>
          </a:bodyPr>
          <a:lstStyle/>
          <a:p>
            <a:r>
              <a:rPr lang="el-GR" sz="4000" b="1" dirty="0">
                <a:solidFill>
                  <a:srgbClr val="FF0000"/>
                </a:solidFill>
              </a:rPr>
              <a:t>ΚΑΙΝΟΤΟΜΙΑ </a:t>
            </a:r>
            <a:r>
              <a:rPr lang="el-GR" sz="3600" b="1" dirty="0">
                <a:solidFill>
                  <a:srgbClr val="FF0000"/>
                </a:solidFill>
              </a:rPr>
              <a:t/>
            </a:r>
            <a:br>
              <a:rPr lang="el-GR" sz="3600" b="1" dirty="0">
                <a:solidFill>
                  <a:srgbClr val="FF0000"/>
                </a:solidFill>
              </a:rPr>
            </a:br>
            <a:r>
              <a:rPr lang="el-GR" sz="2800" b="1" dirty="0"/>
              <a:t/>
            </a:r>
            <a:br>
              <a:rPr lang="el-GR" sz="2800" b="1" dirty="0"/>
            </a:br>
            <a:r>
              <a:rPr lang="el-GR" sz="2800" dirty="0"/>
              <a:t> Είναι η εισαγωγή στην αγορά ενός προϊόντος που είναι </a:t>
            </a:r>
            <a:r>
              <a:rPr lang="el-GR" sz="2800" b="1" dirty="0">
                <a:effectLst/>
              </a:rPr>
              <a:t>είτε νέο</a:t>
            </a:r>
            <a:r>
              <a:rPr lang="en-US" sz="2800" b="1" dirty="0">
                <a:effectLst/>
              </a:rPr>
              <a:t>,</a:t>
            </a:r>
            <a:r>
              <a:rPr lang="el-GR" sz="2800" b="1" dirty="0">
                <a:effectLst/>
              </a:rPr>
              <a:t> είτε σημαντικά βελτιωμένο</a:t>
            </a:r>
            <a:r>
              <a:rPr lang="el-GR" sz="2800" b="1" dirty="0"/>
              <a:t> </a:t>
            </a:r>
            <a:r>
              <a:rPr lang="el-GR" sz="2800" dirty="0"/>
              <a:t>ως προς τα χαρακτηριστικά του ή τις προοριζόμενες χρήσεις του.</a:t>
            </a:r>
            <a:br>
              <a:rPr lang="el-GR" sz="2800" dirty="0"/>
            </a:br>
            <a:r>
              <a:rPr lang="el-GR" sz="2800" dirty="0"/>
              <a:t>Περιλαμβάνονται σημαντικές βελτιώσεις στις τεχνικές προδιαγραφές, τα συστατικά και τα υλικά, το ενσωματωμένο λογισμικό, την φιλικότητα προς τον χρήστη και άλλα λειτουργικά χαρακτηριστικά του προϊόντος.</a:t>
            </a:r>
            <a:br>
              <a:rPr lang="el-GR" sz="2800" dirty="0"/>
            </a:br>
            <a:endParaRPr lang="el-GR" sz="2800" dirty="0"/>
          </a:p>
        </p:txBody>
      </p:sp>
    </p:spTree>
    <p:extLst>
      <p:ext uri="{BB962C8B-B14F-4D97-AF65-F5344CB8AC3E}">
        <p14:creationId xmlns="" xmlns:p14="http://schemas.microsoft.com/office/powerpoint/2010/main" val="159585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8E037537-00CB-4B45-A493-7BA084F1B162}"/>
              </a:ext>
            </a:extLst>
          </p:cNvPr>
          <p:cNvSpPr>
            <a:spLocks noGrp="1"/>
          </p:cNvSpPr>
          <p:nvPr>
            <p:ph type="title"/>
          </p:nvPr>
        </p:nvSpPr>
        <p:spPr>
          <a:xfrm>
            <a:off x="457200" y="274638"/>
            <a:ext cx="8229600" cy="6322714"/>
          </a:xfrm>
        </p:spPr>
        <p:txBody>
          <a:bodyPr>
            <a:noAutofit/>
          </a:bodyPr>
          <a:lstStyle/>
          <a:p>
            <a:r>
              <a:rPr lang="el-GR" sz="3200" b="1" dirty="0"/>
              <a:t> </a:t>
            </a:r>
            <a:r>
              <a:rPr lang="el-GR" sz="4000" b="1" dirty="0">
                <a:solidFill>
                  <a:srgbClr val="FF0000"/>
                </a:solidFill>
              </a:rPr>
              <a:t>ΤΥΠΟΙ ΚΑΙΝΟΤΟΜΙΑΣ</a:t>
            </a:r>
            <a:r>
              <a:rPr lang="el-GR" sz="2800" b="1" dirty="0"/>
              <a:t/>
            </a:r>
            <a:br>
              <a:rPr lang="el-GR" sz="2800" b="1" dirty="0"/>
            </a:br>
            <a:r>
              <a:rPr lang="el-GR" sz="2800" b="1" dirty="0"/>
              <a:t/>
            </a:r>
            <a:br>
              <a:rPr lang="el-GR" sz="2800" b="1" dirty="0"/>
            </a:br>
            <a:r>
              <a:rPr lang="el-GR" sz="2800" b="1" dirty="0"/>
              <a:t>Καινοτομία προϊόντος</a:t>
            </a:r>
            <a:r>
              <a:rPr lang="el-GR" sz="2800" dirty="0"/>
              <a:t>: αγαθά ή υπηρεσίες</a:t>
            </a:r>
            <a:br>
              <a:rPr lang="el-GR" sz="2800" dirty="0"/>
            </a:br>
            <a:r>
              <a:rPr lang="el-GR" sz="2800" b="1" dirty="0"/>
              <a:t>Καινοτομία διαδικασίας</a:t>
            </a:r>
            <a:r>
              <a:rPr lang="el-GR" sz="2800" dirty="0"/>
              <a:t>: μέθοδοι παραγωγής ή διανομής/παράδοσης προϊόντων </a:t>
            </a:r>
            <a:br>
              <a:rPr lang="el-GR" sz="2800" dirty="0"/>
            </a:br>
            <a:r>
              <a:rPr lang="el-GR" sz="2800" b="1" dirty="0"/>
              <a:t>Καινοτομία</a:t>
            </a:r>
            <a:r>
              <a:rPr lang="en-US" sz="2800" b="1" dirty="0"/>
              <a:t> </a:t>
            </a:r>
            <a:r>
              <a:rPr lang="el-GR" sz="2800" b="1" dirty="0"/>
              <a:t>οργάνωσης: </a:t>
            </a:r>
            <a:r>
              <a:rPr lang="el-GR" sz="2800" dirty="0"/>
              <a:t>μέθοδοι οργάνωσης που αφορούν στις επιχειρησιακές πρακτικές ή στην οργάνωση της εργασίας ή στις εξωτερικές σχέσεις της επιχείρησης</a:t>
            </a:r>
            <a:br>
              <a:rPr lang="el-GR" sz="2800" dirty="0"/>
            </a:br>
            <a:r>
              <a:rPr lang="el-GR" sz="2800" b="1" dirty="0"/>
              <a:t>Καινοτομία μάρκετινγκ: </a:t>
            </a:r>
            <a:r>
              <a:rPr lang="el-GR" sz="2800" dirty="0"/>
              <a:t>μέθοδοι μάρκετινγκ που αφορούν στον σχεδιασμό και στην συσκευασία ή στην προώθηση και τοποθέτηση ή στην τιμολόγηση του προϊόντος</a:t>
            </a:r>
          </a:p>
        </p:txBody>
      </p:sp>
    </p:spTree>
    <p:extLst>
      <p:ext uri="{BB962C8B-B14F-4D97-AF65-F5344CB8AC3E}">
        <p14:creationId xmlns="" xmlns:p14="http://schemas.microsoft.com/office/powerpoint/2010/main" val="689879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rgbClr val="FF0000"/>
                </a:solidFill>
              </a:rPr>
              <a:t>ΠΝΕΥΜΑΤΙΚΗ ΙΔΙΟΚΤΗΣΙΑ (</a:t>
            </a:r>
            <a:r>
              <a:rPr lang="en-US" b="1" dirty="0">
                <a:solidFill>
                  <a:srgbClr val="FF0000"/>
                </a:solidFill>
              </a:rPr>
              <a:t>copyright</a:t>
            </a:r>
            <a:r>
              <a:rPr lang="el-GR" b="1" dirty="0">
                <a:solidFill>
                  <a:srgbClr val="FF0000"/>
                </a:solidFill>
              </a:rPr>
              <a:t>)</a:t>
            </a:r>
          </a:p>
        </p:txBody>
      </p:sp>
      <p:pic>
        <p:nvPicPr>
          <p:cNvPr id="1026" name="Picture 2" descr="Αποτελέσματα εικόνων για copyright symbol"/>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4665" b="6551"/>
          <a:stretch/>
        </p:blipFill>
        <p:spPr bwMode="auto">
          <a:xfrm>
            <a:off x="395536" y="2132856"/>
            <a:ext cx="2160240" cy="2808312"/>
          </a:xfrm>
          <a:prstGeom prst="rect">
            <a:avLst/>
          </a:prstGeom>
          <a:noFill/>
          <a:extLst>
            <a:ext uri="{909E8E84-426E-40DD-AFC4-6F175D3DCCD1}">
              <a14:hiddenFill xmlns="" xmlns:a14="http://schemas.microsoft.com/office/drawing/2010/main">
                <a:solidFill>
                  <a:srgbClr val="FFFFFF"/>
                </a:solidFill>
              </a14:hiddenFill>
            </a:ext>
          </a:extLst>
        </p:spPr>
      </p:pic>
      <p:sp>
        <p:nvSpPr>
          <p:cNvPr id="3" name="Ορθογώνιο 2"/>
          <p:cNvSpPr/>
          <p:nvPr/>
        </p:nvSpPr>
        <p:spPr>
          <a:xfrm>
            <a:off x="2818309" y="1700808"/>
            <a:ext cx="5858147" cy="4893647"/>
          </a:xfrm>
          <a:prstGeom prst="rect">
            <a:avLst/>
          </a:prstGeom>
        </p:spPr>
        <p:txBody>
          <a:bodyPr wrap="square">
            <a:spAutoFit/>
          </a:bodyPr>
          <a:lstStyle/>
          <a:p>
            <a:r>
              <a:rPr lang="el-GR" sz="2400" dirty="0"/>
              <a:t>Πνευματική ιδιοκτησία ή πνευματικά δικαιώματα ή </a:t>
            </a:r>
            <a:r>
              <a:rPr lang="el-GR" sz="2400" dirty="0" err="1"/>
              <a:t>copyright</a:t>
            </a:r>
            <a:r>
              <a:rPr lang="el-GR" sz="2400" dirty="0"/>
              <a:t> ονομάζονται τα αποκλειστικά δικαιώματα των πνευματικών δημιουργών στο έργο τους. Παραχωρούνται από τον νόμο για ορισμένο χρόνο </a:t>
            </a:r>
            <a:r>
              <a:rPr lang="el-GR" sz="2400" b="1" dirty="0"/>
              <a:t>προκειμένου να απαγορεύσουν σε τρίτους τη χρήση των έργων χωρίς την άδεια του δημιουργού</a:t>
            </a:r>
            <a:r>
              <a:rPr lang="el-GR" sz="2400" dirty="0"/>
              <a:t>. Τα πνευματικά δικαιώματα υφίστανται σε έργα λογοτεχνίας και τέχνης, όπως βιβλία, θέατρο, ζωγραφική, γλυπτική, φωτογραφία, αρχιτεκτονική αλλά και άλλες δημιουργίες όπως λογισμικό , βάσεις δεδομένων</a:t>
            </a:r>
            <a:r>
              <a:rPr lang="en-US" sz="2400" dirty="0"/>
              <a:t>, </a:t>
            </a:r>
            <a:r>
              <a:rPr lang="el-GR" sz="2400" dirty="0"/>
              <a:t> </a:t>
            </a:r>
            <a:r>
              <a:rPr lang="en-US" sz="2400" dirty="0"/>
              <a:t>video</a:t>
            </a:r>
            <a:r>
              <a:rPr lang="el-GR" sz="2400" dirty="0"/>
              <a:t>,</a:t>
            </a:r>
            <a:r>
              <a:rPr lang="en-US" sz="2400" dirty="0"/>
              <a:t> </a:t>
            </a:r>
            <a:r>
              <a:rPr lang="el-GR" sz="2400" dirty="0"/>
              <a:t>μουσική κ.α.</a:t>
            </a:r>
          </a:p>
        </p:txBody>
      </p:sp>
    </p:spTree>
    <p:extLst>
      <p:ext uri="{BB962C8B-B14F-4D97-AF65-F5344CB8AC3E}">
        <p14:creationId xmlns="" xmlns:p14="http://schemas.microsoft.com/office/powerpoint/2010/main" val="1552872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5666E83-3FF5-411B-A692-34833359200D}"/>
              </a:ext>
            </a:extLst>
          </p:cNvPr>
          <p:cNvSpPr>
            <a:spLocks noGrp="1"/>
          </p:cNvSpPr>
          <p:nvPr>
            <p:ph type="title"/>
          </p:nvPr>
        </p:nvSpPr>
        <p:spPr>
          <a:xfrm>
            <a:off x="457200" y="274638"/>
            <a:ext cx="8229600" cy="634082"/>
          </a:xfrm>
        </p:spPr>
        <p:txBody>
          <a:bodyPr>
            <a:normAutofit fontScale="90000"/>
          </a:bodyPr>
          <a:lstStyle/>
          <a:p>
            <a:r>
              <a:rPr lang="el-GR" sz="4000" b="1" dirty="0">
                <a:solidFill>
                  <a:srgbClr val="FF0000"/>
                </a:solidFill>
              </a:rPr>
              <a:t>ΕΠΙΣΤΗΜΟΝΙΚΗ ΕΡΕΥΝΑ</a:t>
            </a:r>
          </a:p>
        </p:txBody>
      </p:sp>
      <p:sp>
        <p:nvSpPr>
          <p:cNvPr id="4" name="TextBox 3">
            <a:extLst>
              <a:ext uri="{FF2B5EF4-FFF2-40B4-BE49-F238E27FC236}">
                <a16:creationId xmlns="" xmlns:a16="http://schemas.microsoft.com/office/drawing/2014/main" id="{A5601D18-6D94-4A49-A89B-67EA6ADFA3F2}"/>
              </a:ext>
            </a:extLst>
          </p:cNvPr>
          <p:cNvSpPr txBox="1"/>
          <p:nvPr/>
        </p:nvSpPr>
        <p:spPr>
          <a:xfrm>
            <a:off x="467544" y="1196752"/>
            <a:ext cx="8136904" cy="2246769"/>
          </a:xfrm>
          <a:prstGeom prst="rect">
            <a:avLst/>
          </a:prstGeom>
          <a:noFill/>
        </p:spPr>
        <p:txBody>
          <a:bodyPr wrap="square">
            <a:spAutoFit/>
          </a:bodyPr>
          <a:lstStyle/>
          <a:p>
            <a:pPr algn="just"/>
            <a:r>
              <a:rPr lang="el-GR" sz="2800" dirty="0"/>
              <a:t>Η επιστημονική έρευνα </a:t>
            </a:r>
            <a:r>
              <a:rPr lang="el-GR" sz="2800" b="1" dirty="0"/>
              <a:t>είναι μια από τις σημαντικότερες δραστηριότητες στη σύγχρονη</a:t>
            </a:r>
            <a:r>
              <a:rPr lang="en-US" sz="2800" b="1" dirty="0"/>
              <a:t> </a:t>
            </a:r>
            <a:r>
              <a:rPr lang="el-GR" sz="2800" b="1" dirty="0"/>
              <a:t>εποχή και αφορά όλους τους τομείς της ανθρώπινης δραστηριότητας.</a:t>
            </a:r>
            <a:r>
              <a:rPr lang="el-GR" sz="2800" dirty="0"/>
              <a:t> Τα</a:t>
            </a:r>
            <a:r>
              <a:rPr lang="en-US" sz="2800" dirty="0"/>
              <a:t> </a:t>
            </a:r>
            <a:r>
              <a:rPr lang="el-GR" sz="2800" dirty="0"/>
              <a:t>επιτεύγματα και οι επιδράσεις της  φαίνονται στην καθημερινή μας ζωή</a:t>
            </a:r>
            <a:r>
              <a:rPr lang="en-US" sz="2800" dirty="0"/>
              <a:t>.</a:t>
            </a:r>
            <a:r>
              <a:rPr lang="el-GR" sz="2800" dirty="0"/>
              <a:t> </a:t>
            </a:r>
          </a:p>
        </p:txBody>
      </p:sp>
      <p:sp>
        <p:nvSpPr>
          <p:cNvPr id="38914" name="AutoShape 2" descr="Επιστημονική έρευνα Φωτογραφίες Αρχείου, Royalty Free Επιστημονική έρευνα  Εικόνες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8" name="7 - Ορθογώνιο"/>
          <p:cNvSpPr/>
          <p:nvPr/>
        </p:nvSpPr>
        <p:spPr>
          <a:xfrm>
            <a:off x="683568" y="4509120"/>
            <a:ext cx="7344816" cy="523220"/>
          </a:xfrm>
          <a:prstGeom prst="rect">
            <a:avLst/>
          </a:prstGeom>
        </p:spPr>
        <p:txBody>
          <a:bodyPr wrap="square">
            <a:spAutoFit/>
          </a:bodyPr>
          <a:lstStyle/>
          <a:p>
            <a:r>
              <a:rPr lang="el-GR" sz="2800" dirty="0"/>
              <a:t>.</a:t>
            </a:r>
          </a:p>
        </p:txBody>
      </p:sp>
      <p:sp>
        <p:nvSpPr>
          <p:cNvPr id="7" name="TextBox 6">
            <a:extLst>
              <a:ext uri="{FF2B5EF4-FFF2-40B4-BE49-F238E27FC236}">
                <a16:creationId xmlns="" xmlns:a16="http://schemas.microsoft.com/office/drawing/2014/main" id="{9BAF6032-3092-4021-922E-912AF19D9558}"/>
              </a:ext>
            </a:extLst>
          </p:cNvPr>
          <p:cNvSpPr txBox="1"/>
          <p:nvPr/>
        </p:nvSpPr>
        <p:spPr>
          <a:xfrm>
            <a:off x="683568" y="3629923"/>
            <a:ext cx="7776864" cy="2246769"/>
          </a:xfrm>
          <a:prstGeom prst="rect">
            <a:avLst/>
          </a:prstGeom>
          <a:noFill/>
        </p:spPr>
        <p:txBody>
          <a:bodyPr wrap="square">
            <a:spAutoFit/>
          </a:bodyPr>
          <a:lstStyle/>
          <a:p>
            <a:r>
              <a:rPr lang="el-GR" sz="2800" b="1" dirty="0"/>
              <a:t>Βασίζεται</a:t>
            </a:r>
            <a:r>
              <a:rPr lang="el-GR" sz="2800" dirty="0"/>
              <a:t> σε υποθέσεις, σε ανάλυση και κατανόηση προ υπαρχουσών θεωριών, κανόνων, τα οποία παίρνει ως δεδομένα και τα χρησιμοποιεί ως βάση, ή τα αποδέχεται και προσπαθεί, να τα εξελίξει, να τα αναδιαρθρώσει ή να τα απορρίψει.</a:t>
            </a:r>
          </a:p>
        </p:txBody>
      </p:sp>
    </p:spTree>
    <p:extLst>
      <p:ext uri="{BB962C8B-B14F-4D97-AF65-F5344CB8AC3E}">
        <p14:creationId xmlns="" xmlns:p14="http://schemas.microsoft.com/office/powerpoint/2010/main" val="405933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504" y="274638"/>
            <a:ext cx="8579296" cy="1143000"/>
          </a:xfrm>
        </p:spPr>
        <p:txBody>
          <a:bodyPr>
            <a:normAutofit fontScale="90000"/>
          </a:bodyPr>
          <a:lstStyle/>
          <a:p>
            <a:r>
              <a:rPr lang="el-GR" b="1" dirty="0">
                <a:solidFill>
                  <a:srgbClr val="FF0000"/>
                </a:solidFill>
              </a:rPr>
              <a:t/>
            </a:r>
            <a:br>
              <a:rPr lang="el-GR" b="1" dirty="0">
                <a:solidFill>
                  <a:srgbClr val="FF0000"/>
                </a:solidFill>
              </a:rPr>
            </a:br>
            <a:r>
              <a:rPr lang="el-GR" sz="4000" b="1" dirty="0">
                <a:solidFill>
                  <a:srgbClr val="FF0000"/>
                </a:solidFill>
              </a:rPr>
              <a:t>ΕΠΙΣΤΗΜΟΝΙΚΗ ΕΡΕΥΝΑ ΣΗΜΑΙΝΕΙ</a:t>
            </a:r>
            <a:r>
              <a:rPr lang="el-GR" b="1" dirty="0">
                <a:solidFill>
                  <a:srgbClr val="FF0000"/>
                </a:solidFill>
              </a:rPr>
              <a:t>:</a:t>
            </a:r>
            <a:r>
              <a:rPr lang="el-GR" sz="3200" dirty="0"/>
              <a:t/>
            </a:r>
            <a:br>
              <a:rPr lang="el-GR" sz="3200" dirty="0"/>
            </a:br>
            <a:r>
              <a:rPr lang="el-GR" sz="3200" dirty="0"/>
              <a:t/>
            </a:r>
            <a:br>
              <a:rPr lang="el-GR" sz="3200" dirty="0"/>
            </a:br>
            <a:endParaRPr lang="el-GR" sz="3200" dirty="0"/>
          </a:p>
        </p:txBody>
      </p:sp>
      <p:sp>
        <p:nvSpPr>
          <p:cNvPr id="3" name="2 - Ορθογώνιο"/>
          <p:cNvSpPr/>
          <p:nvPr/>
        </p:nvSpPr>
        <p:spPr>
          <a:xfrm>
            <a:off x="683568" y="1556792"/>
            <a:ext cx="7632848" cy="1384995"/>
          </a:xfrm>
          <a:prstGeom prst="rect">
            <a:avLst/>
          </a:prstGeom>
        </p:spPr>
        <p:txBody>
          <a:bodyPr wrap="square">
            <a:spAutoFit/>
          </a:bodyPr>
          <a:lstStyle/>
          <a:p>
            <a:r>
              <a:rPr lang="el-GR" sz="2800" b="1" dirty="0"/>
              <a:t>Πιστοποίηση υπάρχουσας ή παραγωγή νέας γνώσης μέσω αξιοποίησης υλικών και μεθόδων με επιστημονικό τρόπο.</a:t>
            </a:r>
          </a:p>
        </p:txBody>
      </p:sp>
      <p:sp>
        <p:nvSpPr>
          <p:cNvPr id="4" name="3 - Ορθογώνιο"/>
          <p:cNvSpPr/>
          <p:nvPr/>
        </p:nvSpPr>
        <p:spPr>
          <a:xfrm>
            <a:off x="1187624" y="2996952"/>
            <a:ext cx="6480720" cy="523220"/>
          </a:xfrm>
          <a:prstGeom prst="rect">
            <a:avLst/>
          </a:prstGeom>
        </p:spPr>
        <p:txBody>
          <a:bodyPr wrap="square">
            <a:spAutoFit/>
          </a:bodyPr>
          <a:lstStyle/>
          <a:p>
            <a:r>
              <a:rPr lang="el-GR" sz="2800" dirty="0"/>
              <a:t> </a:t>
            </a:r>
          </a:p>
        </p:txBody>
      </p:sp>
      <p:sp>
        <p:nvSpPr>
          <p:cNvPr id="5" name="4 - Ορθογώνιο"/>
          <p:cNvSpPr/>
          <p:nvPr/>
        </p:nvSpPr>
        <p:spPr>
          <a:xfrm>
            <a:off x="755576" y="3105835"/>
            <a:ext cx="7344816" cy="954107"/>
          </a:xfrm>
          <a:prstGeom prst="rect">
            <a:avLst/>
          </a:prstGeom>
        </p:spPr>
        <p:txBody>
          <a:bodyPr wrap="square">
            <a:spAutoFit/>
          </a:bodyPr>
          <a:lstStyle/>
          <a:p>
            <a:r>
              <a:rPr lang="el-GR" sz="2800" dirty="0"/>
              <a:t>Η Επιστήμη δεν αποδέχεται την γνώση αν αυτή δεν αποδεικνύεται</a:t>
            </a:r>
            <a:r>
              <a:rPr lang="el-GR" dirty="0"/>
              <a:t>. </a:t>
            </a:r>
          </a:p>
        </p:txBody>
      </p:sp>
      <p:sp>
        <p:nvSpPr>
          <p:cNvPr id="6" name="5 - Ορθογώνιο"/>
          <p:cNvSpPr/>
          <p:nvPr/>
        </p:nvSpPr>
        <p:spPr>
          <a:xfrm>
            <a:off x="755576" y="4077072"/>
            <a:ext cx="7416824" cy="1815882"/>
          </a:xfrm>
          <a:prstGeom prst="rect">
            <a:avLst/>
          </a:prstGeom>
        </p:spPr>
        <p:txBody>
          <a:bodyPr wrap="square">
            <a:spAutoFit/>
          </a:bodyPr>
          <a:lstStyle/>
          <a:p>
            <a:r>
              <a:rPr lang="el-GR" sz="2800" b="1" dirty="0"/>
              <a:t>Χαρακτηριστικά</a:t>
            </a:r>
            <a:r>
              <a:rPr lang="el-GR" sz="2800" dirty="0"/>
              <a:t>: Αντικειμενικότητα, τεκμηρίωση, έλεγχος,  αυτοδιόρθωση κ.α.</a:t>
            </a:r>
          </a:p>
          <a:p>
            <a:r>
              <a:rPr lang="el-GR" sz="2800" b="1" dirty="0"/>
              <a:t>Στόχος</a:t>
            </a:r>
            <a:r>
              <a:rPr lang="el-GR" sz="2800" dirty="0"/>
              <a:t>: Έγκυρα αποτελέσματα και παραγωγή επιστημονικής γνώσης. Γενίκευση.</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507288" cy="1143000"/>
          </a:xfrm>
        </p:spPr>
        <p:txBody>
          <a:bodyPr>
            <a:noAutofit/>
          </a:bodyPr>
          <a:lstStyle/>
          <a:p>
            <a:r>
              <a:rPr lang="el-GR" sz="3200" dirty="0"/>
              <a:t> </a:t>
            </a:r>
            <a:r>
              <a:rPr lang="el-GR" sz="3600" b="1" dirty="0">
                <a:solidFill>
                  <a:srgbClr val="FF0000"/>
                </a:solidFill>
              </a:rPr>
              <a:t>ΧΑΡΑΚΤΗΡΙΣΤΙΚΑ ΤΗΣ ΕΠΙΣΤΗΜΟΝΙΚΗΣ ΕΡΕΥΝΑΣ:</a:t>
            </a:r>
            <a:br>
              <a:rPr lang="el-GR" sz="3600" b="1" dirty="0">
                <a:solidFill>
                  <a:srgbClr val="FF0000"/>
                </a:solidFill>
              </a:rPr>
            </a:br>
            <a:endParaRPr lang="el-GR" sz="3600" b="1" dirty="0">
              <a:solidFill>
                <a:srgbClr val="FF0000"/>
              </a:solidFill>
            </a:endParaRPr>
          </a:p>
        </p:txBody>
      </p:sp>
      <p:sp>
        <p:nvSpPr>
          <p:cNvPr id="3" name="Ορθογώνιο 2"/>
          <p:cNvSpPr/>
          <p:nvPr/>
        </p:nvSpPr>
        <p:spPr>
          <a:xfrm>
            <a:off x="539552" y="1435404"/>
            <a:ext cx="7992888" cy="5262979"/>
          </a:xfrm>
          <a:prstGeom prst="rect">
            <a:avLst/>
          </a:prstGeom>
        </p:spPr>
        <p:txBody>
          <a:bodyPr wrap="square">
            <a:spAutoFit/>
          </a:bodyPr>
          <a:lstStyle/>
          <a:p>
            <a:pPr marL="457200" indent="-457200">
              <a:buFont typeface="Wingdings" pitchFamily="2" charset="2"/>
              <a:buChar char="Ø"/>
            </a:pPr>
            <a:r>
              <a:rPr lang="el-GR" sz="2800" dirty="0"/>
              <a:t> Απορρίπτει τις προσωπικές εμπειρίες  ως μεθόδους απόκτησης γνώσης και δέχεται ως έγκυρη και αξιόπιστη γνώση μόνον αυτή που μπορεί να επαληθευτεί από την εμπειρική πραγματικότητα.</a:t>
            </a:r>
          </a:p>
          <a:p>
            <a:pPr marL="457200" indent="-457200">
              <a:buFont typeface="Wingdings" pitchFamily="2" charset="2"/>
              <a:buChar char="Ø"/>
            </a:pPr>
            <a:r>
              <a:rPr lang="el-GR" sz="2800" dirty="0"/>
              <a:t>Ασχολείται με την ανακάλυψη νέων γνώσεων. Καμιά φορά όμως μια έρευνα μπορεί να είναι επανάληψη κάποιας άλλης έρευνας παλαιότερης ή πρόσφατης για επαλήθευση ή διόρθωση των ευρημάτων της.</a:t>
            </a:r>
          </a:p>
          <a:p>
            <a:pPr marL="457200" indent="-457200">
              <a:buFont typeface="Wingdings" pitchFamily="2" charset="2"/>
              <a:buChar char="Ø"/>
            </a:pPr>
            <a:r>
              <a:rPr lang="el-GR" sz="2800" dirty="0"/>
              <a:t> Στηρίζεται σε συστηματική και μεθοδική εργασία που τη διακρίνει αυστηρή λογική.</a:t>
            </a:r>
          </a:p>
        </p:txBody>
      </p:sp>
    </p:spTree>
    <p:extLst>
      <p:ext uri="{BB962C8B-B14F-4D97-AF65-F5344CB8AC3E}">
        <p14:creationId xmlns="" xmlns:p14="http://schemas.microsoft.com/office/powerpoint/2010/main" val="12232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9E6AFA3-349B-42E2-ADB3-C842627515EC}"/>
              </a:ext>
            </a:extLst>
          </p:cNvPr>
          <p:cNvSpPr txBox="1"/>
          <p:nvPr/>
        </p:nvSpPr>
        <p:spPr>
          <a:xfrm>
            <a:off x="251520" y="366623"/>
            <a:ext cx="8496944" cy="6124754"/>
          </a:xfrm>
          <a:prstGeom prst="rect">
            <a:avLst/>
          </a:prstGeom>
          <a:noFill/>
        </p:spPr>
        <p:txBody>
          <a:bodyPr wrap="square">
            <a:spAutoFit/>
          </a:bodyPr>
          <a:lstStyle/>
          <a:p>
            <a:pPr marL="457200" indent="-457200">
              <a:buFont typeface="Wingdings" panose="05000000000000000000" pitchFamily="2" charset="2"/>
              <a:buChar char="q"/>
            </a:pPr>
            <a:r>
              <a:rPr lang="el-GR" sz="2800" dirty="0"/>
              <a:t>Η διερεύνηση του προβλήματος και η επαλήθευση ή απόρριψη της υπόθεσης γίνεται κάτω από ελεγχόμενες συνθήκες ενώ καταβάλλεται προσπάθεια για μεγιστοποίηση αντικειμενικότητας στις μετρήσεις και την ανάλυση των δεδομένων.</a:t>
            </a:r>
          </a:p>
          <a:p>
            <a:pPr marL="457200" indent="-457200">
              <a:buFont typeface="Wingdings" panose="05000000000000000000" pitchFamily="2" charset="2"/>
              <a:buChar char="q"/>
            </a:pPr>
            <a:r>
              <a:rPr lang="el-GR" sz="2800" dirty="0"/>
              <a:t>Τα πορίσματα της επιστημονικής έρευνας δεν είναι τελεσίδικη γνώση. Κάθε εύρημα ισχύει "μέχρις αποδείξεως του εναντίου"</a:t>
            </a:r>
          </a:p>
          <a:p>
            <a:pPr marL="457200" indent="-457200">
              <a:buFont typeface="Wingdings" panose="05000000000000000000" pitchFamily="2" charset="2"/>
              <a:buChar char="q"/>
            </a:pPr>
            <a:r>
              <a:rPr lang="el-GR" sz="2800" dirty="0"/>
              <a:t> Απολήγει σε μια γραπτή μελέτη, η οποία είναι στη διάθεση κάθε ενδιαφερομένου.</a:t>
            </a:r>
          </a:p>
          <a:p>
            <a:pPr marL="457200" indent="-457200">
              <a:buFont typeface="Wingdings" panose="05000000000000000000" pitchFamily="2" charset="2"/>
              <a:buChar char="q"/>
            </a:pPr>
            <a:r>
              <a:rPr lang="el-GR" sz="2800" dirty="0"/>
              <a:t> Δίνει έμφαση στην ανακάλυψη γενικών αρχών και στη διατύπωση θεωριών.</a:t>
            </a:r>
          </a:p>
          <a:p>
            <a:pPr marL="457200" indent="-457200">
              <a:buFont typeface="Wingdings" panose="05000000000000000000" pitchFamily="2" charset="2"/>
              <a:buChar char="q"/>
            </a:pPr>
            <a:r>
              <a:rPr lang="el-GR" sz="2800" b="1" dirty="0"/>
              <a:t>Για να ολοκληρωθεί</a:t>
            </a:r>
            <a:r>
              <a:rPr lang="el-GR" sz="2800" dirty="0"/>
              <a:t>, απαιτείται </a:t>
            </a:r>
            <a:r>
              <a:rPr lang="el-GR" sz="2800" b="1" dirty="0"/>
              <a:t>υπομονή, επιμονή και θάρρος.</a:t>
            </a:r>
          </a:p>
        </p:txBody>
      </p:sp>
    </p:spTree>
    <p:extLst>
      <p:ext uri="{BB962C8B-B14F-4D97-AF65-F5344CB8AC3E}">
        <p14:creationId xmlns="" xmlns:p14="http://schemas.microsoft.com/office/powerpoint/2010/main" val="846198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1156990"/>
          </a:xfrm>
        </p:spPr>
        <p:txBody>
          <a:bodyPr>
            <a:normAutofit fontScale="90000"/>
          </a:bodyPr>
          <a:lstStyle/>
          <a:p>
            <a:r>
              <a:rPr lang="el-GR" b="1" dirty="0">
                <a:solidFill>
                  <a:srgbClr val="FF0000"/>
                </a:solidFill>
              </a:rPr>
              <a:t>ΠΟΥ ΜΑΣ ΒΟΗΘΑ Η ΕΡΕΥΝΑ</a:t>
            </a:r>
            <a:br>
              <a:rPr lang="el-GR" b="1" dirty="0">
                <a:solidFill>
                  <a:srgbClr val="FF0000"/>
                </a:solidFill>
              </a:rPr>
            </a:br>
            <a:endParaRPr lang="el-GR" b="1" dirty="0">
              <a:solidFill>
                <a:srgbClr val="FF0000"/>
              </a:solidFill>
            </a:endParaRPr>
          </a:p>
        </p:txBody>
      </p:sp>
      <p:sp>
        <p:nvSpPr>
          <p:cNvPr id="3" name="Ορθογώνιο 2"/>
          <p:cNvSpPr/>
          <p:nvPr/>
        </p:nvSpPr>
        <p:spPr>
          <a:xfrm>
            <a:off x="395536" y="1484784"/>
            <a:ext cx="8208912" cy="4524315"/>
          </a:xfrm>
          <a:prstGeom prst="rect">
            <a:avLst/>
          </a:prstGeom>
        </p:spPr>
        <p:txBody>
          <a:bodyPr wrap="square">
            <a:spAutoFit/>
          </a:bodyPr>
          <a:lstStyle/>
          <a:p>
            <a:pPr>
              <a:buFont typeface="Wingdings" pitchFamily="2" charset="2"/>
              <a:buChar char="q"/>
            </a:pPr>
            <a:r>
              <a:rPr lang="el-GR" sz="2400" dirty="0"/>
              <a:t> Συντελεί στην καλύτερη αξιοποίηση των</a:t>
            </a:r>
            <a:r>
              <a:rPr lang="en-US" sz="2400" dirty="0"/>
              <a:t> </a:t>
            </a:r>
            <a:r>
              <a:rPr lang="el-GR" sz="2400" dirty="0"/>
              <a:t>πρώτων υλών</a:t>
            </a:r>
            <a:r>
              <a:rPr lang="en-US" sz="2400" dirty="0"/>
              <a:t>.</a:t>
            </a:r>
            <a:endParaRPr lang="el-GR" sz="2400" dirty="0"/>
          </a:p>
          <a:p>
            <a:pPr>
              <a:buFont typeface="Wingdings" pitchFamily="2" charset="2"/>
              <a:buChar char="q"/>
            </a:pPr>
            <a:r>
              <a:rPr lang="el-GR" sz="2400" dirty="0"/>
              <a:t>  Αναπτύσσει συνθετικά υλικά</a:t>
            </a:r>
            <a:r>
              <a:rPr lang="en-US" sz="2400" dirty="0"/>
              <a:t>.</a:t>
            </a:r>
            <a:endParaRPr lang="el-GR" sz="2400" dirty="0"/>
          </a:p>
          <a:p>
            <a:pPr>
              <a:buFont typeface="Wingdings" pitchFamily="2" charset="2"/>
              <a:buChar char="q"/>
            </a:pPr>
            <a:r>
              <a:rPr lang="el-GR" sz="2400" dirty="0"/>
              <a:t>  Βελτιώνει τις συνθήκες εργασίας</a:t>
            </a:r>
            <a:r>
              <a:rPr lang="en-US" sz="2400" dirty="0"/>
              <a:t>.</a:t>
            </a:r>
            <a:endParaRPr lang="el-GR" sz="2400" dirty="0"/>
          </a:p>
          <a:p>
            <a:pPr>
              <a:buFont typeface="Wingdings" pitchFamily="2" charset="2"/>
              <a:buChar char="q"/>
            </a:pPr>
            <a:r>
              <a:rPr lang="el-GR" sz="2400" dirty="0"/>
              <a:t>  Προσπαθεί να βρει λύσεις σε διάφορα</a:t>
            </a:r>
            <a:r>
              <a:rPr lang="en-US" sz="2400" dirty="0"/>
              <a:t>  </a:t>
            </a:r>
            <a:r>
              <a:rPr lang="el-GR" sz="2400" dirty="0"/>
              <a:t>προβλήματα</a:t>
            </a:r>
            <a:r>
              <a:rPr lang="en-US" sz="2400" dirty="0"/>
              <a:t>.</a:t>
            </a:r>
            <a:endParaRPr lang="el-GR" sz="2400" dirty="0"/>
          </a:p>
          <a:p>
            <a:pPr>
              <a:buFont typeface="Wingdings" pitchFamily="2" charset="2"/>
              <a:buChar char="q"/>
            </a:pPr>
            <a:r>
              <a:rPr lang="el-GR" sz="2400" dirty="0"/>
              <a:t>  Ελαχιστοποιεί το κόστος παραγωγής</a:t>
            </a:r>
            <a:r>
              <a:rPr lang="en-US" sz="2400" dirty="0"/>
              <a:t>.</a:t>
            </a:r>
            <a:endParaRPr lang="el-GR" sz="2400" dirty="0"/>
          </a:p>
          <a:p>
            <a:pPr>
              <a:buFont typeface="Wingdings" pitchFamily="2" charset="2"/>
              <a:buChar char="q"/>
            </a:pPr>
            <a:r>
              <a:rPr lang="el-GR" sz="2400" dirty="0"/>
              <a:t>  Συμβάλλει στη σχεδίαση νέων προϊόντων</a:t>
            </a:r>
            <a:r>
              <a:rPr lang="en-US" sz="2400" dirty="0"/>
              <a:t>.</a:t>
            </a:r>
            <a:endParaRPr lang="el-GR" sz="2400" dirty="0"/>
          </a:p>
          <a:p>
            <a:pPr>
              <a:buFont typeface="Wingdings" pitchFamily="2" charset="2"/>
              <a:buChar char="q"/>
            </a:pPr>
            <a:r>
              <a:rPr lang="el-GR" sz="2400" dirty="0"/>
              <a:t>  Βελτιώνει όλο το φάσμα δραστηριοτήτων</a:t>
            </a:r>
            <a:r>
              <a:rPr lang="en-US" sz="2400" dirty="0"/>
              <a:t> </a:t>
            </a:r>
            <a:r>
              <a:rPr lang="el-GR" sz="2400" dirty="0"/>
              <a:t>της βιομηχανίας ή    της επιχείρησης.</a:t>
            </a:r>
          </a:p>
          <a:p>
            <a:pPr>
              <a:buFont typeface="Wingdings" pitchFamily="2" charset="2"/>
              <a:buChar char="q"/>
            </a:pPr>
            <a:r>
              <a:rPr lang="el-GR" sz="2400" dirty="0"/>
              <a:t> Συμβάλλει στην καταπολέμηση</a:t>
            </a:r>
            <a:r>
              <a:rPr lang="en-US" sz="2400" dirty="0"/>
              <a:t> </a:t>
            </a:r>
            <a:r>
              <a:rPr lang="el-GR" sz="2400" dirty="0"/>
              <a:t>ασθενειών</a:t>
            </a:r>
            <a:r>
              <a:rPr lang="en-US" sz="2400" dirty="0"/>
              <a:t>.</a:t>
            </a:r>
            <a:endParaRPr lang="el-GR" sz="2400" dirty="0"/>
          </a:p>
          <a:p>
            <a:pPr>
              <a:buFont typeface="Wingdings" pitchFamily="2" charset="2"/>
              <a:buChar char="q"/>
            </a:pPr>
            <a:r>
              <a:rPr lang="el-GR" sz="2400" dirty="0"/>
              <a:t>  Δημιουργεί ανθεκτικές ποικιλίες φυτών σε</a:t>
            </a:r>
            <a:r>
              <a:rPr lang="en-US" sz="2400" dirty="0"/>
              <a:t> </a:t>
            </a:r>
            <a:r>
              <a:rPr lang="el-GR" sz="2400" dirty="0"/>
              <a:t>έντομα ή ζιζάνια</a:t>
            </a:r>
            <a:r>
              <a:rPr lang="en-US" sz="2400" dirty="0"/>
              <a:t>.</a:t>
            </a:r>
            <a:endParaRPr lang="el-GR" sz="2400" dirty="0"/>
          </a:p>
          <a:p>
            <a:pPr>
              <a:buFont typeface="Wingdings" pitchFamily="2" charset="2"/>
              <a:buChar char="q"/>
            </a:pPr>
            <a:r>
              <a:rPr lang="el-GR" sz="2400" dirty="0"/>
              <a:t> Βελτιώνει τις σύγχρονες κατασκευές</a:t>
            </a:r>
            <a:r>
              <a:rPr lang="en-US" sz="2400" dirty="0"/>
              <a:t>.</a:t>
            </a:r>
            <a:endParaRPr lang="el-GR" sz="2400" dirty="0"/>
          </a:p>
          <a:p>
            <a:pPr>
              <a:buFont typeface="Wingdings" pitchFamily="2" charset="2"/>
              <a:buChar char="q"/>
            </a:pPr>
            <a:r>
              <a:rPr lang="el-GR" sz="2400" dirty="0"/>
              <a:t> Μπορεί να μας οδηγήσει σε εφευρέσεις</a:t>
            </a:r>
            <a:r>
              <a:rPr lang="en-US" sz="2400" dirty="0"/>
              <a:t>.</a:t>
            </a:r>
            <a:endParaRPr lang="el-GR" sz="2400" dirty="0"/>
          </a:p>
        </p:txBody>
      </p:sp>
    </p:spTree>
    <p:extLst>
      <p:ext uri="{BB962C8B-B14F-4D97-AF65-F5344CB8AC3E}">
        <p14:creationId xmlns="" xmlns:p14="http://schemas.microsoft.com/office/powerpoint/2010/main" val="128919508"/>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1143000"/>
          </a:xfrm>
        </p:spPr>
        <p:txBody>
          <a:bodyPr>
            <a:normAutofit/>
          </a:bodyPr>
          <a:lstStyle/>
          <a:p>
            <a:r>
              <a:rPr lang="el-GR" sz="3600" b="1" dirty="0">
                <a:solidFill>
                  <a:srgbClr val="FF0000"/>
                </a:solidFill>
              </a:rPr>
              <a:t>ΤΑΞΙΝΟΜΗΣΗ ΕΠΙΣΤΗΜΟΝΙΚΗΣ ΕΡΕΥΝΑΣ</a:t>
            </a:r>
          </a:p>
        </p:txBody>
      </p:sp>
      <p:sp>
        <p:nvSpPr>
          <p:cNvPr id="3" name="Ορθογώνιο 2"/>
          <p:cNvSpPr/>
          <p:nvPr/>
        </p:nvSpPr>
        <p:spPr>
          <a:xfrm>
            <a:off x="683568" y="1112883"/>
            <a:ext cx="8208912" cy="5262979"/>
          </a:xfrm>
          <a:prstGeom prst="rect">
            <a:avLst/>
          </a:prstGeom>
        </p:spPr>
        <p:txBody>
          <a:bodyPr wrap="square">
            <a:spAutoFit/>
          </a:bodyPr>
          <a:lstStyle/>
          <a:p>
            <a:r>
              <a:rPr lang="el-GR" sz="2400" dirty="0"/>
              <a:t> </a:t>
            </a:r>
            <a:r>
              <a:rPr lang="el-GR" sz="2400" b="1" u="sng" dirty="0"/>
              <a:t>Η επιστημονική έρευνα μπορεί να ταξινομηθεί :</a:t>
            </a:r>
          </a:p>
          <a:p>
            <a:endParaRPr lang="el-GR" sz="2400" b="1" u="sng" dirty="0"/>
          </a:p>
          <a:p>
            <a:pPr marL="342900" indent="-342900">
              <a:buFont typeface="Wingdings" panose="05000000000000000000" pitchFamily="2" charset="2"/>
              <a:buChar char="§"/>
            </a:pPr>
            <a:r>
              <a:rPr lang="el-GR" sz="2400" dirty="0"/>
              <a:t> Ως προς τη δυνατότητα πρακτικής αξιοποίησης των ερευνητικών αποτελεσμάτων: </a:t>
            </a:r>
          </a:p>
          <a:p>
            <a:pPr marL="342900" indent="-342900">
              <a:buFont typeface="Wingdings" panose="05000000000000000000" pitchFamily="2" charset="2"/>
              <a:buChar char="§"/>
            </a:pPr>
            <a:r>
              <a:rPr lang="el-GR" sz="2400" b="1" dirty="0"/>
              <a:t>Βασική ή θεωρητική </a:t>
            </a:r>
            <a:r>
              <a:rPr lang="el-GR" sz="2400" dirty="0"/>
              <a:t>έρευνα και </a:t>
            </a:r>
            <a:r>
              <a:rPr lang="el-GR" sz="2400" b="1" dirty="0"/>
              <a:t>εφαρμοσμένη </a:t>
            </a:r>
            <a:r>
              <a:rPr lang="el-GR" sz="2400" dirty="0"/>
              <a:t>έρευνα</a:t>
            </a:r>
            <a:r>
              <a:rPr lang="el-GR" sz="2400" b="1" dirty="0"/>
              <a:t>.</a:t>
            </a:r>
          </a:p>
          <a:p>
            <a:pPr marL="342900" indent="-342900">
              <a:buFont typeface="Wingdings" panose="05000000000000000000" pitchFamily="2" charset="2"/>
              <a:buChar char="§"/>
            </a:pPr>
            <a:r>
              <a:rPr lang="el-GR" sz="2400" dirty="0"/>
              <a:t> Ως προς τον επιστημονικό κλάδο:</a:t>
            </a:r>
          </a:p>
          <a:p>
            <a:pPr marL="342900" indent="-342900">
              <a:buFont typeface="Wingdings" panose="05000000000000000000" pitchFamily="2" charset="2"/>
              <a:buChar char="§"/>
            </a:pPr>
            <a:r>
              <a:rPr lang="el-GR" sz="2400" dirty="0"/>
              <a:t> </a:t>
            </a:r>
            <a:r>
              <a:rPr lang="el-GR" sz="2400" b="1" dirty="0"/>
              <a:t>Παιδαγωγική, βιολογική, κοινωνιολογική, ιστορική, εθνογραφική </a:t>
            </a:r>
            <a:r>
              <a:rPr lang="el-GR" sz="2400" b="1" dirty="0" err="1"/>
              <a:t>κ.λ.π</a:t>
            </a:r>
            <a:r>
              <a:rPr lang="el-GR" sz="2400" b="1" dirty="0"/>
              <a:t>.</a:t>
            </a:r>
          </a:p>
          <a:p>
            <a:pPr marL="342900" indent="-342900">
              <a:buFont typeface="Wingdings" panose="05000000000000000000" pitchFamily="2" charset="2"/>
              <a:buChar char="§"/>
            </a:pPr>
            <a:r>
              <a:rPr lang="el-GR" sz="2400" dirty="0"/>
              <a:t> Ως προς τον χώρο όπου διενεργείται η έρευνα:</a:t>
            </a:r>
          </a:p>
          <a:p>
            <a:pPr marL="342900" indent="-342900">
              <a:buFont typeface="Wingdings" panose="05000000000000000000" pitchFamily="2" charset="2"/>
              <a:buChar char="§"/>
            </a:pPr>
            <a:r>
              <a:rPr lang="el-GR" sz="2400" dirty="0"/>
              <a:t> </a:t>
            </a:r>
            <a:r>
              <a:rPr lang="el-GR" sz="2400" b="1" dirty="0"/>
              <a:t>Εργαστηριακή, επιτόπια </a:t>
            </a:r>
            <a:r>
              <a:rPr lang="el-GR" sz="2400" b="1" dirty="0" err="1"/>
              <a:t>κ.λ.π</a:t>
            </a:r>
            <a:r>
              <a:rPr lang="el-GR" sz="2400" b="1" dirty="0"/>
              <a:t>.</a:t>
            </a:r>
          </a:p>
          <a:p>
            <a:pPr marL="342900" indent="-342900">
              <a:buFont typeface="Wingdings" panose="05000000000000000000" pitchFamily="2" charset="2"/>
              <a:buChar char="§"/>
            </a:pPr>
            <a:r>
              <a:rPr lang="el-GR" sz="2400" dirty="0"/>
              <a:t> Ως προς τον αριθμό των εξεταζόμενων ατόμων: </a:t>
            </a:r>
            <a:r>
              <a:rPr lang="el-GR" sz="2400" b="1" dirty="0"/>
              <a:t>Δειγματοληπτική, ατομική περίπτωση</a:t>
            </a:r>
          </a:p>
          <a:p>
            <a:pPr marL="342900" indent="-342900">
              <a:buFont typeface="Wingdings" panose="05000000000000000000" pitchFamily="2" charset="2"/>
              <a:buChar char="§"/>
            </a:pPr>
            <a:r>
              <a:rPr lang="el-GR" sz="2400" dirty="0"/>
              <a:t> Με βάση τον έλεγχο των παραγόντων:</a:t>
            </a:r>
          </a:p>
          <a:p>
            <a:pPr marL="342900" indent="-342900">
              <a:buFont typeface="Wingdings" panose="05000000000000000000" pitchFamily="2" charset="2"/>
              <a:buChar char="§"/>
            </a:pPr>
            <a:r>
              <a:rPr lang="el-GR" sz="2400" dirty="0"/>
              <a:t> </a:t>
            </a:r>
            <a:r>
              <a:rPr lang="el-GR" sz="2400" b="1" dirty="0"/>
              <a:t>Περιγραφική και πειραματική</a:t>
            </a:r>
          </a:p>
        </p:txBody>
      </p:sp>
    </p:spTree>
    <p:extLst>
      <p:ext uri="{BB962C8B-B14F-4D97-AF65-F5344CB8AC3E}">
        <p14:creationId xmlns="" xmlns:p14="http://schemas.microsoft.com/office/powerpoint/2010/main" val="41746921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6F61945-3078-4DA4-92AA-A42E037E709E}"/>
              </a:ext>
            </a:extLst>
          </p:cNvPr>
          <p:cNvSpPr>
            <a:spLocks noGrp="1"/>
          </p:cNvSpPr>
          <p:nvPr>
            <p:ph type="title"/>
          </p:nvPr>
        </p:nvSpPr>
        <p:spPr/>
        <p:txBody>
          <a:bodyPr>
            <a:normAutofit/>
          </a:bodyPr>
          <a:lstStyle/>
          <a:p>
            <a:r>
              <a:rPr lang="el-GR" sz="4000" b="1" dirty="0">
                <a:solidFill>
                  <a:srgbClr val="FF0000"/>
                </a:solidFill>
              </a:rPr>
              <a:t>ΚΑΤΗΓΟΡΙΕΣ ΕΡΕΥΝΑΣ</a:t>
            </a:r>
          </a:p>
        </p:txBody>
      </p:sp>
      <p:sp>
        <p:nvSpPr>
          <p:cNvPr id="3" name="Θέση κειμένου 2">
            <a:extLst>
              <a:ext uri="{FF2B5EF4-FFF2-40B4-BE49-F238E27FC236}">
                <a16:creationId xmlns="" xmlns:a16="http://schemas.microsoft.com/office/drawing/2014/main" id="{E24EBF62-FE10-4263-B0F2-F7A334040C3D}"/>
              </a:ext>
            </a:extLst>
          </p:cNvPr>
          <p:cNvSpPr>
            <a:spLocks noGrp="1"/>
          </p:cNvSpPr>
          <p:nvPr>
            <p:ph type="body" idx="1"/>
          </p:nvPr>
        </p:nvSpPr>
        <p:spPr/>
        <p:txBody>
          <a:bodyPr>
            <a:normAutofit/>
          </a:bodyPr>
          <a:lstStyle/>
          <a:p>
            <a:r>
              <a:rPr lang="el-GR" sz="2800" dirty="0"/>
              <a:t>ΒΑΣΙΚΗ</a:t>
            </a:r>
          </a:p>
        </p:txBody>
      </p:sp>
      <p:sp>
        <p:nvSpPr>
          <p:cNvPr id="4" name="Θέση περιεχομένου 3">
            <a:extLst>
              <a:ext uri="{FF2B5EF4-FFF2-40B4-BE49-F238E27FC236}">
                <a16:creationId xmlns="" xmlns:a16="http://schemas.microsoft.com/office/drawing/2014/main" id="{F5E918F3-D241-45E8-9563-B11A4ABC8255}"/>
              </a:ext>
            </a:extLst>
          </p:cNvPr>
          <p:cNvSpPr>
            <a:spLocks noGrp="1"/>
          </p:cNvSpPr>
          <p:nvPr>
            <p:ph sz="half" idx="2"/>
          </p:nvPr>
        </p:nvSpPr>
        <p:spPr>
          <a:xfrm>
            <a:off x="455613" y="2492895"/>
            <a:ext cx="4041775" cy="3633267"/>
          </a:xfrm>
        </p:spPr>
        <p:txBody>
          <a:bodyPr/>
          <a:lstStyle/>
          <a:p>
            <a:pPr>
              <a:buFont typeface="Wingdings" panose="05000000000000000000" pitchFamily="2" charset="2"/>
              <a:buChar char="q"/>
            </a:pPr>
            <a:r>
              <a:rPr lang="el-GR" dirty="0"/>
              <a:t>Γίνεται κυρίως από πανεπιστήμια και ερευνητικά κέντρα </a:t>
            </a:r>
          </a:p>
          <a:p>
            <a:pPr>
              <a:buFont typeface="Wingdings" panose="05000000000000000000" pitchFamily="2" charset="2"/>
              <a:buChar char="q"/>
            </a:pPr>
            <a:r>
              <a:rPr lang="el-GR" dirty="0"/>
              <a:t>Στόχος της είναι η παραγωγή επιστημονικής γνώσης</a:t>
            </a:r>
          </a:p>
        </p:txBody>
      </p:sp>
      <p:sp>
        <p:nvSpPr>
          <p:cNvPr id="5" name="Θέση κειμένου 4">
            <a:extLst>
              <a:ext uri="{FF2B5EF4-FFF2-40B4-BE49-F238E27FC236}">
                <a16:creationId xmlns="" xmlns:a16="http://schemas.microsoft.com/office/drawing/2014/main" id="{454872E6-CC65-4D95-BF64-AB61DD7328D8}"/>
              </a:ext>
            </a:extLst>
          </p:cNvPr>
          <p:cNvSpPr>
            <a:spLocks noGrp="1"/>
          </p:cNvSpPr>
          <p:nvPr>
            <p:ph type="body" sz="quarter" idx="3"/>
          </p:nvPr>
        </p:nvSpPr>
        <p:spPr/>
        <p:txBody>
          <a:bodyPr>
            <a:normAutofit/>
          </a:bodyPr>
          <a:lstStyle/>
          <a:p>
            <a:r>
              <a:rPr lang="el-GR" sz="2800" dirty="0"/>
              <a:t>ΕΦΑΡΜΟΣΜΕΝΗ</a:t>
            </a:r>
          </a:p>
        </p:txBody>
      </p:sp>
      <p:sp>
        <p:nvSpPr>
          <p:cNvPr id="6" name="Θέση περιεχομένου 5">
            <a:extLst>
              <a:ext uri="{FF2B5EF4-FFF2-40B4-BE49-F238E27FC236}">
                <a16:creationId xmlns="" xmlns:a16="http://schemas.microsoft.com/office/drawing/2014/main" id="{2676577C-A13C-4E93-943D-92D083E5E08F}"/>
              </a:ext>
            </a:extLst>
          </p:cNvPr>
          <p:cNvSpPr>
            <a:spLocks noGrp="1"/>
          </p:cNvSpPr>
          <p:nvPr>
            <p:ph sz="quarter" idx="4"/>
          </p:nvPr>
        </p:nvSpPr>
        <p:spPr>
          <a:xfrm>
            <a:off x="4645025" y="2492897"/>
            <a:ext cx="4041775" cy="3633266"/>
          </a:xfrm>
        </p:spPr>
        <p:txBody>
          <a:bodyPr/>
          <a:lstStyle/>
          <a:p>
            <a:pPr>
              <a:buFont typeface="Wingdings" panose="05000000000000000000" pitchFamily="2" charset="2"/>
              <a:buChar char="q"/>
            </a:pPr>
            <a:r>
              <a:rPr lang="el-GR" dirty="0"/>
              <a:t>Γίνεται από πανεπιστήμια, ερευνητικά κέντρα και από επιχειρήσεις</a:t>
            </a:r>
          </a:p>
          <a:p>
            <a:pPr>
              <a:buFont typeface="Wingdings" panose="05000000000000000000" pitchFamily="2" charset="2"/>
              <a:buChar char="q"/>
            </a:pPr>
            <a:r>
              <a:rPr lang="el-GR" dirty="0"/>
              <a:t>Στόχος της είναι η επίλυση πρακτικών προβλημάτων</a:t>
            </a:r>
          </a:p>
          <a:p>
            <a:pPr>
              <a:buFont typeface="Wingdings" panose="05000000000000000000" pitchFamily="2" charset="2"/>
              <a:buChar char="q"/>
            </a:pPr>
            <a:r>
              <a:rPr lang="el-GR" dirty="0"/>
              <a:t>Χρησιμοποιεί ως βάση τη βασική. </a:t>
            </a:r>
          </a:p>
        </p:txBody>
      </p:sp>
      <p:cxnSp>
        <p:nvCxnSpPr>
          <p:cNvPr id="8" name="Ευθεία γραμμή σύνδεσης 7">
            <a:extLst>
              <a:ext uri="{FF2B5EF4-FFF2-40B4-BE49-F238E27FC236}">
                <a16:creationId xmlns="" xmlns:a16="http://schemas.microsoft.com/office/drawing/2014/main" id="{B4D92C68-96E5-458A-8FD7-D1CC3C71F75B}"/>
              </a:ext>
            </a:extLst>
          </p:cNvPr>
          <p:cNvCxnSpPr>
            <a:stCxn id="3" idx="3"/>
          </p:cNvCxnSpPr>
          <p:nvPr/>
        </p:nvCxnSpPr>
        <p:spPr>
          <a:xfrm>
            <a:off x="4497388" y="1854994"/>
            <a:ext cx="0" cy="30861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18777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62881" y="570107"/>
            <a:ext cx="8229600" cy="554637"/>
          </a:xfrm>
        </p:spPr>
        <p:txBody>
          <a:bodyPr>
            <a:noAutofit/>
          </a:bodyPr>
          <a:lstStyle/>
          <a:p>
            <a:pPr algn="l"/>
            <a:r>
              <a:rPr lang="el-GR" b="1" dirty="0">
                <a:solidFill>
                  <a:srgbClr val="FF0000"/>
                </a:solidFill>
              </a:rPr>
              <a:t>                     </a:t>
            </a:r>
            <a:endParaRPr lang="el-GR" sz="4000" b="1" dirty="0">
              <a:solidFill>
                <a:srgbClr val="FF0000"/>
              </a:solidFill>
            </a:endParaRPr>
          </a:p>
        </p:txBody>
      </p:sp>
      <p:sp>
        <p:nvSpPr>
          <p:cNvPr id="3" name="Ορθογώνιο 2"/>
          <p:cNvSpPr/>
          <p:nvPr/>
        </p:nvSpPr>
        <p:spPr>
          <a:xfrm>
            <a:off x="2843808" y="1268760"/>
            <a:ext cx="5658140" cy="2831544"/>
          </a:xfrm>
          <a:prstGeom prst="rect">
            <a:avLst/>
          </a:prstGeom>
        </p:spPr>
        <p:txBody>
          <a:bodyPr wrap="square">
            <a:spAutoFit/>
          </a:bodyPr>
          <a:lstStyle/>
          <a:p>
            <a:r>
              <a:rPr lang="el-GR" sz="3200" dirty="0"/>
              <a:t> Είναι μια από τις σημαντικότερες δραστηριότητες στη σύγχρονη εποχή και αφορά όλους τους τομείς της ανθρώπινης δραστηριότητας.</a:t>
            </a:r>
          </a:p>
          <a:p>
            <a:pPr algn="ctr"/>
            <a:endParaRPr lang="el-GR" dirty="0"/>
          </a:p>
        </p:txBody>
      </p:sp>
      <p:pic>
        <p:nvPicPr>
          <p:cNvPr id="4101"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1484784"/>
            <a:ext cx="2232248" cy="2418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31381" y="5085184"/>
            <a:ext cx="2857500"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227385" y="5114282"/>
            <a:ext cx="2857500"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28184" y="5085184"/>
            <a:ext cx="2775446" cy="1600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24638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323528" y="116632"/>
            <a:ext cx="8640960" cy="7509748"/>
          </a:xfrm>
          <a:prstGeom prst="rect">
            <a:avLst/>
          </a:prstGeom>
        </p:spPr>
        <p:txBody>
          <a:bodyPr wrap="square">
            <a:spAutoFit/>
          </a:bodyPr>
          <a:lstStyle/>
          <a:p>
            <a:pPr algn="ctr"/>
            <a:r>
              <a:rPr lang="el-GR" sz="4000" b="1" dirty="0">
                <a:solidFill>
                  <a:srgbClr val="FF0000"/>
                </a:solidFill>
              </a:rPr>
              <a:t>ΒΑΣΙΚΗ ΕΡΕΥΝΑ</a:t>
            </a:r>
          </a:p>
          <a:p>
            <a:endParaRPr lang="el-GR" dirty="0"/>
          </a:p>
          <a:p>
            <a:r>
              <a:rPr lang="el-GR" sz="2800" b="1" dirty="0"/>
              <a:t>Καθοδηγείται</a:t>
            </a:r>
            <a:r>
              <a:rPr lang="el-GR" sz="2800" dirty="0"/>
              <a:t> από την </a:t>
            </a:r>
            <a:r>
              <a:rPr lang="el-GR" sz="2800" b="1" dirty="0"/>
              <a:t>περιέργεια ή το ενδιαφέρον </a:t>
            </a:r>
            <a:r>
              <a:rPr lang="el-GR" sz="2800" dirty="0"/>
              <a:t>των επιστημόνων . </a:t>
            </a:r>
            <a:r>
              <a:rPr lang="el-GR" sz="2800" b="1" dirty="0"/>
              <a:t>Σκοπός</a:t>
            </a:r>
            <a:r>
              <a:rPr lang="el-GR" sz="2800" dirty="0"/>
              <a:t> της, να κάνει κατανοητό, να </a:t>
            </a:r>
            <a:r>
              <a:rPr lang="el-GR" sz="2800" b="1" dirty="0"/>
              <a:t>εξηγήσει</a:t>
            </a:r>
            <a:r>
              <a:rPr lang="el-GR" sz="2800" dirty="0"/>
              <a:t> και να </a:t>
            </a:r>
            <a:r>
              <a:rPr lang="el-GR" sz="2800" b="1" dirty="0"/>
              <a:t>ερμηνεύσει</a:t>
            </a:r>
            <a:r>
              <a:rPr lang="el-GR" sz="2800" dirty="0"/>
              <a:t> το γιατί ο κόσμος είναι όπως είναι, </a:t>
            </a:r>
            <a:r>
              <a:rPr lang="el-GR" sz="2800" b="1" dirty="0"/>
              <a:t>παράγει γνώση</a:t>
            </a:r>
            <a:r>
              <a:rPr lang="el-GR" sz="2800" dirty="0"/>
              <a:t>. </a:t>
            </a:r>
          </a:p>
          <a:p>
            <a:r>
              <a:rPr lang="el-GR" sz="2800" dirty="0"/>
              <a:t>Οι ανακαλύψεις που προκύπτουν από μια βασική έρευνα δεν φαίνεται να έχουν άμεση εμπορική αξία. </a:t>
            </a:r>
            <a:r>
              <a:rPr lang="el-GR" sz="2800" b="1" dirty="0"/>
              <a:t>Η βασική έρευνα γίνεται για την προώθηση της ανθρώπινης γνώσης χωρίς προσδοκίες για άμεσα απτά οφέλη. </a:t>
            </a:r>
            <a:r>
              <a:rPr lang="el-GR" sz="2800" dirty="0"/>
              <a:t>Παρ' όλα αυτά τα αποτελέσματα της βασικής έρευνας είναι το θεμέλιο για την εφαρμοσμένη και πολλά ερευνητικά έργα που στην αρχή φαινόντουσαν άνευ πρακτικής σημασίας κατέληξαν σε πραγματικές τεχνολογικές επαναστάσεις (π.χ.  λέιζερ ). </a:t>
            </a:r>
          </a:p>
          <a:p>
            <a:endParaRPr lang="el-GR" sz="2000" dirty="0"/>
          </a:p>
          <a:p>
            <a:r>
              <a:rPr lang="el-GR" sz="2000" dirty="0" err="1"/>
              <a:t>ος</a:t>
            </a:r>
            <a:endParaRPr lang="el-GR" sz="2000" dirty="0"/>
          </a:p>
          <a:p>
            <a:endParaRPr lang="el-GR" sz="2000" dirty="0"/>
          </a:p>
        </p:txBody>
      </p:sp>
    </p:spTree>
    <p:extLst>
      <p:ext uri="{BB962C8B-B14F-4D97-AF65-F5344CB8AC3E}">
        <p14:creationId xmlns="" xmlns:p14="http://schemas.microsoft.com/office/powerpoint/2010/main" val="733442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63F470A-4D26-4FB3-9872-46A4567BB355}"/>
              </a:ext>
            </a:extLst>
          </p:cNvPr>
          <p:cNvSpPr>
            <a:spLocks noGrp="1"/>
          </p:cNvSpPr>
          <p:nvPr>
            <p:ph type="title"/>
          </p:nvPr>
        </p:nvSpPr>
        <p:spPr/>
        <p:txBody>
          <a:bodyPr>
            <a:normAutofit fontScale="90000"/>
          </a:bodyPr>
          <a:lstStyle/>
          <a:p>
            <a:r>
              <a:rPr lang="el-GR" b="1" dirty="0">
                <a:solidFill>
                  <a:srgbClr val="FF0000"/>
                </a:solidFill>
              </a:rPr>
              <a:t>ΕΦΑΡΜΟΣΜΕΝΗ ΕΡΕΥΝΑ</a:t>
            </a:r>
            <a:r>
              <a:rPr lang="el-GR" dirty="0"/>
              <a:t/>
            </a:r>
            <a:br>
              <a:rPr lang="el-GR" dirty="0"/>
            </a:br>
            <a:endParaRPr lang="el-GR" dirty="0"/>
          </a:p>
        </p:txBody>
      </p:sp>
      <p:sp>
        <p:nvSpPr>
          <p:cNvPr id="4" name="TextBox 3">
            <a:extLst>
              <a:ext uri="{FF2B5EF4-FFF2-40B4-BE49-F238E27FC236}">
                <a16:creationId xmlns="" xmlns:a16="http://schemas.microsoft.com/office/drawing/2014/main" id="{701E29A1-FCBC-4EFB-960D-C6F4F2EEBE94}"/>
              </a:ext>
            </a:extLst>
          </p:cNvPr>
          <p:cNvSpPr txBox="1"/>
          <p:nvPr/>
        </p:nvSpPr>
        <p:spPr>
          <a:xfrm>
            <a:off x="827584" y="1417638"/>
            <a:ext cx="7992888" cy="4247317"/>
          </a:xfrm>
          <a:prstGeom prst="rect">
            <a:avLst/>
          </a:prstGeom>
          <a:noFill/>
        </p:spPr>
        <p:txBody>
          <a:bodyPr wrap="square">
            <a:spAutoFit/>
          </a:bodyPr>
          <a:lstStyle/>
          <a:p>
            <a:endParaRPr lang="el-GR" dirty="0"/>
          </a:p>
          <a:p>
            <a:r>
              <a:rPr lang="el-GR" sz="2800" dirty="0"/>
              <a:t>Η εφαρμοσμένη έρευνα γίνεται από πανεπιστήμια, ερευνητικά κέντρα και από επιχειρήσεις. </a:t>
            </a:r>
          </a:p>
          <a:p>
            <a:r>
              <a:rPr lang="el-GR" sz="2800" b="1" dirty="0"/>
              <a:t>Σκοπός</a:t>
            </a:r>
            <a:r>
              <a:rPr lang="el-GR" sz="2800" dirty="0"/>
              <a:t> της είναι η </a:t>
            </a:r>
            <a:r>
              <a:rPr lang="el-GR" sz="2800" b="1" dirty="0"/>
              <a:t>επίλυση πρακτικών προβλημάτων </a:t>
            </a:r>
            <a:r>
              <a:rPr lang="el-GR" sz="2800" dirty="0"/>
              <a:t>του σύγχρονου κόσμου και όχι την παραγωγή επιστημονικής γνώσης αυτής καθαυτής. </a:t>
            </a:r>
            <a:r>
              <a:rPr lang="el-GR" sz="2800" b="1" dirty="0"/>
              <a:t>Χρησιμοποιεί ως βάση την βασική. </a:t>
            </a:r>
          </a:p>
          <a:p>
            <a:endParaRPr lang="el-GR" sz="2800" b="1" dirty="0"/>
          </a:p>
          <a:p>
            <a:r>
              <a:rPr lang="el-GR" sz="2800" dirty="0" err="1"/>
              <a:t>Π.χ</a:t>
            </a:r>
            <a:r>
              <a:rPr lang="el-GR" sz="2800" dirty="0"/>
              <a:t>: Βασική --&gt; Ακτίνες  Χ</a:t>
            </a:r>
          </a:p>
          <a:p>
            <a:r>
              <a:rPr lang="el-GR" sz="2800" dirty="0"/>
              <a:t>       Εφαρμοσμένη --&gt; Αξονικός τομογράφος</a:t>
            </a:r>
          </a:p>
        </p:txBody>
      </p:sp>
    </p:spTree>
    <p:extLst>
      <p:ext uri="{BB962C8B-B14F-4D97-AF65-F5344CB8AC3E}">
        <p14:creationId xmlns="" xmlns:p14="http://schemas.microsoft.com/office/powerpoint/2010/main" val="36159392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Ακτίνες Χ - ΤΕΧΝΟΛΟΓΙΑ ΣΤΗΝ ΙΑΤΡΙΚ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66564" name="Picture 4" descr="ΗΜΥ 001 - Υγεία και Τεχνολογία"/>
          <p:cNvPicPr>
            <a:picLocks noChangeAspect="1" noChangeArrowheads="1"/>
          </p:cNvPicPr>
          <p:nvPr/>
        </p:nvPicPr>
        <p:blipFill>
          <a:blip r:embed="rId2" cstate="print"/>
          <a:srcRect/>
          <a:stretch>
            <a:fillRect/>
          </a:stretch>
        </p:blipFill>
        <p:spPr bwMode="auto">
          <a:xfrm>
            <a:off x="5652120" y="4149080"/>
            <a:ext cx="3024336" cy="1688976"/>
          </a:xfrm>
          <a:prstGeom prst="rect">
            <a:avLst/>
          </a:prstGeom>
          <a:noFill/>
        </p:spPr>
      </p:pic>
      <p:pic>
        <p:nvPicPr>
          <p:cNvPr id="66566" name="Picture 6" descr="https://4.bp.blogspot.com/-ysnCs-4GzUU/WgMdaccRR-I/AAAAAAAAFJg/GtvmJ_y7NiUrhtmRhNh1cR4xXe_Ej8EfQCLcBGAs/s320/%25CE%25A7%25CF%2589%25CF%2581%25CE%25AF%25CF%2582%2B%25CF%2584%25CE%25AF%25CF%2584%25CE%25BB%25CE%25BF.png"/>
          <p:cNvPicPr>
            <a:picLocks noChangeAspect="1" noChangeArrowheads="1"/>
          </p:cNvPicPr>
          <p:nvPr/>
        </p:nvPicPr>
        <p:blipFill>
          <a:blip r:embed="rId3" cstate="print"/>
          <a:srcRect/>
          <a:stretch>
            <a:fillRect/>
          </a:stretch>
        </p:blipFill>
        <p:spPr bwMode="auto">
          <a:xfrm>
            <a:off x="683568" y="4725144"/>
            <a:ext cx="3048000" cy="1724025"/>
          </a:xfrm>
          <a:prstGeom prst="rect">
            <a:avLst/>
          </a:prstGeom>
          <a:noFill/>
        </p:spPr>
      </p:pic>
      <p:pic>
        <p:nvPicPr>
          <p:cNvPr id="66568" name="Picture 8" descr="ακτίνες Χ | ANT1 NEWS"/>
          <p:cNvPicPr>
            <a:picLocks noChangeAspect="1" noChangeArrowheads="1"/>
          </p:cNvPicPr>
          <p:nvPr/>
        </p:nvPicPr>
        <p:blipFill>
          <a:blip r:embed="rId4" cstate="print"/>
          <a:srcRect/>
          <a:stretch>
            <a:fillRect/>
          </a:stretch>
        </p:blipFill>
        <p:spPr bwMode="auto">
          <a:xfrm>
            <a:off x="5004048" y="260648"/>
            <a:ext cx="3680665" cy="1584176"/>
          </a:xfrm>
          <a:prstGeom prst="rect">
            <a:avLst/>
          </a:prstGeom>
          <a:noFill/>
        </p:spPr>
      </p:pic>
      <p:pic>
        <p:nvPicPr>
          <p:cNvPr id="66570" name="Picture 10" descr="Ακτίνες Χ: Δείτε πώς φαίνεται το σώμα στις ασκήσεις γιόγκα (vid) - Onmed.gr"/>
          <p:cNvPicPr>
            <a:picLocks noChangeAspect="1" noChangeArrowheads="1"/>
          </p:cNvPicPr>
          <p:nvPr/>
        </p:nvPicPr>
        <p:blipFill>
          <a:blip r:embed="rId5" cstate="print"/>
          <a:srcRect/>
          <a:stretch>
            <a:fillRect/>
          </a:stretch>
        </p:blipFill>
        <p:spPr bwMode="auto">
          <a:xfrm>
            <a:off x="5364089" y="2204864"/>
            <a:ext cx="3384376" cy="1728192"/>
          </a:xfrm>
          <a:prstGeom prst="rect">
            <a:avLst/>
          </a:prstGeom>
          <a:noFill/>
        </p:spPr>
      </p:pic>
      <p:pic>
        <p:nvPicPr>
          <p:cNvPr id="66572" name="Picture 12" descr="ΓΥΑΛΙΑ ΜΕ ΑΚΤΙΝΕΣ Χ / ΑΚΤΙΝΕΣ Χ [ X-Ray Specs ] - Βρετανία - GreekComics"/>
          <p:cNvPicPr>
            <a:picLocks noChangeAspect="1" noChangeArrowheads="1"/>
          </p:cNvPicPr>
          <p:nvPr/>
        </p:nvPicPr>
        <p:blipFill>
          <a:blip r:embed="rId6" cstate="print"/>
          <a:srcRect/>
          <a:stretch>
            <a:fillRect/>
          </a:stretch>
        </p:blipFill>
        <p:spPr bwMode="auto">
          <a:xfrm>
            <a:off x="467544" y="188640"/>
            <a:ext cx="3257550" cy="1400175"/>
          </a:xfrm>
          <a:prstGeom prst="rect">
            <a:avLst/>
          </a:prstGeom>
          <a:noFill/>
        </p:spPr>
      </p:pic>
      <p:sp>
        <p:nvSpPr>
          <p:cNvPr id="66574" name="AutoShape 14" descr="Καλλιτέχνης… ηδονοβλεψίας πέρασε από ακτίνες χ περαστικούς! Αν δείτε τι  ανακάλυψε στις τσέπες και στις τσάντες τους θα εκπλαγείτε !!! – διαφορετικ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9" name="8 - Ορθογώνιο"/>
          <p:cNvSpPr/>
          <p:nvPr/>
        </p:nvSpPr>
        <p:spPr>
          <a:xfrm>
            <a:off x="251520" y="1700808"/>
            <a:ext cx="5040560" cy="2862322"/>
          </a:xfrm>
          <a:prstGeom prst="rect">
            <a:avLst/>
          </a:prstGeom>
        </p:spPr>
        <p:txBody>
          <a:bodyPr wrap="square">
            <a:spAutoFit/>
          </a:bodyPr>
          <a:lstStyle/>
          <a:p>
            <a:r>
              <a:rPr lang="el-GR" sz="2000" b="1" dirty="0"/>
              <a:t>Ιατρική-Βιολογία</a:t>
            </a:r>
            <a:r>
              <a:rPr lang="el-GR" sz="2000" dirty="0"/>
              <a:t> • Ακτινοδιαγνωστική Διαφορά εξασθένισης στα διάφορα όργανα ενός οργανισμού. • Ακτινοθεραπεία Επίδραση σκληρής ακτινοβολίας </a:t>
            </a:r>
            <a:r>
              <a:rPr lang="el-GR" sz="2000" dirty="0" err="1"/>
              <a:t>Roentgen</a:t>
            </a:r>
            <a:r>
              <a:rPr lang="el-GR" sz="2000" dirty="0"/>
              <a:t>. </a:t>
            </a:r>
          </a:p>
          <a:p>
            <a:r>
              <a:rPr lang="el-GR" sz="2000" dirty="0"/>
              <a:t> </a:t>
            </a:r>
            <a:r>
              <a:rPr lang="el-GR" sz="2000" b="1" dirty="0"/>
              <a:t>Βιομηχανία</a:t>
            </a:r>
            <a:r>
              <a:rPr lang="el-GR" sz="2000" dirty="0"/>
              <a:t>-Κρυσταλλογραφία • Εξέταση της τραχύτητας και ανομοιογένειας σωμάτων (π.χ. ανίχνευση κοιλοτήτων στο εσωτερικό στερεών). • Έρευνα της κρυσταλλικής δομής των στερεών.</a:t>
            </a:r>
          </a:p>
        </p:txBody>
      </p:sp>
      <p:sp>
        <p:nvSpPr>
          <p:cNvPr id="10" name="9 - Ορθογώνιο"/>
          <p:cNvSpPr/>
          <p:nvPr/>
        </p:nvSpPr>
        <p:spPr>
          <a:xfrm>
            <a:off x="3995936" y="6021288"/>
            <a:ext cx="4499992" cy="646331"/>
          </a:xfrm>
          <a:prstGeom prst="rect">
            <a:avLst/>
          </a:prstGeom>
        </p:spPr>
        <p:txBody>
          <a:bodyPr wrap="square">
            <a:spAutoFit/>
          </a:bodyPr>
          <a:lstStyle/>
          <a:p>
            <a:r>
              <a:rPr lang="el-GR" i="1" dirty="0" err="1"/>
              <a:t>Wilhelm</a:t>
            </a:r>
            <a:r>
              <a:rPr lang="el-GR" i="1" dirty="0"/>
              <a:t> </a:t>
            </a:r>
            <a:r>
              <a:rPr lang="el-GR" i="1" dirty="0" err="1"/>
              <a:t>Roentgen</a:t>
            </a:r>
            <a:r>
              <a:rPr lang="el-GR" i="1" dirty="0"/>
              <a:t> (1845-1923). Ανακάλυψε το 1895 τις ακτίνες Χ.</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83568" y="404664"/>
            <a:ext cx="7416824" cy="1446550"/>
          </a:xfrm>
          <a:prstGeom prst="rect">
            <a:avLst/>
          </a:prstGeom>
        </p:spPr>
        <p:txBody>
          <a:bodyPr wrap="square">
            <a:spAutoFit/>
          </a:bodyPr>
          <a:lstStyle/>
          <a:p>
            <a:pPr algn="ctr"/>
            <a:r>
              <a:rPr lang="el-GR" sz="2800" b="1" dirty="0"/>
              <a:t>ΛΕΙΖΕΡ</a:t>
            </a:r>
          </a:p>
          <a:p>
            <a:r>
              <a:rPr lang="el-GR" sz="2000" dirty="0"/>
              <a:t>Το πρώτο λέιζερ κατασκευάστηκε το1960, από τότε όμως τα λέιζερ βρήκαν εφαρμογή στις θετικές επιστήμες, στη βιομηχανία, στην ιατρική, και στην ηλεκτρονική.</a:t>
            </a:r>
          </a:p>
        </p:txBody>
      </p:sp>
      <p:pic>
        <p:nvPicPr>
          <p:cNvPr id="68612" name="Picture 4" descr="Laser στα μάτια: Πότε πρέπει να γίνεται, ποιοι δεν μπορούν να κάνουν -  Onmed.gr"/>
          <p:cNvPicPr>
            <a:picLocks noChangeAspect="1" noChangeArrowheads="1"/>
          </p:cNvPicPr>
          <p:nvPr/>
        </p:nvPicPr>
        <p:blipFill>
          <a:blip r:embed="rId2" cstate="print"/>
          <a:srcRect/>
          <a:stretch>
            <a:fillRect/>
          </a:stretch>
        </p:blipFill>
        <p:spPr bwMode="auto">
          <a:xfrm>
            <a:off x="6156176" y="3501008"/>
            <a:ext cx="2705100" cy="1685926"/>
          </a:xfrm>
          <a:prstGeom prst="rect">
            <a:avLst/>
          </a:prstGeom>
          <a:noFill/>
        </p:spPr>
      </p:pic>
      <p:pic>
        <p:nvPicPr>
          <p:cNvPr id="68614" name="Picture 6" descr="Αλφάδια Laser | Ergaleionet"/>
          <p:cNvPicPr>
            <a:picLocks noChangeAspect="1" noChangeArrowheads="1"/>
          </p:cNvPicPr>
          <p:nvPr/>
        </p:nvPicPr>
        <p:blipFill>
          <a:blip r:embed="rId3" cstate="print"/>
          <a:srcRect/>
          <a:stretch>
            <a:fillRect/>
          </a:stretch>
        </p:blipFill>
        <p:spPr bwMode="auto">
          <a:xfrm>
            <a:off x="539552" y="1556792"/>
            <a:ext cx="2143125" cy="2143125"/>
          </a:xfrm>
          <a:prstGeom prst="rect">
            <a:avLst/>
          </a:prstGeom>
          <a:noFill/>
        </p:spPr>
      </p:pic>
      <p:pic>
        <p:nvPicPr>
          <p:cNvPr id="68616" name="Picture 8" descr="Αλφάδι φορητό με μέτρο και λείζερ LevelPro3"/>
          <p:cNvPicPr>
            <a:picLocks noChangeAspect="1" noChangeArrowheads="1"/>
          </p:cNvPicPr>
          <p:nvPr/>
        </p:nvPicPr>
        <p:blipFill>
          <a:blip r:embed="rId4" cstate="print"/>
          <a:srcRect/>
          <a:stretch>
            <a:fillRect/>
          </a:stretch>
        </p:blipFill>
        <p:spPr bwMode="auto">
          <a:xfrm>
            <a:off x="7000875" y="1196752"/>
            <a:ext cx="2143125" cy="2143125"/>
          </a:xfrm>
          <a:prstGeom prst="rect">
            <a:avLst/>
          </a:prstGeom>
          <a:noFill/>
        </p:spPr>
      </p:pic>
      <p:pic>
        <p:nvPicPr>
          <p:cNvPr id="68618" name="Picture 10" descr="Protool - Αποστασιόμετρα Laser - Όργανα Μέτρησης"/>
          <p:cNvPicPr>
            <a:picLocks noChangeAspect="1" noChangeArrowheads="1"/>
          </p:cNvPicPr>
          <p:nvPr/>
        </p:nvPicPr>
        <p:blipFill>
          <a:blip r:embed="rId5" cstate="print"/>
          <a:srcRect/>
          <a:stretch>
            <a:fillRect/>
          </a:stretch>
        </p:blipFill>
        <p:spPr bwMode="auto">
          <a:xfrm>
            <a:off x="395536" y="4437112"/>
            <a:ext cx="2143125" cy="2143125"/>
          </a:xfrm>
          <a:prstGeom prst="rect">
            <a:avLst/>
          </a:prstGeom>
          <a:noFill/>
        </p:spPr>
      </p:pic>
      <p:pic>
        <p:nvPicPr>
          <p:cNvPr id="68620" name="Picture 12" descr="Laser Ακμής | Laser Aramis | Ενεργή Ακμή - MC Medical Center"/>
          <p:cNvPicPr>
            <a:picLocks noChangeAspect="1" noChangeArrowheads="1"/>
          </p:cNvPicPr>
          <p:nvPr/>
        </p:nvPicPr>
        <p:blipFill>
          <a:blip r:embed="rId6" cstate="print"/>
          <a:srcRect/>
          <a:stretch>
            <a:fillRect/>
          </a:stretch>
        </p:blipFill>
        <p:spPr bwMode="auto">
          <a:xfrm>
            <a:off x="3347864" y="5301208"/>
            <a:ext cx="3619500" cy="1266826"/>
          </a:xfrm>
          <a:prstGeom prst="rect">
            <a:avLst/>
          </a:prstGeom>
          <a:noFill/>
        </p:spPr>
      </p:pic>
      <p:pic>
        <p:nvPicPr>
          <p:cNvPr id="68624" name="Picture 16" descr="GADGET - ΕΞΥΠΝΕΣ ΣΥΣΚΕΥΕΣ-&gt;ΜΠΡΕΛΟΚ ΦΑΚΟΣ ΜΕ 2 ΔΥΝΑΤΑ LED ΚΑΙ LASER POINTER  - www.safe-shop.gr"/>
          <p:cNvPicPr>
            <a:picLocks noChangeAspect="1" noChangeArrowheads="1"/>
          </p:cNvPicPr>
          <p:nvPr/>
        </p:nvPicPr>
        <p:blipFill>
          <a:blip r:embed="rId7" cstate="print"/>
          <a:srcRect/>
          <a:stretch>
            <a:fillRect/>
          </a:stretch>
        </p:blipFill>
        <p:spPr bwMode="auto">
          <a:xfrm>
            <a:off x="2987824" y="1988840"/>
            <a:ext cx="3024336" cy="1152128"/>
          </a:xfrm>
          <a:prstGeom prst="rect">
            <a:avLst/>
          </a:prstGeom>
          <a:noFill/>
        </p:spPr>
      </p:pic>
      <p:pic>
        <p:nvPicPr>
          <p:cNvPr id="68626" name="Picture 18" descr="PHYSIC LESSONS: ΛΕΙΖΕΡ(LASER)"/>
          <p:cNvPicPr>
            <a:picLocks noChangeAspect="1" noChangeArrowheads="1"/>
          </p:cNvPicPr>
          <p:nvPr/>
        </p:nvPicPr>
        <p:blipFill>
          <a:blip r:embed="rId8" cstate="print"/>
          <a:srcRect/>
          <a:stretch>
            <a:fillRect/>
          </a:stretch>
        </p:blipFill>
        <p:spPr bwMode="auto">
          <a:xfrm>
            <a:off x="2699792" y="3501008"/>
            <a:ext cx="2808312" cy="1512168"/>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F2E45BBD-0E57-478F-A506-DFC8236725CD}"/>
              </a:ext>
            </a:extLst>
          </p:cNvPr>
          <p:cNvSpPr>
            <a:spLocks noGrp="1"/>
          </p:cNvSpPr>
          <p:nvPr>
            <p:ph type="title"/>
          </p:nvPr>
        </p:nvSpPr>
        <p:spPr>
          <a:xfrm>
            <a:off x="531303" y="548680"/>
            <a:ext cx="8229600" cy="1143000"/>
          </a:xfrm>
        </p:spPr>
        <p:txBody>
          <a:bodyPr>
            <a:noAutofit/>
          </a:bodyPr>
          <a:lstStyle/>
          <a:p>
            <a:r>
              <a:rPr lang="el-GR" sz="3200" b="1" dirty="0">
                <a:solidFill>
                  <a:srgbClr val="FF0000"/>
                </a:solidFill>
              </a:rPr>
              <a:t>ΤΑ  ΒΑΣΙΚΑ ΒΗΜΑΤΑ ΣΤΗ ΔΙΑΔΙΚΑΣΙΑ ΤΗΣ</a:t>
            </a:r>
            <a:br>
              <a:rPr lang="el-GR" sz="3200" b="1" dirty="0">
                <a:solidFill>
                  <a:srgbClr val="FF0000"/>
                </a:solidFill>
              </a:rPr>
            </a:br>
            <a:r>
              <a:rPr lang="el-GR" sz="3200" b="1" dirty="0">
                <a:solidFill>
                  <a:srgbClr val="FF0000"/>
                </a:solidFill>
              </a:rPr>
              <a:t>ΕΠΙΣΤΗΜΟΝΙΚΗΣ ΕΡΕΥΝΑΣ</a:t>
            </a:r>
            <a:r>
              <a:rPr lang="el-GR" sz="3600" b="1" dirty="0">
                <a:solidFill>
                  <a:srgbClr val="FF0000"/>
                </a:solidFill>
              </a:rPr>
              <a:t/>
            </a:r>
            <a:br>
              <a:rPr lang="el-GR" sz="3600" b="1" dirty="0">
                <a:solidFill>
                  <a:srgbClr val="FF0000"/>
                </a:solidFill>
              </a:rPr>
            </a:br>
            <a:endParaRPr lang="el-GR" sz="3600" b="1" dirty="0">
              <a:solidFill>
                <a:srgbClr val="FF0000"/>
              </a:solidFill>
            </a:endParaRPr>
          </a:p>
        </p:txBody>
      </p:sp>
      <p:sp>
        <p:nvSpPr>
          <p:cNvPr id="6" name="TextBox 5">
            <a:extLst>
              <a:ext uri="{FF2B5EF4-FFF2-40B4-BE49-F238E27FC236}">
                <a16:creationId xmlns="" xmlns:a16="http://schemas.microsoft.com/office/drawing/2014/main" id="{B92DF1A5-12B2-4236-A4CD-BD0F2935F13E}"/>
              </a:ext>
            </a:extLst>
          </p:cNvPr>
          <p:cNvSpPr txBox="1"/>
          <p:nvPr/>
        </p:nvSpPr>
        <p:spPr>
          <a:xfrm>
            <a:off x="1187624" y="5856842"/>
            <a:ext cx="7349007" cy="769441"/>
          </a:xfrm>
          <a:prstGeom prst="rect">
            <a:avLst/>
          </a:prstGeom>
          <a:noFill/>
        </p:spPr>
        <p:txBody>
          <a:bodyPr wrap="square">
            <a:spAutoFit/>
          </a:bodyPr>
          <a:lstStyle/>
          <a:p>
            <a:r>
              <a:rPr lang="el-GR" sz="2800" dirty="0"/>
              <a:t>• </a:t>
            </a:r>
            <a:r>
              <a:rPr lang="en-US" sz="1600" b="1" dirty="0">
                <a:hlinkClick r:id="rId2"/>
              </a:rPr>
              <a:t>http://ebooks.edu.gr/ebooks/v/html/8547/2204/Fysiki_B-Gymnasiou_html-empl/index1_2.html</a:t>
            </a:r>
            <a:endParaRPr lang="el-GR" sz="1600" b="1" dirty="0"/>
          </a:p>
        </p:txBody>
      </p:sp>
      <p:pic>
        <p:nvPicPr>
          <p:cNvPr id="1026" name="Picture 2" descr="Η σημασία της Αξιοπιστίας και της Εγκυρότητας στην Εμπειρική Κοινωνική  Έρευνα | socialpolicy.gr">
            <a:extLst>
              <a:ext uri="{FF2B5EF4-FFF2-40B4-BE49-F238E27FC236}">
                <a16:creationId xmlns="" xmlns:a16="http://schemas.microsoft.com/office/drawing/2014/main" id="{28FD1306-39EB-4F72-AB60-648EBA3CF03E}"/>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475656" y="1340767"/>
            <a:ext cx="6480720" cy="42235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699494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2D70D49-60B7-42FA-BFD2-138CEDFF066C}"/>
              </a:ext>
            </a:extLst>
          </p:cNvPr>
          <p:cNvSpPr>
            <a:spLocks noGrp="1"/>
          </p:cNvSpPr>
          <p:nvPr>
            <p:ph type="title"/>
          </p:nvPr>
        </p:nvSpPr>
        <p:spPr>
          <a:xfrm>
            <a:off x="457200" y="-243408"/>
            <a:ext cx="8229600" cy="1080120"/>
          </a:xfrm>
        </p:spPr>
        <p:txBody>
          <a:bodyPr>
            <a:noAutofit/>
          </a:bodyPr>
          <a:lstStyle/>
          <a:p>
            <a:r>
              <a:rPr lang="el-GR" sz="3200" b="1" dirty="0">
                <a:solidFill>
                  <a:srgbClr val="FF0000"/>
                </a:solidFill>
              </a:rPr>
              <a:t>ΟΙ ΜΕΤΑΒΛΗΤΕ ΣΤΗΝ ΕΠΙΣΤΗΜΟΝΙΚΗ ΕΡΕΥΝΑ</a:t>
            </a:r>
          </a:p>
        </p:txBody>
      </p:sp>
      <p:sp>
        <p:nvSpPr>
          <p:cNvPr id="6" name="TextBox 5">
            <a:extLst>
              <a:ext uri="{FF2B5EF4-FFF2-40B4-BE49-F238E27FC236}">
                <a16:creationId xmlns="" xmlns:a16="http://schemas.microsoft.com/office/drawing/2014/main" id="{5B96C039-C712-462F-9C1A-27C71A30C3C4}"/>
              </a:ext>
            </a:extLst>
          </p:cNvPr>
          <p:cNvSpPr txBox="1"/>
          <p:nvPr/>
        </p:nvSpPr>
        <p:spPr>
          <a:xfrm>
            <a:off x="107504" y="836712"/>
            <a:ext cx="9036496" cy="5632311"/>
          </a:xfrm>
          <a:prstGeom prst="rect">
            <a:avLst/>
          </a:prstGeom>
          <a:noFill/>
        </p:spPr>
        <p:txBody>
          <a:bodyPr wrap="square">
            <a:spAutoFit/>
          </a:bodyPr>
          <a:lstStyle/>
          <a:p>
            <a:pPr algn="ctr"/>
            <a:r>
              <a:rPr lang="el-GR" sz="2400" b="1" u="sng" dirty="0"/>
              <a:t>ΜΕΤΑΒΛΗΤΕΣ ΣΤΗΝ ΠΕΙΡΑΜΑΤΙΚΗ ΕΡΕΥΝΑ</a:t>
            </a:r>
          </a:p>
          <a:p>
            <a:pPr algn="ctr"/>
            <a:endParaRPr lang="el-GR" sz="2400" b="1" u="sng" dirty="0"/>
          </a:p>
          <a:p>
            <a:r>
              <a:rPr lang="el-GR" sz="2400" dirty="0"/>
              <a:t>• </a:t>
            </a:r>
            <a:r>
              <a:rPr lang="el-GR" sz="2400" b="1" dirty="0"/>
              <a:t>Ανεξάρτητη μεταβλητή (Αιτία)</a:t>
            </a:r>
            <a:r>
              <a:rPr lang="el-GR" sz="2400" dirty="0"/>
              <a:t>: Είναι εκείνη που ο ερευνητής μπορεί να την αλλάξει, (να διαφοροποιήσει τις τιμές της) ενώ παρατηρεί τις αλλαγές που συμβαίνουν στην εξαρτημένη μεταβλητή.</a:t>
            </a:r>
          </a:p>
          <a:p>
            <a:r>
              <a:rPr lang="el-GR" sz="2400" dirty="0"/>
              <a:t> • </a:t>
            </a:r>
            <a:r>
              <a:rPr lang="el-GR" sz="2400" b="1" dirty="0"/>
              <a:t>Εξαρτημένη μεταβλητή (Αποτέλεσμα)</a:t>
            </a:r>
            <a:r>
              <a:rPr lang="el-GR" sz="2400" dirty="0"/>
              <a:t>: Είναι εκείνη στην οποία εστιάζουμε την προσοχή μας και στην οποία παρατηρούμε τις μεταβολές που συμβαίνουν από την επενέργεια της ανεξάρτητης μεταβλητής. Δεν επηρεάζεται άμεσα από τον ερευνητή.</a:t>
            </a:r>
          </a:p>
          <a:p>
            <a:r>
              <a:rPr lang="el-GR" sz="2400" dirty="0"/>
              <a:t>• </a:t>
            </a:r>
            <a:r>
              <a:rPr lang="el-GR" sz="2400" b="1" dirty="0"/>
              <a:t>Ελεγχόμενες μεταβλητές (Άλλοι παράγοντες)</a:t>
            </a:r>
            <a:r>
              <a:rPr lang="el-GR" sz="2400" dirty="0"/>
              <a:t>:  Είναι εκείνες που ο ερευνητής αποφασίζει να διατηρήσει σταθερές σ’ όλη τη διάρκεια της έρευνας.</a:t>
            </a:r>
          </a:p>
          <a:p>
            <a:r>
              <a:rPr lang="el-GR" sz="2400" u="sng" dirty="0"/>
              <a:t>Μπορούμε να τις βρούμε αν απαντήσουμε στο ερώτημα</a:t>
            </a:r>
            <a:r>
              <a:rPr lang="el-GR" sz="2400" dirty="0"/>
              <a:t>:</a:t>
            </a:r>
          </a:p>
          <a:p>
            <a:r>
              <a:rPr lang="el-GR" sz="2400" dirty="0"/>
              <a:t> Εκτός από την ανεξάρτητη μεταβλητή, ποιοι άλλοι παράγοντες μπορεί να επηρεάζουν την εξαρτημένη μεταβλητή;</a:t>
            </a:r>
          </a:p>
        </p:txBody>
      </p:sp>
    </p:spTree>
    <p:extLst>
      <p:ext uri="{BB962C8B-B14F-4D97-AF65-F5344CB8AC3E}">
        <p14:creationId xmlns="" xmlns:p14="http://schemas.microsoft.com/office/powerpoint/2010/main" val="13810709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64704"/>
            <a:ext cx="8229600" cy="1080120"/>
          </a:xfrm>
        </p:spPr>
        <p:txBody>
          <a:bodyPr>
            <a:normAutofit fontScale="90000"/>
          </a:bodyPr>
          <a:lstStyle/>
          <a:p>
            <a:r>
              <a:rPr lang="el-GR" sz="3600" b="1" dirty="0">
                <a:solidFill>
                  <a:srgbClr val="FF0000"/>
                </a:solidFill>
              </a:rPr>
              <a:t>ΣΧΕΣΗ ΕΞΑΡΤΗΜΕΝΗΣ ΚΑΙ ΑΝΕΞΑΡΤΗΤΗΣ   ΜΕΤΑΒΛΗΤΗΣ</a:t>
            </a:r>
            <a:r>
              <a:rPr lang="el-GR" b="1" dirty="0">
                <a:solidFill>
                  <a:schemeClr val="folHlink"/>
                </a:solidFill>
              </a:rPr>
              <a:t/>
            </a:r>
            <a:br>
              <a:rPr lang="el-GR" b="1" dirty="0">
                <a:solidFill>
                  <a:schemeClr val="folHlink"/>
                </a:solidFill>
              </a:rPr>
            </a:br>
            <a:endParaRPr lang="el-GR" dirty="0"/>
          </a:p>
        </p:txBody>
      </p:sp>
      <p:sp>
        <p:nvSpPr>
          <p:cNvPr id="3" name="2 - Ορθογώνιο"/>
          <p:cNvSpPr/>
          <p:nvPr/>
        </p:nvSpPr>
        <p:spPr>
          <a:xfrm>
            <a:off x="683568" y="2132856"/>
            <a:ext cx="7992888" cy="4531690"/>
          </a:xfrm>
          <a:prstGeom prst="rect">
            <a:avLst/>
          </a:prstGeom>
        </p:spPr>
        <p:txBody>
          <a:bodyPr wrap="square">
            <a:spAutoFit/>
          </a:bodyPr>
          <a:lstStyle/>
          <a:p>
            <a:pPr marL="571500" indent="-571500">
              <a:lnSpc>
                <a:spcPct val="80000"/>
              </a:lnSpc>
              <a:buFont typeface="Wingdings" pitchFamily="2" charset="2"/>
              <a:buNone/>
            </a:pPr>
            <a:r>
              <a:rPr lang="el-GR" sz="2400" dirty="0"/>
              <a:t>        Σκοπός των ερευνητών είναι να βρουν αποδεικτικά στοιχεία που να δείχνουν ότι οι μεταβολές στη μια μεταβλητή  την </a:t>
            </a:r>
            <a:r>
              <a:rPr lang="el-GR" sz="2400" b="1" dirty="0"/>
              <a:t>ανεξάρτητη</a:t>
            </a:r>
            <a:r>
              <a:rPr lang="el-GR" sz="2400" dirty="0">
                <a:solidFill>
                  <a:srgbClr val="FF0000"/>
                </a:solidFill>
              </a:rPr>
              <a:t> </a:t>
            </a:r>
            <a:r>
              <a:rPr lang="el-GR" sz="2400" dirty="0"/>
              <a:t>προκαλούν μεταβολές στην άλλη  μεταβλητή την </a:t>
            </a:r>
            <a:r>
              <a:rPr lang="el-GR" sz="2400" b="1" dirty="0"/>
              <a:t>εξαρτημένη</a:t>
            </a:r>
            <a:r>
              <a:rPr lang="el-GR" sz="2400" dirty="0">
                <a:solidFill>
                  <a:srgbClr val="FF0000"/>
                </a:solidFill>
              </a:rPr>
              <a:t> </a:t>
            </a:r>
            <a:r>
              <a:rPr lang="el-GR" sz="2400" dirty="0"/>
              <a:t>αφού προηγουμένως σταθεροποιήσουν τους υπόλοιπους παράγοντες που τείνουν να επηρεάσουν το αποτέλεσμα δηλαδή τις </a:t>
            </a:r>
            <a:r>
              <a:rPr lang="el-GR" sz="2400" b="1" dirty="0"/>
              <a:t>ελεγχόμενες μεταβλητές</a:t>
            </a:r>
            <a:r>
              <a:rPr lang="el-GR" sz="2400" dirty="0"/>
              <a:t>.</a:t>
            </a:r>
          </a:p>
          <a:p>
            <a:pPr marL="571500" indent="-571500">
              <a:lnSpc>
                <a:spcPct val="80000"/>
              </a:lnSpc>
            </a:pPr>
            <a:r>
              <a:rPr lang="el-GR" sz="2400" dirty="0"/>
              <a:t>        Οι ερευνητές προσπαθούν να βρουν μια σχέση της μορφής: </a:t>
            </a:r>
          </a:p>
          <a:p>
            <a:pPr marL="571500" indent="-571500">
              <a:lnSpc>
                <a:spcPct val="80000"/>
              </a:lnSpc>
              <a:buFont typeface="Wingdings" pitchFamily="2" charset="2"/>
              <a:buNone/>
            </a:pPr>
            <a:r>
              <a:rPr lang="el-GR" sz="2400" dirty="0"/>
              <a:t>          </a:t>
            </a:r>
            <a:r>
              <a:rPr lang="el-GR" sz="2400" b="1" dirty="0"/>
              <a:t>ψ = σ(χ) </a:t>
            </a:r>
            <a:r>
              <a:rPr lang="el-GR" sz="2400" dirty="0"/>
              <a:t>    όπου  </a:t>
            </a:r>
            <a:r>
              <a:rPr lang="el-GR" sz="2400" b="1" dirty="0"/>
              <a:t>χ = Ανεξάρτητη μεταβλητή</a:t>
            </a:r>
          </a:p>
          <a:p>
            <a:pPr marL="571500" indent="-571500">
              <a:lnSpc>
                <a:spcPct val="80000"/>
              </a:lnSpc>
              <a:buFont typeface="Wingdings" pitchFamily="2" charset="2"/>
              <a:buNone/>
            </a:pPr>
            <a:r>
              <a:rPr lang="el-GR" sz="2400" dirty="0"/>
              <a:t>                              και     </a:t>
            </a:r>
            <a:r>
              <a:rPr lang="el-GR" sz="2400" b="1" dirty="0"/>
              <a:t>ψ = Εξαρτημένη μεταβλητή</a:t>
            </a:r>
          </a:p>
          <a:p>
            <a:pPr marL="571500" indent="-571500">
              <a:lnSpc>
                <a:spcPct val="80000"/>
              </a:lnSpc>
              <a:buFont typeface="Wingdings" pitchFamily="2" charset="2"/>
              <a:buNone/>
            </a:pPr>
            <a:r>
              <a:rPr lang="el-GR" sz="2400" dirty="0"/>
              <a:t>          και να προχωρήσουν αν είναι δυνατόν στη δημιουργία νόμου.</a:t>
            </a:r>
          </a:p>
          <a:p>
            <a:pPr marL="571500" indent="-571500">
              <a:lnSpc>
                <a:spcPct val="80000"/>
              </a:lnSpc>
            </a:pPr>
            <a:r>
              <a:rPr lang="el-GR" sz="2400" dirty="0"/>
              <a:t>         Η ανεξάρτητη μεταβλητή προηγείται, η εξαρτημένη έπεται.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098F9F8E-B577-4780-A29E-0083791494B1}"/>
              </a:ext>
            </a:extLst>
          </p:cNvPr>
          <p:cNvSpPr>
            <a:spLocks noGrp="1"/>
          </p:cNvSpPr>
          <p:nvPr>
            <p:ph type="title"/>
          </p:nvPr>
        </p:nvSpPr>
        <p:spPr/>
        <p:txBody>
          <a:bodyPr>
            <a:normAutofit fontScale="90000"/>
          </a:bodyPr>
          <a:lstStyle/>
          <a:p>
            <a:r>
              <a:rPr lang="el-GR" sz="3600" b="1" dirty="0">
                <a:solidFill>
                  <a:srgbClr val="FF0000"/>
                </a:solidFill>
              </a:rPr>
              <a:t>ΠΕΙΡΑΜΑΤΙΚΗ ΕΡΕΥΝΑ </a:t>
            </a:r>
            <a:r>
              <a:rPr lang="el-GR" dirty="0"/>
              <a:t/>
            </a:r>
            <a:br>
              <a:rPr lang="el-GR" dirty="0"/>
            </a:br>
            <a:endParaRPr lang="el-GR" dirty="0"/>
          </a:p>
        </p:txBody>
      </p:sp>
      <p:sp>
        <p:nvSpPr>
          <p:cNvPr id="4" name="TextBox 3">
            <a:extLst>
              <a:ext uri="{FF2B5EF4-FFF2-40B4-BE49-F238E27FC236}">
                <a16:creationId xmlns="" xmlns:a16="http://schemas.microsoft.com/office/drawing/2014/main" id="{A6FD8076-D951-4C13-B336-03A9B0FCB966}"/>
              </a:ext>
            </a:extLst>
          </p:cNvPr>
          <p:cNvSpPr txBox="1"/>
          <p:nvPr/>
        </p:nvSpPr>
        <p:spPr>
          <a:xfrm>
            <a:off x="960579" y="965286"/>
            <a:ext cx="7920880" cy="3416320"/>
          </a:xfrm>
          <a:prstGeom prst="rect">
            <a:avLst/>
          </a:prstGeom>
          <a:noFill/>
        </p:spPr>
        <p:txBody>
          <a:bodyPr wrap="square">
            <a:spAutoFit/>
          </a:bodyPr>
          <a:lstStyle/>
          <a:p>
            <a:r>
              <a:rPr lang="en-US" sz="2400" b="1" dirty="0" smtClean="0"/>
              <a:t>O</a:t>
            </a:r>
            <a:r>
              <a:rPr lang="el-GR" sz="2400" b="1" dirty="0" smtClean="0"/>
              <a:t> </a:t>
            </a:r>
            <a:r>
              <a:rPr lang="el-GR" sz="2400" b="1" dirty="0"/>
              <a:t>ερευνητής:</a:t>
            </a:r>
          </a:p>
          <a:p>
            <a:r>
              <a:rPr lang="el-GR" sz="2400" dirty="0" smtClean="0"/>
              <a:t>• </a:t>
            </a:r>
            <a:r>
              <a:rPr lang="el-GR" sz="2400" dirty="0"/>
              <a:t>Επενεργεί σε μια μεταβλητή, την ανεξάρτητη</a:t>
            </a:r>
          </a:p>
          <a:p>
            <a:r>
              <a:rPr lang="el-GR" sz="2400" dirty="0"/>
              <a:t>• Διατηρεί σταθερές τις ελεγχόμενες μεταβλητές (ώστε να μην επηρεάσουν το τελικό αποτέλεσμα).</a:t>
            </a:r>
          </a:p>
          <a:p>
            <a:r>
              <a:rPr lang="el-GR" sz="2400" dirty="0"/>
              <a:t>• Παρατηρεί και μετράει με ακρίβεια και αντικειμενικότητα τις επιπτώσεις από την αλλαγή της ανεξάρτητης μεταβλητής στην εξαρτημένη μεταβλητή και </a:t>
            </a:r>
            <a:r>
              <a:rPr lang="el-GR" sz="2400" b="1" dirty="0"/>
              <a:t>προσπαθεί να βρει την ποσοτική σχέση ανάμεσα στην ανεξάρτητη και την εξαρτημένη μεταβλητή</a:t>
            </a:r>
            <a:r>
              <a:rPr lang="el-GR" sz="2400" dirty="0"/>
              <a:t>.</a:t>
            </a:r>
          </a:p>
        </p:txBody>
      </p:sp>
      <p:pic>
        <p:nvPicPr>
          <p:cNvPr id="1026" name="Picture 2" descr="Κύρος Γρανάζης - Βικιπαίδεια">
            <a:extLst>
              <a:ext uri="{FF2B5EF4-FFF2-40B4-BE49-F238E27FC236}">
                <a16:creationId xmlns="" xmlns:a16="http://schemas.microsoft.com/office/drawing/2014/main" id="{05CA2113-1915-43E1-AC91-E6976A0C9C04}"/>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8692" y="4955671"/>
            <a:ext cx="3240360" cy="186690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Νέα από την Δράση μας - 7ο Σύστημα Αεροπροσκόπων Μετεώρων">
            <a:extLst>
              <a:ext uri="{FF2B5EF4-FFF2-40B4-BE49-F238E27FC236}">
                <a16:creationId xmlns="" xmlns:a16="http://schemas.microsoft.com/office/drawing/2014/main" id="{ADC69215-2F97-4DAC-B915-CF7D09DE2AB2}"/>
              </a:ext>
            </a:extLst>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04759" y="4923362"/>
            <a:ext cx="3240359" cy="17751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6764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nSpc>
                <a:spcPct val="80000"/>
              </a:lnSpc>
            </a:pPr>
            <a:r>
              <a:rPr lang="el-GR" sz="2800" b="1" dirty="0" smtClean="0">
                <a:solidFill>
                  <a:srgbClr val="FF0000"/>
                </a:solidFill>
              </a:rPr>
              <a:t>ΠΑΡΑΔΕΙΓΜΑ</a:t>
            </a:r>
            <a:r>
              <a:rPr lang="el-GR" sz="2800" b="1" dirty="0" smtClean="0">
                <a:solidFill>
                  <a:srgbClr val="FF0000"/>
                </a:solidFill>
              </a:rPr>
              <a:t>ΤΑ</a:t>
            </a:r>
            <a:r>
              <a:rPr lang="el-GR" sz="2800" b="1" dirty="0" smtClean="0">
                <a:solidFill>
                  <a:srgbClr val="FF0000"/>
                </a:solidFill>
              </a:rPr>
              <a:t> </a:t>
            </a:r>
            <a:r>
              <a:rPr lang="el-GR" sz="2800" b="1" dirty="0">
                <a:solidFill>
                  <a:srgbClr val="FF0000"/>
                </a:solidFill>
              </a:rPr>
              <a:t>ΠΕΙΡΑΜΑΤΙΚΗΣ ΕΡΕΥΝΑΣ</a:t>
            </a:r>
            <a:r>
              <a:rPr lang="el-GR" sz="3200" dirty="0">
                <a:solidFill>
                  <a:srgbClr val="FF0000"/>
                </a:solidFill>
              </a:rPr>
              <a:t/>
            </a:r>
            <a:br>
              <a:rPr lang="el-GR" sz="3200" dirty="0">
                <a:solidFill>
                  <a:srgbClr val="FF0000"/>
                </a:solidFill>
              </a:rPr>
            </a:br>
            <a:endParaRPr lang="el-GR" sz="3200" dirty="0">
              <a:solidFill>
                <a:srgbClr val="FF0000"/>
              </a:solidFill>
            </a:endParaRPr>
          </a:p>
        </p:txBody>
      </p:sp>
      <p:sp>
        <p:nvSpPr>
          <p:cNvPr id="3" name="2 - Ορθογώνιο"/>
          <p:cNvSpPr/>
          <p:nvPr/>
        </p:nvSpPr>
        <p:spPr>
          <a:xfrm>
            <a:off x="611560" y="1305342"/>
            <a:ext cx="8208912" cy="4524315"/>
          </a:xfrm>
          <a:prstGeom prst="rect">
            <a:avLst/>
          </a:prstGeom>
        </p:spPr>
        <p:txBody>
          <a:bodyPr wrap="square">
            <a:spAutoFit/>
          </a:bodyPr>
          <a:lstStyle/>
          <a:p>
            <a:r>
              <a:rPr lang="el-GR" sz="2400" dirty="0" smtClean="0"/>
              <a:t>Γίνεται </a:t>
            </a:r>
            <a:r>
              <a:rPr lang="el-GR" sz="2400" dirty="0"/>
              <a:t>έρευνα με τίτλο: </a:t>
            </a:r>
            <a:br>
              <a:rPr lang="el-GR" sz="2400" dirty="0"/>
            </a:br>
            <a:r>
              <a:rPr lang="el-GR" sz="2400" b="1" dirty="0"/>
              <a:t>    </a:t>
            </a:r>
            <a:r>
              <a:rPr lang="el-GR" sz="2400" b="1" dirty="0" smtClean="0"/>
              <a:t>1</a:t>
            </a:r>
            <a:r>
              <a:rPr lang="el-GR" sz="2400" b="1" baseline="30000" dirty="0" smtClean="0"/>
              <a:t>ο</a:t>
            </a:r>
            <a:r>
              <a:rPr lang="el-GR" sz="2400" b="1" dirty="0" smtClean="0"/>
              <a:t>) </a:t>
            </a:r>
            <a:r>
              <a:rPr lang="el-GR" sz="2400" b="1" dirty="0"/>
              <a:t>"Επίπτωση που έχει η μέθοδος διδασκαλίας στην επίδοση των μαθητών στο διαγώνισμα που θα επακολουθήσει"</a:t>
            </a:r>
            <a:r>
              <a:rPr lang="el-GR" sz="2400" dirty="0">
                <a:solidFill>
                  <a:srgbClr val="FF0000"/>
                </a:solidFill>
              </a:rPr>
              <a:t/>
            </a:r>
            <a:br>
              <a:rPr lang="el-GR" sz="2400" dirty="0">
                <a:solidFill>
                  <a:srgbClr val="FF0000"/>
                </a:solidFill>
              </a:rPr>
            </a:br>
            <a:r>
              <a:rPr lang="el-GR" sz="2400" dirty="0">
                <a:solidFill>
                  <a:schemeClr val="folHlink"/>
                </a:solidFill>
              </a:rPr>
              <a:t>- </a:t>
            </a:r>
            <a:r>
              <a:rPr lang="el-GR" sz="2400" dirty="0"/>
              <a:t>Η </a:t>
            </a:r>
            <a:r>
              <a:rPr lang="el-GR" sz="2400" u="sng" dirty="0"/>
              <a:t>μέθοδος διδασκαλίας </a:t>
            </a:r>
            <a:r>
              <a:rPr lang="el-GR" sz="2400" dirty="0"/>
              <a:t>μπορεί να διαφοροποιηθεί από τον ερευνητή </a:t>
            </a:r>
            <a:r>
              <a:rPr lang="el-GR" sz="2400" u="sng" dirty="0"/>
              <a:t>ανεξάρτητη μεταβλητή</a:t>
            </a:r>
            <a:r>
              <a:rPr lang="el-GR" sz="2400" dirty="0"/>
              <a:t>.</a:t>
            </a:r>
            <a:r>
              <a:rPr lang="el-GR" sz="2400" dirty="0">
                <a:solidFill>
                  <a:srgbClr val="FF0000"/>
                </a:solidFill>
              </a:rPr>
              <a:t/>
            </a:r>
            <a:br>
              <a:rPr lang="el-GR" sz="2400" dirty="0">
                <a:solidFill>
                  <a:srgbClr val="FF0000"/>
                </a:solidFill>
              </a:rPr>
            </a:br>
            <a:r>
              <a:rPr lang="el-GR" sz="2400" dirty="0"/>
              <a:t>- Ο ερευνητής παρατηρεί και μετρά τα αποτελέσματα στην επίδοση των μαθητών στο διαγώνισμα που </a:t>
            </a:r>
            <a:r>
              <a:rPr lang="el-GR" sz="2400" dirty="0" smtClean="0"/>
              <a:t>επακολουθεί. </a:t>
            </a:r>
            <a:r>
              <a:rPr lang="el-GR" sz="2400" dirty="0"/>
              <a:t>Η </a:t>
            </a:r>
            <a:r>
              <a:rPr lang="el-GR" sz="2400" i="1" u="sng" dirty="0"/>
              <a:t>επίδοση των μαθητών </a:t>
            </a:r>
            <a:r>
              <a:rPr lang="el-GR" sz="2400" dirty="0"/>
              <a:t>είναι </a:t>
            </a:r>
            <a:r>
              <a:rPr lang="el-GR" sz="2400" i="1" u="sng" dirty="0"/>
              <a:t>εξαρτημένη μεταβλητή</a:t>
            </a:r>
            <a:r>
              <a:rPr lang="el-GR" sz="2400" dirty="0">
                <a:solidFill>
                  <a:srgbClr val="FF0000"/>
                </a:solidFill>
              </a:rPr>
              <a:t>.</a:t>
            </a:r>
            <a:br>
              <a:rPr lang="el-GR" sz="2400" dirty="0">
                <a:solidFill>
                  <a:srgbClr val="FF0000"/>
                </a:solidFill>
              </a:rPr>
            </a:br>
            <a:r>
              <a:rPr lang="el-GR" sz="2400" dirty="0"/>
              <a:t>- Υπάρχουν κατά τη γνώμη σας </a:t>
            </a:r>
            <a:r>
              <a:rPr lang="el-GR" sz="2400" u="sng" dirty="0"/>
              <a:t>άλλοι παράγοντες </a:t>
            </a:r>
            <a:r>
              <a:rPr lang="el-GR" sz="2400" dirty="0"/>
              <a:t>που μπορεί να επηρεάζουν το αποτέλεσμα της έρευνας; </a:t>
            </a:r>
            <a:r>
              <a:rPr lang="el-GR" sz="2400" u="sng" dirty="0"/>
              <a:t>ελεγχόμενες μεταβλητές</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40700" y="1052736"/>
            <a:ext cx="8229600" cy="1152128"/>
          </a:xfrm>
        </p:spPr>
        <p:txBody>
          <a:bodyPr>
            <a:noAutofit/>
          </a:bodyPr>
          <a:lstStyle/>
          <a:p>
            <a:pPr marL="0" marR="0" lvl="0" indent="0" defTabSz="914400" rtl="0" eaLnBrk="1" fontAlgn="auto" latinLnBrk="0" hangingPunct="1">
              <a:lnSpc>
                <a:spcPct val="80000"/>
              </a:lnSpc>
              <a:spcBef>
                <a:spcPts val="0"/>
              </a:spcBef>
              <a:spcAft>
                <a:spcPts val="0"/>
              </a:spcAft>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
            </a:r>
            <a:br>
              <a:rPr kumimoji="0" lang="el-GR" sz="2400" b="0" i="0" u="none" strike="noStrike" kern="1200" cap="none" spc="0" normalizeH="0" baseline="0" noProof="0" dirty="0">
                <a:ln>
                  <a:noFill/>
                </a:ln>
                <a:solidFill>
                  <a:prstClr val="black"/>
                </a:solidFill>
                <a:effectLst/>
                <a:uLnTx/>
                <a:uFillTx/>
                <a:latin typeface="Calibri"/>
                <a:ea typeface="+mn-ea"/>
                <a:cs typeface="+mn-cs"/>
              </a:rPr>
            </a:br>
            <a:r>
              <a:rPr kumimoji="0" lang="el-GR" sz="2400" b="0" i="0" u="none" strike="noStrike" kern="1200" cap="none" spc="0" normalizeH="0" baseline="0" noProof="0" dirty="0">
                <a:ln>
                  <a:noFill/>
                </a:ln>
                <a:solidFill>
                  <a:prstClr val="black"/>
                </a:solidFill>
                <a:effectLst/>
                <a:uLnTx/>
                <a:uFillTx/>
                <a:latin typeface="Calibri"/>
                <a:ea typeface="+mn-ea"/>
                <a:cs typeface="+mn-cs"/>
              </a:rPr>
              <a:t/>
            </a:r>
            <a:br>
              <a:rPr kumimoji="0" lang="el-GR" sz="2400" b="0" i="0" u="none" strike="noStrike" kern="1200" cap="none" spc="0" normalizeH="0" baseline="0" noProof="0" dirty="0">
                <a:ln>
                  <a:noFill/>
                </a:ln>
                <a:solidFill>
                  <a:prstClr val="black"/>
                </a:solidFill>
                <a:effectLst/>
                <a:uLnTx/>
                <a:uFillTx/>
                <a:latin typeface="Calibri"/>
                <a:ea typeface="+mn-ea"/>
                <a:cs typeface="+mn-cs"/>
              </a:rPr>
            </a:br>
            <a:r>
              <a:rPr kumimoji="0" lang="el-GR" sz="2400" b="0" i="0" u="none" strike="noStrike" kern="1200" cap="none" spc="0" normalizeH="0" baseline="0" noProof="0" dirty="0" smtClean="0">
                <a:ln>
                  <a:noFill/>
                </a:ln>
                <a:solidFill>
                  <a:prstClr val="black"/>
                </a:solidFill>
                <a:effectLst/>
                <a:uLnTx/>
                <a:uFillTx/>
                <a:latin typeface="Calibri"/>
                <a:ea typeface="+mn-ea"/>
                <a:cs typeface="+mn-cs"/>
              </a:rPr>
              <a:t>2</a:t>
            </a:r>
            <a:r>
              <a:rPr kumimoji="0" lang="el-GR" sz="2400" b="0" i="0" u="none" strike="noStrike" kern="1200" cap="none" spc="0" normalizeH="0" baseline="30000" noProof="0" dirty="0" smtClean="0">
                <a:ln>
                  <a:noFill/>
                </a:ln>
                <a:solidFill>
                  <a:prstClr val="black"/>
                </a:solidFill>
                <a:effectLst/>
                <a:uLnTx/>
                <a:uFillTx/>
                <a:latin typeface="Calibri"/>
                <a:ea typeface="+mn-ea"/>
                <a:cs typeface="+mn-cs"/>
              </a:rPr>
              <a:t>ο</a:t>
            </a:r>
            <a:r>
              <a:rPr kumimoji="0" lang="el-GR" sz="2400" b="0" i="0" u="none" strike="noStrike" kern="1200" cap="none" spc="0" normalizeH="0" baseline="0" noProof="0" dirty="0" smtClean="0">
                <a:ln>
                  <a:noFill/>
                </a:ln>
                <a:solidFill>
                  <a:prstClr val="black"/>
                </a:solidFill>
                <a:effectLst/>
                <a:uLnTx/>
                <a:uFillTx/>
                <a:latin typeface="Calibri"/>
                <a:ea typeface="+mn-ea"/>
                <a:cs typeface="+mn-cs"/>
              </a:rPr>
              <a:t> ) </a:t>
            </a:r>
            <a:r>
              <a:rPr kumimoji="0" lang="el-GR" sz="2400" b="1" i="0" u="none" strike="noStrike" kern="1200" cap="none" spc="0" normalizeH="0" baseline="0" noProof="0" dirty="0" smtClean="0">
                <a:ln>
                  <a:noFill/>
                </a:ln>
                <a:effectLst/>
                <a:uLnTx/>
                <a:uFillTx/>
                <a:latin typeface="Calibri"/>
                <a:ea typeface="+mn-ea"/>
                <a:cs typeface="+mn-cs"/>
              </a:rPr>
              <a:t>«Επιπτώσεις </a:t>
            </a:r>
            <a:r>
              <a:rPr kumimoji="0" lang="el-GR" sz="2400" b="1" i="0" u="none" strike="noStrike" kern="1200" cap="none" spc="0" normalizeH="0" baseline="0" noProof="0" dirty="0">
                <a:ln>
                  <a:noFill/>
                </a:ln>
                <a:effectLst/>
                <a:uLnTx/>
                <a:uFillTx/>
                <a:latin typeface="Calibri"/>
                <a:ea typeface="+mn-ea"/>
                <a:cs typeface="+mn-cs"/>
              </a:rPr>
              <a:t>που έχει η διάρκεια του χρόνου μελέτης, στην επίδοση των μαθητών της Γ΄ Γυμνασίου σε ένα διαγώνισμα.»</a:t>
            </a:r>
            <a:br>
              <a:rPr kumimoji="0" lang="el-GR" sz="2400" b="1" i="0" u="none" strike="noStrike" kern="1200" cap="none" spc="0" normalizeH="0" baseline="0" noProof="0" dirty="0">
                <a:ln>
                  <a:noFill/>
                </a:ln>
                <a:effectLst/>
                <a:uLnTx/>
                <a:uFillTx/>
                <a:latin typeface="Calibri"/>
                <a:ea typeface="+mn-ea"/>
                <a:cs typeface="+mn-cs"/>
              </a:rPr>
            </a:br>
            <a:endParaRPr lang="el-GR" sz="2400" dirty="0"/>
          </a:p>
        </p:txBody>
      </p:sp>
      <p:sp>
        <p:nvSpPr>
          <p:cNvPr id="3" name="2 - Ορθογώνιο"/>
          <p:cNvSpPr/>
          <p:nvPr/>
        </p:nvSpPr>
        <p:spPr>
          <a:xfrm>
            <a:off x="782213" y="2204864"/>
            <a:ext cx="7776864" cy="3495701"/>
          </a:xfrm>
          <a:prstGeom prst="rect">
            <a:avLst/>
          </a:prstGeom>
        </p:spPr>
        <p:txBody>
          <a:bodyPr wrap="square">
            <a:spAutoFit/>
          </a:bodyPr>
          <a:lstStyle/>
          <a:p>
            <a:pPr>
              <a:lnSpc>
                <a:spcPct val="80000"/>
              </a:lnSpc>
              <a:buFont typeface="Wingdings" pitchFamily="2" charset="2"/>
              <a:buNone/>
            </a:pPr>
            <a:endParaRPr lang="el-GR" dirty="0">
              <a:solidFill>
                <a:schemeClr val="hlink"/>
              </a:solidFill>
            </a:endParaRPr>
          </a:p>
          <a:p>
            <a:pPr>
              <a:lnSpc>
                <a:spcPct val="80000"/>
              </a:lnSpc>
            </a:pPr>
            <a:r>
              <a:rPr lang="el-GR" sz="2400" dirty="0"/>
              <a:t>Αποφασίζουμε να διεξαχθεί η έρευνα στο σχολείο στα 4 τμήματα της Γ΄ Γυμνασίου. Διαφοροποιεί (ο ερευνητής) το χρόνο μελέτης της κάθε ομάδας (τμήματος) και μετά  εξετάζονται οι μαθητές σε κοινό διαγώνισμα.</a:t>
            </a:r>
          </a:p>
          <a:p>
            <a:pPr>
              <a:lnSpc>
                <a:spcPct val="80000"/>
              </a:lnSpc>
            </a:pPr>
            <a:endParaRPr lang="el-GR" sz="2400" dirty="0"/>
          </a:p>
          <a:p>
            <a:pPr>
              <a:lnSpc>
                <a:spcPct val="80000"/>
              </a:lnSpc>
            </a:pPr>
            <a:r>
              <a:rPr kumimoji="0" lang="el-GR" sz="2400" b="1" i="0" u="none" strike="noStrike" kern="1200" cap="none" spc="0" normalizeH="0" baseline="0" noProof="0" dirty="0">
                <a:ln>
                  <a:noFill/>
                </a:ln>
                <a:solidFill>
                  <a:prstClr val="black"/>
                </a:solidFill>
                <a:effectLst/>
                <a:uLnTx/>
                <a:uFillTx/>
                <a:latin typeface="Calibri"/>
                <a:ea typeface="+mn-ea"/>
                <a:cs typeface="+mn-cs"/>
              </a:rPr>
              <a:t>Σταθερά : </a:t>
            </a:r>
            <a:r>
              <a:rPr lang="el-GR" sz="2400" dirty="0"/>
              <a:t>Η τάξη της Γ΄ Γυμνασίου</a:t>
            </a:r>
          </a:p>
          <a:p>
            <a:pPr>
              <a:lnSpc>
                <a:spcPct val="80000"/>
              </a:lnSpc>
            </a:pPr>
            <a:r>
              <a:rPr kumimoji="0" lang="el-GR" sz="2400" b="1" i="0" u="none" strike="noStrike" kern="1200" cap="none" spc="0" normalizeH="0" baseline="0" noProof="0" dirty="0">
                <a:ln>
                  <a:noFill/>
                </a:ln>
                <a:solidFill>
                  <a:prstClr val="black"/>
                </a:solidFill>
                <a:effectLst/>
                <a:uLnTx/>
                <a:uFillTx/>
                <a:latin typeface="Calibri"/>
                <a:ea typeface="+mn-ea"/>
                <a:cs typeface="+mn-cs"/>
              </a:rPr>
              <a:t>Ανεξάρτητη μεταβλητή</a:t>
            </a:r>
            <a:r>
              <a:rPr kumimoji="0" lang="el-GR" sz="2400" b="0" i="0" u="none" strike="noStrike" kern="1200" cap="none" spc="0" normalizeH="0" baseline="0" noProof="0" dirty="0">
                <a:ln>
                  <a:noFill/>
                </a:ln>
                <a:solidFill>
                  <a:prstClr val="black"/>
                </a:solidFill>
                <a:effectLst/>
                <a:uLnTx/>
                <a:uFillTx/>
                <a:latin typeface="Calibri"/>
                <a:ea typeface="+mn-ea"/>
                <a:cs typeface="+mn-cs"/>
              </a:rPr>
              <a:t> : </a:t>
            </a:r>
            <a:r>
              <a:rPr lang="el-GR" sz="2400" dirty="0"/>
              <a:t>Ο χρόνος μελέτης  (t) </a:t>
            </a:r>
          </a:p>
          <a:p>
            <a:pPr>
              <a:lnSpc>
                <a:spcPct val="80000"/>
              </a:lnSpc>
            </a:pPr>
            <a:r>
              <a:rPr kumimoji="0" lang="el-GR" sz="2400" b="1" i="0" u="none" strike="noStrike" kern="1200" cap="none" spc="0" normalizeH="0" baseline="0" noProof="0" dirty="0">
                <a:ln>
                  <a:noFill/>
                </a:ln>
                <a:solidFill>
                  <a:prstClr val="black"/>
                </a:solidFill>
                <a:effectLst/>
                <a:uLnTx/>
                <a:uFillTx/>
                <a:latin typeface="Calibri"/>
                <a:ea typeface="+mn-ea"/>
                <a:cs typeface="+mn-cs"/>
              </a:rPr>
              <a:t>Εξαρτημένη μεταβλητή</a:t>
            </a:r>
            <a:r>
              <a:rPr kumimoji="0" lang="el-GR" sz="2400" b="0" i="0" u="none" strike="noStrike" kern="1200" cap="none" spc="0" normalizeH="0" baseline="0" noProof="0" dirty="0">
                <a:ln>
                  <a:noFill/>
                </a:ln>
                <a:solidFill>
                  <a:prstClr val="black"/>
                </a:solidFill>
                <a:effectLst/>
                <a:uLnTx/>
                <a:uFillTx/>
                <a:latin typeface="Calibri"/>
                <a:ea typeface="+mn-ea"/>
                <a:cs typeface="+mn-cs"/>
              </a:rPr>
              <a:t> : </a:t>
            </a:r>
            <a:r>
              <a:rPr lang="el-GR" sz="2400" dirty="0"/>
              <a:t>Η επίδοση στο διαγώνισμα (E)</a:t>
            </a:r>
          </a:p>
          <a:p>
            <a:pPr>
              <a:lnSpc>
                <a:spcPct val="80000"/>
              </a:lnSpc>
            </a:pPr>
            <a:r>
              <a:rPr lang="el-GR" sz="2400" dirty="0"/>
              <a:t>Ζητάμε να βρούμε αν υπάρχει σχέση   Ε =  σ(t)   </a:t>
            </a:r>
          </a:p>
          <a:p>
            <a:pPr>
              <a:lnSpc>
                <a:spcPct val="80000"/>
              </a:lnSpc>
            </a:pPr>
            <a:r>
              <a:rPr lang="el-GR" sz="2400" b="1" dirty="0"/>
              <a:t>Ελεγχόμενες μεταβλητές:</a:t>
            </a:r>
            <a:r>
              <a:rPr lang="el-GR" sz="2400" dirty="0"/>
              <a:t> </a:t>
            </a:r>
          </a:p>
          <a:p>
            <a:pPr>
              <a:lnSpc>
                <a:spcPct val="80000"/>
              </a:lnSpc>
            </a:pPr>
            <a:endParaRPr lang="el-GR"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b="1" dirty="0">
                <a:solidFill>
                  <a:srgbClr val="FF0000"/>
                </a:solidFill>
              </a:rPr>
              <a:t>Η ΕΡΕΥΝΑ ΣΤΗΝ ΕΛΛΑΔΑ</a:t>
            </a:r>
          </a:p>
        </p:txBody>
      </p:sp>
      <p:sp>
        <p:nvSpPr>
          <p:cNvPr id="3" name="Ορθογώνιο 2"/>
          <p:cNvSpPr/>
          <p:nvPr/>
        </p:nvSpPr>
        <p:spPr>
          <a:xfrm>
            <a:off x="683568" y="1124744"/>
            <a:ext cx="7704856" cy="4154984"/>
          </a:xfrm>
          <a:prstGeom prst="rect">
            <a:avLst/>
          </a:prstGeom>
        </p:spPr>
        <p:txBody>
          <a:bodyPr wrap="square">
            <a:spAutoFit/>
          </a:bodyPr>
          <a:lstStyle/>
          <a:p>
            <a:r>
              <a:rPr lang="el-GR" sz="2400" dirty="0"/>
              <a:t>Το ψηλό επίπεδο έρευνας σε μια χώρα συσχετίζεται στατιστικά με το υψηλό εισόδημα. Στην Ελλάδα οι δαπάνες στην επιστημονική έρευνα είναι πενιχρές, βρισκόμαστε στην 23η θέση από τις 25 ενώ στις πρώτες θέσεις είναι η Γερμανία, Σουηδία, Φινλανδία και Δανία. Στην Ελλάδα οι δαπάνες για την έρευνα και τεχνολογία αντιστοιχούν μόλις στο 0,6% του Α</a:t>
            </a:r>
            <a:r>
              <a:rPr lang="en-US" sz="2400" dirty="0"/>
              <a:t>.</a:t>
            </a:r>
            <a:r>
              <a:rPr lang="el-GR" sz="2400" dirty="0"/>
              <a:t>Ε.Π. την στιγμή που οι δαπάνες της Ε</a:t>
            </a:r>
            <a:r>
              <a:rPr lang="en-US" sz="2400" dirty="0"/>
              <a:t>.</a:t>
            </a:r>
            <a:r>
              <a:rPr lang="el-GR" sz="2400" dirty="0"/>
              <a:t>Ε</a:t>
            </a:r>
            <a:r>
              <a:rPr lang="en-US" sz="2400" dirty="0"/>
              <a:t>.</a:t>
            </a:r>
            <a:r>
              <a:rPr lang="el-GR" sz="2400" dirty="0"/>
              <a:t> στην έρευνα και ανάπτυξη ανήλθαν στο 1,98 % του Α.Ε.Π. Στις Η.Π.Α. οι δαπάνες για την Επιστημονική Έρευνα βρίσκονται στο 2.6% με στόχο την περαιτέρω αύξηση τους .</a:t>
            </a:r>
          </a:p>
          <a:p>
            <a:endParaRPr lang="el-GR" sz="2400" dirty="0"/>
          </a:p>
        </p:txBody>
      </p:sp>
      <p:sp>
        <p:nvSpPr>
          <p:cNvPr id="4" name="3 - Ορθογώνιο"/>
          <p:cNvSpPr/>
          <p:nvPr/>
        </p:nvSpPr>
        <p:spPr>
          <a:xfrm>
            <a:off x="323528" y="5085184"/>
            <a:ext cx="8424936" cy="1015663"/>
          </a:xfrm>
          <a:prstGeom prst="rect">
            <a:avLst/>
          </a:prstGeom>
        </p:spPr>
        <p:txBody>
          <a:bodyPr wrap="square">
            <a:spAutoFit/>
          </a:bodyPr>
          <a:lstStyle/>
          <a:p>
            <a:pPr fontAlgn="base"/>
            <a:r>
              <a:rPr lang="el-GR" sz="2000" b="1" dirty="0"/>
              <a:t>ΑΕΠ: </a:t>
            </a:r>
            <a:r>
              <a:rPr lang="el-GR" sz="2000" dirty="0"/>
              <a:t>Ορίζεται ως η συνολική αγοραία αξία όλων των τελικών προϊόντων και υπηρεσιών που παράγονται σε μια χώρα στη διάρκεια μιας ορισμένης χρονικής περιόδου</a:t>
            </a:r>
            <a:r>
              <a:rPr lang="el-GR" dirty="0"/>
              <a:t>.</a:t>
            </a:r>
          </a:p>
        </p:txBody>
      </p:sp>
    </p:spTree>
    <p:extLst>
      <p:ext uri="{BB962C8B-B14F-4D97-AF65-F5344CB8AC3E}">
        <p14:creationId xmlns="" xmlns:p14="http://schemas.microsoft.com/office/powerpoint/2010/main" val="2741992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834444"/>
            <a:ext cx="8064896" cy="5713552"/>
          </a:xfrm>
          <a:prstGeom prst="rect">
            <a:avLst/>
          </a:prstGeom>
        </p:spPr>
        <p:txBody>
          <a:bodyPr wrap="square">
            <a:spAutoFit/>
          </a:bodyPr>
          <a:lstStyle/>
          <a:p>
            <a:pPr>
              <a:lnSpc>
                <a:spcPct val="80000"/>
              </a:lnSpc>
              <a:buFont typeface="Wingdings" pitchFamily="2" charset="2"/>
              <a:buNone/>
            </a:pPr>
            <a:r>
              <a:rPr lang="el-GR" sz="2400" b="1" dirty="0">
                <a:solidFill>
                  <a:srgbClr val="FF0000"/>
                </a:solidFill>
              </a:rPr>
              <a:t>ΕΛΕΓΧΟΜΕΝΕΣ ΜΕΤΑΒΛΗΤΕΣ:</a:t>
            </a:r>
          </a:p>
          <a:p>
            <a:pPr>
              <a:lnSpc>
                <a:spcPct val="80000"/>
              </a:lnSpc>
              <a:buFont typeface="Wingdings" pitchFamily="2" charset="2"/>
              <a:buNone/>
            </a:pPr>
            <a:endParaRPr lang="el-GR" sz="2400" dirty="0">
              <a:solidFill>
                <a:srgbClr val="FF0000"/>
              </a:solidFill>
            </a:endParaRPr>
          </a:p>
          <a:p>
            <a:pPr>
              <a:lnSpc>
                <a:spcPct val="80000"/>
              </a:lnSpc>
              <a:buFont typeface="Wingdings" pitchFamily="2" charset="2"/>
              <a:buNone/>
            </a:pPr>
            <a:r>
              <a:rPr lang="el-GR" sz="2400" dirty="0"/>
              <a:t>    Για να βρούμε τις ελεγχόμενες μεταβλητές θέτουμε το ερώτημα: </a:t>
            </a:r>
            <a:endParaRPr lang="el-GR" sz="2400" b="1" i="1" dirty="0"/>
          </a:p>
          <a:p>
            <a:pPr>
              <a:lnSpc>
                <a:spcPct val="80000"/>
              </a:lnSpc>
              <a:buFont typeface="Wingdings" pitchFamily="2" charset="2"/>
              <a:buNone/>
            </a:pPr>
            <a:r>
              <a:rPr lang="el-GR" sz="2400" b="1" i="1" dirty="0"/>
              <a:t>    «Εκτός από την ανεξάρτητη μεταβλητή, ποιοι άλλοι παράγοντες μπορεί να επηρεάζουν την εξαρτημένη μεταβλητή;»</a:t>
            </a:r>
            <a:br>
              <a:rPr lang="el-GR" sz="2400" b="1" i="1" dirty="0"/>
            </a:br>
            <a:r>
              <a:rPr lang="el-GR" sz="2400" dirty="0"/>
              <a:t>Οι απαντήσεις σ’ αυτό το ερώτημα θα είναι οι μεταβλητές που πρέπει να σταθεροποιήσουμε κατά τη διάρκεια της έρευνας.</a:t>
            </a:r>
          </a:p>
          <a:p>
            <a:pPr>
              <a:lnSpc>
                <a:spcPct val="80000"/>
              </a:lnSpc>
              <a:buFont typeface="Wingdings" pitchFamily="2" charset="2"/>
              <a:buNone/>
            </a:pPr>
            <a:r>
              <a:rPr lang="el-GR" sz="2400" dirty="0"/>
              <a:t>     Έτσι μερικές από τις ελεγχόμενες μεταβλητές στη συγκεκριμένη περίπτωση είναι:</a:t>
            </a:r>
          </a:p>
          <a:p>
            <a:pPr>
              <a:lnSpc>
                <a:spcPct val="80000"/>
              </a:lnSpc>
            </a:pPr>
            <a:r>
              <a:rPr lang="el-GR" sz="2400" dirty="0"/>
              <a:t>Οι συνθήκες που επικρατούν κατά τη διάρκεια που οι μαθητές μελετούν, όπως  ο φωτισμός, η φασαρία , η θερμοκρασία.</a:t>
            </a:r>
          </a:p>
          <a:p>
            <a:pPr>
              <a:lnSpc>
                <a:spcPct val="80000"/>
              </a:lnSpc>
            </a:pPr>
            <a:r>
              <a:rPr lang="el-GR" sz="2400" dirty="0"/>
              <a:t>Η ενότητα που θα διδαχθεί στα τμήματα να είναι η ίδια, να διδαχθεί με την ίδια μέθοδο, από τον ίδιο καθηγητή, την ίδια σχολική ώρα για να μην είναι άλλοι μαθητές κουρασμένοι και άλλοι ξεκούραστοι.</a:t>
            </a:r>
          </a:p>
          <a:p>
            <a:pPr>
              <a:lnSpc>
                <a:spcPct val="80000"/>
              </a:lnSpc>
            </a:pPr>
            <a:r>
              <a:rPr lang="el-GR" sz="2400" dirty="0"/>
              <a:t>Το διαγώνισμα να έχει τα ίδια θέματα, να δοθεί ίδιος χρόνος, να αξιολογηθεί με τα ίδια κριτήρια.</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5135E51-E2DA-4DF2-A849-D9DCEA52E447}"/>
              </a:ext>
            </a:extLst>
          </p:cNvPr>
          <p:cNvSpPr>
            <a:spLocks noGrp="1"/>
          </p:cNvSpPr>
          <p:nvPr>
            <p:ph type="title"/>
          </p:nvPr>
        </p:nvSpPr>
        <p:spPr/>
        <p:txBody>
          <a:bodyPr>
            <a:normAutofit fontScale="90000"/>
          </a:bodyPr>
          <a:lstStyle/>
          <a:p>
            <a:r>
              <a:rPr lang="el-GR" sz="4000" b="1" dirty="0">
                <a:solidFill>
                  <a:srgbClr val="FF0000"/>
                </a:solidFill>
              </a:rPr>
              <a:t>ΠΕΡΙΓΡΑΦΙΚΗ ΕΡΕΥΝΑ:</a:t>
            </a:r>
            <a:r>
              <a:rPr lang="el-GR" dirty="0"/>
              <a:t/>
            </a:r>
            <a:br>
              <a:rPr lang="el-GR" dirty="0"/>
            </a:br>
            <a:endParaRPr lang="el-GR" dirty="0"/>
          </a:p>
        </p:txBody>
      </p:sp>
      <p:sp>
        <p:nvSpPr>
          <p:cNvPr id="4" name="TextBox 3">
            <a:extLst>
              <a:ext uri="{FF2B5EF4-FFF2-40B4-BE49-F238E27FC236}">
                <a16:creationId xmlns="" xmlns:a16="http://schemas.microsoft.com/office/drawing/2014/main" id="{03F0BD02-15DB-4A06-93FD-7A70DD7ABC66}"/>
              </a:ext>
            </a:extLst>
          </p:cNvPr>
          <p:cNvSpPr txBox="1"/>
          <p:nvPr/>
        </p:nvSpPr>
        <p:spPr>
          <a:xfrm>
            <a:off x="683568" y="846138"/>
            <a:ext cx="8003232" cy="5632311"/>
          </a:xfrm>
          <a:prstGeom prst="rect">
            <a:avLst/>
          </a:prstGeom>
          <a:noFill/>
        </p:spPr>
        <p:txBody>
          <a:bodyPr wrap="square">
            <a:spAutoFit/>
          </a:bodyPr>
          <a:lstStyle/>
          <a:p>
            <a:r>
              <a:rPr lang="el-GR" dirty="0"/>
              <a:t>•</a:t>
            </a:r>
            <a:r>
              <a:rPr lang="el-GR" sz="2400" dirty="0"/>
              <a:t>Ο ερευνητής προσπαθεί να βρει την ποσοτική σχέση μεταξύ μεταβλητών, χωρίς να επηρεάζει καμία μεταβλητή.</a:t>
            </a:r>
          </a:p>
          <a:p>
            <a:r>
              <a:rPr lang="el-GR" sz="2400" dirty="0"/>
              <a:t>• Οι περιγραφικές έρευνες ασχολούνται με φαινόμενα που εξελίσσονται στο φυσικό τους πλαίσιο.</a:t>
            </a:r>
          </a:p>
          <a:p>
            <a:r>
              <a:rPr lang="el-GR" sz="2400" dirty="0"/>
              <a:t>• Σ’ αυτό τον τύπο έρευνας είναι πολύ δύσκολο να αποδοθεί αιτιώδης σχέση μεταξύ των μεταβλητών.</a:t>
            </a:r>
          </a:p>
          <a:p>
            <a:r>
              <a:rPr lang="el-GR" sz="2400" dirty="0"/>
              <a:t>• Οι «τρίτοι» παράγοντες κατά τον χρόνο που παρατηρούμε την ανεξάρτητη και εξαρτημένη μεταβλητή, αφήνονται ελεύθεροι να συνυπάρχουν και να επιδρούν.</a:t>
            </a:r>
          </a:p>
          <a:p>
            <a:r>
              <a:rPr lang="el-GR" sz="2400" dirty="0"/>
              <a:t>• Στη χειρότερη περίπτωση αγνοούμε τις επιδράσεις των παραγόντων αυτών.</a:t>
            </a:r>
          </a:p>
          <a:p>
            <a:r>
              <a:rPr lang="el-GR" sz="2400" dirty="0"/>
              <a:t>• Στην καλύτερη περίπτωση </a:t>
            </a:r>
          </a:p>
          <a:p>
            <a:r>
              <a:rPr lang="el-GR" sz="2400" dirty="0"/>
              <a:t>προσπαθούμε εκ των υστέρων </a:t>
            </a:r>
          </a:p>
          <a:p>
            <a:r>
              <a:rPr lang="el-GR" sz="2400" dirty="0"/>
              <a:t>να λάβουμε υπόψη μας αυτές  </a:t>
            </a:r>
          </a:p>
          <a:p>
            <a:r>
              <a:rPr lang="el-GR" sz="2400" dirty="0"/>
              <a:t>τις επιδράσεις.</a:t>
            </a:r>
          </a:p>
        </p:txBody>
      </p:sp>
      <p:pic>
        <p:nvPicPr>
          <p:cNvPr id="5" name="Εικόνα 4">
            <a:extLst>
              <a:ext uri="{FF2B5EF4-FFF2-40B4-BE49-F238E27FC236}">
                <a16:creationId xmlns="" xmlns:a16="http://schemas.microsoft.com/office/drawing/2014/main" id="{F1C4AF3D-5CF9-4385-A8CE-42940D116BE0}"/>
              </a:ext>
            </a:extLst>
          </p:cNvPr>
          <p:cNvPicPr>
            <a:picLocks noChangeAspect="1"/>
          </p:cNvPicPr>
          <p:nvPr/>
        </p:nvPicPr>
        <p:blipFill>
          <a:blip r:embed="rId2" cstate="print"/>
          <a:stretch>
            <a:fillRect/>
          </a:stretch>
        </p:blipFill>
        <p:spPr>
          <a:xfrm>
            <a:off x="5168214" y="4708401"/>
            <a:ext cx="3518586" cy="2149599"/>
          </a:xfrm>
          <a:prstGeom prst="rect">
            <a:avLst/>
          </a:prstGeom>
        </p:spPr>
      </p:pic>
    </p:spTree>
    <p:extLst>
      <p:ext uri="{BB962C8B-B14F-4D97-AF65-F5344CB8AC3E}">
        <p14:creationId xmlns="" xmlns:p14="http://schemas.microsoft.com/office/powerpoint/2010/main" val="38783841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943986FA-48CB-468E-A648-8D035B7CE043}"/>
              </a:ext>
            </a:extLst>
          </p:cNvPr>
          <p:cNvSpPr>
            <a:spLocks noGrp="1"/>
          </p:cNvSpPr>
          <p:nvPr>
            <p:ph type="title"/>
          </p:nvPr>
        </p:nvSpPr>
        <p:spPr>
          <a:xfrm>
            <a:off x="457200" y="274638"/>
            <a:ext cx="8229600" cy="850106"/>
          </a:xfrm>
        </p:spPr>
        <p:txBody>
          <a:bodyPr>
            <a:normAutofit/>
          </a:bodyPr>
          <a:lstStyle/>
          <a:p>
            <a:r>
              <a:rPr kumimoji="0" lang="el-GR" sz="3600" b="1" i="0" u="none" strike="noStrike" kern="1200" cap="none" spc="0" normalizeH="0" baseline="0" noProof="0" dirty="0">
                <a:ln>
                  <a:noFill/>
                </a:ln>
                <a:solidFill>
                  <a:srgbClr val="FF0000"/>
                </a:solidFill>
                <a:effectLst/>
                <a:uLnTx/>
                <a:uFillTx/>
                <a:latin typeface="Calibri"/>
                <a:ea typeface="+mn-ea"/>
                <a:cs typeface="+mn-cs"/>
              </a:rPr>
              <a:t>ΕΡΕΥΝΑ ΔΗΜΟΣΚΟΠΗΣΗΣ</a:t>
            </a:r>
            <a:endParaRPr lang="el-GR" sz="3600" b="1" dirty="0">
              <a:solidFill>
                <a:srgbClr val="FF0000"/>
              </a:solidFill>
            </a:endParaRPr>
          </a:p>
        </p:txBody>
      </p:sp>
      <p:sp>
        <p:nvSpPr>
          <p:cNvPr id="6" name="TextBox 5">
            <a:extLst>
              <a:ext uri="{FF2B5EF4-FFF2-40B4-BE49-F238E27FC236}">
                <a16:creationId xmlns="" xmlns:a16="http://schemas.microsoft.com/office/drawing/2014/main" id="{F68DD260-30E1-46AB-97AA-557ED4E765AA}"/>
              </a:ext>
            </a:extLst>
          </p:cNvPr>
          <p:cNvSpPr txBox="1"/>
          <p:nvPr/>
        </p:nvSpPr>
        <p:spPr>
          <a:xfrm>
            <a:off x="457200" y="980728"/>
            <a:ext cx="8435280" cy="553997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alibri"/>
                <a:ea typeface="+mn-ea"/>
                <a:cs typeface="+mn-cs"/>
              </a:rPr>
              <a:t>• </a:t>
            </a:r>
            <a:r>
              <a:rPr kumimoji="0" lang="el-GR" sz="2400" b="0" i="0" u="none" strike="noStrike" kern="1200" cap="none" spc="0" normalizeH="0" baseline="0" noProof="0" dirty="0">
                <a:ln>
                  <a:noFill/>
                </a:ln>
                <a:solidFill>
                  <a:prstClr val="black"/>
                </a:solidFill>
                <a:effectLst/>
                <a:uLnTx/>
                <a:uFillTx/>
                <a:latin typeface="Calibri"/>
                <a:ea typeface="+mn-ea"/>
                <a:cs typeface="+mn-cs"/>
              </a:rPr>
              <a:t>Η μορφή αυτή έρευνας </a:t>
            </a:r>
            <a:r>
              <a:rPr kumimoji="0" lang="el-GR" sz="2400" b="1" i="0" u="none" strike="noStrike" kern="1200" cap="none" spc="0" normalizeH="0" baseline="0" noProof="0" dirty="0">
                <a:ln>
                  <a:noFill/>
                </a:ln>
                <a:effectLst/>
                <a:uLnTx/>
                <a:uFillTx/>
                <a:latin typeface="Calibri"/>
                <a:ea typeface="+mn-ea"/>
                <a:cs typeface="+mn-cs"/>
              </a:rPr>
              <a:t>έχει ως κύριο σκοπό την εκτίμηση της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effectLst/>
                <a:uLnTx/>
                <a:uFillTx/>
                <a:latin typeface="Calibri"/>
                <a:ea typeface="+mn-ea"/>
                <a:cs typeface="+mn-cs"/>
              </a:rPr>
              <a:t>κατανομής ενός συνόλου στα διάφορα επίπεδα μιας μεταβλητής που παρουσιάζει ενδιαφέρον.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 Για παράδειγμα, </a:t>
            </a:r>
            <a:r>
              <a:rPr lang="el-GR" sz="2400" dirty="0">
                <a:solidFill>
                  <a:prstClr val="black"/>
                </a:solidFill>
                <a:latin typeface="Calibri"/>
              </a:rPr>
              <a:t>ο</a:t>
            </a:r>
            <a:r>
              <a:rPr kumimoji="0" lang="el-GR" sz="2400" b="0" i="0" u="none" strike="noStrike" kern="1200" cap="none" spc="0" normalizeH="0" baseline="0" noProof="0" dirty="0">
                <a:ln>
                  <a:noFill/>
                </a:ln>
                <a:solidFill>
                  <a:prstClr val="black"/>
                </a:solidFill>
                <a:effectLst/>
                <a:uLnTx/>
                <a:uFillTx/>
                <a:latin typeface="Calibri"/>
                <a:ea typeface="+mn-ea"/>
                <a:cs typeface="+mn-cs"/>
              </a:rPr>
              <a:t>ι πολιτικές δημοσκοπήσεις έχουν στόχο να εκτιμήσουν την κατανομή των ψηφοφόρων στα διάφορα κόμματα ή την κατανομή των προτιμήσεων των ψηφοφόρων μεταξύ των διαφόρων υποψηφίων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 Η δημοσκόπηση είναι μια μορφή έρευνας που περιλαμβάνει</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ποσοτικά στοιχεία με την έννοια ότι γίνονται μετρήσεις διαφόρων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μεταβλητών.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 Όμως, δεν περιλαμβάνει συνήθως μια ανάλυση της σχέσης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μεταξύ των διαφόρων μεταβλητών που εμπλέκονται στην έρευνα.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0" i="0" u="none" strike="noStrike" kern="1200" cap="none" spc="0" normalizeH="0" baseline="0" noProof="0" dirty="0">
                <a:ln>
                  <a:noFill/>
                </a:ln>
                <a:solidFill>
                  <a:prstClr val="black"/>
                </a:solidFill>
                <a:effectLst/>
                <a:uLnTx/>
                <a:uFillTx/>
                <a:latin typeface="Calibri"/>
                <a:ea typeface="+mn-ea"/>
                <a:cs typeface="+mn-cs"/>
              </a:rPr>
              <a:t>• </a:t>
            </a:r>
            <a:r>
              <a:rPr kumimoji="0" lang="el-GR" sz="2400" b="1" i="0" u="none" strike="noStrike" kern="1200" cap="none" spc="0" normalizeH="0" baseline="0" noProof="0" dirty="0">
                <a:ln>
                  <a:noFill/>
                </a:ln>
                <a:solidFill>
                  <a:prstClr val="black"/>
                </a:solidFill>
                <a:effectLst/>
                <a:uLnTx/>
                <a:uFillTx/>
                <a:latin typeface="Calibri"/>
                <a:ea typeface="+mn-ea"/>
                <a:cs typeface="+mn-cs"/>
              </a:rPr>
              <a:t>Οι δημοσκοπήσεις έχουν στόχο να εξυπηρετήσουν πρακτικούς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prstClr val="black"/>
                </a:solidFill>
                <a:effectLst/>
                <a:uLnTx/>
                <a:uFillTx/>
                <a:latin typeface="Calibri"/>
                <a:ea typeface="+mn-ea"/>
                <a:cs typeface="+mn-cs"/>
              </a:rPr>
              <a:t>και όχι επιστημονικούς σκοπούς.</a:t>
            </a:r>
            <a:endParaRPr lang="el-GR" sz="2400" b="1" dirty="0"/>
          </a:p>
        </p:txBody>
      </p:sp>
    </p:spTree>
    <p:extLst>
      <p:ext uri="{BB962C8B-B14F-4D97-AF65-F5344CB8AC3E}">
        <p14:creationId xmlns="" xmlns:p14="http://schemas.microsoft.com/office/powerpoint/2010/main" val="2454048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24FF8ED3-713D-4E15-AC85-E8D05C056DED}"/>
              </a:ext>
            </a:extLst>
          </p:cNvPr>
          <p:cNvSpPr txBox="1"/>
          <p:nvPr/>
        </p:nvSpPr>
        <p:spPr>
          <a:xfrm>
            <a:off x="395536" y="692696"/>
            <a:ext cx="8637987" cy="5632311"/>
          </a:xfrm>
          <a:prstGeom prst="rect">
            <a:avLst/>
          </a:prstGeom>
          <a:noFill/>
        </p:spPr>
        <p:txBody>
          <a:bodyPr wrap="square">
            <a:spAutoFit/>
          </a:bodyPr>
          <a:lstStyle/>
          <a:p>
            <a:r>
              <a:rPr lang="el-GR" sz="2400" b="1" dirty="0">
                <a:solidFill>
                  <a:srgbClr val="FF0000"/>
                </a:solidFill>
              </a:rPr>
              <a:t> ΕΝΝΟΙΕΣ ΣΤΗΝ ΕΡΕΥΝΑ ΔΗΜΟΣΚΟΠΗΣΗΣ</a:t>
            </a:r>
          </a:p>
          <a:p>
            <a:endParaRPr lang="el-GR" sz="2400" b="1" dirty="0">
              <a:solidFill>
                <a:srgbClr val="FF0000"/>
              </a:solidFill>
            </a:endParaRPr>
          </a:p>
          <a:p>
            <a:pPr marL="457200" indent="-457200">
              <a:buFont typeface="+mj-lt"/>
              <a:buAutoNum type="arabicParenR"/>
            </a:pPr>
            <a:r>
              <a:rPr lang="el-GR" sz="2400" dirty="0"/>
              <a:t>Πληθυσμός στόχου</a:t>
            </a:r>
          </a:p>
          <a:p>
            <a:pPr marL="457200" indent="-457200">
              <a:buFont typeface="+mj-lt"/>
              <a:buAutoNum type="arabicParenR"/>
            </a:pPr>
            <a:r>
              <a:rPr lang="el-GR" sz="2400" dirty="0"/>
              <a:t>Διαθέσιμος πληθυσμός</a:t>
            </a:r>
          </a:p>
          <a:p>
            <a:pPr marL="457200" indent="-457200">
              <a:buFont typeface="+mj-lt"/>
              <a:buAutoNum type="arabicParenR"/>
            </a:pPr>
            <a:r>
              <a:rPr lang="el-GR" sz="2400" dirty="0"/>
              <a:t>Δείγμα</a:t>
            </a:r>
          </a:p>
          <a:p>
            <a:pPr marL="457200" indent="-457200">
              <a:buFont typeface="+mj-lt"/>
              <a:buAutoNum type="arabicParenR"/>
            </a:pPr>
            <a:r>
              <a:rPr lang="el-GR" sz="2400" dirty="0"/>
              <a:t>Μέθοδος των τυχαίων δειγμάτων</a:t>
            </a:r>
          </a:p>
          <a:p>
            <a:pPr marL="457200" indent="-457200">
              <a:buFont typeface="+mj-lt"/>
              <a:buAutoNum type="arabicParenR"/>
            </a:pPr>
            <a:r>
              <a:rPr lang="el-GR" sz="2400" dirty="0"/>
              <a:t>Τα μέσα συλλογής στοιχείων που χρησιμοποιούμε</a:t>
            </a:r>
          </a:p>
          <a:p>
            <a:pPr marL="457200" indent="-457200">
              <a:buFont typeface="+mj-lt"/>
              <a:buAutoNum type="arabicParenR"/>
            </a:pPr>
            <a:r>
              <a:rPr lang="el-GR" sz="2400" dirty="0"/>
              <a:t> Μετρήσεις</a:t>
            </a:r>
          </a:p>
          <a:p>
            <a:endParaRPr lang="el-GR" sz="2400" dirty="0"/>
          </a:p>
          <a:p>
            <a:r>
              <a:rPr lang="el-GR" sz="2400" b="1" dirty="0"/>
              <a:t>1)  ΠΛΗΘΥΣΜΟΣ ΣΤΟΧΟΥ</a:t>
            </a:r>
          </a:p>
          <a:p>
            <a:r>
              <a:rPr lang="el-GR" sz="2400" dirty="0"/>
              <a:t>Πληθυσμός είναι το σύνολο των ατόμων ή αντικειμένων ή δοκιμίων που έχουν ένα ή περισσότερα συγκεκριμένα χαρακτηριστικά (π.χ. όλοι οι μαθητές της Γ΄ Γυμνασίου). Ο ερευνητής προσπαθεί να μάθει κάτι που  αφορά τον συγκεκριμένο πληθυσμό (π.χ. σε ποιο Λύκειο θα πάνε) .</a:t>
            </a:r>
          </a:p>
        </p:txBody>
      </p:sp>
    </p:spTree>
    <p:extLst>
      <p:ext uri="{BB962C8B-B14F-4D97-AF65-F5344CB8AC3E}">
        <p14:creationId xmlns="" xmlns:p14="http://schemas.microsoft.com/office/powerpoint/2010/main" val="979243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400CE57C-A3F8-4E0E-9B31-81CF9EEA73C7}"/>
              </a:ext>
            </a:extLst>
          </p:cNvPr>
          <p:cNvSpPr>
            <a:spLocks noGrp="1"/>
          </p:cNvSpPr>
          <p:nvPr>
            <p:ph type="title"/>
          </p:nvPr>
        </p:nvSpPr>
        <p:spPr>
          <a:xfrm>
            <a:off x="457200" y="836712"/>
            <a:ext cx="8229600" cy="4680520"/>
          </a:xfrm>
        </p:spPr>
        <p:txBody>
          <a:bodyPr>
            <a:noAutofit/>
          </a:bodyPr>
          <a:lstStyle/>
          <a:p>
            <a:pPr algn="l"/>
            <a:r>
              <a:rPr lang="el-GR" sz="2400" b="1" dirty="0"/>
              <a:t>2) Ο ΔΙΑΘΕΣΙΜΟΣ ΠΛΗΘΥΣΜΟΣ</a:t>
            </a:r>
            <a:br>
              <a:rPr lang="el-GR" sz="2400" b="1" dirty="0"/>
            </a:br>
            <a:r>
              <a:rPr lang="el-GR" sz="2400" dirty="0"/>
              <a:t>Ο πληθυσμός αυτός αποτελείται από άτομα- αντικείμενα - δοκίμια τα οποία ο ερευνητής έχει τη δυνατότητα να προσεγγίσει και να τα χρησιμοποιήσει για τους σκοπούς της έρευνας (π.χ. όλοι οι μαθητές της Γ΄ Γυμνασίου στην περιοχή όπου θα γίνει η έρευνα.)</a:t>
            </a:r>
            <a:br>
              <a:rPr lang="el-GR" sz="2400" dirty="0"/>
            </a:br>
            <a:r>
              <a:rPr lang="el-GR" sz="2400" b="1" dirty="0"/>
              <a:t/>
            </a:r>
            <a:br>
              <a:rPr lang="el-GR" sz="2400" b="1" dirty="0"/>
            </a:br>
            <a:r>
              <a:rPr lang="el-GR" sz="2400" b="1" dirty="0"/>
              <a:t>3) ΤΟ ΔΕΙΓΜΑ ΤΟΥ ΠΛΗΘΥΣΜΟΥ</a:t>
            </a:r>
            <a:br>
              <a:rPr lang="el-GR" sz="2400" b="1" dirty="0"/>
            </a:br>
            <a:r>
              <a:rPr lang="el-GR" sz="2400" dirty="0"/>
              <a:t>Το δείγμα είναι ένα κατάλληλο για τους σκοπούς της έρευνας υποσύνολο του πληθυσμού. Από τον διαθέσιμο πληθυσμό ο ερευνητής θα χρησιμοποιήσει μόνο ένα ποσοστό για τους σκοπούς της έρευνας, που θα είναι όμως αρκετά μεγάλο για να εξασφαλίσει ότι τα ερευνητικά αποτελέσματα αντιπροσωπεύουν το σύνολο του πληθυσμού, αλλά και αρκετά μικρό για να μην κοστίσει η έρευνα υπέρμετρα ή για να είναι πραγματοποιήσιμη από πλευράς χρόνου.</a:t>
            </a:r>
          </a:p>
        </p:txBody>
      </p:sp>
    </p:spTree>
    <p:extLst>
      <p:ext uri="{BB962C8B-B14F-4D97-AF65-F5344CB8AC3E}">
        <p14:creationId xmlns="" xmlns:p14="http://schemas.microsoft.com/office/powerpoint/2010/main" val="3829312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68B58039-20E9-42AF-B658-CE7D9D067A1D}"/>
              </a:ext>
            </a:extLst>
          </p:cNvPr>
          <p:cNvSpPr>
            <a:spLocks noGrp="1"/>
          </p:cNvSpPr>
          <p:nvPr>
            <p:ph type="title"/>
          </p:nvPr>
        </p:nvSpPr>
        <p:spPr>
          <a:xfrm>
            <a:off x="457200" y="274638"/>
            <a:ext cx="8229600" cy="5746650"/>
          </a:xfrm>
        </p:spPr>
        <p:txBody>
          <a:bodyPr>
            <a:normAutofit/>
          </a:bodyPr>
          <a:lstStyle/>
          <a:p>
            <a:pPr algn="l"/>
            <a:r>
              <a:rPr lang="el-GR" sz="2400" b="1" dirty="0"/>
              <a:t>4) ΜΕΘΟΔΟΣ ΤΩΝ ΤΥΧΑΙΩΝ ΔΕΙΓΜΑΤΩΝ</a:t>
            </a:r>
            <a:br>
              <a:rPr lang="el-GR" sz="2400" b="1" dirty="0"/>
            </a:br>
            <a:r>
              <a:rPr lang="el-GR" sz="2400" dirty="0"/>
              <a:t>Για τον ποιοτικό έλεγχο των παραγομένων προϊόντων στη βιομηχανία ή για τον ποιοτικό έλεγχο των πρώτων υλών που παραλαμβάνει η βιομηχανία για να επεξεργασθεί και να παράγει τα προϊόντα, συνηθίζεται να χρησιμοποιείται η μέθοδος των «τυχαίων δειγμάτων».</a:t>
            </a:r>
            <a:br>
              <a:rPr lang="el-GR" sz="2400" dirty="0"/>
            </a:br>
            <a:r>
              <a:rPr lang="el-GR" sz="2400" dirty="0"/>
              <a:t>Επειδή δεν είναι δυνατόν να ελέγχεται όλη η παραγόμενη ή παραλαμβανόμενη ποσότητα, ελέγχεται ένα μικρό αντιπροσωπευτικό δείγμα.</a:t>
            </a:r>
            <a:br>
              <a:rPr lang="el-GR" sz="2400" dirty="0"/>
            </a:br>
            <a:r>
              <a:rPr lang="el-GR" sz="2400" dirty="0"/>
              <a:t>Αν το δείγμα δεν είναι τυχαίο, τα συμπεράσματα που θα προκύψουν δεν μπορούν να γενικευθούν για το σύνολο των ποσοτήτων είτε των παραγόμενων προϊόντων είτε των πρώτων υλών.</a:t>
            </a:r>
          </a:p>
        </p:txBody>
      </p:sp>
    </p:spTree>
    <p:extLst>
      <p:ext uri="{BB962C8B-B14F-4D97-AF65-F5344CB8AC3E}">
        <p14:creationId xmlns="" xmlns:p14="http://schemas.microsoft.com/office/powerpoint/2010/main" val="19526738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A45E3629-74FD-4250-82BB-E8C940602A4C}"/>
              </a:ext>
            </a:extLst>
          </p:cNvPr>
          <p:cNvSpPr>
            <a:spLocks noGrp="1"/>
          </p:cNvSpPr>
          <p:nvPr>
            <p:ph type="title"/>
          </p:nvPr>
        </p:nvSpPr>
        <p:spPr>
          <a:xfrm>
            <a:off x="457200" y="1196752"/>
            <a:ext cx="8229600" cy="3298378"/>
          </a:xfrm>
        </p:spPr>
        <p:txBody>
          <a:bodyPr>
            <a:normAutofit fontScale="90000"/>
          </a:bodyPr>
          <a:lstStyle/>
          <a:p>
            <a:pPr algn="l"/>
            <a:r>
              <a:rPr lang="el-GR" sz="2400" b="1" dirty="0"/>
              <a:t>5 ) ΜΕΣΑ ΣΥΛΛΟΓΗΣ ΣΤΟΙΧΕΙΩΝ</a:t>
            </a:r>
            <a:r>
              <a:rPr lang="el-GR" sz="2400" dirty="0"/>
              <a:t/>
            </a:r>
            <a:br>
              <a:rPr lang="el-GR" sz="2400" dirty="0"/>
            </a:br>
            <a:r>
              <a:rPr lang="el-GR" sz="2400" dirty="0"/>
              <a:t>Μηχανήματα</a:t>
            </a:r>
            <a:br>
              <a:rPr lang="el-GR" sz="2400" dirty="0"/>
            </a:br>
            <a:r>
              <a:rPr lang="el-GR" sz="2400" dirty="0"/>
              <a:t>Τεστ</a:t>
            </a:r>
            <a:br>
              <a:rPr lang="el-GR" sz="2400" dirty="0"/>
            </a:br>
            <a:r>
              <a:rPr lang="el-GR" sz="2400" dirty="0"/>
              <a:t>Ερωτηματολόγια</a:t>
            </a:r>
            <a:br>
              <a:rPr lang="el-GR" sz="2400" dirty="0"/>
            </a:br>
            <a:r>
              <a:rPr lang="el-GR" sz="2400" dirty="0"/>
              <a:t>Βαθμολογίες, παρατηρήσεις διαφόρων προσώπων ή ειδικών. </a:t>
            </a:r>
            <a:br>
              <a:rPr lang="el-GR" sz="2400" dirty="0"/>
            </a:br>
            <a:r>
              <a:rPr lang="el-GR" sz="2400" dirty="0"/>
              <a:t/>
            </a:r>
            <a:br>
              <a:rPr lang="el-GR" sz="2400" dirty="0"/>
            </a:br>
            <a:r>
              <a:rPr lang="el-GR" sz="2400" b="1" dirty="0"/>
              <a:t>6) ΜΕΤΡΗΣΕΙΣ</a:t>
            </a:r>
            <a:r>
              <a:rPr lang="el-GR" sz="2400" dirty="0"/>
              <a:t/>
            </a:r>
            <a:br>
              <a:rPr lang="el-GR" sz="2400" dirty="0"/>
            </a:br>
            <a:r>
              <a:rPr lang="el-GR" sz="2400" dirty="0"/>
              <a:t>Μέτρηση είναι η συστηματική διαδικασία καταχώρισης αριθμητικών τιμών σε ανθρώπους, αντικείμενα, ή γεγονότα σύμφωνα με ένα σύνολο κανόνων. Η μέτρηση μας επιτρέπει όχι μόνο να περιγράφουμε διαφορές, αλλά να μπορούμε να ιεραρχήσουμε ανθρώπους, αντικείμενα ή γεγονότα, με σημείο αναφοράς τη μεταβλητή που μετρούμε.</a:t>
            </a:r>
          </a:p>
        </p:txBody>
      </p:sp>
    </p:spTree>
    <p:extLst>
      <p:ext uri="{BB962C8B-B14F-4D97-AF65-F5344CB8AC3E}">
        <p14:creationId xmlns="" xmlns:p14="http://schemas.microsoft.com/office/powerpoint/2010/main" val="831608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 xmlns:a16="http://schemas.microsoft.com/office/drawing/2014/main" id="{3DF47FAD-E54C-41FC-A59A-8E0A8B4F7C70}"/>
              </a:ext>
            </a:extLst>
          </p:cNvPr>
          <p:cNvSpPr>
            <a:spLocks noGrp="1"/>
          </p:cNvSpPr>
          <p:nvPr>
            <p:ph type="title"/>
          </p:nvPr>
        </p:nvSpPr>
        <p:spPr>
          <a:xfrm>
            <a:off x="457200" y="274638"/>
            <a:ext cx="8229600" cy="5602634"/>
          </a:xfrm>
        </p:spPr>
        <p:txBody>
          <a:bodyPr>
            <a:normAutofit/>
          </a:bodyPr>
          <a:lstStyle/>
          <a:p>
            <a:pPr algn="l"/>
            <a:r>
              <a:rPr lang="el-GR" sz="2800" b="1" dirty="0">
                <a:solidFill>
                  <a:srgbClr val="FF0000"/>
                </a:solidFill>
              </a:rPr>
              <a:t>ΑΞΙΟΠΙΣΤΙΑ ΕΡΕΥΝΑΣ</a:t>
            </a:r>
            <a:r>
              <a:rPr lang="el-GR" sz="2800" b="1" dirty="0"/>
              <a:t/>
            </a:r>
            <a:br>
              <a:rPr lang="el-GR" sz="2800" b="1" dirty="0"/>
            </a:br>
            <a:r>
              <a:rPr lang="el-GR" sz="2700" b="1" dirty="0"/>
              <a:t/>
            </a:r>
            <a:br>
              <a:rPr lang="el-GR" sz="2700" b="1" dirty="0"/>
            </a:br>
            <a:r>
              <a:rPr lang="el-GR" sz="2400" dirty="0"/>
              <a:t>Η αξιοπιστία μιας έρευνας αναφέρεται στη δυνατότητα που προσφέρει η σχεδίασή </a:t>
            </a:r>
            <a:r>
              <a:rPr lang="el-GR" sz="2400" dirty="0" smtClean="0"/>
              <a:t>της</a:t>
            </a:r>
            <a:r>
              <a:rPr lang="en-US" sz="2400" dirty="0" smtClean="0"/>
              <a:t>,</a:t>
            </a:r>
            <a:r>
              <a:rPr lang="el-GR" sz="2400" dirty="0" smtClean="0"/>
              <a:t> </a:t>
            </a:r>
            <a:r>
              <a:rPr lang="el-GR" sz="2400" dirty="0"/>
              <a:t>ώστε να μπορεί να αποδίδονται στην ανεξάρτητη μεταβλητή οι παρατηρούμενες μεταβολές στην εξαρτημένη μεταβλητή</a:t>
            </a:r>
            <a:r>
              <a:rPr lang="el-GR" sz="2400" dirty="0" smtClean="0"/>
              <a:t>.</a:t>
            </a:r>
            <a:br>
              <a:rPr lang="el-GR" sz="2400" dirty="0" smtClean="0"/>
            </a:br>
            <a:r>
              <a:rPr lang="el-GR" sz="2400" b="1" dirty="0" smtClean="0"/>
              <a:t>Στη</a:t>
            </a:r>
            <a:r>
              <a:rPr lang="el-GR" sz="2400" b="1" dirty="0" smtClean="0"/>
              <a:t> βεβαιότητα πως κατά την επανάληψη της έρευνας  εάν και εφόσον  χρειαστεί, θα προκύψουν τα ίδια αποτελέσματα.</a:t>
            </a:r>
            <a:r>
              <a:rPr lang="el-GR" sz="2400" dirty="0"/>
              <a:t/>
            </a:r>
            <a:br>
              <a:rPr lang="el-GR" sz="2400" dirty="0"/>
            </a:br>
            <a:r>
              <a:rPr lang="el-GR" sz="2400" dirty="0"/>
              <a:t>Για να είναι δυνατόν να συμβαίνει αυτό θα πρέπει να επινοηθούν ερευνητικές διαδικασίες που θα αποκλείουν την επίδραση στην εξαρτημένη μεταβλητή , άλλων μεταβλητών πλην της ανεξάρτητης μεταβλητής. </a:t>
            </a:r>
            <a:r>
              <a:rPr lang="el-GR" sz="2400" dirty="0" smtClean="0"/>
              <a:t>Σε </a:t>
            </a:r>
            <a:r>
              <a:rPr lang="el-GR" sz="2400" dirty="0"/>
              <a:t>αντίθετη περίπτωση δημιουργείται πρόβλημα  με την αξιοπιστία της έρευνας.</a:t>
            </a:r>
          </a:p>
        </p:txBody>
      </p:sp>
    </p:spTree>
    <p:extLst>
      <p:ext uri="{BB962C8B-B14F-4D97-AF65-F5344CB8AC3E}">
        <p14:creationId xmlns="" xmlns:p14="http://schemas.microsoft.com/office/powerpoint/2010/main" val="6603830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 xmlns:a16="http://schemas.microsoft.com/office/drawing/2014/main" id="{CC1B31D8-50FD-4042-83AA-44922A841E03}"/>
              </a:ext>
            </a:extLst>
          </p:cNvPr>
          <p:cNvPicPr>
            <a:picLocks noChangeAspect="1"/>
          </p:cNvPicPr>
          <p:nvPr/>
        </p:nvPicPr>
        <p:blipFill>
          <a:blip r:embed="rId2" cstate="print"/>
          <a:stretch>
            <a:fillRect/>
          </a:stretch>
        </p:blipFill>
        <p:spPr>
          <a:xfrm>
            <a:off x="197768" y="148326"/>
            <a:ext cx="8784000" cy="6588000"/>
          </a:xfrm>
          <a:prstGeom prst="rect">
            <a:avLst/>
          </a:prstGeom>
          <a:solidFill>
            <a:schemeClr val="accent1">
              <a:alpha val="66000"/>
            </a:schemeClr>
          </a:solidFill>
          <a:ln>
            <a:solidFill>
              <a:schemeClr val="accent1"/>
            </a:solidFill>
          </a:ln>
        </p:spPr>
      </p:pic>
    </p:spTree>
    <p:extLst>
      <p:ext uri="{BB962C8B-B14F-4D97-AF65-F5344CB8AC3E}">
        <p14:creationId xmlns="" xmlns:p14="http://schemas.microsoft.com/office/powerpoint/2010/main" val="3392046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0" y="116632"/>
            <a:ext cx="8964488" cy="720080"/>
          </a:xfrm>
          <a:prstGeom prst="rect">
            <a:avLst/>
          </a:prstGeom>
          <a:noFill/>
          <a:ln w="9525">
            <a:noFill/>
            <a:miter lim="800000"/>
            <a:headEnd/>
            <a:tailEnd/>
          </a:ln>
          <a:effectLst/>
        </p:spPr>
        <p:txBody>
          <a:bodyPr vert="horz" wrap="square" lIns="91440" tIns="45720" rIns="25200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3600" b="1" i="0" u="none" kern="0" normalizeH="0" baseline="0" noProof="0" dirty="0" smtClean="0">
                <a:ln w="11430"/>
                <a:solidFill>
                  <a:srgbClr val="FF0000"/>
                </a:solidFill>
                <a:uLnTx/>
                <a:uFillTx/>
                <a:latin typeface="+mj-lt"/>
                <a:ea typeface="+mj-ea"/>
                <a:cs typeface="+mj-cs"/>
              </a:rPr>
              <a:t>ΓΡΑΦΙΚΕΣ ΠΑΡΑΣΤΑΣΕΙΣ</a:t>
            </a:r>
          </a:p>
        </p:txBody>
      </p:sp>
      <p:pic>
        <p:nvPicPr>
          <p:cNvPr id="30722" name="Picture 2" descr="D:\ΕΛΕΝΗ\ΤΕΧΝΟΛΟΓΙΑ Γ ΓΥΜΝΑΣΙΟΥ\ΟΔΗΓΙΕΣ-ΠΑΡΑΔΕΙΓΜΑΤΑ\ΘΕΩΡΙΑ +ΓΡΑΠΤΗ ΕΡΓΑΣΙΑ\Picture30.png"/>
          <p:cNvPicPr>
            <a:picLocks noChangeAspect="1" noChangeArrowheads="1"/>
          </p:cNvPicPr>
          <p:nvPr/>
        </p:nvPicPr>
        <p:blipFill>
          <a:blip r:embed="rId2" cstate="print"/>
          <a:srcRect/>
          <a:stretch>
            <a:fillRect/>
          </a:stretch>
        </p:blipFill>
        <p:spPr bwMode="auto">
          <a:xfrm>
            <a:off x="247525" y="713631"/>
            <a:ext cx="8716963" cy="6027737"/>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a:solidFill>
                  <a:srgbClr val="FF0000"/>
                </a:solidFill>
              </a:rPr>
              <a:t>ΕΡΕΥΝΗΤΙΚΑ ΚΕΝΤΡΑ ΣΤΗΝ ΕΛΛΑΔΑ</a:t>
            </a:r>
          </a:p>
        </p:txBody>
      </p:sp>
      <p:graphicFrame>
        <p:nvGraphicFramePr>
          <p:cNvPr id="3" name="2 - Πίνακας"/>
          <p:cNvGraphicFramePr>
            <a:graphicFrameLocks noGrp="1"/>
          </p:cNvGraphicFramePr>
          <p:nvPr/>
        </p:nvGraphicFramePr>
        <p:xfrm>
          <a:off x="179512" y="836714"/>
          <a:ext cx="8784976" cy="5832648"/>
        </p:xfrm>
        <a:graphic>
          <a:graphicData uri="http://schemas.openxmlformats.org/drawingml/2006/table">
            <a:tbl>
              <a:tblPr/>
              <a:tblGrid>
                <a:gridCol w="8784976">
                  <a:extLst>
                    <a:ext uri="{9D8B030D-6E8A-4147-A177-3AD203B41FA5}">
                      <a16:colId xmlns="" xmlns:a16="http://schemas.microsoft.com/office/drawing/2014/main" val="20000"/>
                    </a:ext>
                  </a:extLst>
                </a:gridCol>
              </a:tblGrid>
              <a:tr h="324036">
                <a:tc>
                  <a:txBody>
                    <a:bodyPr/>
                    <a:lstStyle/>
                    <a:p>
                      <a:r>
                        <a:rPr lang="en-US" sz="1000" b="1" u="none" strike="noStrike" dirty="0">
                          <a:solidFill>
                            <a:srgbClr val="495074"/>
                          </a:solidFill>
                          <a:hlinkClick r:id="rId2"/>
                        </a:rPr>
                        <a:t>E</a:t>
                      </a:r>
                      <a:r>
                        <a:rPr lang="el-GR" sz="1000" b="1" u="none" strike="noStrike" dirty="0" err="1">
                          <a:solidFill>
                            <a:srgbClr val="495074"/>
                          </a:solidFill>
                          <a:hlinkClick r:id="rId2"/>
                        </a:rPr>
                        <a:t>θνικό</a:t>
                      </a:r>
                      <a:r>
                        <a:rPr lang="el-GR" sz="1000" b="1" u="none" strike="noStrike" dirty="0">
                          <a:solidFill>
                            <a:srgbClr val="495074"/>
                          </a:solidFill>
                          <a:hlinkClick r:id="rId2"/>
                        </a:rPr>
                        <a:t> Αστεροσκοπείο Αθηνών</a:t>
                      </a:r>
                      <a:endParaRPr lang="el-GR" sz="1000" b="1" dirty="0"/>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324036">
                <a:tc>
                  <a:txBody>
                    <a:bodyPr/>
                    <a:lstStyle/>
                    <a:p>
                      <a:r>
                        <a:rPr lang="en-US" sz="1000" b="1" u="none" strike="noStrike">
                          <a:solidFill>
                            <a:srgbClr val="495074"/>
                          </a:solidFill>
                          <a:hlinkClick r:id="rId3"/>
                        </a:rPr>
                        <a:t>E</a:t>
                      </a:r>
                      <a:r>
                        <a:rPr lang="el-GR" sz="1000" b="1" u="none" strike="noStrike">
                          <a:solidFill>
                            <a:srgbClr val="495074"/>
                          </a:solidFill>
                          <a:hlinkClick r:id="rId3"/>
                        </a:rPr>
                        <a:t>θνικό Κέντρο Θαλασσίων Ερευνών</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324036">
                <a:tc>
                  <a:txBody>
                    <a:bodyPr/>
                    <a:lstStyle/>
                    <a:p>
                      <a:r>
                        <a:rPr lang="el-GR" sz="1000" b="1" u="none" strike="noStrike">
                          <a:solidFill>
                            <a:srgbClr val="495074"/>
                          </a:solidFill>
                          <a:hlinkClick r:id="rId4"/>
                        </a:rPr>
                        <a:t>Γεωδυναμικό Ινστιτούτο Εθνικού Αστεροσκοπείου Αθηνών</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324036">
                <a:tc>
                  <a:txBody>
                    <a:bodyPr/>
                    <a:lstStyle/>
                    <a:p>
                      <a:r>
                        <a:rPr lang="el-GR" sz="1000" b="1" u="none" strike="noStrike" dirty="0">
                          <a:solidFill>
                            <a:srgbClr val="495074"/>
                          </a:solidFill>
                          <a:hlinkClick r:id="rId5"/>
                        </a:rPr>
                        <a:t>Εθνική Εστία Επιστημών</a:t>
                      </a:r>
                      <a:endParaRPr lang="el-GR" sz="1000" b="1" dirty="0"/>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324036">
                <a:tc>
                  <a:txBody>
                    <a:bodyPr/>
                    <a:lstStyle/>
                    <a:p>
                      <a:r>
                        <a:rPr lang="el-GR" sz="1000" b="1" u="none" strike="noStrike" dirty="0">
                          <a:solidFill>
                            <a:srgbClr val="495074"/>
                          </a:solidFill>
                          <a:hlinkClick r:id="rId6"/>
                        </a:rPr>
                        <a:t>Εθνικό Ίδρυμα Ερευνών</a:t>
                      </a:r>
                      <a:endParaRPr lang="el-GR" sz="1000" b="1" dirty="0"/>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324036">
                <a:tc>
                  <a:txBody>
                    <a:bodyPr/>
                    <a:lstStyle/>
                    <a:p>
                      <a:r>
                        <a:rPr lang="el-GR" sz="1000" b="1" u="none" strike="noStrike">
                          <a:solidFill>
                            <a:srgbClr val="495074"/>
                          </a:solidFill>
                          <a:hlinkClick r:id="rId7"/>
                        </a:rPr>
                        <a:t>Εθνικό Δίκτυο 'Eρευνας και Τεχνολογίας</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324036">
                <a:tc>
                  <a:txBody>
                    <a:bodyPr/>
                    <a:lstStyle/>
                    <a:p>
                      <a:r>
                        <a:rPr lang="el-GR" sz="1000" b="1" u="none" strike="noStrike">
                          <a:solidFill>
                            <a:srgbClr val="495074"/>
                          </a:solidFill>
                          <a:hlinkClick r:id="rId8"/>
                        </a:rPr>
                        <a:t>Εθνικό Κέντρο 'Eρευνας Φυσικών Επιστημών 'Δημόκριτος'</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324036">
                <a:tc>
                  <a:txBody>
                    <a:bodyPr/>
                    <a:lstStyle/>
                    <a:p>
                      <a:r>
                        <a:rPr lang="el-GR" sz="1000" b="1" u="none" strike="noStrike">
                          <a:solidFill>
                            <a:srgbClr val="495074"/>
                          </a:solidFill>
                          <a:hlinkClick r:id="rId9"/>
                        </a:rPr>
                        <a:t>Εθνικό Κέντρο Κοινωνικών Ερευνών (Ε.Κ.Κ.Ε.)</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7"/>
                  </a:ext>
                </a:extLst>
              </a:tr>
              <a:tr h="324036">
                <a:tc>
                  <a:txBody>
                    <a:bodyPr/>
                    <a:lstStyle/>
                    <a:p>
                      <a:r>
                        <a:rPr lang="el-GR" sz="1000" b="1" u="none" strike="noStrike">
                          <a:solidFill>
                            <a:srgbClr val="495074"/>
                          </a:solidFill>
                          <a:hlinkClick r:id="rId10"/>
                        </a:rPr>
                        <a:t>Εθνικό Κέντρο Τεκμηρίωσης</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8"/>
                  </a:ext>
                </a:extLst>
              </a:tr>
              <a:tr h="324036">
                <a:tc>
                  <a:txBody>
                    <a:bodyPr/>
                    <a:lstStyle/>
                    <a:p>
                      <a:r>
                        <a:rPr lang="el-GR" sz="1000" b="1" u="none" strike="noStrike">
                          <a:solidFill>
                            <a:srgbClr val="495074"/>
                          </a:solidFill>
                          <a:hlinkClick r:id="rId11"/>
                        </a:rPr>
                        <a:t>Ελληνικό Ινστιτούτο Παστέρ</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09"/>
                  </a:ext>
                </a:extLst>
              </a:tr>
              <a:tr h="324036">
                <a:tc>
                  <a:txBody>
                    <a:bodyPr/>
                    <a:lstStyle/>
                    <a:p>
                      <a:r>
                        <a:rPr lang="el-GR" sz="1000" b="1" u="none" strike="noStrike">
                          <a:solidFill>
                            <a:srgbClr val="495074"/>
                          </a:solidFill>
                          <a:hlinkClick r:id="rId12"/>
                        </a:rPr>
                        <a:t>Ίδρυμα Μελετών Χερσονήσου του Αίμου</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10"/>
                  </a:ext>
                </a:extLst>
              </a:tr>
              <a:tr h="324036">
                <a:tc>
                  <a:txBody>
                    <a:bodyPr/>
                    <a:lstStyle/>
                    <a:p>
                      <a:r>
                        <a:rPr lang="el-GR" sz="1000" b="1" u="none" strike="noStrike">
                          <a:solidFill>
                            <a:srgbClr val="495074"/>
                          </a:solidFill>
                          <a:hlinkClick r:id="rId13"/>
                        </a:rPr>
                        <a:t>Ίδρυμα Τεχνολογίας και Έρευνας (Ι.Τ.Ε.)</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11"/>
                  </a:ext>
                </a:extLst>
              </a:tr>
              <a:tr h="324036">
                <a:tc>
                  <a:txBody>
                    <a:bodyPr/>
                    <a:lstStyle/>
                    <a:p>
                      <a:r>
                        <a:rPr lang="el-GR" sz="1000" b="1" u="none" strike="noStrike" dirty="0">
                          <a:solidFill>
                            <a:srgbClr val="495074"/>
                          </a:solidFill>
                          <a:hlinkClick r:id="rId14"/>
                        </a:rPr>
                        <a:t>Ινστιτούτο Γεωλογικών &amp; Μεταλλευτικών Ερευνών</a:t>
                      </a:r>
                      <a:endParaRPr lang="el-GR" sz="1000" b="1" dirty="0"/>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12"/>
                  </a:ext>
                </a:extLst>
              </a:tr>
              <a:tr h="324036">
                <a:tc>
                  <a:txBody>
                    <a:bodyPr/>
                    <a:lstStyle/>
                    <a:p>
                      <a:r>
                        <a:rPr lang="el-GR" sz="1000" b="1" u="none" strike="noStrike">
                          <a:solidFill>
                            <a:srgbClr val="495074"/>
                          </a:solidFill>
                          <a:hlinkClick r:id="rId15"/>
                        </a:rPr>
                        <a:t>Ινστιτούτο Δασικών Ερευνών</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13"/>
                  </a:ext>
                </a:extLst>
              </a:tr>
              <a:tr h="324036">
                <a:tc>
                  <a:txBody>
                    <a:bodyPr/>
                    <a:lstStyle/>
                    <a:p>
                      <a:r>
                        <a:rPr lang="el-GR" sz="1000" b="1" u="none" strike="noStrike" dirty="0">
                          <a:solidFill>
                            <a:srgbClr val="495074"/>
                          </a:solidFill>
                          <a:hlinkClick r:id="rId16"/>
                        </a:rPr>
                        <a:t>Ινστιτούτο Συστημάτων Επικοινωνιών και Υπολογιστών</a:t>
                      </a:r>
                      <a:endParaRPr lang="el-GR" sz="1000" b="1" dirty="0"/>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14"/>
                  </a:ext>
                </a:extLst>
              </a:tr>
              <a:tr h="324036">
                <a:tc>
                  <a:txBody>
                    <a:bodyPr/>
                    <a:lstStyle/>
                    <a:p>
                      <a:r>
                        <a:rPr lang="el-GR" sz="1000" b="1" u="none" strike="noStrike">
                          <a:solidFill>
                            <a:srgbClr val="495074"/>
                          </a:solidFill>
                          <a:hlinkClick r:id="rId17"/>
                        </a:rPr>
                        <a:t>Ινστιτούτο Τεχνολογίας Υπολογιστών</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15"/>
                  </a:ext>
                </a:extLst>
              </a:tr>
              <a:tr h="324036">
                <a:tc>
                  <a:txBody>
                    <a:bodyPr/>
                    <a:lstStyle/>
                    <a:p>
                      <a:r>
                        <a:rPr lang="el-GR" sz="1000" b="1" u="none" strike="noStrike">
                          <a:solidFill>
                            <a:srgbClr val="495074"/>
                          </a:solidFill>
                          <a:hlinkClick r:id="rId18"/>
                        </a:rPr>
                        <a:t>Κέντρο Ερευνών για Θέματα Ισότητας</a:t>
                      </a:r>
                      <a:endParaRPr lang="el-GR" sz="1000" b="1"/>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16"/>
                  </a:ext>
                </a:extLst>
              </a:tr>
              <a:tr h="324036">
                <a:tc>
                  <a:txBody>
                    <a:bodyPr/>
                    <a:lstStyle/>
                    <a:p>
                      <a:r>
                        <a:rPr lang="el-GR" sz="1000" b="1" u="sng" dirty="0">
                          <a:solidFill>
                            <a:srgbClr val="205F93"/>
                          </a:solidFill>
                          <a:hlinkClick r:id="rId19"/>
                        </a:rPr>
                        <a:t>Ερευνητική Μονάδα Αστικής και Περιφερειακής Καινοτομίας</a:t>
                      </a:r>
                      <a:endParaRPr lang="el-GR" sz="1000" b="1" dirty="0"/>
                    </a:p>
                  </a:txBody>
                  <a:tcPr marL="51927" marR="51927" marT="25963" marB="25963" anchor="ctr">
                    <a:lnL w="9525" cap="flat" cmpd="sng" algn="ctr">
                      <a:solidFill>
                        <a:srgbClr val="E2E2E2"/>
                      </a:solidFill>
                      <a:prstDash val="solid"/>
                      <a:round/>
                      <a:headEnd type="none" w="med" len="med"/>
                      <a:tailEnd type="none" w="med" len="med"/>
                    </a:lnL>
                    <a:lnR w="9525" cap="flat" cmpd="sng" algn="ctr">
                      <a:solidFill>
                        <a:srgbClr val="E2E2E2"/>
                      </a:solidFill>
                      <a:prstDash val="solid"/>
                      <a:round/>
                      <a:headEnd type="none" w="med" len="med"/>
                      <a:tailEnd type="none" w="med" len="med"/>
                    </a:lnR>
                    <a:lnT w="9525" cap="flat" cmpd="sng" algn="ctr">
                      <a:solidFill>
                        <a:srgbClr val="E2E2E2"/>
                      </a:solidFill>
                      <a:prstDash val="solid"/>
                      <a:round/>
                      <a:headEnd type="none" w="med" len="med"/>
                      <a:tailEnd type="none" w="med" len="med"/>
                    </a:lnT>
                    <a:lnB w="9525" cap="flat" cmpd="sng" algn="ctr">
                      <a:solidFill>
                        <a:srgbClr val="E2E2E2"/>
                      </a:solidFill>
                      <a:prstDash val="solid"/>
                      <a:round/>
                      <a:headEnd type="none" w="med" len="med"/>
                      <a:tailEnd type="none" w="med" len="med"/>
                    </a:lnB>
                    <a:solidFill>
                      <a:srgbClr val="FFFFFF"/>
                    </a:solidFill>
                  </a:tcPr>
                </a:tc>
                <a:extLst>
                  <a:ext uri="{0D108BD9-81ED-4DB2-BD59-A6C34878D82A}">
                    <a16:rowId xmlns="" xmlns:a16="http://schemas.microsoft.com/office/drawing/2014/main" val="10017"/>
                  </a:ext>
                </a:extLst>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FF0000"/>
                </a:solidFill>
              </a:rPr>
              <a:t>ΔΟΜΗ ΕΡΕΥΝΑΣ</a:t>
            </a:r>
            <a:endParaRPr lang="el-GR" sz="3600" b="1" dirty="0">
              <a:solidFill>
                <a:srgbClr val="FF0000"/>
              </a:solidFill>
            </a:endParaRPr>
          </a:p>
        </p:txBody>
      </p:sp>
      <p:sp>
        <p:nvSpPr>
          <p:cNvPr id="3" name="2 - Ορθογώνιο"/>
          <p:cNvSpPr/>
          <p:nvPr/>
        </p:nvSpPr>
        <p:spPr>
          <a:xfrm>
            <a:off x="323528" y="1628800"/>
            <a:ext cx="8568952" cy="4801314"/>
          </a:xfrm>
          <a:prstGeom prst="rect">
            <a:avLst/>
          </a:prstGeom>
        </p:spPr>
        <p:txBody>
          <a:bodyPr wrap="square">
            <a:spAutoFit/>
          </a:bodyPr>
          <a:lstStyle/>
          <a:p>
            <a:r>
              <a:rPr lang="el-GR" b="1" i="1" dirty="0" smtClean="0"/>
              <a:t>1. Τίτλος της έρευνας</a:t>
            </a:r>
          </a:p>
          <a:p>
            <a:r>
              <a:rPr lang="el-GR" dirty="0" smtClean="0"/>
              <a:t>Ο τίτλος μιας έρευνας θα πρέπει να δίνει στον αναγνώστη τη δυνατότητα να αντιληφθεί </a:t>
            </a:r>
            <a:r>
              <a:rPr lang="el-GR" dirty="0" smtClean="0"/>
              <a:t>εύκολα το </a:t>
            </a:r>
            <a:r>
              <a:rPr lang="el-GR" dirty="0" smtClean="0"/>
              <a:t>θέμα που διαπραγματεύεται. </a:t>
            </a:r>
          </a:p>
          <a:p>
            <a:r>
              <a:rPr lang="el-GR" b="1" i="1" dirty="0" smtClean="0"/>
              <a:t>Χαρακτηριστικά ενός καλού τίτλου</a:t>
            </a:r>
          </a:p>
          <a:p>
            <a:r>
              <a:rPr lang="el-GR" dirty="0" smtClean="0"/>
              <a:t>Α.  </a:t>
            </a:r>
            <a:r>
              <a:rPr lang="el-GR" dirty="0" smtClean="0"/>
              <a:t>Να </a:t>
            </a:r>
            <a:r>
              <a:rPr lang="el-GR" dirty="0" smtClean="0"/>
              <a:t>είναι σύντομος και ακριβής  </a:t>
            </a:r>
            <a:r>
              <a:rPr lang="el-GR" dirty="0" smtClean="0"/>
              <a:t> (12 </a:t>
            </a:r>
            <a:r>
              <a:rPr lang="el-GR" dirty="0" smtClean="0"/>
              <a:t>με 15 </a:t>
            </a:r>
            <a:r>
              <a:rPr lang="el-GR" dirty="0" smtClean="0"/>
              <a:t>λέξεις)</a:t>
            </a:r>
            <a:endParaRPr lang="el-GR" dirty="0" smtClean="0"/>
          </a:p>
          <a:p>
            <a:r>
              <a:rPr lang="el-GR" dirty="0" smtClean="0"/>
              <a:t>Β. </a:t>
            </a:r>
            <a:r>
              <a:rPr lang="el-GR" dirty="0" smtClean="0"/>
              <a:t>Να περιλαμβάνει  </a:t>
            </a:r>
            <a:r>
              <a:rPr lang="el-GR" dirty="0" smtClean="0"/>
              <a:t>τις μεταβλητές που μελετήθηκαν.</a:t>
            </a:r>
          </a:p>
          <a:p>
            <a:r>
              <a:rPr lang="el-GR" dirty="0" smtClean="0"/>
              <a:t>Γ. </a:t>
            </a:r>
            <a:r>
              <a:rPr lang="el-GR" dirty="0" smtClean="0"/>
              <a:t>Να αντικατοπτρίζει </a:t>
            </a:r>
            <a:r>
              <a:rPr lang="el-GR" dirty="0" smtClean="0"/>
              <a:t>τα όρια της έρευνας. Εκφράζει δηλαδή τι μελετήθηκε και τι </a:t>
            </a:r>
            <a:r>
              <a:rPr lang="el-GR" dirty="0" smtClean="0"/>
              <a:t>δεν μελετήθηκε </a:t>
            </a:r>
            <a:r>
              <a:rPr lang="el-GR" dirty="0" smtClean="0"/>
              <a:t>στην έρευνα.</a:t>
            </a:r>
          </a:p>
          <a:p>
            <a:r>
              <a:rPr lang="el-GR" b="1" i="1" dirty="0" smtClean="0"/>
              <a:t>2. Περιγραφή του προβλήματος</a:t>
            </a:r>
          </a:p>
          <a:p>
            <a:r>
              <a:rPr lang="el-GR" dirty="0" smtClean="0"/>
              <a:t>Στο κεφάλαιο αυτό ο μελετητής – ερευνητής περιγράφει με ακρίβεια τα ερωτήματα στα οποία</a:t>
            </a:r>
          </a:p>
          <a:p>
            <a:r>
              <a:rPr lang="el-GR" dirty="0" smtClean="0"/>
              <a:t>προσπάθησε να δώσει απάντηση η έρευνα .</a:t>
            </a:r>
          </a:p>
          <a:p>
            <a:r>
              <a:rPr lang="el-GR" dirty="0" smtClean="0"/>
              <a:t>Αναλυτικά στο κεφάλαιο αυτό θα πρέπει:</a:t>
            </a:r>
          </a:p>
          <a:p>
            <a:r>
              <a:rPr lang="el-GR" dirty="0" smtClean="0"/>
              <a:t>Α. Να περιγράφονται τα θέματα που διαπραγματεύεται η μελέτη.</a:t>
            </a:r>
          </a:p>
          <a:p>
            <a:r>
              <a:rPr lang="el-GR" dirty="0" smtClean="0"/>
              <a:t>Β. Να επεξηγούνται τα όρια της μελέτης, όπως προσδιορίζονται στον τίτλο της έρευνας.</a:t>
            </a:r>
          </a:p>
          <a:p>
            <a:r>
              <a:rPr lang="el-GR" dirty="0" smtClean="0"/>
              <a:t>Γ. Να προσδιορίζονται και να περιγράφονται οι μεταβλητές του προβλήματος </a:t>
            </a:r>
            <a:r>
              <a:rPr lang="el-GR" b="1" i="1" dirty="0" smtClean="0"/>
              <a:t>(βλ. Παράρτημα).</a:t>
            </a:r>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675497"/>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28600" algn="l"/>
              </a:tabLst>
            </a:pPr>
            <a:r>
              <a:rPr kumimoji="0" lang="el-GR" sz="3200" b="1" i="0" u="none" strike="noStrike" cap="none" normalizeH="0" baseline="0" dirty="0" smtClean="0">
                <a:ln>
                  <a:noFill/>
                </a:ln>
                <a:solidFill>
                  <a:srgbClr val="FF0000"/>
                </a:solidFill>
                <a:effectLst/>
                <a:ea typeface="Times New Roman" pitchFamily="18" charset="0"/>
                <a:cs typeface="Times New Roman" pitchFamily="18" charset="0"/>
              </a:rPr>
              <a:t>ΤΙΤΛΟΣ ΤΗΣ ΕΡΕΥΝΑΣ</a:t>
            </a:r>
          </a:p>
          <a:p>
            <a:pPr marL="0" marR="0" lvl="0" indent="0" algn="ctr" defTabSz="914400" rtl="0" eaLnBrk="1" fontAlgn="base" latinLnBrk="0" hangingPunct="1">
              <a:lnSpc>
                <a:spcPct val="100000"/>
              </a:lnSpc>
              <a:spcBef>
                <a:spcPct val="0"/>
              </a:spcBef>
              <a:spcAft>
                <a:spcPct val="0"/>
              </a:spcAft>
              <a:buClrTx/>
              <a:buSzTx/>
              <a:tabLst>
                <a:tab pos="228600" algn="l"/>
              </a:tabLst>
            </a:pPr>
            <a:endParaRPr kumimoji="0" lang="el-GR" sz="2400" b="0" i="0" u="none" strike="noStrike" cap="none" normalizeH="0" baseline="0" dirty="0" smtClean="0">
              <a:ln>
                <a:noFill/>
              </a:ln>
              <a:solidFill>
                <a:srgbClr val="FF0000"/>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el-GR" sz="2400" b="1" i="0" strike="noStrike" cap="none" normalizeH="0" baseline="0" dirty="0" smtClean="0">
                <a:ln>
                  <a:noFill/>
                </a:ln>
                <a:solidFill>
                  <a:schemeClr val="tx1"/>
                </a:solidFill>
                <a:effectLst/>
                <a:ea typeface="Times New Roman" pitchFamily="18" charset="0"/>
                <a:cs typeface="Times New Roman" pitchFamily="18" charset="0"/>
              </a:rPr>
              <a:t>Βασικά χαρακτηριστικά του τίτλου:</a:t>
            </a:r>
            <a:endParaRPr kumimoji="0" lang="el-GR" sz="2400" b="1" i="0" strike="noStrike" cap="none" normalizeH="0" baseline="0" dirty="0" smtClean="0">
              <a:ln>
                <a:noFill/>
              </a:ln>
              <a:solidFill>
                <a:schemeClr val="tx1"/>
              </a:solidFill>
              <a:effectLs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l-GR" sz="2400" b="0" i="0" u="none" strike="noStrike" cap="none" normalizeH="0" baseline="0" dirty="0" smtClean="0">
                <a:ln>
                  <a:noFill/>
                </a:ln>
                <a:solidFill>
                  <a:schemeClr val="tx1"/>
                </a:solidFill>
                <a:effectLst/>
                <a:ea typeface="Times New Roman" pitchFamily="18" charset="0"/>
                <a:cs typeface="Times New Roman" pitchFamily="18" charset="0"/>
              </a:rPr>
              <a:t>Να είναι </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σύντομος, ακριβής , </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περιεκτικός </a:t>
            </a:r>
            <a:r>
              <a:rPr kumimoji="0" lang="el-GR" sz="2400" i="0" u="none" strike="noStrike" cap="none" normalizeH="0" baseline="0" dirty="0" smtClean="0">
                <a:ln>
                  <a:noFill/>
                </a:ln>
                <a:solidFill>
                  <a:schemeClr val="tx1"/>
                </a:solidFill>
                <a:effectLst/>
                <a:ea typeface="Times New Roman" pitchFamily="18" charset="0"/>
                <a:cs typeface="Times New Roman" pitchFamily="18" charset="0"/>
              </a:rPr>
              <a:t>(12 </a:t>
            </a:r>
            <a:r>
              <a:rPr lang="el-GR" sz="2400" dirty="0" smtClean="0">
                <a:ea typeface="Times New Roman" pitchFamily="18" charset="0"/>
                <a:cs typeface="Times New Roman" pitchFamily="18" charset="0"/>
              </a:rPr>
              <a:t>έως 15 λέξεις)</a:t>
            </a: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tab pos="228600" algn="l"/>
              </a:tabLst>
            </a:pPr>
            <a:r>
              <a:rPr kumimoji="0" lang="el-GR" sz="2400" b="0" i="0" u="none" strike="noStrike" cap="none" normalizeH="0" baseline="0" dirty="0" smtClean="0">
                <a:ln>
                  <a:noFill/>
                </a:ln>
                <a:solidFill>
                  <a:schemeClr val="tx1"/>
                </a:solidFill>
                <a:effectLst/>
                <a:latin typeface="+mj-lt"/>
                <a:ea typeface="Times New Roman" pitchFamily="18" charset="0"/>
                <a:cs typeface="Times New Roman" pitchFamily="18" charset="0"/>
              </a:rPr>
              <a:t>Να</a:t>
            </a:r>
            <a:r>
              <a:rPr kumimoji="0" lang="el-GR" sz="24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περιλαμβάνει </a:t>
            </a:r>
            <a:r>
              <a:rPr kumimoji="0" lang="el-GR" sz="2400" b="0" i="0" u="none" strike="noStrike" cap="none" normalizeH="0" baseline="0" dirty="0" smtClean="0">
                <a:ln>
                  <a:noFill/>
                </a:ln>
                <a:solidFill>
                  <a:schemeClr val="tx1"/>
                </a:solidFill>
                <a:effectLst/>
                <a:ea typeface="Times New Roman" pitchFamily="18" charset="0"/>
                <a:cs typeface="Times New Roman" pitchFamily="18" charset="0"/>
              </a:rPr>
              <a:t>τις </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προς μελέτη μεταβλητές </a:t>
            </a:r>
          </a:p>
          <a:p>
            <a:pPr marL="0" marR="0" lvl="0" indent="0" algn="just" defTabSz="914400" rtl="0" eaLnBrk="0" fontAlgn="base" latinLnBrk="0" hangingPunct="0">
              <a:lnSpc>
                <a:spcPct val="100000"/>
              </a:lnSpc>
              <a:spcBef>
                <a:spcPct val="0"/>
              </a:spcBef>
              <a:spcAft>
                <a:spcPct val="0"/>
              </a:spcAft>
              <a:buClrTx/>
              <a:buSzTx/>
              <a:tabLst>
                <a:tab pos="228600" algn="l"/>
              </a:tabLst>
            </a:pPr>
            <a:endParaRPr kumimoji="0" lang="el-GR"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228600" algn="l"/>
              </a:tabLst>
            </a:pPr>
            <a:r>
              <a:rPr kumimoji="0" lang="el-GR" sz="2400" i="0" strike="noStrike" cap="none" normalizeH="0" baseline="0" dirty="0" smtClean="0">
                <a:ln>
                  <a:noFill/>
                </a:ln>
                <a:solidFill>
                  <a:schemeClr val="tx1"/>
                </a:solidFill>
                <a:effectLst/>
                <a:ea typeface="Times New Roman" pitchFamily="18" charset="0"/>
                <a:cs typeface="Times New Roman" pitchFamily="18" charset="0"/>
              </a:rPr>
              <a:t>Τυπική διατύπωση  </a:t>
            </a:r>
            <a:r>
              <a:rPr kumimoji="0" lang="el-GR" sz="2400" i="0" strike="noStrike" cap="none" normalizeH="0" baseline="0" dirty="0" smtClean="0">
                <a:ln>
                  <a:noFill/>
                </a:ln>
                <a:solidFill>
                  <a:schemeClr val="tx1"/>
                </a:solidFill>
                <a:effectLst/>
                <a:ea typeface="Times New Roman" pitchFamily="18" charset="0"/>
                <a:cs typeface="Times New Roman" pitchFamily="18" charset="0"/>
              </a:rPr>
              <a:t>τίτλου,</a:t>
            </a:r>
            <a:r>
              <a:rPr kumimoji="0" lang="el-GR" sz="2400" i="0" strike="noStrike" cap="none" normalizeH="0" dirty="0" smtClean="0">
                <a:ln>
                  <a:noFill/>
                </a:ln>
                <a:solidFill>
                  <a:schemeClr val="tx1"/>
                </a:solidFill>
                <a:effectLst/>
                <a:ea typeface="Times New Roman" pitchFamily="18" charset="0"/>
                <a:cs typeface="Times New Roman" pitchFamily="18" charset="0"/>
              </a:rPr>
              <a:t> </a:t>
            </a:r>
            <a:r>
              <a:rPr kumimoji="0" lang="el-GR" sz="2400" i="0" strike="noStrike" cap="none" normalizeH="0" dirty="0" smtClean="0">
                <a:ln>
                  <a:noFill/>
                </a:ln>
                <a:solidFill>
                  <a:schemeClr val="tx1"/>
                </a:solidFill>
                <a:effectLst/>
                <a:ea typeface="Times New Roman" pitchFamily="18" charset="0"/>
                <a:cs typeface="Times New Roman" pitchFamily="18" charset="0"/>
              </a:rPr>
              <a:t>π.χ. </a:t>
            </a:r>
            <a:endParaRPr kumimoji="0" lang="el-GR" sz="2400" i="0" strike="noStrike" cap="none" normalizeH="0" baseline="0" dirty="0" smtClean="0">
              <a:ln>
                <a:noFill/>
              </a:ln>
              <a:solidFill>
                <a:schemeClr val="tx1"/>
              </a:solidFill>
              <a:effectLs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 </a:t>
            </a:r>
            <a:r>
              <a:rPr lang="el-GR" sz="2400" b="1" dirty="0" smtClean="0">
                <a:ea typeface="Times New Roman" pitchFamily="18" charset="0"/>
                <a:cs typeface="Times New Roman" pitchFamily="18" charset="0"/>
              </a:rPr>
              <a:t>Η </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επίδραση </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του</a:t>
            </a:r>
            <a:r>
              <a:rPr kumimoji="0" lang="el-GR" sz="2400" b="1" i="0" u="none" strike="noStrike" cap="none" normalizeH="0" dirty="0" smtClean="0">
                <a:ln>
                  <a:noFill/>
                </a:ln>
                <a:solidFill>
                  <a:schemeClr val="tx1"/>
                </a:solidFill>
                <a:effectLst/>
                <a:ea typeface="Times New Roman" pitchFamily="18" charset="0"/>
                <a:cs typeface="Times New Roman" pitchFamily="18" charset="0"/>
              </a:rPr>
              <a:t> βάρους ενός παιδιού στην κλίση (ροπή) μιας τραμπάλας.</a:t>
            </a:r>
            <a:endParaRPr kumimoji="0" lang="el-GR" sz="2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Σε ποιο βαθμό </a:t>
            </a:r>
            <a:r>
              <a:rPr kumimoji="0" lang="el-GR" sz="2400" b="1" i="0" u="none" strike="noStrike" cap="none" normalizeH="0" baseline="0" dirty="0" smtClean="0">
                <a:ln>
                  <a:noFill/>
                </a:ln>
                <a:solidFill>
                  <a:schemeClr val="tx1"/>
                </a:solidFill>
                <a:effectLst/>
                <a:ea typeface="Times New Roman" pitchFamily="18" charset="0"/>
                <a:cs typeface="Times New Roman" pitchFamily="18" charset="0"/>
              </a:rPr>
              <a:t>το χρώμα ενός υλικού επηρεάζει    την απορρόφηση </a:t>
            </a:r>
            <a:r>
              <a:rPr kumimoji="0" lang="el-GR" sz="2400" b="1" i="0" u="none" strike="noStrike" cap="none" normalizeH="0" dirty="0" smtClean="0">
                <a:ln>
                  <a:noFill/>
                </a:ln>
                <a:solidFill>
                  <a:schemeClr val="tx1"/>
                </a:solidFill>
                <a:effectLst/>
                <a:ea typeface="Times New Roman" pitchFamily="18" charset="0"/>
                <a:cs typeface="Times New Roman" pitchFamily="18" charset="0"/>
              </a:rPr>
              <a:t>της ηλιακής ακτινοβολίας</a:t>
            </a:r>
            <a:endParaRPr kumimoji="0" lang="el-GR" sz="24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lang="el-GR" sz="2400" b="1" dirty="0" smtClean="0">
                <a:ea typeface="Times New Roman" pitchFamily="18" charset="0"/>
                <a:cs typeface="Times New Roman" pitchFamily="18" charset="0"/>
              </a:rPr>
              <a:t> </a:t>
            </a:r>
            <a:r>
              <a:rPr lang="el-GR" sz="2400" b="1" dirty="0" smtClean="0">
                <a:ea typeface="Times New Roman" pitchFamily="18" charset="0"/>
                <a:cs typeface="Times New Roman" pitchFamily="18" charset="0"/>
              </a:rPr>
              <a:t>Η επίδραση του είδους ηλεκτρικού λαμπτήρα στην κατανάλωση  ρεύματος</a:t>
            </a:r>
            <a:endParaRPr kumimoji="0" lang="el-GR" sz="24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 xmlns:p14="http://schemas.microsoft.com/office/powerpoint/2010/main" val="10586969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962674"/>
          </a:xfrm>
        </p:spPr>
        <p:txBody>
          <a:bodyPr>
            <a:normAutofit fontScale="90000"/>
          </a:bodyPr>
          <a:lstStyle/>
          <a:p>
            <a:r>
              <a:rPr lang="el-GR" sz="3600" b="1" dirty="0" smtClean="0">
                <a:solidFill>
                  <a:srgbClr val="FF0000"/>
                </a:solidFill>
              </a:rPr>
              <a:t>ΤΙ ΕΙΝΑΙ ΥΠΟΘΕΣΗ:</a:t>
            </a:r>
            <a:r>
              <a:rPr lang="el-GR" sz="2400" dirty="0" smtClean="0"/>
              <a:t/>
            </a:r>
            <a:br>
              <a:rPr lang="el-GR" sz="2400" dirty="0" smtClean="0"/>
            </a:br>
            <a:r>
              <a:rPr lang="el-GR" sz="2400" b="1" dirty="0" smtClean="0"/>
              <a:t>Μια αβέβαιη απάντηση (ισχυρισμός) σε ένα ερώτημα ερευνητικής φύσης ή μια προσωρινή πρόβλεψη</a:t>
            </a:r>
            <a:r>
              <a:rPr lang="el-GR" sz="2400" dirty="0" smtClean="0"/>
              <a:t/>
            </a:r>
            <a:br>
              <a:rPr lang="el-GR" sz="2400" dirty="0" smtClean="0"/>
            </a:br>
            <a:r>
              <a:rPr lang="el-GR" sz="2400" dirty="0" smtClean="0"/>
              <a:t> </a:t>
            </a:r>
            <a:r>
              <a:rPr lang="el-GR" sz="2400" dirty="0" smtClean="0"/>
              <a:t>Οι </a:t>
            </a:r>
            <a:r>
              <a:rPr lang="el-GR" sz="2400" dirty="0" smtClean="0"/>
              <a:t>υποθέσεις πρέπει:</a:t>
            </a:r>
            <a:br>
              <a:rPr lang="el-GR" sz="2400" dirty="0" smtClean="0"/>
            </a:br>
            <a:r>
              <a:rPr lang="el-GR" sz="2400" dirty="0" smtClean="0"/>
              <a:t> </a:t>
            </a:r>
            <a:r>
              <a:rPr lang="el-GR" sz="2400" b="1" dirty="0" smtClean="0"/>
              <a:t>Να </a:t>
            </a:r>
            <a:r>
              <a:rPr lang="el-GR" sz="2400" b="1" dirty="0" smtClean="0"/>
              <a:t>είναι διατυπωμένες με σαφήνεια , </a:t>
            </a:r>
            <a:r>
              <a:rPr lang="el-GR" sz="2400" dirty="0" smtClean="0"/>
              <a:t>Διατυπώνουμε </a:t>
            </a:r>
            <a:r>
              <a:rPr lang="el-GR" sz="2400" dirty="0" smtClean="0"/>
              <a:t>τον σκοπό μας με μια πρόταση: Π.χ. «</a:t>
            </a:r>
            <a:r>
              <a:rPr lang="el-GR" sz="2400" b="1" dirty="0" smtClean="0"/>
              <a:t>Αν</a:t>
            </a:r>
            <a:r>
              <a:rPr lang="el-GR" sz="2400" dirty="0" smtClean="0"/>
              <a:t> προσθέσουμε μικρές ποσότητες καφεΐνης στο δείγμα εδάφους που αναπτύσσονται τα σκουλήκια , </a:t>
            </a:r>
            <a:r>
              <a:rPr lang="el-GR" sz="2400" b="1" dirty="0" smtClean="0"/>
              <a:t>τότε</a:t>
            </a:r>
            <a:r>
              <a:rPr lang="el-GR" sz="2400" dirty="0" smtClean="0"/>
              <a:t> θα επιταχυνθεί ο ρυθμός ανάπτυξής τους»</a:t>
            </a:r>
            <a:br>
              <a:rPr lang="el-GR" sz="2400" dirty="0" smtClean="0"/>
            </a:br>
            <a:r>
              <a:rPr lang="el-GR" sz="2400" b="1" dirty="0" smtClean="0"/>
              <a:t> </a:t>
            </a:r>
            <a:r>
              <a:rPr lang="el-GR" sz="2400" dirty="0" smtClean="0"/>
              <a:t/>
            </a:r>
            <a:br>
              <a:rPr lang="el-GR" sz="2400" dirty="0" smtClean="0"/>
            </a:br>
            <a:r>
              <a:rPr lang="el-GR" sz="2400" b="1" dirty="0" smtClean="0"/>
              <a:t>  Να μπορούμε να τις ελέγξουμε, να διαπιστώσουμε δηλαδή αν είναι αληθείς ή ψευδείς. </a:t>
            </a:r>
            <a:r>
              <a:rPr lang="el-GR" sz="2400" dirty="0" smtClean="0"/>
              <a:t>Π.χ. δεν θα ήταν δυνατόν να ελεγχθεί η υπόθεση: «</a:t>
            </a:r>
            <a:r>
              <a:rPr lang="el-GR" sz="2400" b="1" dirty="0" smtClean="0"/>
              <a:t>Αν</a:t>
            </a:r>
            <a:r>
              <a:rPr lang="el-GR" sz="2400" dirty="0" smtClean="0"/>
              <a:t> προσθέσουμε μικρές ποσότητες καφεΐνης στο δείγμα  εδάφους που αναπτύσσονται τα σκουλήκια , </a:t>
            </a:r>
            <a:r>
              <a:rPr lang="el-GR" sz="2400" b="1" dirty="0" smtClean="0"/>
              <a:t>τότε </a:t>
            </a:r>
            <a:r>
              <a:rPr lang="el-GR" sz="2400" dirty="0" smtClean="0"/>
              <a:t>τα σκουλήκια θα νιώθουν καλύτερα», αφού δεν υπάρχει τρόπος να μετρήσουμε τα αισθήματα των σκουληκιών.</a:t>
            </a:r>
            <a:br>
              <a:rPr lang="el-GR" sz="2400" dirty="0" smtClean="0"/>
            </a:br>
            <a:r>
              <a:rPr lang="el-GR" sz="2400" dirty="0" smtClean="0"/>
              <a:t> </a:t>
            </a:r>
            <a:br>
              <a:rPr lang="el-GR" sz="2400" dirty="0" smtClean="0"/>
            </a:br>
            <a:r>
              <a:rPr lang="el-GR" sz="2400" b="1" dirty="0" smtClean="0"/>
              <a:t>Να εκφράζουν δήλωση σχέσεων μεταξύ μεταβλητών </a:t>
            </a:r>
            <a:r>
              <a:rPr lang="el-GR" sz="2400" dirty="0" smtClean="0"/>
              <a:t>(Π.χ. αύξηση της ποσότητας καφεΐνης συνεπάγεται αύξηση του ρυθμού ανάπτυξης)</a:t>
            </a:r>
            <a:br>
              <a:rPr lang="el-GR" sz="2400" dirty="0" smtClean="0"/>
            </a:br>
            <a:endParaRPr lang="el-G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1027" name="Rectangle 3"/>
          <p:cNvSpPr>
            <a:spLocks noChangeArrowheads="1"/>
          </p:cNvSpPr>
          <p:nvPr/>
        </p:nvSpPr>
        <p:spPr bwMode="auto">
          <a:xfrm>
            <a:off x="467544" y="-1870407"/>
            <a:ext cx="8064896" cy="76636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28600" algn="l"/>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Παραδείγματα υποθέσεων:</a:t>
            </a:r>
            <a:endParaRPr kumimoji="0" lang="el-GR"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Να ερευνηθεί αν η θερμοκρασία μπορεί να επηρεάσει το μήκος μιας μεταλλικής ράβδου.</a:t>
            </a:r>
            <a:endParaRPr kumimoji="0" lang="el-GR"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228600" algn="l"/>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ΥΠΟΘΕΣΗ:</a:t>
            </a:r>
            <a:endParaRPr kumimoji="0" lang="el-GR"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r>
              <a:rPr kumimoji="0" lang="el-GR" sz="240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Εάν η θερμοκρασία σχετίζεται με το μήκος μιας μεταλλικής ράβδου, τότε αυξάνοντας την θερμοκρασία αυξάνεται και το μήκος της ράβδου</a:t>
            </a:r>
            <a:r>
              <a:rPr kumimoji="0" lang="el-GR"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r>
              <a:rPr lang="el-GR" b="1" dirty="0" smtClean="0"/>
              <a:t>( Τυπική υπόθεση)</a:t>
            </a:r>
            <a:endParaRPr lang="el-GR" dirty="0" smtClean="0"/>
          </a:p>
          <a:p>
            <a:r>
              <a:rPr lang="el-GR" dirty="0" smtClean="0"/>
              <a:t> </a:t>
            </a:r>
          </a:p>
          <a:p>
            <a:r>
              <a:rPr lang="el-GR" dirty="0" smtClean="0"/>
              <a:t>2)  </a:t>
            </a:r>
            <a:r>
              <a:rPr lang="el-GR" b="1" dirty="0" smtClean="0"/>
              <a:t>Να ερευνηθεί αν η διάρκεια ζωής μιας μπαταρίας επηρεάζεται από τη θερμοκρασία  στην οποία φυλάσσεται.</a:t>
            </a:r>
            <a:endParaRPr lang="el-GR" dirty="0" smtClean="0"/>
          </a:p>
          <a:p>
            <a:r>
              <a:rPr lang="el-GR" dirty="0" smtClean="0"/>
              <a:t> </a:t>
            </a:r>
          </a:p>
          <a:p>
            <a:r>
              <a:rPr lang="el-GR" dirty="0" smtClean="0"/>
              <a:t>ΥΠΟΘΕΣΗ:</a:t>
            </a:r>
          </a:p>
          <a:p>
            <a:pPr lvl="0"/>
            <a:r>
              <a:rPr lang="el-GR" b="1" dirty="0" smtClean="0"/>
              <a:t>Εάν </a:t>
            </a:r>
            <a:r>
              <a:rPr lang="el-GR" dirty="0" smtClean="0"/>
              <a:t>η διάρκεια ζωής μιας μπαταρίας σχετίζεται με την θερμοκρασία, </a:t>
            </a:r>
            <a:r>
              <a:rPr lang="el-GR" b="1" dirty="0" smtClean="0"/>
              <a:t>τότε</a:t>
            </a:r>
            <a:r>
              <a:rPr lang="el-GR" dirty="0" smtClean="0"/>
              <a:t> οι μπαταρίες που φυλάσσονται σε θερμοκρασία 10 </a:t>
            </a:r>
            <a:r>
              <a:rPr lang="el-GR" baseline="30000" dirty="0" smtClean="0"/>
              <a:t>ο</a:t>
            </a:r>
            <a:r>
              <a:rPr lang="en-US" dirty="0" smtClean="0"/>
              <a:t>C</a:t>
            </a:r>
            <a:r>
              <a:rPr lang="el-GR" dirty="0" smtClean="0"/>
              <a:t>  θα διαρκέσουν περισσότερο από εκείνες που θα φυλαχτούν σε θερμοκρασία 25 </a:t>
            </a:r>
            <a:r>
              <a:rPr lang="el-GR" baseline="30000" dirty="0" smtClean="0"/>
              <a:t>ο</a:t>
            </a:r>
            <a:r>
              <a:rPr lang="en-US" dirty="0" smtClean="0"/>
              <a:t>C</a:t>
            </a:r>
            <a:endParaRPr lang="el-GR" dirty="0" smtClean="0"/>
          </a:p>
          <a:p>
            <a:r>
              <a:rPr lang="el-GR" dirty="0" smtClean="0"/>
              <a:t> </a:t>
            </a:r>
          </a:p>
          <a:p>
            <a:pPr lvl="0"/>
            <a:r>
              <a:rPr lang="el-GR" dirty="0" smtClean="0"/>
              <a:t>Να ερευνηθεί αν ο αριθμός των πτερυγίων μιας ανεμογεννήτριας επηρεάζει την ταχύτητα περιστροφής της.</a:t>
            </a:r>
          </a:p>
          <a:p>
            <a:r>
              <a:rPr lang="el-GR" b="1" dirty="0" smtClean="0"/>
              <a:t> </a:t>
            </a:r>
            <a:endParaRPr lang="el-GR" dirty="0" smtClean="0"/>
          </a:p>
          <a:p>
            <a:r>
              <a:rPr lang="el-GR" b="1" dirty="0" smtClean="0"/>
              <a:t>ΥΠΟΘΕΣΗ:</a:t>
            </a:r>
            <a:endParaRPr lang="el-GR" dirty="0" smtClean="0"/>
          </a:p>
          <a:p>
            <a:pPr lvl="0"/>
            <a:r>
              <a:rPr lang="el-GR" b="1" dirty="0" smtClean="0"/>
              <a:t>Εάν </a:t>
            </a:r>
            <a:r>
              <a:rPr lang="el-GR" dirty="0" smtClean="0"/>
              <a:t>ο αριθμός των πτερυγίων μιας ανεμογεννήτριας σχετίζεται με την ταχύτητα περιστροφής της, τότε όσο πιο πολλά πτερύγια έχει μια ανεμογεννήτρια τόσο πιο γρήγορα θα περιστρέφεται.</a:t>
            </a:r>
            <a:endParaRPr lang="el-GR" smtClean="0"/>
          </a:p>
          <a:p>
            <a:pPr marL="0" marR="0" lvl="0" indent="0" algn="just" defTabSz="914400" rtl="0" eaLnBrk="0" fontAlgn="base" latinLnBrk="0" hangingPunct="0">
              <a:lnSpc>
                <a:spcPct val="100000"/>
              </a:lnSpc>
              <a:spcBef>
                <a:spcPct val="0"/>
              </a:spcBef>
              <a:spcAft>
                <a:spcPct val="0"/>
              </a:spcAft>
              <a:buClrTx/>
              <a:buSzTx/>
              <a:buFontTx/>
              <a:buChar char="•"/>
              <a:tabLst>
                <a:tab pos="228600" algn="l"/>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Επιστημονική έρευνα στην επίπεδη έννοια υποβάθρου σχεδίου προμήθειες  εργαστηριακού εξοπλισμού με τα εργαλεία χημείας Εικονίδια γι Διανυσματική  απεικόνιση - εικονογραφία από υποβάθρου, επιστημονική: 66166939"/>
          <p:cNvPicPr>
            <a:picLocks noChangeAspect="1" noChangeArrowheads="1"/>
          </p:cNvPicPr>
          <p:nvPr/>
        </p:nvPicPr>
        <p:blipFill>
          <a:blip r:embed="rId2" cstate="print"/>
          <a:srcRect/>
          <a:stretch>
            <a:fillRect/>
          </a:stretch>
        </p:blipFill>
        <p:spPr bwMode="auto">
          <a:xfrm>
            <a:off x="251520" y="151385"/>
            <a:ext cx="8568952" cy="6451530"/>
          </a:xfrm>
          <a:prstGeom prst="rect">
            <a:avLst/>
          </a:prstGeom>
          <a:noFill/>
        </p:spPr>
      </p:pic>
      <p:sp>
        <p:nvSpPr>
          <p:cNvPr id="2" name="Ορθογώνιο 1"/>
          <p:cNvSpPr/>
          <p:nvPr/>
        </p:nvSpPr>
        <p:spPr>
          <a:xfrm>
            <a:off x="251520" y="332656"/>
            <a:ext cx="8424936" cy="3293209"/>
          </a:xfrm>
          <a:prstGeom prst="rect">
            <a:avLst/>
          </a:prstGeom>
        </p:spPr>
        <p:txBody>
          <a:bodyPr wrap="square">
            <a:spAutoFit/>
          </a:bodyPr>
          <a:lstStyle/>
          <a:p>
            <a:pPr algn="ctr"/>
            <a:r>
              <a:rPr lang="el-GR" sz="4000" b="1" dirty="0">
                <a:solidFill>
                  <a:srgbClr val="FF0000"/>
                </a:solidFill>
              </a:rPr>
              <a:t>Η ΕΡΕΥΝΑ ΕΙΝΑΙ ΠΑΝΤΟΥ!</a:t>
            </a:r>
          </a:p>
          <a:p>
            <a:r>
              <a:rPr lang="el-GR" sz="2400" dirty="0"/>
              <a:t> Χαρακτηριστικό του ερευνητή είναι η ελευθερία δράσης γιατί η έρευνα είναι παντού! Από την Ιατρική μέχρι τη Φιλοσοφία και από τη Μηχανολογία μέχρι την Ζωγραφική. Στην έρευνα δεν υπάρχουν όρια. Έτσι, λοιπόν, οι νέοι μπορούν να επιλέξουν το αντικείμενο που τους συναρπάζει, να αφοσιωθούν στην μελέτη του, στην ανάλυση του, ανακαλύπτοντας νέες πτυχές του και φωτίζοντας σκοτεινά σημεία του.</a:t>
            </a:r>
          </a:p>
        </p:txBody>
      </p:sp>
    </p:spTree>
    <p:extLst>
      <p:ext uri="{BB962C8B-B14F-4D97-AF65-F5344CB8AC3E}">
        <p14:creationId xmlns="" xmlns:p14="http://schemas.microsoft.com/office/powerpoint/2010/main" val="3726947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4365104"/>
            <a:ext cx="4116685" cy="208823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494" r="39168" b="36872"/>
          <a:stretch/>
        </p:blipFill>
        <p:spPr bwMode="auto">
          <a:xfrm>
            <a:off x="4644008" y="1988840"/>
            <a:ext cx="4176464" cy="20599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 name="Picture 10" descr="Επιστημονικά Άρθρα – E-Smoke Center"/>
          <p:cNvPicPr>
            <a:picLocks noChangeAspect="1" noChangeArrowheads="1"/>
          </p:cNvPicPr>
          <p:nvPr/>
        </p:nvPicPr>
        <p:blipFill>
          <a:blip r:embed="rId4" cstate="print"/>
          <a:srcRect/>
          <a:stretch>
            <a:fillRect/>
          </a:stretch>
        </p:blipFill>
        <p:spPr bwMode="auto">
          <a:xfrm>
            <a:off x="323528" y="2132856"/>
            <a:ext cx="4104456" cy="1944216"/>
          </a:xfrm>
          <a:prstGeom prst="rect">
            <a:avLst/>
          </a:prstGeom>
          <a:noFill/>
        </p:spPr>
      </p:pic>
      <p:pic>
        <p:nvPicPr>
          <p:cNvPr id="7" name="Picture 16" descr="Πότε ο καφές γίνεται επικίνδυνος για την καρδιακή υγεία των νέων - Τι  έδειξε επιστημονική έρευνα | Κοντολογίς"/>
          <p:cNvPicPr>
            <a:picLocks noChangeAspect="1" noChangeArrowheads="1"/>
          </p:cNvPicPr>
          <p:nvPr/>
        </p:nvPicPr>
        <p:blipFill>
          <a:blip r:embed="rId5" cstate="print"/>
          <a:srcRect/>
          <a:stretch>
            <a:fillRect/>
          </a:stretch>
        </p:blipFill>
        <p:spPr bwMode="auto">
          <a:xfrm>
            <a:off x="323528" y="4365104"/>
            <a:ext cx="4104456" cy="2016224"/>
          </a:xfrm>
          <a:prstGeom prst="rect">
            <a:avLst/>
          </a:prstGeom>
          <a:noFill/>
        </p:spPr>
      </p:pic>
      <p:pic>
        <p:nvPicPr>
          <p:cNvPr id="8" name="Picture 14" descr="Δυτική Ελλάδα: Διετής επιστημονική έρευνα για την καρέτα-καρέτα |  patramou.gr"/>
          <p:cNvPicPr>
            <a:picLocks noChangeAspect="1" noChangeArrowheads="1"/>
          </p:cNvPicPr>
          <p:nvPr/>
        </p:nvPicPr>
        <p:blipFill>
          <a:blip r:embed="rId6" cstate="print"/>
          <a:srcRect/>
          <a:stretch>
            <a:fillRect/>
          </a:stretch>
        </p:blipFill>
        <p:spPr bwMode="auto">
          <a:xfrm>
            <a:off x="323528" y="188640"/>
            <a:ext cx="4104456" cy="1666875"/>
          </a:xfrm>
          <a:prstGeom prst="rect">
            <a:avLst/>
          </a:prstGeom>
          <a:noFill/>
        </p:spPr>
      </p:pic>
      <p:pic>
        <p:nvPicPr>
          <p:cNvPr id="9" name="Picture 18" descr="Η Ελλάδα 19η στην ΕE σε επενδύσεις για Έρευνα και Ανάπτυξη"/>
          <p:cNvPicPr>
            <a:picLocks noChangeAspect="1" noChangeArrowheads="1"/>
          </p:cNvPicPr>
          <p:nvPr/>
        </p:nvPicPr>
        <p:blipFill>
          <a:blip r:embed="rId7" cstate="print"/>
          <a:srcRect/>
          <a:stretch>
            <a:fillRect/>
          </a:stretch>
        </p:blipFill>
        <p:spPr bwMode="auto">
          <a:xfrm>
            <a:off x="4788024" y="188640"/>
            <a:ext cx="3960440" cy="1584176"/>
          </a:xfrm>
          <a:prstGeom prst="rect">
            <a:avLst/>
          </a:prstGeom>
          <a:noFill/>
        </p:spPr>
      </p:pic>
    </p:spTree>
    <p:extLst>
      <p:ext uri="{BB962C8B-B14F-4D97-AF65-F5344CB8AC3E}">
        <p14:creationId xmlns="" xmlns:p14="http://schemas.microsoft.com/office/powerpoint/2010/main" val="2531206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6" name="Picture 6" descr="ΕΠΙΣΤΗΜΟΝΙΚΗ ΕΡΕΥΝΑ – ΑΡΙΩΝ"/>
          <p:cNvPicPr>
            <a:picLocks noChangeAspect="1" noChangeArrowheads="1"/>
          </p:cNvPicPr>
          <p:nvPr/>
        </p:nvPicPr>
        <p:blipFill>
          <a:blip r:embed="rId2" cstate="print"/>
          <a:srcRect/>
          <a:stretch>
            <a:fillRect/>
          </a:stretch>
        </p:blipFill>
        <p:spPr bwMode="auto">
          <a:xfrm>
            <a:off x="3851920" y="3645024"/>
            <a:ext cx="2304256" cy="2808312"/>
          </a:xfrm>
          <a:prstGeom prst="rect">
            <a:avLst/>
          </a:prstGeom>
          <a:noFill/>
        </p:spPr>
      </p:pic>
      <p:pic>
        <p:nvPicPr>
          <p:cNvPr id="46092" name="Picture 12" descr="Επιστημονική έρευνα υπέρ της… έκτης αίσθησης!"/>
          <p:cNvPicPr>
            <a:picLocks noChangeAspect="1" noChangeArrowheads="1"/>
          </p:cNvPicPr>
          <p:nvPr/>
        </p:nvPicPr>
        <p:blipFill>
          <a:blip r:embed="rId3" cstate="print"/>
          <a:srcRect/>
          <a:stretch>
            <a:fillRect/>
          </a:stretch>
        </p:blipFill>
        <p:spPr bwMode="auto">
          <a:xfrm>
            <a:off x="323528" y="260648"/>
            <a:ext cx="2857500" cy="1888232"/>
          </a:xfrm>
          <a:prstGeom prst="rect">
            <a:avLst/>
          </a:prstGeom>
          <a:noFill/>
        </p:spPr>
      </p:pic>
      <p:pic>
        <p:nvPicPr>
          <p:cNvPr id="46100" name="Picture 20" descr="Αύξηση δαπανών για Έρευνα και Ανάπτυξη, Ανταγωνιστικότητα και 4η  Βιομηχανική Επανάσταση στην Ελλάδα | Palmosev.gr"/>
          <p:cNvPicPr>
            <a:picLocks noChangeAspect="1" noChangeArrowheads="1"/>
          </p:cNvPicPr>
          <p:nvPr/>
        </p:nvPicPr>
        <p:blipFill>
          <a:blip r:embed="rId4" cstate="print"/>
          <a:srcRect/>
          <a:stretch>
            <a:fillRect/>
          </a:stretch>
        </p:blipFill>
        <p:spPr bwMode="auto">
          <a:xfrm>
            <a:off x="6516216" y="3645024"/>
            <a:ext cx="2376264" cy="2736304"/>
          </a:xfrm>
          <a:prstGeom prst="rect">
            <a:avLst/>
          </a:prstGeom>
          <a:noFill/>
        </p:spPr>
      </p:pic>
      <p:pic>
        <p:nvPicPr>
          <p:cNvPr id="46084" name="Picture 4" descr="Επιστημονική έρευνα χαρακτηρίζει ως «διαταραχή φύλου» την εμφάνιση  χαρακτηριστικών φύλου διαφορετικών από το βιολογικό – Profamily news"/>
          <p:cNvPicPr>
            <a:picLocks noChangeAspect="1" noChangeArrowheads="1"/>
          </p:cNvPicPr>
          <p:nvPr/>
        </p:nvPicPr>
        <p:blipFill>
          <a:blip r:embed="rId5" cstate="print"/>
          <a:srcRect/>
          <a:stretch>
            <a:fillRect/>
          </a:stretch>
        </p:blipFill>
        <p:spPr bwMode="auto">
          <a:xfrm>
            <a:off x="6804248" y="188640"/>
            <a:ext cx="2088232" cy="2664296"/>
          </a:xfrm>
          <a:prstGeom prst="rect">
            <a:avLst/>
          </a:prstGeom>
          <a:noFill/>
        </p:spPr>
      </p:pic>
      <p:pic>
        <p:nvPicPr>
          <p:cNvPr id="1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23528" y="4725144"/>
            <a:ext cx="2880320" cy="174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23528" y="2492896"/>
            <a:ext cx="2907283" cy="17855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779912" y="188640"/>
            <a:ext cx="2363462" cy="27109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15327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611560" y="548680"/>
            <a:ext cx="8280920" cy="5355312"/>
          </a:xfrm>
          <a:prstGeom prst="rect">
            <a:avLst/>
          </a:prstGeom>
        </p:spPr>
        <p:txBody>
          <a:bodyPr wrap="square">
            <a:spAutoFit/>
          </a:bodyPr>
          <a:lstStyle/>
          <a:p>
            <a:pPr algn="ctr"/>
            <a:r>
              <a:rPr lang="el-GR" sz="4000" b="1" dirty="0">
                <a:solidFill>
                  <a:srgbClr val="FF0000"/>
                </a:solidFill>
              </a:rPr>
              <a:t>ΕΡΕΥΝΗΤΗΣ</a:t>
            </a:r>
          </a:p>
          <a:p>
            <a:r>
              <a:rPr lang="el-GR" sz="4000" dirty="0"/>
              <a:t>Ερευνητής είναι κάποιος που ψάχνει, όχι απαραιτήτως κάποιος που βρίσκει.</a:t>
            </a:r>
          </a:p>
          <a:p>
            <a:r>
              <a:rPr lang="el-GR" sz="4000" dirty="0"/>
              <a:t>Ούτε είναι κάποιος που ξέρει στα σίγουρα τι είναι αυτό που ψάχνει. Είναι, απλώς, κάποιος για τον οποίο η ζωή αποτελεί μια αναζήτηση.</a:t>
            </a:r>
          </a:p>
          <a:p>
            <a:endParaRPr lang="el-GR" sz="4000" dirty="0"/>
          </a:p>
          <a:p>
            <a:r>
              <a:rPr lang="el-GR" dirty="0" err="1"/>
              <a:t>Jorge</a:t>
            </a:r>
            <a:r>
              <a:rPr lang="el-GR" dirty="0"/>
              <a:t> </a:t>
            </a:r>
            <a:r>
              <a:rPr lang="el-GR" dirty="0" err="1"/>
              <a:t>Bucay</a:t>
            </a:r>
            <a:r>
              <a:rPr lang="el-GR" dirty="0"/>
              <a:t> (συγγραφέας)</a:t>
            </a:r>
          </a:p>
        </p:txBody>
      </p:sp>
    </p:spTree>
    <p:extLst>
      <p:ext uri="{BB962C8B-B14F-4D97-AF65-F5344CB8AC3E}">
        <p14:creationId xmlns="" xmlns:p14="http://schemas.microsoft.com/office/powerpoint/2010/main" val="159228438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4064</TotalTime>
  <Words>2718</Words>
  <Application>Microsoft Office PowerPoint</Application>
  <PresentationFormat>Προβολή στην οθόνη (4:3)</PresentationFormat>
  <Paragraphs>253</Paragraphs>
  <Slides>53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53</vt:i4>
      </vt:variant>
    </vt:vector>
  </HeadingPairs>
  <TitlesOfParts>
    <vt:vector size="54" baseType="lpstr">
      <vt:lpstr>Θέμα του Office</vt:lpstr>
      <vt:lpstr>ΕΡΕΥΝΑ ΚΑΙ ΠΕΙΡΑΜΑΤΙΣΜΟΣ</vt:lpstr>
      <vt:lpstr>ΕΡΕΥΝΑ Ο όρος έρευνα στις καθημερινές εκφράσεις συνδέεται με πολλά αντικείμενα εφαρμογής. Περισσότερο ωστόσο φέρεται με μια εξειδικευμένη σημασία τη συστηματική, αντικειμενική και εξακριβωμένη αναζήτηση πληροφοριών προς επίλυση κάποιου προβλήματος.</vt:lpstr>
      <vt:lpstr>                     </vt:lpstr>
      <vt:lpstr>Η ΕΡΕΥΝΑ ΣΤΗΝ ΕΛΛΑΔΑ</vt:lpstr>
      <vt:lpstr>ΕΡΕΥΝΗΤΙΚΑ ΚΕΝΤΡΑ ΣΤΗΝ ΕΛΛΑΔΑ</vt:lpstr>
      <vt:lpstr>Διαφάνεια 6</vt:lpstr>
      <vt:lpstr>Διαφάνεια 7</vt:lpstr>
      <vt:lpstr>Διαφάνεια 8</vt:lpstr>
      <vt:lpstr>Διαφάνεια 9</vt:lpstr>
      <vt:lpstr>Διαφάνεια 10</vt:lpstr>
      <vt:lpstr>Διαφάνεια 11</vt:lpstr>
      <vt:lpstr>Μαρί Κιουρί</vt:lpstr>
      <vt:lpstr>Αϊνστάιν</vt:lpstr>
      <vt:lpstr>Ρίτσαρντ Φίλλιπς Φάινμαν</vt:lpstr>
      <vt:lpstr>                     ΑΝΑΚΑΛΥΨΗ</vt:lpstr>
      <vt:lpstr>                                   ΕΦΕΥΡΕΣΗ</vt:lpstr>
      <vt:lpstr>ΕΥΡΕΣΙΤΕΧΝΙΑ (ΠΑΤΕΝΤΑ, PATENT)</vt:lpstr>
      <vt:lpstr>Διαφάνεια 18</vt:lpstr>
      <vt:lpstr>Διαφάνεια 19</vt:lpstr>
      <vt:lpstr>ΚΑΙΝΟΤΟΜΙΑ    Είναι η εισαγωγή στην αγορά ενός προϊόντος που είναι είτε νέο, είτε σημαντικά βελτιωμένο ως προς τα χαρακτηριστικά του ή τις προοριζόμενες χρήσεις του. Περιλαμβάνονται σημαντικές βελτιώσεις στις τεχνικές προδιαγραφές, τα συστατικά και τα υλικά, το ενσωματωμένο λογισμικό, την φιλικότητα προς τον χρήστη και άλλα λειτουργικά χαρακτηριστικά του προϊόντος. </vt:lpstr>
      <vt:lpstr> ΤΥΠΟΙ ΚΑΙΝΟΤΟΜΙΑΣ  Καινοτομία προϊόντος: αγαθά ή υπηρεσίες Καινοτομία διαδικασίας: μέθοδοι παραγωγής ή διανομής/παράδοσης προϊόντων  Καινοτομία οργάνωσης: μέθοδοι οργάνωσης που αφορούν στις επιχειρησιακές πρακτικές ή στην οργάνωση της εργασίας ή στις εξωτερικές σχέσεις της επιχείρησης Καινοτομία μάρκετινγκ: μέθοδοι μάρκετινγκ που αφορούν στον σχεδιασμό και στην συσκευασία ή στην προώθηση και τοποθέτηση ή στην τιμολόγηση του προϊόντος</vt:lpstr>
      <vt:lpstr>ΠΝΕΥΜΑΤΙΚΗ ΙΔΙΟΚΤΗΣΙΑ (copyright)</vt:lpstr>
      <vt:lpstr>ΕΠΙΣΤΗΜΟΝΙΚΗ ΕΡΕΥΝΑ</vt:lpstr>
      <vt:lpstr> ΕΠΙΣΤΗΜΟΝΙΚΗ ΕΡΕΥΝΑ ΣΗΜΑΙΝΕΙ:  </vt:lpstr>
      <vt:lpstr> ΧΑΡΑΚΤΗΡΙΣΤΙΚΑ ΤΗΣ ΕΠΙΣΤΗΜΟΝΙΚΗΣ ΕΡΕΥΝΑΣ: </vt:lpstr>
      <vt:lpstr>Διαφάνεια 26</vt:lpstr>
      <vt:lpstr>ΠΟΥ ΜΑΣ ΒΟΗΘΑ Η ΕΡΕΥΝΑ </vt:lpstr>
      <vt:lpstr>ΤΑΞΙΝΟΜΗΣΗ ΕΠΙΣΤΗΜΟΝΙΚΗΣ ΕΡΕΥΝΑΣ</vt:lpstr>
      <vt:lpstr>ΚΑΤΗΓΟΡΙΕΣ ΕΡΕΥΝΑΣ</vt:lpstr>
      <vt:lpstr>Διαφάνεια 30</vt:lpstr>
      <vt:lpstr>ΕΦΑΡΜΟΣΜΕΝΗ ΕΡΕΥΝΑ </vt:lpstr>
      <vt:lpstr>Διαφάνεια 32</vt:lpstr>
      <vt:lpstr>Διαφάνεια 33</vt:lpstr>
      <vt:lpstr>ΤΑ  ΒΑΣΙΚΑ ΒΗΜΑΤΑ ΣΤΗ ΔΙΑΔΙΚΑΣΙΑ ΤΗΣ ΕΠΙΣΤΗΜΟΝΙΚΗΣ ΕΡΕΥΝΑΣ </vt:lpstr>
      <vt:lpstr>ΟΙ ΜΕΤΑΒΛΗΤΕ ΣΤΗΝ ΕΠΙΣΤΗΜΟΝΙΚΗ ΕΡΕΥΝΑ</vt:lpstr>
      <vt:lpstr>ΣΧΕΣΗ ΕΞΑΡΤΗΜΕΝΗΣ ΚΑΙ ΑΝΕΞΑΡΤΗΤΗΣ   ΜΕΤΑΒΛΗΤΗΣ </vt:lpstr>
      <vt:lpstr>ΠΕΙΡΑΜΑΤΙΚΗ ΕΡΕΥΝΑ  </vt:lpstr>
      <vt:lpstr>ΠΑΡΑΔΕΙΓΜΑΤΑ ΠΕΙΡΑΜΑΤΙΚΗΣ ΕΡΕΥΝΑΣ </vt:lpstr>
      <vt:lpstr>  2ο ) «Επιπτώσεις που έχει η διάρκεια του χρόνου μελέτης, στην επίδοση των μαθητών της Γ΄ Γυμνασίου σε ένα διαγώνισμα.» </vt:lpstr>
      <vt:lpstr>Διαφάνεια 40</vt:lpstr>
      <vt:lpstr>ΠΕΡΙΓΡΑΦΙΚΗ ΕΡΕΥΝΑ: </vt:lpstr>
      <vt:lpstr>ΕΡΕΥΝΑ ΔΗΜΟΣΚΟΠΗΣΗΣ</vt:lpstr>
      <vt:lpstr>Διαφάνεια 43</vt:lpstr>
      <vt:lpstr>2) Ο ΔΙΑΘΕΣΙΜΟΣ ΠΛΗΘΥΣΜΟΣ Ο πληθυσμός αυτός αποτελείται από άτομα- αντικείμενα - δοκίμια τα οποία ο ερευνητής έχει τη δυνατότητα να προσεγγίσει και να τα χρησιμοποιήσει για τους σκοπούς της έρευνας (π.χ. όλοι οι μαθητές της Γ΄ Γυμνασίου στην περιοχή όπου θα γίνει η έρευνα.)  3) ΤΟ ΔΕΙΓΜΑ ΤΟΥ ΠΛΗΘΥΣΜΟΥ Το δείγμα είναι ένα κατάλληλο για τους σκοπούς της έρευνας υποσύνολο του πληθυσμού. Από τον διαθέσιμο πληθυσμό ο ερευνητής θα χρησιμοποιήσει μόνο ένα ποσοστό για τους σκοπούς της έρευνας, που θα είναι όμως αρκετά μεγάλο για να εξασφαλίσει ότι τα ερευνητικά αποτελέσματα αντιπροσωπεύουν το σύνολο του πληθυσμού, αλλά και αρκετά μικρό για να μην κοστίσει η έρευνα υπέρμετρα ή για να είναι πραγματοποιήσιμη από πλευράς χρόνου.</vt:lpstr>
      <vt:lpstr>4) ΜΕΘΟΔΟΣ ΤΩΝ ΤΥΧΑΙΩΝ ΔΕΙΓΜΑΤΩΝ Για τον ποιοτικό έλεγχο των παραγομένων προϊόντων στη βιομηχανία ή για τον ποιοτικό έλεγχο των πρώτων υλών που παραλαμβάνει η βιομηχανία για να επεξεργασθεί και να παράγει τα προϊόντα, συνηθίζεται να χρησιμοποιείται η μέθοδος των «τυχαίων δειγμάτων». Επειδή δεν είναι δυνατόν να ελέγχεται όλη η παραγόμενη ή παραλαμβανόμενη ποσότητα, ελέγχεται ένα μικρό αντιπροσωπευτικό δείγμα. Αν το δείγμα δεν είναι τυχαίο, τα συμπεράσματα που θα προκύψουν δεν μπορούν να γενικευθούν για το σύνολο των ποσοτήτων είτε των παραγόμενων προϊόντων είτε των πρώτων υλών.</vt:lpstr>
      <vt:lpstr>5 ) ΜΕΣΑ ΣΥΛΛΟΓΗΣ ΣΤΟΙΧΕΙΩΝ Μηχανήματα Τεστ Ερωτηματολόγια Βαθμολογίες, παρατηρήσεις διαφόρων προσώπων ή ειδικών.   6) ΜΕΤΡΗΣΕΙΣ Μέτρηση είναι η συστηματική διαδικασία καταχώρισης αριθμητικών τιμών σε ανθρώπους, αντικείμενα, ή γεγονότα σύμφωνα με ένα σύνολο κανόνων. Η μέτρηση μας επιτρέπει όχι μόνο να περιγράφουμε διαφορές, αλλά να μπορούμε να ιεραρχήσουμε ανθρώπους, αντικείμενα ή γεγονότα, με σημείο αναφοράς τη μεταβλητή που μετρούμε.</vt:lpstr>
      <vt:lpstr>ΑΞΙΟΠΙΣΤΙΑ ΕΡΕΥΝΑΣ  Η αξιοπιστία μιας έρευνας αναφέρεται στη δυνατότητα που προσφέρει η σχεδίασή της, ώστε να μπορεί να αποδίδονται στην ανεξάρτητη μεταβλητή οι παρατηρούμενες μεταβολές στην εξαρτημένη μεταβλητή. Στη βεβαιότητα πως κατά την επανάληψη της έρευνας  εάν και εφόσον  χρειαστεί, θα προκύψουν τα ίδια αποτελέσματα. Για να είναι δυνατόν να συμβαίνει αυτό θα πρέπει να επινοηθούν ερευνητικές διαδικασίες που θα αποκλείουν την επίδραση στην εξαρτημένη μεταβλητή , άλλων μεταβλητών πλην της ανεξάρτητης μεταβλητής. Σε αντίθετη περίπτωση δημιουργείται πρόβλημα  με την αξιοπιστία της έρευνας.</vt:lpstr>
      <vt:lpstr>Διαφάνεια 48</vt:lpstr>
      <vt:lpstr>Διαφάνεια 49</vt:lpstr>
      <vt:lpstr>ΔΟΜΗ ΕΡΕΥΝΑΣ</vt:lpstr>
      <vt:lpstr>Διαφάνεια 51</vt:lpstr>
      <vt:lpstr>ΤΙ ΕΙΝΑΙ ΥΠΟΘΕΣΗ: Μια αβέβαιη απάντηση (ισχυρισμός) σε ένα ερώτημα ερευνητικής φύσης ή μια προσωρινή πρόβλεψη  Οι υποθέσεις πρέπει:  Να είναι διατυπωμένες με σαφήνεια , Διατυπώνουμε τον σκοπό μας με μια πρόταση: Π.χ. «Αν προσθέσουμε μικρές ποσότητες καφεΐνης στο δείγμα εδάφους που αναπτύσσονται τα σκουλήκια , τότε θα επιταχυνθεί ο ρυθμός ανάπτυξής τους»     Να μπορούμε να τις ελέγξουμε, να διαπιστώσουμε δηλαδή αν είναι αληθείς ή ψευδείς. Π.χ. δεν θα ήταν δυνατόν να ελεγχθεί η υπόθεση: «Αν προσθέσουμε μικρές ποσότητες καφεΐνης στο δείγμα  εδάφους που αναπτύσσονται τα σκουλήκια , τότε τα σκουλήκια θα νιώθουν καλύτερα», αφού δεν υπάρχει τρόπος να μετρήσουμε τα αισθήματα των σκουληκιών.   Να εκφράζουν δήλωση σχέσεων μεταξύ μεταβλητών (Π.χ. αύξηση της ποσότητας καφεΐνης συνεπάγεται αύξηση του ρυθμού ανάπτυξης) </vt:lpstr>
      <vt:lpstr>Διαφάνεια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ευρεσιτεχνία (πατέντα, patent)</dc:title>
  <dc:creator>Admin02</dc:creator>
  <cp:lastModifiedBy>Dimitra</cp:lastModifiedBy>
  <cp:revision>175</cp:revision>
  <dcterms:created xsi:type="dcterms:W3CDTF">2018-10-03T07:13:25Z</dcterms:created>
  <dcterms:modified xsi:type="dcterms:W3CDTF">2021-05-11T20:52:09Z</dcterms:modified>
</cp:coreProperties>
</file>