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7" r:id="rId4"/>
    <p:sldId id="257" r:id="rId5"/>
    <p:sldId id="274" r:id="rId6"/>
    <p:sldId id="276" r:id="rId7"/>
    <p:sldId id="275" r:id="rId8"/>
    <p:sldId id="258" r:id="rId9"/>
    <p:sldId id="259" r:id="rId10"/>
    <p:sldId id="261" r:id="rId11"/>
    <p:sldId id="262" r:id="rId12"/>
    <p:sldId id="263" r:id="rId13"/>
    <p:sldId id="264" r:id="rId14"/>
    <p:sldId id="265" r:id="rId15"/>
    <p:sldId id="266" r:id="rId16"/>
    <p:sldId id="280" r:id="rId17"/>
    <p:sldId id="272" r:id="rId18"/>
    <p:sldId id="267" r:id="rId19"/>
    <p:sldId id="268" r:id="rId20"/>
    <p:sldId id="270" r:id="rId21"/>
    <p:sldId id="269" r:id="rId22"/>
    <p:sldId id="273" r:id="rId23"/>
    <p:sldId id="278" r:id="rId24"/>
    <p:sldId id="279" r:id="rId2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1098"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C099667-4B6E-4C37-BC41-FD7244A31A2C}" type="datetimeFigureOut">
              <a:rPr lang="el-GR" smtClean="0"/>
              <a:t>25/11/2023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2B5F58-5EC1-4B32-87B3-CBC5BAB85840}"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C099667-4B6E-4C37-BC41-FD7244A31A2C}" type="datetimeFigureOut">
              <a:rPr lang="el-GR" smtClean="0"/>
              <a:t>25/11/2023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2B5F58-5EC1-4B32-87B3-CBC5BAB85840}"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C099667-4B6E-4C37-BC41-FD7244A31A2C}" type="datetimeFigureOut">
              <a:rPr lang="el-GR" smtClean="0"/>
              <a:t>25/11/2023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2B5F58-5EC1-4B32-87B3-CBC5BAB85840}"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C099667-4B6E-4C37-BC41-FD7244A31A2C}" type="datetimeFigureOut">
              <a:rPr lang="el-GR" smtClean="0"/>
              <a:t>25/11/2023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2B5F58-5EC1-4B32-87B3-CBC5BAB85840}"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C099667-4B6E-4C37-BC41-FD7244A31A2C}" type="datetimeFigureOut">
              <a:rPr lang="el-GR" smtClean="0"/>
              <a:t>25/11/2023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2B5F58-5EC1-4B32-87B3-CBC5BAB85840}"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C099667-4B6E-4C37-BC41-FD7244A31A2C}" type="datetimeFigureOut">
              <a:rPr lang="el-GR" smtClean="0"/>
              <a:t>25/11/2023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2B5F58-5EC1-4B32-87B3-CBC5BAB85840}"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C099667-4B6E-4C37-BC41-FD7244A31A2C}" type="datetimeFigureOut">
              <a:rPr lang="el-GR" smtClean="0"/>
              <a:t>25/11/2023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42B5F58-5EC1-4B32-87B3-CBC5BAB85840}"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C099667-4B6E-4C37-BC41-FD7244A31A2C}" type="datetimeFigureOut">
              <a:rPr lang="el-GR" smtClean="0"/>
              <a:t>25/11/2023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42B5F58-5EC1-4B32-87B3-CBC5BAB85840}"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C099667-4B6E-4C37-BC41-FD7244A31A2C}" type="datetimeFigureOut">
              <a:rPr lang="el-GR" smtClean="0"/>
              <a:t>25/11/2023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42B5F58-5EC1-4B32-87B3-CBC5BAB85840}"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C099667-4B6E-4C37-BC41-FD7244A31A2C}" type="datetimeFigureOut">
              <a:rPr lang="el-GR" smtClean="0"/>
              <a:t>25/11/2023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2B5F58-5EC1-4B32-87B3-CBC5BAB85840}"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C099667-4B6E-4C37-BC41-FD7244A31A2C}" type="datetimeFigureOut">
              <a:rPr lang="el-GR" smtClean="0"/>
              <a:t>25/11/2023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2B5F58-5EC1-4B32-87B3-CBC5BAB85840}"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99667-4B6E-4C37-BC41-FD7244A31A2C}" type="datetimeFigureOut">
              <a:rPr lang="el-GR" smtClean="0"/>
              <a:t>25/11/2023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B5F58-5EC1-4B32-87B3-CBC5BAB85840}"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00034" y="1500174"/>
            <a:ext cx="8286808" cy="2786083"/>
          </a:xfrm>
        </p:spPr>
        <p:txBody>
          <a:bodyPr>
            <a:normAutofit fontScale="90000"/>
          </a:bodyPr>
          <a:lstStyle/>
          <a:p>
            <a:r>
              <a:rPr lang="el-GR" b="1" dirty="0" smtClean="0">
                <a:solidFill>
                  <a:schemeClr val="accent3">
                    <a:lumMod val="50000"/>
                  </a:schemeClr>
                </a:solidFill>
              </a:rPr>
              <a:t>Μελέτη της μεταβολής της ηλεκτρικής αντίστασης, ξύλινης επιφάνειας ανάλογα με την υγρασία της.</a:t>
            </a:r>
            <a:r>
              <a:rPr lang="el-GR" b="1" dirty="0" smtClean="0"/>
              <a:t/>
            </a:r>
            <a:br>
              <a:rPr lang="el-GR" b="1" dirty="0" smtClean="0"/>
            </a:br>
            <a:r>
              <a:rPr lang="el-GR" sz="2000" dirty="0" smtClean="0"/>
              <a:t>Ο τίτλος να μην είναι ούτε ατέλειωτος ώστε να χάνεται η ουσία, ούτε τόσο τηλεγραφικός ώστε να είναι πολύ γενικός. Από εδώ επιλέγονται και οι λέξεις – κλειδιά</a:t>
            </a:r>
            <a:r>
              <a:rPr lang="el-GR" sz="2000" b="1" dirty="0" smtClean="0"/>
              <a:t> </a:t>
            </a:r>
            <a:r>
              <a:rPr lang="el-GR" sz="2000" dirty="0" smtClean="0"/>
              <a:t/>
            </a:r>
            <a:br>
              <a:rPr lang="el-GR" sz="2000" dirty="0" smtClean="0"/>
            </a:br>
            <a:endParaRPr lang="el-GR" sz="2000" dirty="0"/>
          </a:p>
        </p:txBody>
      </p:sp>
      <p:sp>
        <p:nvSpPr>
          <p:cNvPr id="3" name="2 - Υπότιτλος"/>
          <p:cNvSpPr>
            <a:spLocks noGrp="1"/>
          </p:cNvSpPr>
          <p:nvPr>
            <p:ph type="subTitle" idx="1"/>
          </p:nvPr>
        </p:nvSpPr>
        <p:spPr>
          <a:xfrm>
            <a:off x="1643042" y="571480"/>
            <a:ext cx="6000792" cy="928694"/>
          </a:xfrm>
        </p:spPr>
        <p:txBody>
          <a:bodyPr>
            <a:normAutofit fontScale="92500" lnSpcReduction="20000"/>
          </a:bodyPr>
          <a:lstStyle/>
          <a:p>
            <a:r>
              <a:rPr lang="el-GR" b="1" dirty="0" smtClean="0"/>
              <a:t>Πειραματική Έρευνα</a:t>
            </a:r>
          </a:p>
          <a:p>
            <a:r>
              <a:rPr lang="el-GR" sz="1400" b="1" dirty="0" smtClean="0"/>
              <a:t>Αραμπατζής Μιχάλης - Εκπαιδευτικός Ηλεκτρονικός Τεχνολόγος Μηχανικός</a:t>
            </a:r>
          </a:p>
          <a:p>
            <a:r>
              <a:rPr lang="el-GR" sz="1400" b="1" dirty="0" smtClean="0"/>
              <a:t>Τεχνολογία Γ΄ Γυμνασίου – 3</a:t>
            </a:r>
            <a:r>
              <a:rPr lang="el-GR" sz="1400" b="1" baseline="30000" dirty="0" smtClean="0"/>
              <a:t>ο</a:t>
            </a:r>
            <a:r>
              <a:rPr lang="el-GR" sz="1400" b="1" dirty="0" smtClean="0"/>
              <a:t> Γυμνάσιο Γέρακα </a:t>
            </a:r>
            <a:endParaRPr lang="el-GR" sz="1400" b="1" dirty="0"/>
          </a:p>
        </p:txBody>
      </p:sp>
      <p:pic>
        <p:nvPicPr>
          <p:cNvPr id="25603" name="Picture 3"/>
          <p:cNvPicPr>
            <a:picLocks noChangeAspect="1" noChangeArrowheads="1"/>
          </p:cNvPicPr>
          <p:nvPr/>
        </p:nvPicPr>
        <p:blipFill>
          <a:blip r:embed="rId2"/>
          <a:srcRect/>
          <a:stretch>
            <a:fillRect/>
          </a:stretch>
        </p:blipFill>
        <p:spPr bwMode="auto">
          <a:xfrm rot="10800000">
            <a:off x="2500298" y="4089887"/>
            <a:ext cx="3786214" cy="260619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75000"/>
            </a:schemeClr>
          </a:solidFill>
        </p:spPr>
        <p:txBody>
          <a:bodyPr/>
          <a:lstStyle/>
          <a:p>
            <a:r>
              <a:rPr lang="el-GR" b="1" dirty="0" smtClean="0">
                <a:solidFill>
                  <a:schemeClr val="bg1"/>
                </a:solidFill>
              </a:rPr>
              <a:t>Σκοπός της Έρευνας…</a:t>
            </a:r>
            <a:endParaRPr lang="el-GR" b="1" dirty="0">
              <a:solidFill>
                <a:schemeClr val="bg1"/>
              </a:solidFill>
            </a:endParaRPr>
          </a:p>
        </p:txBody>
      </p:sp>
      <p:sp>
        <p:nvSpPr>
          <p:cNvPr id="3" name="2 - Θέση περιεχομένου"/>
          <p:cNvSpPr>
            <a:spLocks noGrp="1"/>
          </p:cNvSpPr>
          <p:nvPr>
            <p:ph idx="1"/>
          </p:nvPr>
        </p:nvSpPr>
        <p:spPr>
          <a:xfrm>
            <a:off x="500034" y="1357298"/>
            <a:ext cx="8229600" cy="4525963"/>
          </a:xfrm>
        </p:spPr>
        <p:txBody>
          <a:bodyPr>
            <a:normAutofit/>
          </a:bodyPr>
          <a:lstStyle/>
          <a:p>
            <a:pPr>
              <a:buNone/>
            </a:pPr>
            <a:r>
              <a:rPr lang="el-GR" sz="2800" dirty="0" smtClean="0"/>
              <a:t>    Θα ερευνήσουμε τη μεταβολή της (ηλεκτρικής) αντίστασης με σκοπό να αποδείξουμε ότι υπάρχει σχέση με την υγρασία.</a:t>
            </a:r>
            <a:endParaRPr lang="el-GR" sz="2800" dirty="0"/>
          </a:p>
        </p:txBody>
      </p:sp>
      <p:pic>
        <p:nvPicPr>
          <p:cNvPr id="14338" name="Picture 2" descr="https://ekfe.kar.sch.gr/images/fotos/diafora/hl_kyklwma.jpg"/>
          <p:cNvPicPr>
            <a:picLocks noChangeAspect="1" noChangeArrowheads="1"/>
          </p:cNvPicPr>
          <p:nvPr/>
        </p:nvPicPr>
        <p:blipFill>
          <a:blip r:embed="rId2"/>
          <a:srcRect/>
          <a:stretch>
            <a:fillRect/>
          </a:stretch>
        </p:blipFill>
        <p:spPr bwMode="auto">
          <a:xfrm>
            <a:off x="1602901" y="2786058"/>
            <a:ext cx="6140264" cy="35719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bg2">
              <a:lumMod val="25000"/>
            </a:schemeClr>
          </a:solidFill>
        </p:spPr>
        <p:txBody>
          <a:bodyPr>
            <a:normAutofit fontScale="90000"/>
          </a:bodyPr>
          <a:lstStyle/>
          <a:p>
            <a:r>
              <a:rPr lang="el-GR" b="1" dirty="0" smtClean="0">
                <a:solidFill>
                  <a:schemeClr val="bg1"/>
                </a:solidFill>
              </a:rPr>
              <a:t>Κοινωνικές ανάγκες που εξυπηρετεί…</a:t>
            </a:r>
            <a:endParaRPr lang="el-GR" b="1" dirty="0">
              <a:solidFill>
                <a:schemeClr val="bg1"/>
              </a:solidFill>
            </a:endParaRPr>
          </a:p>
        </p:txBody>
      </p:sp>
      <p:sp>
        <p:nvSpPr>
          <p:cNvPr id="3" name="2 - Θέση περιεχομένου"/>
          <p:cNvSpPr>
            <a:spLocks noGrp="1"/>
          </p:cNvSpPr>
          <p:nvPr>
            <p:ph idx="1"/>
          </p:nvPr>
        </p:nvSpPr>
        <p:spPr/>
        <p:txBody>
          <a:bodyPr>
            <a:normAutofit fontScale="85000" lnSpcReduction="20000"/>
          </a:bodyPr>
          <a:lstStyle/>
          <a:p>
            <a:pPr>
              <a:buNone/>
            </a:pPr>
            <a:r>
              <a:rPr lang="el-GR" dirty="0" smtClean="0"/>
              <a:t>   Τα οφέλη που θα προκύψουν από τα αποτελέσματα της έρευνάς μας σε ομάδες του ανθρώπινου πληθυσμού ή ενδεχομένως στην ανθρωπότητα ή απλά ποια ανάγκη / έλλειψη κάποιου πράγματος μας οδήγησε στο να κάνουμε την έρευνα. </a:t>
            </a:r>
          </a:p>
          <a:p>
            <a:pPr>
              <a:buNone/>
            </a:pPr>
            <a:r>
              <a:rPr lang="el-GR" dirty="0"/>
              <a:t> </a:t>
            </a:r>
            <a:r>
              <a:rPr lang="el-GR" dirty="0" smtClean="0"/>
              <a:t>    Κάποιες έρευνες έχουν προφανή οφέλη για όλους, πχ. μια έρευνα για ένα νέο καύσιμο που δεν μολύνει το περιβάλλον, ή για ένα φάρμακο κατά του καρκίνου. </a:t>
            </a:r>
          </a:p>
          <a:p>
            <a:pPr>
              <a:buNone/>
            </a:pPr>
            <a:r>
              <a:rPr lang="el-GR" dirty="0"/>
              <a:t> </a:t>
            </a:r>
            <a:r>
              <a:rPr lang="el-GR" dirty="0" smtClean="0"/>
              <a:t>    Άλλες έρευνες ωφελούν κάποιες ομάδες όπως π.χ. ένας νέος τρόπος διδασκαλίας  (μαθητές), ευκολότερη πρόσβαση σε μέσα συγκοινωνίας  (άτομα με ειδικές ανάγκες).</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75000"/>
            </a:schemeClr>
          </a:solidFill>
        </p:spPr>
        <p:txBody>
          <a:bodyPr/>
          <a:lstStyle/>
          <a:p>
            <a:r>
              <a:rPr lang="el-GR" b="1" dirty="0" smtClean="0">
                <a:solidFill>
                  <a:schemeClr val="bg1"/>
                </a:solidFill>
              </a:rPr>
              <a:t>Υπόθεση…</a:t>
            </a:r>
            <a:endParaRPr lang="el-GR" b="1" dirty="0">
              <a:solidFill>
                <a:schemeClr val="bg1"/>
              </a:solidFill>
            </a:endParaRPr>
          </a:p>
        </p:txBody>
      </p:sp>
      <p:sp>
        <p:nvSpPr>
          <p:cNvPr id="3" name="2 - Θέση περιεχομένου"/>
          <p:cNvSpPr>
            <a:spLocks noGrp="1"/>
          </p:cNvSpPr>
          <p:nvPr>
            <p:ph idx="1"/>
          </p:nvPr>
        </p:nvSpPr>
        <p:spPr>
          <a:xfrm>
            <a:off x="457200" y="1600201"/>
            <a:ext cx="8229600" cy="2114552"/>
          </a:xfrm>
        </p:spPr>
        <p:txBody>
          <a:bodyPr>
            <a:normAutofit/>
          </a:bodyPr>
          <a:lstStyle/>
          <a:p>
            <a:pPr>
              <a:buNone/>
            </a:pPr>
            <a:r>
              <a:rPr lang="el-GR" sz="2400" dirty="0" smtClean="0"/>
              <a:t>    </a:t>
            </a:r>
            <a:r>
              <a:rPr lang="el-GR" sz="2000" dirty="0" smtClean="0"/>
              <a:t>Τι περιμένω να βρω, προτού ξεκινήσω την έρευνα. </a:t>
            </a:r>
          </a:p>
          <a:p>
            <a:pPr>
              <a:buNone/>
            </a:pPr>
            <a:r>
              <a:rPr lang="el-GR" sz="2000" dirty="0" smtClean="0"/>
              <a:t>     Προσοχή: με τη λέξη «υπόθεση» εννοούμε το τι υποθέτουμε, φανταζόμαστε και όχι το τι συνέβη (όχι όπως στην έκφραση «η υπόθεση του έργου»). Κατά κανόνα η υπόθεσή μας δεν είναι «στα τυφλά», αλλά βασίζεται σε ευρήματα παρόμοιων ερευνών που μελετήσαμε (και τις οποίες φυσικά αναφέρουμε στη βιβλιογραφία).</a:t>
            </a:r>
          </a:p>
        </p:txBody>
      </p:sp>
      <p:sp>
        <p:nvSpPr>
          <p:cNvPr id="4" name="3 - Ορθογώνιο"/>
          <p:cNvSpPr/>
          <p:nvPr/>
        </p:nvSpPr>
        <p:spPr>
          <a:xfrm>
            <a:off x="857224" y="3857628"/>
            <a:ext cx="7572428" cy="2062103"/>
          </a:xfrm>
          <a:prstGeom prst="rect">
            <a:avLst/>
          </a:prstGeom>
          <a:solidFill>
            <a:schemeClr val="accent1"/>
          </a:solidFill>
        </p:spPr>
        <p:txBody>
          <a:bodyPr wrap="square">
            <a:spAutoFit/>
          </a:bodyPr>
          <a:lstStyle/>
          <a:p>
            <a:r>
              <a:rPr lang="el-GR" sz="3200" dirty="0" smtClean="0"/>
              <a:t> </a:t>
            </a:r>
            <a:r>
              <a:rPr lang="el-GR" sz="3200" b="1" dirty="0" smtClean="0">
                <a:solidFill>
                  <a:schemeClr val="bg1"/>
                </a:solidFill>
              </a:rPr>
              <a:t>Η αύξηση της υγρασίας μειώνει την μετρούμενη αντίσταση και άρα αυξάνει το διερχόμενο ρεύμα, άρα αυξάνει τον κίνδυνο Ηλεκτροπληξίας.</a:t>
            </a:r>
            <a:endParaRPr lang="el-GR" sz="3200" b="1"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tx2">
              <a:lumMod val="75000"/>
            </a:schemeClr>
          </a:solidFill>
        </p:spPr>
        <p:txBody>
          <a:bodyPr>
            <a:normAutofit fontScale="90000"/>
          </a:bodyPr>
          <a:lstStyle/>
          <a:p>
            <a:r>
              <a:rPr lang="el-GR" b="1" dirty="0" smtClean="0">
                <a:solidFill>
                  <a:schemeClr val="bg1"/>
                </a:solidFill>
              </a:rPr>
              <a:t>Παράμετροι που δεν επηρεάζουν τα αποτελέσματα…</a:t>
            </a:r>
            <a:endParaRPr lang="el-GR" b="1" dirty="0">
              <a:solidFill>
                <a:schemeClr val="bg1"/>
              </a:solidFill>
            </a:endParaRPr>
          </a:p>
        </p:txBody>
      </p:sp>
      <p:sp>
        <p:nvSpPr>
          <p:cNvPr id="3" name="2 - Θέση περιεχομένου"/>
          <p:cNvSpPr>
            <a:spLocks noGrp="1"/>
          </p:cNvSpPr>
          <p:nvPr>
            <p:ph idx="1"/>
          </p:nvPr>
        </p:nvSpPr>
        <p:spPr>
          <a:xfrm>
            <a:off x="500034" y="1785926"/>
            <a:ext cx="8229600" cy="4525963"/>
          </a:xfrm>
        </p:spPr>
        <p:txBody>
          <a:bodyPr>
            <a:normAutofit fontScale="92500" lnSpcReduction="10000"/>
          </a:bodyPr>
          <a:lstStyle/>
          <a:p>
            <a:pPr>
              <a:buNone/>
            </a:pPr>
            <a:r>
              <a:rPr lang="el-GR" dirty="0" smtClean="0"/>
              <a:t>      </a:t>
            </a:r>
            <a:r>
              <a:rPr lang="el-GR" sz="2400" dirty="0" smtClean="0"/>
              <a:t>Στο κεφάλαιο αυτό γράφουμε κατά την κρίση μας διάφορα γεγονότα τα οποία, αν και συμβαίνουν και πιθανά προκαλούν κάποιες αλλαγές στο πείραμά μας, δεν θεωρούμε ότι οι αλλαγές αυτές μας χαλάνε τα αποτελέσματα του πειράματος και δεν αξίζει να τις μετρήσουμε και να τις υπολογίσουμε. </a:t>
            </a:r>
          </a:p>
          <a:p>
            <a:pPr>
              <a:buNone/>
            </a:pPr>
            <a:endParaRPr lang="el-GR" dirty="0" smtClean="0"/>
          </a:p>
          <a:p>
            <a:r>
              <a:rPr lang="el-GR" b="1" dirty="0" smtClean="0"/>
              <a:t>Η θερμοκρασία και άλλες περιβαλλοντικές συνθήκες (που πραγματοποιείται το πείραμα).</a:t>
            </a:r>
          </a:p>
          <a:p>
            <a:r>
              <a:rPr lang="el-GR" b="1" dirty="0" smtClean="0"/>
              <a:t>Η τάση λειτουργίας του οργάνου μέτρησης</a:t>
            </a:r>
          </a:p>
          <a:p>
            <a:r>
              <a:rPr lang="el-GR" b="1" dirty="0" smtClean="0"/>
              <a:t>Τα διάφορα είδη του ξύλου</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285728"/>
            <a:ext cx="8401080" cy="1143000"/>
          </a:xfrm>
          <a:solidFill>
            <a:schemeClr val="accent4">
              <a:lumMod val="75000"/>
            </a:schemeClr>
          </a:solidFill>
        </p:spPr>
        <p:txBody>
          <a:bodyPr>
            <a:normAutofit/>
          </a:bodyPr>
          <a:lstStyle/>
          <a:p>
            <a:r>
              <a:rPr lang="el-GR" b="1" dirty="0" smtClean="0">
                <a:solidFill>
                  <a:schemeClr val="bg1"/>
                </a:solidFill>
              </a:rPr>
              <a:t>Περιγραφή Ορίων – Περιορισμοί…</a:t>
            </a:r>
            <a:endParaRPr lang="el-GR" b="1" dirty="0">
              <a:solidFill>
                <a:schemeClr val="bg1"/>
              </a:solidFill>
            </a:endParaRPr>
          </a:p>
        </p:txBody>
      </p:sp>
      <p:sp>
        <p:nvSpPr>
          <p:cNvPr id="3" name="2 - Θέση περιεχομένου"/>
          <p:cNvSpPr>
            <a:spLocks noGrp="1"/>
          </p:cNvSpPr>
          <p:nvPr>
            <p:ph idx="1"/>
          </p:nvPr>
        </p:nvSpPr>
        <p:spPr/>
        <p:txBody>
          <a:bodyPr>
            <a:normAutofit fontScale="47500" lnSpcReduction="20000"/>
          </a:bodyPr>
          <a:lstStyle/>
          <a:p>
            <a:r>
              <a:rPr lang="el-GR" dirty="0" smtClean="0"/>
              <a:t>Το τι κάναμε και τι δεν κάναμε στην έρευνά μας το λέμε εδώ με περισσότερα λόγια, όπου δε χρειάζεται να εξηγούμε και το γιατί. Εδώ θα αναφέρουμε λεπτομέρειες όπως οι επαναλήψεις), ο χρόνος (πότε έγινε και πόσο διήρκεσε το πείραμα). Σε κανονικά επιστημονικά πειράματα εδώ αναφέρεται και η στατιστική μέθοδος ελέγχου των αποτελεσμάτων και γιατί επιλέχθηκε αυτή και όχι άλλη. Εδώ όμως γίνονται και οι γενικεύσεις των αποτελεσμάτων. Δηλαδή εδώ λέμε αν πιστεύουμε ότι αυτό που θα βρούμε ισχύει για ένα μεγαλύτερο εύρος περιπτώσεων από αυτές που ερευνήσαμε. </a:t>
            </a:r>
          </a:p>
          <a:p>
            <a:r>
              <a:rPr lang="el-GR" sz="4400" dirty="0" smtClean="0"/>
              <a:t>Μετρήσαμε την αντίσταση του ξύλου που σε συνθήκες ξηρασίας είναι μονωτής (δεν επιτρέπει το ρεύμα να περάσει), σε διάφορες συνθήκες υγρασίας.</a:t>
            </a:r>
          </a:p>
          <a:p>
            <a:r>
              <a:rPr lang="el-GR" sz="4400" dirty="0" smtClean="0"/>
              <a:t>Με μία σταγόνα νερού, με δύο και με τρείς και επαναλάβαμε τις μετρήσεις σε τρία διαφορετικά δοκίμια (κομμάτια ξύλου).</a:t>
            </a:r>
          </a:p>
          <a:p>
            <a:r>
              <a:rPr lang="el-GR" sz="4400" dirty="0" smtClean="0"/>
              <a:t>Το συμπέρασμά μας θα ισχύει γενικά, </a:t>
            </a:r>
            <a:r>
              <a:rPr lang="el-GR" sz="4400" b="1" dirty="0" smtClean="0"/>
              <a:t>«σε κάθε περίπτωση υγρασίας, η ηλεκτρική αντίσταση των υλικών μειώνεται και άρα αυξάνεται το ρεύμα που τα διαρρέει και άρα θα πρέπει να αυξάνουμε την προσοχή μας κατά την χρήση τους για να αποφύγουμε πιθανό κίνδυνο ηλεκτροπληξίας».  </a:t>
            </a:r>
            <a:endParaRPr lang="el-GR" sz="4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3">
              <a:lumMod val="50000"/>
            </a:schemeClr>
          </a:solidFill>
        </p:spPr>
        <p:txBody>
          <a:bodyPr/>
          <a:lstStyle/>
          <a:p>
            <a:r>
              <a:rPr lang="el-GR" b="1" dirty="0" smtClean="0">
                <a:solidFill>
                  <a:schemeClr val="bg1"/>
                </a:solidFill>
              </a:rPr>
              <a:t>Διαδικασία…</a:t>
            </a:r>
            <a:endParaRPr lang="el-GR" b="1" dirty="0">
              <a:solidFill>
                <a:schemeClr val="bg1"/>
              </a:solidFill>
            </a:endParaRPr>
          </a:p>
        </p:txBody>
      </p:sp>
      <p:sp>
        <p:nvSpPr>
          <p:cNvPr id="3" name="2 - Θέση περιεχομένου"/>
          <p:cNvSpPr>
            <a:spLocks noGrp="1"/>
          </p:cNvSpPr>
          <p:nvPr>
            <p:ph idx="1"/>
          </p:nvPr>
        </p:nvSpPr>
        <p:spPr/>
        <p:txBody>
          <a:bodyPr>
            <a:normAutofit fontScale="55000" lnSpcReduction="20000"/>
          </a:bodyPr>
          <a:lstStyle/>
          <a:p>
            <a:r>
              <a:rPr lang="el-GR" dirty="0" smtClean="0"/>
              <a:t>Περιγράφουμε με </a:t>
            </a:r>
            <a:r>
              <a:rPr lang="el-GR" b="1" dirty="0" smtClean="0"/>
              <a:t>σχολαστική λεπτομέρεια </a:t>
            </a:r>
            <a:r>
              <a:rPr lang="el-GR" dirty="0" smtClean="0"/>
              <a:t>τι ακριβώς κάναμε, πότε και με ποια σειρά.. (όσο και οι οδηγίες συναρμολόγησης μιας συσκευής).  </a:t>
            </a:r>
          </a:p>
          <a:p>
            <a:r>
              <a:rPr lang="el-GR" dirty="0" smtClean="0"/>
              <a:t>Ο αναγνώστης – </a:t>
            </a:r>
            <a:r>
              <a:rPr lang="el-GR" b="1" dirty="0" smtClean="0"/>
              <a:t>επιστήμονας να μπορεί</a:t>
            </a:r>
            <a:r>
              <a:rPr lang="el-GR" dirty="0" smtClean="0"/>
              <a:t>, ακολουθώντας την περιγραφή μας, </a:t>
            </a:r>
            <a:r>
              <a:rPr lang="el-GR" b="1" dirty="0" smtClean="0"/>
              <a:t>να επαναλάβει το πείραμα</a:t>
            </a:r>
            <a:r>
              <a:rPr lang="el-GR" dirty="0" smtClean="0"/>
              <a:t> ίδιο και απαράλλαχτο. Αυτό πράγματι συμβαίνει όταν κάποιος αμφισβητεί τα αποτελέσματά μας ή όταν κάνει κάποια παρόμοια έρευνα και χρησιμοποιεί την έρευνά μας σαν υπόδειγμα για την (παρόμοια) δική του. </a:t>
            </a:r>
          </a:p>
          <a:p>
            <a:r>
              <a:rPr lang="el-GR" dirty="0" err="1" smtClean="0"/>
              <a:t>Ό,τι</a:t>
            </a:r>
            <a:r>
              <a:rPr lang="el-GR" dirty="0" smtClean="0"/>
              <a:t> κατασκευές </a:t>
            </a:r>
            <a:r>
              <a:rPr lang="el-GR" b="1" dirty="0" smtClean="0"/>
              <a:t>(«δοκίμια») </a:t>
            </a:r>
            <a:r>
              <a:rPr lang="el-GR" dirty="0" smtClean="0"/>
              <a:t>χρησιμοποιήθηκαν κατά το πείραμα </a:t>
            </a:r>
            <a:r>
              <a:rPr lang="el-GR" b="1" dirty="0" smtClean="0"/>
              <a:t>παρουσιάζονται</a:t>
            </a:r>
            <a:r>
              <a:rPr lang="el-GR" dirty="0" smtClean="0"/>
              <a:t> εδώ, είτε ενσωματώνοντας στη μελέτη ένα αντίγραφο του ερωτηματολογίου, είτε φωτογραφίες της κατασκευής. Αν υπάρχει η δυνατότητα να φωτογραφίσουμε ή σχεδιάσουμε κάποια χαρακτηριστικά σημεία ή φάσεις της έρευνας, τα ενσωματώνουμε εδώ. </a:t>
            </a:r>
          </a:p>
          <a:p>
            <a:r>
              <a:rPr lang="el-GR" dirty="0" smtClean="0"/>
              <a:t>Αν για το πείραμα χρησιμοποιήθηκαν πολλά υλικά, επιστημονικά όργανα και εξειδικευμένες μέθοδοι μέτρησης τότε μπορεί να προσθέσετε στη θέση του κεφαλαίου αυτού (ή και </a:t>
            </a:r>
            <a:r>
              <a:rPr lang="el-GR" b="1" dirty="0" smtClean="0"/>
              <a:t>επιπλέον χωριστό κεφ</a:t>
            </a:r>
            <a:r>
              <a:rPr lang="el-GR" dirty="0" smtClean="0"/>
              <a:t>άλαιο) που συνήθως λέγεται </a:t>
            </a:r>
            <a:r>
              <a:rPr lang="el-GR" b="1" dirty="0" smtClean="0"/>
              <a:t>«Υλικά και Μέθοδοι». </a:t>
            </a:r>
          </a:p>
          <a:p>
            <a:r>
              <a:rPr lang="el-GR" dirty="0" smtClean="0"/>
              <a:t>Μπορούμε για ευκολία κατανόησης να παραστήσουμε τη διαδικασία με </a:t>
            </a:r>
            <a:r>
              <a:rPr lang="el-GR" b="1" dirty="0" smtClean="0"/>
              <a:t>διάγραμμα ροής</a:t>
            </a:r>
            <a:r>
              <a:rPr lang="el-GR" dirty="0" smtClean="0"/>
              <a:t>, πράγμα συχνά πολύ χρήσιμο κατά την παρουσίαση.</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3">
              <a:lumMod val="50000"/>
            </a:schemeClr>
          </a:solidFill>
        </p:spPr>
        <p:txBody>
          <a:bodyPr/>
          <a:lstStyle/>
          <a:p>
            <a:r>
              <a:rPr lang="el-GR" b="1" dirty="0" smtClean="0">
                <a:solidFill>
                  <a:schemeClr val="bg1"/>
                </a:solidFill>
              </a:rPr>
              <a:t>Διαδικασία…</a:t>
            </a:r>
            <a:endParaRPr lang="el-GR" b="1" dirty="0">
              <a:solidFill>
                <a:schemeClr val="bg1"/>
              </a:solidFill>
            </a:endParaRPr>
          </a:p>
        </p:txBody>
      </p:sp>
      <p:pic>
        <p:nvPicPr>
          <p:cNvPr id="37890" name="Picture 2" descr="https://ergomarket.gr/images/detailed/70/20180320142639_uni_t_ut_131v.jpeg"/>
          <p:cNvPicPr>
            <a:picLocks noChangeAspect="1" noChangeArrowheads="1"/>
          </p:cNvPicPr>
          <p:nvPr/>
        </p:nvPicPr>
        <p:blipFill>
          <a:blip r:embed="rId2"/>
          <a:srcRect/>
          <a:stretch>
            <a:fillRect/>
          </a:stretch>
        </p:blipFill>
        <p:spPr bwMode="auto">
          <a:xfrm>
            <a:off x="571472" y="1571612"/>
            <a:ext cx="1643595" cy="2857520"/>
          </a:xfrm>
          <a:prstGeom prst="rect">
            <a:avLst/>
          </a:prstGeom>
          <a:noFill/>
        </p:spPr>
      </p:pic>
      <p:pic>
        <p:nvPicPr>
          <p:cNvPr id="37891" name="Picture 3"/>
          <p:cNvPicPr>
            <a:picLocks noChangeAspect="1" noChangeArrowheads="1"/>
          </p:cNvPicPr>
          <p:nvPr/>
        </p:nvPicPr>
        <p:blipFill>
          <a:blip r:embed="rId3"/>
          <a:srcRect/>
          <a:stretch>
            <a:fillRect/>
          </a:stretch>
        </p:blipFill>
        <p:spPr bwMode="auto">
          <a:xfrm rot="5400000">
            <a:off x="6155312" y="4131704"/>
            <a:ext cx="2469546" cy="2492899"/>
          </a:xfrm>
          <a:prstGeom prst="rect">
            <a:avLst/>
          </a:prstGeom>
          <a:noFill/>
          <a:ln w="9525">
            <a:noFill/>
            <a:miter lim="800000"/>
            <a:headEnd/>
            <a:tailEnd/>
          </a:ln>
          <a:effectLst/>
        </p:spPr>
      </p:pic>
      <p:pic>
        <p:nvPicPr>
          <p:cNvPr id="37894" name="Picture 6"/>
          <p:cNvPicPr>
            <a:picLocks noChangeAspect="1" noChangeArrowheads="1"/>
          </p:cNvPicPr>
          <p:nvPr/>
        </p:nvPicPr>
        <p:blipFill>
          <a:blip r:embed="rId4"/>
          <a:srcRect/>
          <a:stretch>
            <a:fillRect/>
          </a:stretch>
        </p:blipFill>
        <p:spPr bwMode="auto">
          <a:xfrm>
            <a:off x="642910" y="4429132"/>
            <a:ext cx="3100374" cy="2325281"/>
          </a:xfrm>
          <a:prstGeom prst="rect">
            <a:avLst/>
          </a:prstGeom>
          <a:noFill/>
          <a:ln w="9525">
            <a:noFill/>
            <a:miter lim="800000"/>
            <a:headEnd/>
            <a:tailEnd/>
          </a:ln>
          <a:effectLst/>
        </p:spPr>
      </p:pic>
      <p:pic>
        <p:nvPicPr>
          <p:cNvPr id="37895" name="Picture 7"/>
          <p:cNvPicPr>
            <a:picLocks noChangeAspect="1" noChangeArrowheads="1"/>
          </p:cNvPicPr>
          <p:nvPr/>
        </p:nvPicPr>
        <p:blipFill>
          <a:blip r:embed="rId5"/>
          <a:srcRect/>
          <a:stretch>
            <a:fillRect/>
          </a:stretch>
        </p:blipFill>
        <p:spPr bwMode="auto">
          <a:xfrm>
            <a:off x="3714744" y="5143512"/>
            <a:ext cx="2374167" cy="1453154"/>
          </a:xfrm>
          <a:prstGeom prst="rect">
            <a:avLst/>
          </a:prstGeom>
          <a:noFill/>
          <a:ln w="9525">
            <a:noFill/>
            <a:miter lim="800000"/>
            <a:headEnd/>
            <a:tailEnd/>
          </a:ln>
          <a:effectLst/>
        </p:spPr>
      </p:pic>
      <p:sp>
        <p:nvSpPr>
          <p:cNvPr id="10" name="9 - Ορθογώνιο"/>
          <p:cNvSpPr/>
          <p:nvPr/>
        </p:nvSpPr>
        <p:spPr>
          <a:xfrm>
            <a:off x="2357422" y="1643050"/>
            <a:ext cx="5572164" cy="3693319"/>
          </a:xfrm>
          <a:prstGeom prst="rect">
            <a:avLst/>
          </a:prstGeom>
        </p:spPr>
        <p:txBody>
          <a:bodyPr wrap="square">
            <a:spAutoFit/>
          </a:bodyPr>
          <a:lstStyle/>
          <a:p>
            <a:r>
              <a:rPr lang="el-GR" dirty="0" smtClean="0"/>
              <a:t>Θα καρφώσω δύο καρφιά σε απόσταση 2 εκατοστών μεταξύ τους πάνω στην ξύλινη επιφάνεια.</a:t>
            </a:r>
          </a:p>
          <a:p>
            <a:r>
              <a:rPr lang="el-GR" dirty="0" smtClean="0"/>
              <a:t>Θα συνδέσω εκεί τους ακροδέκτες του </a:t>
            </a:r>
            <a:r>
              <a:rPr lang="el-GR" dirty="0" err="1" smtClean="0"/>
              <a:t>πολυμέτρου</a:t>
            </a:r>
            <a:r>
              <a:rPr lang="el-GR" dirty="0" smtClean="0"/>
              <a:t> και θα μετρήσω την αντίσταση.</a:t>
            </a:r>
          </a:p>
          <a:p>
            <a:r>
              <a:rPr lang="el-GR" dirty="0" smtClean="0"/>
              <a:t>Θα ρίξω μια σταγόνα νερό ανάμεσα από τα δύο καρφιά και θα παρατηρώ τη μεταβολή της τιμής της αντίστασης.</a:t>
            </a:r>
          </a:p>
          <a:p>
            <a:r>
              <a:rPr lang="el-GR" dirty="0" smtClean="0"/>
              <a:t>Μετά από ένα λεπτό θα ρίξω δεύτερη σταγόνα νερού και θα παρατηρώ τη μεταβολή της αντίστασης και θα την καταγράψω.</a:t>
            </a:r>
          </a:p>
          <a:p>
            <a:r>
              <a:rPr lang="el-GR" dirty="0" smtClean="0"/>
              <a:t>Μετά από ένα λεπτό θα ρίξω τρίτη </a:t>
            </a:r>
          </a:p>
          <a:p>
            <a:r>
              <a:rPr lang="el-GR" dirty="0" smtClean="0"/>
              <a:t>σταγόνα νερού και θα καταγράψω την </a:t>
            </a:r>
          </a:p>
          <a:p>
            <a:r>
              <a:rPr lang="el-GR" dirty="0" smtClean="0"/>
              <a:t>                         νέα τιμή της αντίστασης </a:t>
            </a:r>
          </a:p>
          <a:p>
            <a:r>
              <a:rPr lang="el-GR" dirty="0" smtClean="0"/>
              <a:t>                                     μετά από 1 λεπτό.</a:t>
            </a:r>
            <a:endParaRPr lang="el-GR" dirty="0"/>
          </a:p>
        </p:txBody>
      </p:sp>
      <p:pic>
        <p:nvPicPr>
          <p:cNvPr id="37896" name="Picture 8"/>
          <p:cNvPicPr>
            <a:picLocks noChangeAspect="1" noChangeArrowheads="1"/>
          </p:cNvPicPr>
          <p:nvPr/>
        </p:nvPicPr>
        <p:blipFill>
          <a:blip r:embed="rId6"/>
          <a:srcRect/>
          <a:stretch>
            <a:fillRect/>
          </a:stretch>
        </p:blipFill>
        <p:spPr bwMode="auto">
          <a:xfrm>
            <a:off x="7786710" y="1571612"/>
            <a:ext cx="921915" cy="242889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357298"/>
            <a:ext cx="8229600" cy="4525963"/>
          </a:xfrm>
        </p:spPr>
        <p:txBody>
          <a:bodyPr>
            <a:noAutofit/>
          </a:bodyPr>
          <a:lstStyle/>
          <a:p>
            <a:pPr>
              <a:buNone/>
            </a:pPr>
            <a:r>
              <a:rPr lang="el-GR" sz="1400" b="1" dirty="0" smtClean="0"/>
              <a:t>Εάν οι μετρήσεις που κάνουμε αφορούν γνωστά σε όλους μεγέθη και </a:t>
            </a:r>
          </a:p>
          <a:p>
            <a:pPr>
              <a:buNone/>
            </a:pPr>
            <a:r>
              <a:rPr lang="el-GR" sz="1400" b="1" dirty="0" smtClean="0"/>
              <a:t>μονάδες  μετρήσεως, τότε απλά τις αναφέρουμε. Αυτό δεν είναι πάντα τόσο προφανές όσο νομίζετε. </a:t>
            </a:r>
          </a:p>
          <a:p>
            <a:pPr>
              <a:buNone/>
            </a:pPr>
            <a:r>
              <a:rPr lang="el-GR" sz="1800" dirty="0" smtClean="0"/>
              <a:t>Ένας Άγγλος πιθανά να περιμένει αποστάσεις σε γυάρδες, ταχύτητα σε μίλια / ώρα, θερμοκρασίες σε βαθμούς Φαρενάιτ. </a:t>
            </a:r>
          </a:p>
          <a:p>
            <a:pPr>
              <a:buNone/>
            </a:pPr>
            <a:r>
              <a:rPr lang="el-GR" sz="1400" b="1" dirty="0" smtClean="0"/>
              <a:t>Εάν το μέγεθος που μετράμε δεν είναι γνωστό ή δεν έχει κοινώς αποδεκτές μονάδες μέτρησης </a:t>
            </a:r>
            <a:r>
              <a:rPr lang="el-GR" sz="1800" dirty="0" smtClean="0"/>
              <a:t>(Θυμηθείτε το πότε λέμε ότι ένα λουλούδι μαράθηκε ή πώς θα συγκρίνουμε κάποιους νέους όσον αφορά το θρησκευτικό τους συναίσθημα) </a:t>
            </a:r>
            <a:r>
              <a:rPr lang="el-GR" sz="1800" b="1" dirty="0" smtClean="0"/>
              <a:t>τότε </a:t>
            </a:r>
            <a:r>
              <a:rPr lang="el-GR" sz="1400" b="1" dirty="0" smtClean="0"/>
              <a:t>ίσως πρέπει να φτιάξουμε εμείς κάποιον μαθηματικό τύπο ή να ορίσουμε κάποιο κριτήριο που εμείς κατασκευάσαμε. </a:t>
            </a:r>
          </a:p>
          <a:p>
            <a:pPr>
              <a:buNone/>
            </a:pPr>
            <a:r>
              <a:rPr lang="el-GR" sz="1400" b="1" dirty="0" smtClean="0"/>
              <a:t>Συχνά μια φωτογραφία αρκεί για να δείξει κάτι που δύσκολα είναι κατανοητό με τα λόγια. </a:t>
            </a:r>
          </a:p>
          <a:p>
            <a:pPr>
              <a:buNone/>
            </a:pPr>
            <a:r>
              <a:rPr lang="el-GR" sz="1800" dirty="0" smtClean="0"/>
              <a:t>Π.χ. στο παράδειγμα των κομμένων λουλουδιών έγραφα: Το τέλος της χρήσιμης ζωής ενός άνθους θεωρήθηκε ότι επήλθε όταν ίσχυε τουλάχιστον ένα από τα: </a:t>
            </a:r>
          </a:p>
          <a:p>
            <a:pPr>
              <a:buNone/>
            </a:pPr>
            <a:r>
              <a:rPr lang="el-GR" sz="1800" dirty="0" smtClean="0"/>
              <a:t>•Πτώση άνω των 2 πετάλων μέσα σε 24 ώρες και 5 συνολικά από την αρχή του πειράματος </a:t>
            </a:r>
          </a:p>
          <a:p>
            <a:pPr>
              <a:buNone/>
            </a:pPr>
            <a:r>
              <a:rPr lang="el-GR" sz="1800" dirty="0" smtClean="0"/>
              <a:t>•Μάρανση και έντονη κάμψη (αναστροφή) του στελέχους </a:t>
            </a:r>
          </a:p>
          <a:p>
            <a:pPr>
              <a:buNone/>
            </a:pPr>
            <a:r>
              <a:rPr lang="el-GR" sz="1800" dirty="0" smtClean="0"/>
              <a:t>•Μεταχρωματισμός πετάλων από πορφυρά σε καφέ σε ποσοστό άνω του 10% της επιφανείας των πετάλων. </a:t>
            </a:r>
          </a:p>
          <a:p>
            <a:pPr>
              <a:buNone/>
            </a:pPr>
            <a:r>
              <a:rPr lang="el-GR" sz="1400" dirty="0" smtClean="0"/>
              <a:t>Τα παραπάνω θα μπορούσαν να συνοδεύονται από 3 έγχρωμες φωτογραφίες, μια για κάθε περίπτωση. </a:t>
            </a:r>
            <a:endParaRPr lang="el-GR" sz="1400" dirty="0"/>
          </a:p>
        </p:txBody>
      </p:sp>
      <p:sp>
        <p:nvSpPr>
          <p:cNvPr id="4" name="1 - Τίτλος"/>
          <p:cNvSpPr txBox="1">
            <a:spLocks/>
          </p:cNvSpPr>
          <p:nvPr/>
        </p:nvSpPr>
        <p:spPr>
          <a:xfrm>
            <a:off x="571472" y="357166"/>
            <a:ext cx="4972056"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smtClean="0">
                <a:ln>
                  <a:noFill/>
                </a:ln>
                <a:solidFill>
                  <a:schemeClr val="accent2">
                    <a:lumMod val="75000"/>
                  </a:schemeClr>
                </a:solidFill>
                <a:effectLst/>
                <a:uLnTx/>
                <a:uFillTx/>
                <a:latin typeface="+mj-lt"/>
                <a:ea typeface="+mj-ea"/>
                <a:cs typeface="+mj-cs"/>
              </a:rPr>
              <a:t>Ορισμοί…</a:t>
            </a:r>
          </a:p>
        </p:txBody>
      </p:sp>
      <p:pic>
        <p:nvPicPr>
          <p:cNvPr id="29700" name="Picture 4" descr="https://diastixo.gr/images/images/news/2020/books060420.jpg"/>
          <p:cNvPicPr>
            <a:picLocks noChangeAspect="1" noChangeArrowheads="1"/>
          </p:cNvPicPr>
          <p:nvPr/>
        </p:nvPicPr>
        <p:blipFill>
          <a:blip r:embed="rId2"/>
          <a:srcRect/>
          <a:stretch>
            <a:fillRect/>
          </a:stretch>
        </p:blipFill>
        <p:spPr bwMode="auto">
          <a:xfrm>
            <a:off x="5857884" y="35696"/>
            <a:ext cx="3286116" cy="164305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428604"/>
            <a:ext cx="4972056" cy="1143000"/>
          </a:xfrm>
        </p:spPr>
        <p:txBody>
          <a:bodyPr/>
          <a:lstStyle/>
          <a:p>
            <a:r>
              <a:rPr lang="el-GR" b="1" dirty="0" smtClean="0">
                <a:solidFill>
                  <a:schemeClr val="accent2">
                    <a:lumMod val="75000"/>
                  </a:schemeClr>
                </a:solidFill>
              </a:rPr>
              <a:t>Ορισμοί…</a:t>
            </a:r>
            <a:endParaRPr lang="el-GR" b="1" dirty="0">
              <a:solidFill>
                <a:schemeClr val="accent2">
                  <a:lumMod val="75000"/>
                </a:schemeClr>
              </a:solidFill>
            </a:endParaRPr>
          </a:p>
        </p:txBody>
      </p:sp>
      <p:sp>
        <p:nvSpPr>
          <p:cNvPr id="4" name="3 - Θέση περιεχομένου"/>
          <p:cNvSpPr>
            <a:spLocks noGrp="1"/>
          </p:cNvSpPr>
          <p:nvPr>
            <p:ph idx="1"/>
          </p:nvPr>
        </p:nvSpPr>
        <p:spPr>
          <a:xfrm>
            <a:off x="457200" y="1928802"/>
            <a:ext cx="7901014" cy="5558445"/>
          </a:xfrm>
          <a:prstGeom prst="rect">
            <a:avLst/>
          </a:prstGeom>
        </p:spPr>
        <p:txBody>
          <a:bodyPr wrap="square">
            <a:spAutoFit/>
          </a:bodyPr>
          <a:lstStyle/>
          <a:p>
            <a:r>
              <a:rPr lang="el-GR" sz="2400" dirty="0" smtClean="0"/>
              <a:t>Τι είναι το </a:t>
            </a:r>
            <a:r>
              <a:rPr lang="el-GR" sz="2400" b="1" dirty="0" smtClean="0"/>
              <a:t>ηλεκτρικό ρεύμα</a:t>
            </a:r>
            <a:r>
              <a:rPr lang="el-GR" sz="2400" dirty="0" smtClean="0"/>
              <a:t>;</a:t>
            </a:r>
          </a:p>
          <a:p>
            <a:pPr>
              <a:buNone/>
            </a:pPr>
            <a:r>
              <a:rPr lang="el-GR" sz="2400" dirty="0" smtClean="0"/>
              <a:t>Είναι η προσανατολισμένη κίνηση ηλεκτρονίων.</a:t>
            </a:r>
            <a:endParaRPr lang="el-GR" sz="2400" dirty="0"/>
          </a:p>
          <a:p>
            <a:r>
              <a:rPr lang="el-GR" sz="2400" dirty="0" smtClean="0"/>
              <a:t>Τι είναι οι </a:t>
            </a:r>
            <a:r>
              <a:rPr lang="el-GR" sz="2400" b="1" dirty="0" smtClean="0"/>
              <a:t>αγωγοί</a:t>
            </a:r>
            <a:r>
              <a:rPr lang="el-GR" sz="2400" dirty="0" smtClean="0"/>
              <a:t>, </a:t>
            </a:r>
            <a:r>
              <a:rPr lang="el-GR" sz="2400" b="1" dirty="0" smtClean="0"/>
              <a:t>ημιαγωγοί</a:t>
            </a:r>
            <a:r>
              <a:rPr lang="el-GR" sz="2400" dirty="0" smtClean="0"/>
              <a:t> και </a:t>
            </a:r>
            <a:r>
              <a:rPr lang="el-GR" sz="2400" b="1" dirty="0" smtClean="0"/>
              <a:t>μονωτές</a:t>
            </a:r>
            <a:r>
              <a:rPr lang="en-US" sz="2400" dirty="0" smtClean="0"/>
              <a:t>.</a:t>
            </a:r>
            <a:r>
              <a:rPr lang="el-GR" sz="2400" dirty="0" smtClean="0"/>
              <a:t> </a:t>
            </a:r>
          </a:p>
          <a:p>
            <a:pPr>
              <a:buNone/>
            </a:pPr>
            <a:r>
              <a:rPr lang="el-GR" sz="2400" dirty="0" smtClean="0"/>
              <a:t>Είναι υλικά τα οποία επιτρέπουν ή δεν επιτρέπουν το ρεύμα (τα ηλεκτρόνια) να τα διαπερνάει.</a:t>
            </a:r>
          </a:p>
          <a:p>
            <a:pPr>
              <a:buNone/>
            </a:pPr>
            <a:r>
              <a:rPr lang="el-GR" sz="2400" b="1" dirty="0" smtClean="0"/>
              <a:t>Μονάδες Ηλεκτρικών μεγεθών</a:t>
            </a:r>
          </a:p>
          <a:p>
            <a:r>
              <a:rPr lang="el-GR" sz="2400" dirty="0" smtClean="0"/>
              <a:t>Ρεύμα ή Ένταση του ρεύματος Ι (</a:t>
            </a:r>
            <a:r>
              <a:rPr lang="en-US" sz="2400" dirty="0" smtClean="0"/>
              <a:t>Ampere)</a:t>
            </a:r>
          </a:p>
          <a:p>
            <a:r>
              <a:rPr lang="el-GR" sz="2400" dirty="0" smtClean="0"/>
              <a:t>Ηλεκτρική τάση </a:t>
            </a:r>
            <a:r>
              <a:rPr lang="en-US" sz="2400" dirty="0" smtClean="0"/>
              <a:t>U (Volt)</a:t>
            </a:r>
          </a:p>
          <a:p>
            <a:r>
              <a:rPr lang="el-GR" sz="2400" dirty="0" smtClean="0"/>
              <a:t>Ηλεκτρική Αντίσταση </a:t>
            </a:r>
            <a:r>
              <a:rPr lang="en-US" sz="2400" dirty="0" smtClean="0"/>
              <a:t>R</a:t>
            </a:r>
            <a:r>
              <a:rPr lang="el-GR" sz="2400" dirty="0" smtClean="0"/>
              <a:t> </a:t>
            </a:r>
            <a:r>
              <a:rPr lang="en-US" sz="2400" dirty="0" smtClean="0"/>
              <a:t>(Ohm)</a:t>
            </a:r>
            <a:endParaRPr lang="el-GR" sz="2400" dirty="0" smtClean="0"/>
          </a:p>
          <a:p>
            <a:pPr>
              <a:buNone/>
            </a:pPr>
            <a:r>
              <a:rPr lang="el-GR" sz="2400" b="1" dirty="0" smtClean="0"/>
              <a:t>Νόμος του ΟΗΜ  </a:t>
            </a:r>
            <a:r>
              <a:rPr lang="en-US" sz="2400" dirty="0" smtClean="0"/>
              <a:t>I</a:t>
            </a:r>
            <a:r>
              <a:rPr lang="el-GR" sz="2400" dirty="0" smtClean="0"/>
              <a:t>=</a:t>
            </a:r>
            <a:r>
              <a:rPr lang="en-US" sz="2400" dirty="0" smtClean="0"/>
              <a:t>U/R </a:t>
            </a:r>
            <a:r>
              <a:rPr lang="el-GR" sz="2400" b="1" dirty="0" smtClean="0"/>
              <a:t>ή</a:t>
            </a:r>
            <a:r>
              <a:rPr lang="el-GR" sz="2400" dirty="0" smtClean="0"/>
              <a:t> </a:t>
            </a:r>
            <a:r>
              <a:rPr lang="en-US" sz="2400" dirty="0" smtClean="0"/>
              <a:t>U=I X R</a:t>
            </a:r>
            <a:r>
              <a:rPr lang="el-GR" sz="2400" dirty="0" smtClean="0"/>
              <a:t> </a:t>
            </a:r>
            <a:r>
              <a:rPr lang="el-GR" sz="2400" b="1" dirty="0" smtClean="0"/>
              <a:t>ή</a:t>
            </a:r>
            <a:r>
              <a:rPr lang="en-US" sz="2400" dirty="0" smtClean="0"/>
              <a:t> R=U/I</a:t>
            </a:r>
          </a:p>
          <a:p>
            <a:endParaRPr lang="el-GR" dirty="0" smtClean="0"/>
          </a:p>
          <a:p>
            <a:endParaRPr lang="el-GR" dirty="0"/>
          </a:p>
        </p:txBody>
      </p:sp>
      <p:pic>
        <p:nvPicPr>
          <p:cNvPr id="8194" name="Picture 2" descr="https://eleftherostypos.gr/wp-content/uploads/2021/12/kinisi-ethniki.jpg"/>
          <p:cNvPicPr>
            <a:picLocks noChangeAspect="1" noChangeArrowheads="1"/>
          </p:cNvPicPr>
          <p:nvPr/>
        </p:nvPicPr>
        <p:blipFill>
          <a:blip r:embed="rId2" cstate="print"/>
          <a:srcRect/>
          <a:stretch>
            <a:fillRect/>
          </a:stretch>
        </p:blipFill>
        <p:spPr bwMode="auto">
          <a:xfrm>
            <a:off x="5502517" y="0"/>
            <a:ext cx="3641483" cy="242886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Συμπεράσματα…</a:t>
            </a:r>
            <a:endParaRPr lang="el-GR" b="1" dirty="0"/>
          </a:p>
        </p:txBody>
      </p:sp>
      <p:sp>
        <p:nvSpPr>
          <p:cNvPr id="3" name="2 - Θέση περιεχομένου"/>
          <p:cNvSpPr>
            <a:spLocks noGrp="1"/>
          </p:cNvSpPr>
          <p:nvPr>
            <p:ph idx="1"/>
          </p:nvPr>
        </p:nvSpPr>
        <p:spPr/>
        <p:txBody>
          <a:bodyPr>
            <a:normAutofit fontScale="62500" lnSpcReduction="20000"/>
          </a:bodyPr>
          <a:lstStyle/>
          <a:p>
            <a:r>
              <a:rPr lang="el-GR" dirty="0" smtClean="0"/>
              <a:t>Απαραίτητο κεφάλαιο όπου περιγράφουμε  </a:t>
            </a:r>
            <a:r>
              <a:rPr lang="el-GR" b="1" dirty="0" smtClean="0"/>
              <a:t>– το τι βρήκαμε τελικά</a:t>
            </a:r>
            <a:r>
              <a:rPr lang="el-GR" dirty="0" smtClean="0"/>
              <a:t>. </a:t>
            </a:r>
          </a:p>
          <a:p>
            <a:r>
              <a:rPr lang="el-GR" dirty="0" smtClean="0"/>
              <a:t>Προσοχή: υπάρχουν περιπτώσεις όπου τα αποτελέσματα των μετρήσεων δεν μας επιτρέπουν να καταλήξουμε σε ξεκάθαρα συμπεράσματα. Αυτό δεν σημαίνει ότι δεν θα υπάρχει κεφάλαιο συμπερασμάτων. Απλά εκεί θα αναφέρουμε ότι τα (αριθμητικά π.χ.) αποτελέσματα των μετρήσεών μας δεν οδηγούν σε σαφή συμπεράσματα και θα εξηγούμε το γιατί. </a:t>
            </a:r>
          </a:p>
          <a:p>
            <a:r>
              <a:rPr lang="el-GR" dirty="0" smtClean="0"/>
              <a:t>Ένα απαραίτητο τμήμα του κεφαλαίου αυτού είναι και η σύγκριση των αποτελεσμάτων με την </a:t>
            </a:r>
            <a:r>
              <a:rPr lang="el-GR" b="1" dirty="0" smtClean="0"/>
              <a:t>υπόθεση</a:t>
            </a:r>
            <a:r>
              <a:rPr lang="el-GR" dirty="0" smtClean="0"/>
              <a:t>. Δηλαδή περιμέναμε να βρούμε </a:t>
            </a:r>
            <a:r>
              <a:rPr lang="el-GR" b="1" dirty="0" smtClean="0"/>
              <a:t>«ότι μειώνεται η ηλεκτρική αντίσταση με την αύξηση της υγρασίας»</a:t>
            </a:r>
            <a:r>
              <a:rPr lang="el-GR" dirty="0" smtClean="0"/>
              <a:t> και πράγματι δικαιώθηκε η άποψή μας. </a:t>
            </a:r>
          </a:p>
          <a:p>
            <a:r>
              <a:rPr lang="el-GR" dirty="0" smtClean="0"/>
              <a:t>Μπορεί να πέσουμε τελείως έξω βέβαια, αυτό όμως δεν είναι ο κανόνας. Υπάρχουν τέλος περιπτώσεις όπου τα αποτελέσματα της έρευνας μας οδηγούν σε συμπεράσματα που δεν είχαμε προβλέψει καθόλου ή και σε νέα προβλήματα και αδιευκρίνιστα σημεία.. </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6">
              <a:lumMod val="75000"/>
            </a:schemeClr>
          </a:solidFill>
        </p:spPr>
        <p:txBody>
          <a:bodyPr/>
          <a:lstStyle/>
          <a:p>
            <a:r>
              <a:rPr lang="el-GR" b="1" dirty="0" smtClean="0">
                <a:solidFill>
                  <a:schemeClr val="bg1"/>
                </a:solidFill>
              </a:rPr>
              <a:t>Παρουσίαση του προβλήματος…</a:t>
            </a:r>
            <a:endParaRPr lang="el-GR" b="1" dirty="0">
              <a:solidFill>
                <a:schemeClr val="bg1"/>
              </a:solidFill>
            </a:endParaRPr>
          </a:p>
        </p:txBody>
      </p:sp>
      <p:pic>
        <p:nvPicPr>
          <p:cNvPr id="4098" name="Picture 2"/>
          <p:cNvPicPr>
            <a:picLocks noGrp="1" noChangeAspect="1" noChangeArrowheads="1"/>
          </p:cNvPicPr>
          <p:nvPr>
            <p:ph idx="1"/>
          </p:nvPr>
        </p:nvPicPr>
        <p:blipFill>
          <a:blip r:embed="rId2"/>
          <a:srcRect/>
          <a:stretch>
            <a:fillRect/>
          </a:stretch>
        </p:blipFill>
        <p:spPr bwMode="auto">
          <a:xfrm>
            <a:off x="5068682" y="4714884"/>
            <a:ext cx="4075318" cy="2000240"/>
          </a:xfrm>
          <a:prstGeom prst="rect">
            <a:avLst/>
          </a:prstGeom>
          <a:noFill/>
          <a:ln w="9525">
            <a:noFill/>
            <a:miter lim="800000"/>
            <a:headEnd/>
            <a:tailEnd/>
          </a:ln>
          <a:effectLst/>
        </p:spPr>
      </p:pic>
      <p:sp>
        <p:nvSpPr>
          <p:cNvPr id="6" name="5 - Ορθογώνιο"/>
          <p:cNvSpPr/>
          <p:nvPr/>
        </p:nvSpPr>
        <p:spPr>
          <a:xfrm>
            <a:off x="928662" y="1428736"/>
            <a:ext cx="7286676" cy="4124206"/>
          </a:xfrm>
          <a:prstGeom prst="rect">
            <a:avLst/>
          </a:prstGeom>
        </p:spPr>
        <p:txBody>
          <a:bodyPr wrap="square">
            <a:spAutoFit/>
          </a:bodyPr>
          <a:lstStyle/>
          <a:p>
            <a:r>
              <a:rPr lang="el-GR" dirty="0" smtClean="0"/>
              <a:t>Επεξηγούμε τον τίτλο «περιγράφουμε τα θέματα». Εδώ τα όρια αναφέρονται πιο αναλυτικά «εξηγούμε τα όρια», λεπτομερώς τα γράφουμε στο ειδικό κεφάλαιο «όρια &amp; περιορισμοί»:</a:t>
            </a:r>
          </a:p>
          <a:p>
            <a:r>
              <a:rPr lang="el-GR" sz="2000" b="1" dirty="0" smtClean="0">
                <a:solidFill>
                  <a:schemeClr val="accent6">
                    <a:lumMod val="50000"/>
                  </a:schemeClr>
                </a:solidFill>
              </a:rPr>
              <a:t>«Θα ερευνηθεί η μεταβολή της ηλεκτρικής αντίστασης από την αύξηση της υγρασίας. Η έρευνα θα διεξαχθεί στο εργαστήριο, σε συνθήκες απόλυτης ασφάλειας, με χαμηλές τάσεις και ρεύματα. «Θα μετρηθεί η αντίσταση του ξύλου (εξαρτημένη μεταβλητή) σε 3 διαφορετικές ποσότητες υγρασίας (ανεξάρτητη μεταβλητή). </a:t>
            </a:r>
          </a:p>
          <a:p>
            <a:r>
              <a:rPr lang="el-GR" dirty="0" smtClean="0"/>
              <a:t>Εδώ δηλώνουμε και τι είδος έρευνας θα κάνουμε (π.χ. </a:t>
            </a:r>
            <a:r>
              <a:rPr lang="el-GR" b="1" dirty="0" smtClean="0"/>
              <a:t>Πειραματική</a:t>
            </a:r>
            <a:r>
              <a:rPr lang="el-GR" dirty="0" smtClean="0"/>
              <a:t>, Περιγραφική, Δημοσκόπηση)</a:t>
            </a:r>
          </a:p>
          <a:p>
            <a:r>
              <a:rPr lang="el-GR" sz="2400" dirty="0" smtClean="0">
                <a:solidFill>
                  <a:schemeClr val="accent6">
                    <a:lumMod val="50000"/>
                  </a:schemeClr>
                </a:solidFill>
              </a:rPr>
              <a:t>Η </a:t>
            </a:r>
            <a:r>
              <a:rPr lang="el-GR" sz="2400" b="1" dirty="0" smtClean="0">
                <a:solidFill>
                  <a:schemeClr val="accent6">
                    <a:lumMod val="50000"/>
                  </a:schemeClr>
                </a:solidFill>
              </a:rPr>
              <a:t>υγρασία</a:t>
            </a:r>
            <a:r>
              <a:rPr lang="el-GR" sz="2400" dirty="0" smtClean="0">
                <a:solidFill>
                  <a:schemeClr val="accent6">
                    <a:lumMod val="50000"/>
                  </a:schemeClr>
                </a:solidFill>
              </a:rPr>
              <a:t> επηρεάζει την </a:t>
            </a:r>
            <a:r>
              <a:rPr lang="el-GR" sz="2400" b="1" dirty="0" smtClean="0">
                <a:solidFill>
                  <a:schemeClr val="accent6">
                    <a:lumMod val="50000"/>
                  </a:schemeClr>
                </a:solidFill>
              </a:rPr>
              <a:t>Ηλεκτρική αντίσταση</a:t>
            </a:r>
            <a:r>
              <a:rPr lang="el-GR" sz="2400" dirty="0" smtClean="0">
                <a:solidFill>
                  <a:schemeClr val="accent6">
                    <a:lumMod val="50000"/>
                  </a:schemeClr>
                </a:solidFill>
              </a:rPr>
              <a:t> και άρα και τον κίνδυνο ηλεκτροπληξίας</a:t>
            </a:r>
          </a:p>
          <a:p>
            <a:r>
              <a:rPr lang="el-GR" sz="2400" dirty="0" smtClean="0">
                <a:solidFill>
                  <a:schemeClr val="accent6">
                    <a:lumMod val="50000"/>
                  </a:schemeClr>
                </a:solidFill>
              </a:rPr>
              <a:t>Πως προκαλείται η </a:t>
            </a:r>
            <a:r>
              <a:rPr lang="el-GR" sz="2400" b="1" dirty="0" smtClean="0">
                <a:solidFill>
                  <a:schemeClr val="accent6">
                    <a:lumMod val="50000"/>
                  </a:schemeClr>
                </a:solidFill>
              </a:rPr>
              <a:t>ηλεκτροπληξία;</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rgbClr val="FFFF00"/>
          </a:solidFill>
        </p:spPr>
        <p:txBody>
          <a:bodyPr>
            <a:normAutofit fontScale="90000"/>
          </a:bodyPr>
          <a:lstStyle/>
          <a:p>
            <a:r>
              <a:rPr lang="el-GR" b="1" dirty="0" smtClean="0">
                <a:solidFill>
                  <a:schemeClr val="accent6">
                    <a:lumMod val="50000"/>
                  </a:schemeClr>
                </a:solidFill>
              </a:rPr>
              <a:t>Προτάσεις για συμπληρωματική έρευνα…</a:t>
            </a:r>
            <a:endParaRPr lang="el-GR" sz="2700" dirty="0">
              <a:solidFill>
                <a:schemeClr val="accent6">
                  <a:lumMod val="50000"/>
                </a:schemeClr>
              </a:solidFill>
            </a:endParaRPr>
          </a:p>
        </p:txBody>
      </p:sp>
      <p:sp>
        <p:nvSpPr>
          <p:cNvPr id="3" name="2 - Θέση περιεχομένου"/>
          <p:cNvSpPr>
            <a:spLocks noGrp="1"/>
          </p:cNvSpPr>
          <p:nvPr>
            <p:ph idx="1"/>
          </p:nvPr>
        </p:nvSpPr>
        <p:spPr/>
        <p:txBody>
          <a:bodyPr>
            <a:normAutofit fontScale="55000" lnSpcReduction="20000"/>
          </a:bodyPr>
          <a:lstStyle/>
          <a:p>
            <a:r>
              <a:rPr lang="el-GR" b="1" dirty="0" smtClean="0"/>
              <a:t>Επειδή πιθανόν να μην έχουμε χρόνο (π.χ. ένας μαθητής πρέπει να τελειώσει την έρευνά του μέσα σε ένα τρίμηνο ή τετράμηνο, ένας υποψήφιος Διδάκτορας σε 3 – 4 χρόνια) ή χρήματα, ή την εμπειρία που θα μας επιτρέψει να κάνουμε ένα εκτεταμένο και πολύπλοκο πείραμα, υπάρχει συνήθως «χώρος» για να συνεχιστεί το ψάξιμο. </a:t>
            </a:r>
          </a:p>
          <a:p>
            <a:r>
              <a:rPr lang="el-GR" dirty="0" smtClean="0"/>
              <a:t>Στο παράδειγμα του ποδηλάτου υπάρχουν και ποδήλατα με λιγότερες ή και περισσότερες ταχύτητες από τις 18 και 21 που δοκιμάσαμε εμείς. </a:t>
            </a:r>
          </a:p>
          <a:p>
            <a:r>
              <a:rPr lang="el-GR" dirty="0" smtClean="0"/>
              <a:t>Στην περίπτωση των τριαντάφυλλων στα βάζα, πιθανά να αξίζει να δοκιμαστεί αραιό διάλυμα λιπάσματος, ή μείγμα των διαφόρων προσθέτων ή περισσότερες δόσεις αντί για μόνο μία. </a:t>
            </a:r>
          </a:p>
          <a:p>
            <a:r>
              <a:rPr lang="el-GR" b="1" dirty="0" smtClean="0"/>
              <a:t>Αυτές τις σκέψεις τις καταγράφουμε σαν προτάσεις προς άλλους επιστήμονες (ή και εμάς των ίδιων μελλοντικά) ώστε να ερευνήσουν παραπέρα το θέμα. </a:t>
            </a:r>
          </a:p>
          <a:p>
            <a:r>
              <a:rPr lang="el-GR" dirty="0" smtClean="0"/>
              <a:t>Αν τα αποτελέσματα είναι εκτεταμένα, πχ μακροσκελείς πίνακες με μετρήσεις, μπορεί να υπάρξει χωριστό κεφάλαιο </a:t>
            </a:r>
            <a:r>
              <a:rPr lang="el-GR" b="1" dirty="0" smtClean="0"/>
              <a:t>«Αποτελέσματα» </a:t>
            </a:r>
          </a:p>
          <a:p>
            <a:r>
              <a:rPr lang="el-GR" b="1" dirty="0" smtClean="0"/>
              <a:t>Άλλοτε πάλι η εμπειρία που αποκτήσαμε με τα αποτελέσματα που έβγαλε το πείραμα, μας δημιουργεί νέες σκέψεις για έρευνα, που δεν είχαν περάσει απ’ το μυαλό μας όταν ξεκινάγαμε.</a:t>
            </a:r>
            <a:endParaRPr lang="el-GR"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4400552" cy="1143000"/>
          </a:xfrm>
        </p:spPr>
        <p:txBody>
          <a:bodyPr/>
          <a:lstStyle/>
          <a:p>
            <a:r>
              <a:rPr lang="el-GR" b="1" dirty="0" smtClean="0"/>
              <a:t>Βιβλιογραφία…</a:t>
            </a:r>
            <a:endParaRPr lang="el-GR" b="1" dirty="0"/>
          </a:p>
        </p:txBody>
      </p:sp>
      <p:sp>
        <p:nvSpPr>
          <p:cNvPr id="3" name="2 - Θέση περιεχομένου"/>
          <p:cNvSpPr>
            <a:spLocks noGrp="1"/>
          </p:cNvSpPr>
          <p:nvPr>
            <p:ph idx="1"/>
          </p:nvPr>
        </p:nvSpPr>
        <p:spPr>
          <a:xfrm>
            <a:off x="428596" y="2000240"/>
            <a:ext cx="8229600" cy="4525963"/>
          </a:xfrm>
        </p:spPr>
        <p:txBody>
          <a:bodyPr>
            <a:normAutofit fontScale="62500" lnSpcReduction="20000"/>
          </a:bodyPr>
          <a:lstStyle/>
          <a:p>
            <a:pPr>
              <a:buNone/>
            </a:pPr>
            <a:r>
              <a:rPr lang="el-GR" dirty="0" smtClean="0"/>
              <a:t>      Πριν ξεκινήσουμε το πείραμα, αλλά και στην πορεία, συμβουλευόμαστε έγγραφα, βιβλία, άρθρα και δημοσιεύσεις άλλων που κρίνουμε χρήσιμα. Αυτό μας βοηθάει και στο σχεδιασμό (πχ. Δόσεις) και στην υπόθεσή μας. </a:t>
            </a:r>
          </a:p>
          <a:p>
            <a:pPr>
              <a:buNone/>
            </a:pPr>
            <a:r>
              <a:rPr lang="el-GR" dirty="0" smtClean="0"/>
              <a:t>      Στο τέλος της έρευνάς μας παρουσιάζουμε αυτά τα βοηθήματα για διάφορους λόγους όπως: </a:t>
            </a:r>
          </a:p>
          <a:p>
            <a:r>
              <a:rPr lang="el-GR" dirty="0" smtClean="0"/>
              <a:t>Κάποιος άλλος ερευνητής ίσως βρει χρήσιμο κάποιο από αυτά για την δική του έρευνα </a:t>
            </a:r>
          </a:p>
          <a:p>
            <a:r>
              <a:rPr lang="el-GR" dirty="0" smtClean="0"/>
              <a:t>Κάποιοι που διαφωνούν με αυτά που λέμε ότι διαβάσαμε, να μπορούν να βρουν τα άρθρα αυτά και να δουν πού και αν υπάρχει λάθος. </a:t>
            </a:r>
          </a:p>
          <a:p>
            <a:pPr>
              <a:buNone/>
            </a:pPr>
            <a:r>
              <a:rPr lang="el-GR" dirty="0" smtClean="0"/>
              <a:t>      Η σειρά που γράφουμε τα στοιχεία μιας βιβλιογραφικής πηγής είναι αυστηρά καθορισμένη (βλέπε σχολικό βιβλίο). </a:t>
            </a:r>
          </a:p>
          <a:p>
            <a:pPr>
              <a:buNone/>
            </a:pPr>
            <a:r>
              <a:rPr lang="el-GR" dirty="0" smtClean="0"/>
              <a:t>      Αν πρόκειται για άρθρα περιοδικών (επιστημονικών), τα πράγματα είναι λίγο πιο πολύπλοκα, και τα στοιχεία που παρουσιάζουμε για κάθε άρθρο είναι: Αριθμός άρθρου – Συγγραφέας ή συντάκτης – Περιοδικό – Τεύχος – Εκδοτικός οίκος – </a:t>
            </a:r>
            <a:r>
              <a:rPr lang="el-GR" dirty="0" err="1" smtClean="0"/>
              <a:t>Xρονολογία</a:t>
            </a:r>
            <a:r>
              <a:rPr lang="el-GR" dirty="0" smtClean="0"/>
              <a:t> έκδοσης (έτος / μήνας / ημέρα, ανάλογα το περιοδικό) – Σελίδες – Πηγή.</a:t>
            </a:r>
            <a:endParaRPr lang="el-GR" dirty="0"/>
          </a:p>
        </p:txBody>
      </p:sp>
      <p:sp>
        <p:nvSpPr>
          <p:cNvPr id="6146" name="AutoShape 2" descr="https://www.athinorama.gr/Content/ImagesDatabase/p/750x422/crop/both/18/189ed301cd7f4edc85eab36cb44850b2.jpg?quality=81&amp;404=default&amp;v=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48" name="AutoShape 4" descr="https://www.athinorama.gr/Content/ImagesDatabase/p/750x422/crop/both/18/189ed301cd7f4edc85eab36cb44850b2.jpg?quality=81&amp;404=default&amp;v=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50" name="AutoShape 6" descr="https://www.athinorama.gr/Content/ImagesDatabase/p/750x422/crop/both/18/189ed301cd7f4edc85eab36cb44850b2.jpg?quality=81&amp;404=default&amp;v=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52" name="AutoShape 8" descr="https://www.athinorama.gr/Content/ImagesDatabase/p/750x422/crop/both/18/189ed301cd7f4edc85eab36cb44850b2.jpg?quality=81&amp;404=default&amp;v=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54" name="AutoShape 10" descr="https://www.athinorama.gr/Content/ImagesDatabase/p/750x422/crop/both/18/189ed301cd7f4edc85eab36cb44850b2.jpg?quality=81&amp;404=default&amp;v=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156" name="Picture 12" descr="https://panargolikos.gr/wp-content/uploads/2023/10/189ed301cd7f4edc85eab36cb44850b2.jpg"/>
          <p:cNvPicPr>
            <a:picLocks noChangeAspect="1" noChangeArrowheads="1"/>
          </p:cNvPicPr>
          <p:nvPr/>
        </p:nvPicPr>
        <p:blipFill>
          <a:blip r:embed="rId2"/>
          <a:srcRect/>
          <a:stretch>
            <a:fillRect/>
          </a:stretch>
        </p:blipFill>
        <p:spPr bwMode="auto">
          <a:xfrm>
            <a:off x="5572132" y="0"/>
            <a:ext cx="3571868" cy="200917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4114800" cy="1143000"/>
          </a:xfrm>
          <a:solidFill>
            <a:schemeClr val="accent1"/>
          </a:solidFill>
        </p:spPr>
        <p:txBody>
          <a:bodyPr/>
          <a:lstStyle/>
          <a:p>
            <a:r>
              <a:rPr lang="el-GR" b="1" dirty="0" smtClean="0">
                <a:solidFill>
                  <a:schemeClr val="bg1"/>
                </a:solidFill>
              </a:rPr>
              <a:t>Διάγραμμα ροής</a:t>
            </a:r>
            <a:endParaRPr lang="el-GR" b="1" dirty="0">
              <a:solidFill>
                <a:schemeClr val="bg1"/>
              </a:solidFill>
            </a:endParaRPr>
          </a:p>
        </p:txBody>
      </p:sp>
      <p:sp>
        <p:nvSpPr>
          <p:cNvPr id="3" name="2 - Θέση περιεχομένου"/>
          <p:cNvSpPr>
            <a:spLocks noGrp="1"/>
          </p:cNvSpPr>
          <p:nvPr>
            <p:ph idx="1"/>
          </p:nvPr>
        </p:nvSpPr>
        <p:spPr>
          <a:xfrm>
            <a:off x="457200" y="1600200"/>
            <a:ext cx="4329114" cy="4525963"/>
          </a:xfrm>
        </p:spPr>
        <p:txBody>
          <a:bodyPr>
            <a:normAutofit fontScale="77500" lnSpcReduction="20000"/>
          </a:bodyPr>
          <a:lstStyle/>
          <a:p>
            <a:pPr>
              <a:buNone/>
            </a:pPr>
            <a:r>
              <a:rPr lang="el-GR" sz="2300" dirty="0" smtClean="0"/>
              <a:t>Η γραφική παρουσίαση μιας διαδικασίας </a:t>
            </a:r>
          </a:p>
          <a:p>
            <a:pPr>
              <a:buNone/>
            </a:pPr>
            <a:r>
              <a:rPr lang="el-GR" sz="2300" dirty="0" smtClean="0"/>
              <a:t>όπου φαίνονται τα διάφορα στάδια </a:t>
            </a:r>
          </a:p>
          <a:p>
            <a:pPr>
              <a:buNone/>
            </a:pPr>
            <a:r>
              <a:rPr lang="el-GR" sz="2300" dirty="0" smtClean="0"/>
              <a:t>και η πορεία από την αρχή προς το τέλος. </a:t>
            </a:r>
          </a:p>
          <a:p>
            <a:endParaRPr lang="el-GR" dirty="0"/>
          </a:p>
          <a:p>
            <a:pPr>
              <a:buNone/>
            </a:pPr>
            <a:r>
              <a:rPr lang="el-GR" sz="2300" dirty="0" smtClean="0"/>
              <a:t>       </a:t>
            </a:r>
            <a:r>
              <a:rPr lang="el-GR" sz="2300" b="1" dirty="0" smtClean="0"/>
              <a:t>Λέξεις – κλειδιά: </a:t>
            </a:r>
            <a:r>
              <a:rPr lang="el-GR" sz="2300" dirty="0" smtClean="0"/>
              <a:t>χαρακτηριστικές λέξεις που περιγράφουν την μελέτη μας και χρησιμεύουν σε ευρετήρια βιβλιοθηκών και βάσεις δεδομένων εκδοτικών οργανισμών, βιβλιοπωλείων, Ιντερνέτ κλπ. Συνήθως επιλέγονται από τον τίτλο. Σε επιστημονικές μελέτες όπου η ορολογία ξεπερνά τις γνώσεις του μέσου ανθρώπου, ο ερευνητής προτιμά να τις αναφέρει ο ίδιος, αμέσως μετά τον τίτλο ώστε να μην βασίζεται στην φαντασία του εκάστοτε βιβλιοθηκάριου ή συντηρητή της ηλεκτρονικής βάσης δεδομένων.</a:t>
            </a:r>
            <a:endParaRPr lang="el-GR" sz="2300" dirty="0"/>
          </a:p>
        </p:txBody>
      </p:sp>
      <p:pic>
        <p:nvPicPr>
          <p:cNvPr id="28674" name="Picture 2"/>
          <p:cNvPicPr>
            <a:picLocks noChangeAspect="1" noChangeArrowheads="1"/>
          </p:cNvPicPr>
          <p:nvPr/>
        </p:nvPicPr>
        <p:blipFill>
          <a:blip r:embed="rId2"/>
          <a:srcRect/>
          <a:stretch>
            <a:fillRect/>
          </a:stretch>
        </p:blipFill>
        <p:spPr bwMode="auto">
          <a:xfrm>
            <a:off x="4643438" y="785794"/>
            <a:ext cx="4500562" cy="1643074"/>
          </a:xfrm>
          <a:prstGeom prst="rect">
            <a:avLst/>
          </a:prstGeom>
          <a:noFill/>
          <a:ln w="9525">
            <a:noFill/>
            <a:miter lim="800000"/>
            <a:headEnd/>
            <a:tailEnd/>
          </a:ln>
          <a:effectLst/>
        </p:spPr>
      </p:pic>
      <p:sp>
        <p:nvSpPr>
          <p:cNvPr id="5" name="4 - Ορθογώνιο"/>
          <p:cNvSpPr/>
          <p:nvPr/>
        </p:nvSpPr>
        <p:spPr>
          <a:xfrm>
            <a:off x="4714876" y="2500306"/>
            <a:ext cx="4143372" cy="4154984"/>
          </a:xfrm>
          <a:prstGeom prst="rect">
            <a:avLst/>
          </a:prstGeom>
          <a:ln w="63500">
            <a:solidFill>
              <a:schemeClr val="accent1">
                <a:alpha val="66000"/>
              </a:schemeClr>
            </a:solidFill>
          </a:ln>
        </p:spPr>
        <p:txBody>
          <a:bodyPr wrap="square">
            <a:spAutoFit/>
          </a:bodyPr>
          <a:lstStyle/>
          <a:p>
            <a:r>
              <a:rPr lang="el-GR" sz="2400" b="1" dirty="0" smtClean="0"/>
              <a:t>Ηλεκτρικό ρεύμα</a:t>
            </a:r>
            <a:r>
              <a:rPr lang="el-GR" sz="2400" dirty="0" smtClean="0"/>
              <a:t>;</a:t>
            </a:r>
          </a:p>
          <a:p>
            <a:pPr>
              <a:buNone/>
            </a:pPr>
            <a:r>
              <a:rPr lang="el-GR" sz="2400" dirty="0" smtClean="0"/>
              <a:t>Κίνηση ηλεκτρονίων.</a:t>
            </a:r>
          </a:p>
          <a:p>
            <a:r>
              <a:rPr lang="el-GR" sz="2400" b="1" dirty="0" smtClean="0"/>
              <a:t>Αγωγοί</a:t>
            </a:r>
            <a:r>
              <a:rPr lang="el-GR" sz="2400" dirty="0" smtClean="0"/>
              <a:t>, </a:t>
            </a:r>
            <a:r>
              <a:rPr lang="el-GR" sz="2400" b="1" dirty="0" smtClean="0"/>
              <a:t>ημιαγωγοί</a:t>
            </a:r>
            <a:r>
              <a:rPr lang="el-GR" sz="2400" dirty="0" smtClean="0"/>
              <a:t> και </a:t>
            </a:r>
            <a:r>
              <a:rPr lang="el-GR" sz="2400" b="1" dirty="0" smtClean="0"/>
              <a:t>μονωτές</a:t>
            </a:r>
            <a:r>
              <a:rPr lang="en-US" sz="2400" dirty="0" smtClean="0"/>
              <a:t>.</a:t>
            </a:r>
            <a:r>
              <a:rPr lang="el-GR" sz="2400" dirty="0" smtClean="0"/>
              <a:t> </a:t>
            </a:r>
          </a:p>
          <a:p>
            <a:pPr>
              <a:buNone/>
            </a:pPr>
            <a:r>
              <a:rPr lang="el-GR" sz="2400" b="1" dirty="0" smtClean="0"/>
              <a:t>Μονάδες Ηλεκτρικών μεγεθών</a:t>
            </a:r>
          </a:p>
          <a:p>
            <a:r>
              <a:rPr lang="el-GR" sz="2400" dirty="0" smtClean="0"/>
              <a:t>Ρεύμα </a:t>
            </a:r>
          </a:p>
          <a:p>
            <a:r>
              <a:rPr lang="el-GR" sz="2400" dirty="0" smtClean="0"/>
              <a:t>Ένταση του ρεύματος </a:t>
            </a:r>
          </a:p>
          <a:p>
            <a:r>
              <a:rPr lang="el-GR" sz="2400" b="1" dirty="0" smtClean="0"/>
              <a:t>Ι (</a:t>
            </a:r>
            <a:r>
              <a:rPr lang="en-US" sz="2400" b="1" dirty="0" smtClean="0"/>
              <a:t>Ampere)</a:t>
            </a:r>
          </a:p>
          <a:p>
            <a:r>
              <a:rPr lang="el-GR" sz="2400" dirty="0" smtClean="0"/>
              <a:t>Ηλεκτρική τάση </a:t>
            </a:r>
            <a:r>
              <a:rPr lang="en-US" sz="2400" dirty="0" smtClean="0"/>
              <a:t>U (Volt)</a:t>
            </a:r>
          </a:p>
          <a:p>
            <a:r>
              <a:rPr lang="el-GR" sz="2400" dirty="0" smtClean="0"/>
              <a:t>Ηλεκτρική Αντίσταση </a:t>
            </a:r>
            <a:r>
              <a:rPr lang="en-US" sz="2400" dirty="0" smtClean="0"/>
              <a:t>R</a:t>
            </a:r>
            <a:r>
              <a:rPr lang="el-GR" sz="2400" dirty="0" smtClean="0"/>
              <a:t> </a:t>
            </a:r>
            <a:r>
              <a:rPr lang="en-US" sz="2400" dirty="0" smtClean="0"/>
              <a:t>(Ohm)</a:t>
            </a:r>
            <a:endParaRPr lang="el-GR" sz="2400" dirty="0" smtClean="0"/>
          </a:p>
          <a:p>
            <a:pPr>
              <a:buNone/>
            </a:pPr>
            <a:r>
              <a:rPr lang="el-GR" sz="2400" b="1" dirty="0" smtClean="0"/>
              <a:t>Νόμος του ΟΗΜ </a:t>
            </a:r>
            <a:endParaRPr lang="el-G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thumbs.dreamstime.com/z/%CF%86%CF%81%CE%AC%CF%83%CE%B7-%CE%B5%CF%85%CF%87%CE%B1%CF%81%CE%B9%CF%83%CF%84%CF%8E-%CE%B3%CE%B9%CE%B1-%CF%84%CE%B7%CE%BD-%CF%80%CF%81%CE%BF%CF%83%CE%BF%CF%87%CE%AE-%CF%83%CE%B1%CF%82-%CE%B3%CF%81%CE%B1%CE%BC%CE%BC%CE%AD%CE%BD%CE%B7-%CF%83%CE%B5-%CF%83%CE%B7%CE%BC%CE%B5%CE%AF%CF%89%CF%83%CE%B7-%CE%AD%CE%BD%CE%BD%CE%BF%CE%B9%CE%B1-213875781.jpg"/>
          <p:cNvPicPr>
            <a:picLocks noChangeAspect="1" noChangeArrowheads="1"/>
          </p:cNvPicPr>
          <p:nvPr/>
        </p:nvPicPr>
        <p:blipFill>
          <a:blip r:embed="rId2"/>
          <a:srcRect/>
          <a:stretch>
            <a:fillRect/>
          </a:stretch>
        </p:blipFill>
        <p:spPr bwMode="auto">
          <a:xfrm>
            <a:off x="714348" y="214290"/>
            <a:ext cx="7929586" cy="639322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encrypted-tbn0.gstatic.com/images?q=tbn:ANd9GcSFBG77c69hRebo0mMaOrUngWaS7xeGHgF35HqiUBuEizj93jtnI3smxYrkLhDPMpNG5AU&amp;usqp=CAU"/>
          <p:cNvPicPr>
            <a:picLocks noChangeAspect="1" noChangeArrowheads="1"/>
          </p:cNvPicPr>
          <p:nvPr/>
        </p:nvPicPr>
        <p:blipFill>
          <a:blip r:embed="rId2"/>
          <a:srcRect/>
          <a:stretch>
            <a:fillRect/>
          </a:stretch>
        </p:blipFill>
        <p:spPr bwMode="auto">
          <a:xfrm>
            <a:off x="3214678" y="1285860"/>
            <a:ext cx="5531890" cy="4568851"/>
          </a:xfrm>
          <a:prstGeom prst="rect">
            <a:avLst/>
          </a:prstGeom>
          <a:noFill/>
        </p:spPr>
      </p:pic>
      <p:sp>
        <p:nvSpPr>
          <p:cNvPr id="5" name="1 - Τίτλος"/>
          <p:cNvSpPr>
            <a:spLocks noGrp="1"/>
          </p:cNvSpPr>
          <p:nvPr>
            <p:ph type="title"/>
          </p:nvPr>
        </p:nvSpPr>
        <p:spPr>
          <a:xfrm>
            <a:off x="3286116" y="6000768"/>
            <a:ext cx="5543560" cy="439718"/>
          </a:xfrm>
          <a:solidFill>
            <a:srgbClr val="FF0000"/>
          </a:solidFill>
        </p:spPr>
        <p:txBody>
          <a:bodyPr>
            <a:normAutofit/>
          </a:bodyPr>
          <a:lstStyle/>
          <a:p>
            <a:r>
              <a:rPr lang="el-GR" sz="1400" b="1" dirty="0" smtClean="0">
                <a:solidFill>
                  <a:schemeClr val="bg1"/>
                </a:solidFill>
              </a:rPr>
              <a:t>Αραμπατζής Μιχάλης - Τεχνολογία Γ΄ Γυμνασίου - 3</a:t>
            </a:r>
            <a:r>
              <a:rPr lang="el-GR" sz="1400" b="1" baseline="30000" dirty="0" smtClean="0">
                <a:solidFill>
                  <a:schemeClr val="bg1"/>
                </a:solidFill>
              </a:rPr>
              <a:t>ο</a:t>
            </a:r>
            <a:r>
              <a:rPr lang="el-GR" sz="1400" b="1" dirty="0" smtClean="0">
                <a:solidFill>
                  <a:schemeClr val="bg1"/>
                </a:solidFill>
              </a:rPr>
              <a:t> Γυμνάσιο Γέρακ</a:t>
            </a:r>
            <a:r>
              <a:rPr lang="el-GR" sz="1400" dirty="0" smtClean="0">
                <a:solidFill>
                  <a:schemeClr val="bg1"/>
                </a:solidFill>
              </a:rPr>
              <a:t>α</a:t>
            </a:r>
            <a:endParaRPr lang="el-GR" sz="1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3">
              <a:lumMod val="50000"/>
            </a:schemeClr>
          </a:solidFill>
        </p:spPr>
        <p:txBody>
          <a:bodyPr>
            <a:normAutofit/>
          </a:bodyPr>
          <a:lstStyle/>
          <a:p>
            <a:r>
              <a:rPr lang="el-GR" b="1" dirty="0" smtClean="0">
                <a:solidFill>
                  <a:schemeClr val="bg1"/>
                </a:solidFill>
              </a:rPr>
              <a:t>ΑΠΛΟ ΗΛΕΚΤΡΙΚΟ ΚΥΚΛΩΜΑ</a:t>
            </a:r>
            <a:endParaRPr lang="el-GR" b="1" dirty="0">
              <a:solidFill>
                <a:schemeClr val="bg1"/>
              </a:solidFill>
            </a:endParaRPr>
          </a:p>
        </p:txBody>
      </p:sp>
      <p:pic>
        <p:nvPicPr>
          <p:cNvPr id="34818" name="Picture 2" descr="https://4.bp.blogspot.com/-4gvJgIEIQSE/TxN9EjbRSOI/AAAAAAAAB7c/_w8Nc8RNT0s/s1600/%25CE%25A6%25CE%25A5%25CE%25A3%25CE%2599%25CE%259A%25CE%2597+%25CE%2593+%25CE%2593%25CE%25A5%25CE%259C%25CE%259D%25CE%2591%25CE%25A3%25CE%2599%25CE%259F%25CE%25A5%2528101%2529.jpg"/>
          <p:cNvPicPr>
            <a:picLocks noChangeAspect="1" noChangeArrowheads="1"/>
          </p:cNvPicPr>
          <p:nvPr/>
        </p:nvPicPr>
        <p:blipFill>
          <a:blip r:embed="rId2"/>
          <a:srcRect/>
          <a:stretch>
            <a:fillRect/>
          </a:stretch>
        </p:blipFill>
        <p:spPr bwMode="auto">
          <a:xfrm>
            <a:off x="714349" y="1625654"/>
            <a:ext cx="7715304" cy="488930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857224" y="142852"/>
            <a:ext cx="2928958" cy="1459944"/>
          </a:xfrm>
          <a:prstGeom prst="rect">
            <a:avLst/>
          </a:prstGeom>
          <a:noFill/>
          <a:ln w="9525">
            <a:noFill/>
            <a:miter lim="800000"/>
            <a:headEnd/>
            <a:tailEnd/>
          </a:ln>
          <a:effectLst/>
        </p:spPr>
      </p:pic>
      <p:sp>
        <p:nvSpPr>
          <p:cNvPr id="5" name="4 - Ορθογώνιο"/>
          <p:cNvSpPr/>
          <p:nvPr/>
        </p:nvSpPr>
        <p:spPr>
          <a:xfrm>
            <a:off x="571472" y="1500174"/>
            <a:ext cx="8072494" cy="5232202"/>
          </a:xfrm>
          <a:prstGeom prst="rect">
            <a:avLst/>
          </a:prstGeom>
        </p:spPr>
        <p:txBody>
          <a:bodyPr wrap="square">
            <a:spAutoFit/>
          </a:bodyPr>
          <a:lstStyle/>
          <a:p>
            <a:r>
              <a:rPr lang="el-GR" sz="2800" b="1" dirty="0" smtClean="0"/>
              <a:t>Ηλεκτροπληξία</a:t>
            </a:r>
            <a:r>
              <a:rPr lang="el-GR" sz="2800" dirty="0" smtClean="0"/>
              <a:t> </a:t>
            </a:r>
            <a:r>
              <a:rPr lang="el-GR" dirty="0" smtClean="0"/>
              <a:t>ονομάζεται η διέλευση </a:t>
            </a:r>
          </a:p>
          <a:p>
            <a:r>
              <a:rPr lang="el-GR" dirty="0" smtClean="0"/>
              <a:t>του ηλεκτρικού ρεύματος μέσα από το ανθρώπινο</a:t>
            </a:r>
          </a:p>
          <a:p>
            <a:r>
              <a:rPr lang="el-GR" dirty="0" smtClean="0"/>
              <a:t> σώμα, η οποία μπορεί να έχει ολέθριες συνέπειες </a:t>
            </a:r>
          </a:p>
          <a:p>
            <a:r>
              <a:rPr lang="el-GR" dirty="0" smtClean="0"/>
              <a:t>όπως μυϊκές, αναπνευστικές και καρδιακές βλάβες, </a:t>
            </a:r>
          </a:p>
          <a:p>
            <a:r>
              <a:rPr lang="el-GR" dirty="0" smtClean="0"/>
              <a:t>σοβαρά εγκαύματα, κακώσεις ή ακόμα και θάνατο.</a:t>
            </a:r>
          </a:p>
          <a:p>
            <a:r>
              <a:rPr lang="el-GR" dirty="0" smtClean="0"/>
              <a:t>Οι παράγοντες που καθορίζουν τη σοβαρότητα μιας ηλεκτροπληξίας είναι:</a:t>
            </a:r>
          </a:p>
          <a:p>
            <a:pPr marL="342900" indent="-342900">
              <a:buFont typeface="+mj-lt"/>
              <a:buAutoNum type="arabicPeriod"/>
            </a:pPr>
            <a:r>
              <a:rPr lang="el-GR" dirty="0" smtClean="0"/>
              <a:t>Η τάση επαφής (</a:t>
            </a:r>
            <a:r>
              <a:rPr lang="el-GR" dirty="0" err="1" smtClean="0"/>
              <a:t>Volts</a:t>
            </a:r>
            <a:r>
              <a:rPr lang="el-GR" dirty="0" smtClean="0"/>
              <a:t>) και η ένταση του ρεύματος (</a:t>
            </a:r>
            <a:r>
              <a:rPr lang="el-GR" dirty="0" err="1" smtClean="0"/>
              <a:t>Amperes</a:t>
            </a:r>
            <a:r>
              <a:rPr lang="el-GR" dirty="0" smtClean="0"/>
              <a:t>) που διαρρέει το σώμα.</a:t>
            </a:r>
          </a:p>
          <a:p>
            <a:pPr marL="342900" indent="-342900">
              <a:buFont typeface="+mj-lt"/>
              <a:buAutoNum type="arabicPeriod"/>
            </a:pPr>
            <a:r>
              <a:rPr lang="el-GR" dirty="0" smtClean="0"/>
              <a:t>Η χρονική διάρκεια της διέλευσης του ρεύματος από το ανθρώπινο σώμα.</a:t>
            </a:r>
          </a:p>
          <a:p>
            <a:pPr marL="342900" indent="-342900">
              <a:buFont typeface="+mj-lt"/>
              <a:buAutoNum type="arabicPeriod"/>
            </a:pPr>
            <a:r>
              <a:rPr lang="el-GR" dirty="0" smtClean="0"/>
              <a:t>Η διαδρομή του ρεύματος μέσω του σώματος και συνεπώς το είδος των εσωτερικών οργάνων που πλήττεται κατά μήκος αυτής της διαδρομής.</a:t>
            </a:r>
          </a:p>
          <a:p>
            <a:pPr marL="342900" indent="-342900">
              <a:buFont typeface="+mj-lt"/>
              <a:buAutoNum type="arabicPeriod"/>
            </a:pPr>
            <a:r>
              <a:rPr lang="el-GR" dirty="0" smtClean="0"/>
              <a:t>Η συχνότητα ή τη μορφή του ρεύματος (συνεχές, εναλλασσόμενο, χαμηλής ή υψηλής συχνότητας).</a:t>
            </a:r>
          </a:p>
          <a:p>
            <a:pPr marL="342900" indent="-342900">
              <a:buFont typeface="+mj-lt"/>
              <a:buAutoNum type="arabicPeriod"/>
            </a:pPr>
            <a:r>
              <a:rPr lang="el-GR" dirty="0" smtClean="0"/>
              <a:t>Η κατάσταση του σώματος (ιδρωμένο, εξασθενημένο κ.λπ.). Αν το δέρμα είναι υγρό, ρυπαρό ή ιδρωμένο εμφανίζει 10 με 100 φορές μειωμένη ηλεκτρική αντίσταση.</a:t>
            </a:r>
          </a:p>
          <a:p>
            <a:pPr marL="342900" indent="-342900">
              <a:buFont typeface="+mj-lt"/>
              <a:buAutoNum type="arabicPeriod"/>
            </a:pPr>
            <a:r>
              <a:rPr lang="el-GR" dirty="0" smtClean="0"/>
              <a:t>Η υγρασία του χώρου.</a:t>
            </a:r>
          </a:p>
          <a:p>
            <a:endParaRPr lang="el-GR" dirty="0"/>
          </a:p>
        </p:txBody>
      </p:sp>
      <p:pic>
        <p:nvPicPr>
          <p:cNvPr id="7" name="Picture 2" descr="https://encrypted-tbn0.gstatic.com/images?q=tbn:ANd9GcQL42QfIcYjQvxBphO4ZUwm3Q4741zqjLne7VjeYcd5eyGpZdkcaCO2B_FRdhwtLYZP__k&amp;usqp=CAU"/>
          <p:cNvPicPr>
            <a:picLocks noChangeAspect="1" noChangeArrowheads="1"/>
          </p:cNvPicPr>
          <p:nvPr/>
        </p:nvPicPr>
        <p:blipFill>
          <a:blip r:embed="rId3"/>
          <a:srcRect/>
          <a:stretch>
            <a:fillRect/>
          </a:stretch>
        </p:blipFill>
        <p:spPr bwMode="auto">
          <a:xfrm>
            <a:off x="5850343" y="1"/>
            <a:ext cx="2841525" cy="300037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ethelontesmikras.gr/wp-content/uploads/2020/10/electrocuted-boy_70172-650.jpg"/>
          <p:cNvPicPr>
            <a:picLocks noChangeAspect="1" noChangeArrowheads="1"/>
          </p:cNvPicPr>
          <p:nvPr/>
        </p:nvPicPr>
        <p:blipFill>
          <a:blip r:embed="rId2"/>
          <a:srcRect/>
          <a:stretch>
            <a:fillRect/>
          </a:stretch>
        </p:blipFill>
        <p:spPr bwMode="auto">
          <a:xfrm>
            <a:off x="2571736" y="3357562"/>
            <a:ext cx="3095625" cy="3219451"/>
          </a:xfrm>
          <a:prstGeom prst="rect">
            <a:avLst/>
          </a:prstGeom>
          <a:noFill/>
        </p:spPr>
      </p:pic>
      <p:pic>
        <p:nvPicPr>
          <p:cNvPr id="31748" name="Picture 4" descr="https://www.exyppsamaras.gr/wp-content/uploads/2021/08/Εικόνα1.jpg"/>
          <p:cNvPicPr>
            <a:picLocks noChangeAspect="1" noChangeArrowheads="1"/>
          </p:cNvPicPr>
          <p:nvPr/>
        </p:nvPicPr>
        <p:blipFill>
          <a:blip r:embed="rId3"/>
          <a:srcRect/>
          <a:stretch>
            <a:fillRect/>
          </a:stretch>
        </p:blipFill>
        <p:spPr bwMode="auto">
          <a:xfrm>
            <a:off x="4929190" y="428604"/>
            <a:ext cx="4037428" cy="3357586"/>
          </a:xfrm>
          <a:prstGeom prst="rect">
            <a:avLst/>
          </a:prstGeom>
          <a:noFill/>
        </p:spPr>
      </p:pic>
      <p:pic>
        <p:nvPicPr>
          <p:cNvPr id="31750" name="Picture 6" descr="https://www.exyppsamaras.gr/wp-content/uploads/2021/08/Εικόνα2.jpg"/>
          <p:cNvPicPr>
            <a:picLocks noChangeAspect="1" noChangeArrowheads="1"/>
          </p:cNvPicPr>
          <p:nvPr/>
        </p:nvPicPr>
        <p:blipFill>
          <a:blip r:embed="rId4"/>
          <a:srcRect/>
          <a:stretch>
            <a:fillRect/>
          </a:stretch>
        </p:blipFill>
        <p:spPr bwMode="auto">
          <a:xfrm>
            <a:off x="500034" y="357166"/>
            <a:ext cx="3286148" cy="370839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214290"/>
            <a:ext cx="8229600" cy="1857380"/>
          </a:xfrm>
          <a:solidFill>
            <a:schemeClr val="accent2">
              <a:lumMod val="75000"/>
            </a:schemeClr>
          </a:solidFill>
        </p:spPr>
        <p:txBody>
          <a:bodyPr>
            <a:normAutofit/>
          </a:bodyPr>
          <a:lstStyle/>
          <a:p>
            <a:r>
              <a:rPr lang="el-GR" b="1" dirty="0" smtClean="0">
                <a:solidFill>
                  <a:schemeClr val="bg1"/>
                </a:solidFill>
              </a:rPr>
              <a:t>ΗΛΕΚΤΡΟΠΛΗΞΙΑ &amp; ΑΣΦΑΛΕΙΑ ΕΓΚΑΤΑΣΤΑΣΕΩΝ</a:t>
            </a:r>
            <a:endParaRPr lang="el-GR" dirty="0">
              <a:solidFill>
                <a:schemeClr val="bg1"/>
              </a:solidFill>
            </a:endParaRPr>
          </a:p>
        </p:txBody>
      </p:sp>
      <p:sp>
        <p:nvSpPr>
          <p:cNvPr id="3" name="2 - Θέση περιεχομένου"/>
          <p:cNvSpPr>
            <a:spLocks noGrp="1"/>
          </p:cNvSpPr>
          <p:nvPr>
            <p:ph idx="1"/>
          </p:nvPr>
        </p:nvSpPr>
        <p:spPr>
          <a:xfrm>
            <a:off x="428596" y="2071678"/>
            <a:ext cx="8229600" cy="4525963"/>
          </a:xfrm>
        </p:spPr>
        <p:txBody>
          <a:bodyPr>
            <a:normAutofit/>
          </a:bodyPr>
          <a:lstStyle/>
          <a:p>
            <a:r>
              <a:rPr lang="el-GR" dirty="0" smtClean="0"/>
              <a:t>Ο ηλεκτρισμός από την ανακάλυψη του ως σήμερα αποτελεί καθημερινό κομμάτι της ζωής μας, ωστόσο ορισμένες φορές δεν τον μεταχειριζόμαστε με την απαιτούμενη σύνεση, με αποτέλεσμα τα τελευταία χρόνια αρκετοί συνάνθρωποι μας, να έχουν έρθει σε άμεση ή έμμεση επαφή με το ηλεκτρικό ρεύμα και να υποστούν ηλεκτροπληξία.</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accent2">
              <a:lumMod val="75000"/>
            </a:schemeClr>
          </a:solidFill>
        </p:spPr>
        <p:txBody>
          <a:bodyPr>
            <a:normAutofit fontScale="90000"/>
          </a:bodyPr>
          <a:lstStyle/>
          <a:p>
            <a:r>
              <a:rPr lang="el-GR" b="1" dirty="0" smtClean="0">
                <a:solidFill>
                  <a:schemeClr val="bg1"/>
                </a:solidFill>
              </a:rPr>
              <a:t>ΠΩΣ ΜΠΟΡΟΥΝ ΝΑ ΑΠΟΦΕΥΧΘΟΥΝ ΤΑ ΑΤΥΧΗΜΑΤΑ</a:t>
            </a:r>
            <a:endParaRPr lang="el-GR" b="1" dirty="0">
              <a:solidFill>
                <a:schemeClr val="bg1"/>
              </a:solidFill>
            </a:endParaRPr>
          </a:p>
        </p:txBody>
      </p:sp>
      <p:sp>
        <p:nvSpPr>
          <p:cNvPr id="3" name="2 - Θέση περιεχομένου"/>
          <p:cNvSpPr>
            <a:spLocks noGrp="1"/>
          </p:cNvSpPr>
          <p:nvPr>
            <p:ph idx="1"/>
          </p:nvPr>
        </p:nvSpPr>
        <p:spPr/>
        <p:txBody>
          <a:bodyPr>
            <a:normAutofit fontScale="70000" lnSpcReduction="20000"/>
          </a:bodyPr>
          <a:lstStyle/>
          <a:p>
            <a:r>
              <a:rPr lang="el-GR" u="sng" dirty="0"/>
              <a:t>Οι ηλεκτρολογικές εγκαταστάσεις πρέπει να κατασκευάζονται, συντηρούνται και επιθεωρούνται, σύμφωνα με τα ισχύοντα πρότυπα και κανονισμούς, ώστε να επιτυγχάνουμε την ελαχιστοποίηση των κινδύνων, που απειλούν την ανθρώπινη </a:t>
            </a:r>
            <a:r>
              <a:rPr lang="el-GR" u="sng" dirty="0" smtClean="0"/>
              <a:t>ζωή. </a:t>
            </a:r>
            <a:endParaRPr lang="el-GR" dirty="0" smtClean="0"/>
          </a:p>
          <a:p>
            <a:r>
              <a:rPr lang="el-GR" b="1" dirty="0"/>
              <a:t>Ο μοναδικός τρόπος, ώστε να θεωρηθεί επίσημα μια ηλεκτρολογική εγκατάσταση ασφαλής είναι να επιθεωρηθεί και να εκδοθεί η Υπεύθυνη Δήλωση Εγκαταστάτη (Υ.Δ.Ε.) από εξειδικευμένο προσωπικό.</a:t>
            </a:r>
            <a:endParaRPr lang="el-GR" dirty="0" smtClean="0"/>
          </a:p>
          <a:p>
            <a:r>
              <a:rPr lang="el-GR" dirty="0"/>
              <a:t>H επιθεώρηση γίνεται σύμφωνα με όσα προβλέπονται στο πρότυπο ΕΛΟΤ HD384 και περιλαμβάνει δύο μέρη: </a:t>
            </a:r>
            <a:endParaRPr lang="el-GR" dirty="0" smtClean="0"/>
          </a:p>
          <a:p>
            <a:pPr>
              <a:buNone/>
            </a:pPr>
            <a:r>
              <a:rPr lang="el-GR" dirty="0" smtClean="0"/>
              <a:t>α</a:t>
            </a:r>
            <a:r>
              <a:rPr lang="el-GR" dirty="0"/>
              <a:t>) την οπτική επιθεώρηση του εξοπλισμού και της εγκατάστασης και </a:t>
            </a:r>
            <a:endParaRPr lang="el-GR" dirty="0" smtClean="0"/>
          </a:p>
          <a:p>
            <a:pPr>
              <a:buNone/>
            </a:pPr>
            <a:r>
              <a:rPr lang="el-GR" dirty="0" smtClean="0"/>
              <a:t>β</a:t>
            </a:r>
            <a:r>
              <a:rPr lang="el-GR" dirty="0"/>
              <a:t>) τον έλεγχο με δοκιμές και μετρήσεις.</a:t>
            </a:r>
            <a:endParaRPr lang="el-GR" dirty="0" smtClean="0"/>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071538" y="2071678"/>
            <a:ext cx="2871274" cy="378621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357686" y="1785926"/>
            <a:ext cx="4057650" cy="4314825"/>
          </a:xfrm>
          <a:prstGeom prst="rect">
            <a:avLst/>
          </a:prstGeom>
          <a:noFill/>
          <a:ln w="9525">
            <a:noFill/>
            <a:miter lim="800000"/>
            <a:headEnd/>
            <a:tailEnd/>
          </a:ln>
          <a:effectLst/>
        </p:spPr>
      </p:pic>
      <p:sp>
        <p:nvSpPr>
          <p:cNvPr id="6" name="1 - Τίτλος"/>
          <p:cNvSpPr txBox="1">
            <a:spLocks/>
          </p:cNvSpPr>
          <p:nvPr/>
        </p:nvSpPr>
        <p:spPr>
          <a:xfrm>
            <a:off x="609600" y="427038"/>
            <a:ext cx="8229600" cy="1143000"/>
          </a:xfrm>
          <a:prstGeom prst="rect">
            <a:avLst/>
          </a:prstGeom>
          <a:solidFill>
            <a:schemeClr val="accent2">
              <a:lumMod val="75000"/>
            </a:schemeClr>
          </a:solidFill>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smtClean="0">
                <a:ln>
                  <a:noFill/>
                </a:ln>
                <a:solidFill>
                  <a:schemeClr val="bg1"/>
                </a:solidFill>
                <a:effectLst/>
                <a:uLnTx/>
                <a:uFillTx/>
                <a:latin typeface="+mj-lt"/>
                <a:ea typeface="+mj-ea"/>
                <a:cs typeface="+mj-cs"/>
              </a:rPr>
              <a:t>ΠΩΣ ΜΠΟΡΟΥΝ ΝΑ ΑΠΟΦΕΥΧΘΟΥΝ ΤΑ ΑΤΥΧΗΜΑΤΑ</a:t>
            </a:r>
            <a:endParaRPr kumimoji="0" lang="el-GR" sz="44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8" name="7 - Ορθογώνιο"/>
          <p:cNvSpPr/>
          <p:nvPr/>
        </p:nvSpPr>
        <p:spPr>
          <a:xfrm>
            <a:off x="642910" y="6072206"/>
            <a:ext cx="8215582" cy="369332"/>
          </a:xfrm>
          <a:prstGeom prst="rect">
            <a:avLst/>
          </a:prstGeom>
        </p:spPr>
        <p:txBody>
          <a:bodyPr wrap="none">
            <a:spAutoFit/>
          </a:bodyPr>
          <a:lstStyle/>
          <a:p>
            <a:r>
              <a:rPr lang="el-GR" dirty="0" err="1" smtClean="0"/>
              <a:t>Ρελέ</a:t>
            </a:r>
            <a:r>
              <a:rPr lang="el-GR" dirty="0" smtClean="0"/>
              <a:t> Διαρροής ή Διαφυγής ή Αυτόματος ηλεκτροπληξίας, μονοφασικός &amp; τριφασικός </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4286248" y="1643050"/>
            <a:ext cx="4420708" cy="452596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000100" y="1743615"/>
            <a:ext cx="2857520" cy="4549957"/>
          </a:xfrm>
          <a:prstGeom prst="rect">
            <a:avLst/>
          </a:prstGeom>
          <a:noFill/>
          <a:ln w="9525">
            <a:noFill/>
            <a:miter lim="800000"/>
            <a:headEnd/>
            <a:tailEnd/>
          </a:ln>
          <a:effectLst/>
        </p:spPr>
      </p:pic>
      <p:sp>
        <p:nvSpPr>
          <p:cNvPr id="8" name="1 - Τίτλος"/>
          <p:cNvSpPr>
            <a:spLocks noGrp="1"/>
          </p:cNvSpPr>
          <p:nvPr>
            <p:ph type="title"/>
          </p:nvPr>
        </p:nvSpPr>
        <p:spPr>
          <a:xfrm>
            <a:off x="457200" y="274638"/>
            <a:ext cx="8229600" cy="1143000"/>
          </a:xfrm>
          <a:solidFill>
            <a:schemeClr val="accent2">
              <a:lumMod val="75000"/>
            </a:schemeClr>
          </a:solidFill>
        </p:spPr>
        <p:txBody>
          <a:bodyPr>
            <a:normAutofit fontScale="90000"/>
          </a:bodyPr>
          <a:lstStyle/>
          <a:p>
            <a:r>
              <a:rPr lang="el-GR" b="1" dirty="0" smtClean="0">
                <a:solidFill>
                  <a:schemeClr val="bg1"/>
                </a:solidFill>
              </a:rPr>
              <a:t>ΠΩΣ ΜΠΟΡΟΥΝ ΝΑ ΑΠΟΦΕΥΧΘΟΥΝ ΤΑ ΑΤΥΧΗΜΑΤΑ</a:t>
            </a:r>
            <a:endParaRPr lang="el-GR" b="1" dirty="0">
              <a:solidFill>
                <a:schemeClr val="bg1"/>
              </a:solidFill>
            </a:endParaRPr>
          </a:p>
        </p:txBody>
      </p:sp>
      <p:sp>
        <p:nvSpPr>
          <p:cNvPr id="10" name="9 - Ορθογώνιο"/>
          <p:cNvSpPr/>
          <p:nvPr/>
        </p:nvSpPr>
        <p:spPr>
          <a:xfrm>
            <a:off x="642910" y="6072206"/>
            <a:ext cx="8215582" cy="369332"/>
          </a:xfrm>
          <a:prstGeom prst="rect">
            <a:avLst/>
          </a:prstGeom>
        </p:spPr>
        <p:txBody>
          <a:bodyPr wrap="none">
            <a:spAutoFit/>
          </a:bodyPr>
          <a:lstStyle/>
          <a:p>
            <a:r>
              <a:rPr lang="el-GR" dirty="0" err="1" smtClean="0"/>
              <a:t>Ρελέ</a:t>
            </a:r>
            <a:r>
              <a:rPr lang="el-GR" dirty="0" smtClean="0"/>
              <a:t> Διαρροής ή Διαφυγής ή Αυτόματος ηλεκτροπληξίας, μονοφασικός &amp; τριφασικός </a:t>
            </a: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1569</TotalTime>
  <Words>2212</Words>
  <Application>Microsoft Office PowerPoint</Application>
  <PresentationFormat>Προβολή στην οθόνη (4:3)</PresentationFormat>
  <Paragraphs>128</Paragraphs>
  <Slides>24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Μελέτη της μεταβολής της ηλεκτρικής αντίστασης, ξύλινης επιφάνειας ανάλογα με την υγρασία της. Ο τίτλος να μην είναι ούτε ατέλειωτος ώστε να χάνεται η ουσία, ούτε τόσο τηλεγραφικός ώστε να είναι πολύ γενικός. Από εδώ επιλέγονται και οι λέξεις – κλειδιά  </vt:lpstr>
      <vt:lpstr>Παρουσίαση του προβλήματος…</vt:lpstr>
      <vt:lpstr>ΑΠΛΟ ΗΛΕΚΤΡΙΚΟ ΚΥΚΛΩΜΑ</vt:lpstr>
      <vt:lpstr>Διαφάνεια 4</vt:lpstr>
      <vt:lpstr>Διαφάνεια 5</vt:lpstr>
      <vt:lpstr>ΗΛΕΚΤΡΟΠΛΗΞΙΑ &amp; ΑΣΦΑΛΕΙΑ ΕΓΚΑΤΑΣΤΑΣΕΩΝ</vt:lpstr>
      <vt:lpstr>ΠΩΣ ΜΠΟΡΟΥΝ ΝΑ ΑΠΟΦΕΥΧΘΟΥΝ ΤΑ ΑΤΥΧΗΜΑΤΑ</vt:lpstr>
      <vt:lpstr>Διαφάνεια 8</vt:lpstr>
      <vt:lpstr>ΠΩΣ ΜΠΟΡΟΥΝ ΝΑ ΑΠΟΦΕΥΧΘΟΥΝ ΤΑ ΑΤΥΧΗΜΑΤΑ</vt:lpstr>
      <vt:lpstr>Σκοπός της Έρευνας…</vt:lpstr>
      <vt:lpstr>Κοινωνικές ανάγκες που εξυπηρετεί…</vt:lpstr>
      <vt:lpstr>Υπόθεση…</vt:lpstr>
      <vt:lpstr>Παράμετροι που δεν επηρεάζουν τα αποτελέσματα…</vt:lpstr>
      <vt:lpstr>Περιγραφή Ορίων – Περιορισμοί…</vt:lpstr>
      <vt:lpstr>Διαδικασία…</vt:lpstr>
      <vt:lpstr>Διαδικασία…</vt:lpstr>
      <vt:lpstr>Διαφάνεια 17</vt:lpstr>
      <vt:lpstr>Ορισμοί…</vt:lpstr>
      <vt:lpstr>Συμπεράσματα…</vt:lpstr>
      <vt:lpstr>Προτάσεις για συμπληρωματική έρευνα…</vt:lpstr>
      <vt:lpstr>Βιβλιογραφία…</vt:lpstr>
      <vt:lpstr>Διάγραμμα ροής</vt:lpstr>
      <vt:lpstr>Διαφάνεια 23</vt:lpstr>
      <vt:lpstr>Αραμπατζής Μιχάλης - Τεχνολογία Γ΄ Γυμνασίου - 3ο Γυμνάσιο Γέρακα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marab</dc:creator>
  <cp:lastModifiedBy>marab</cp:lastModifiedBy>
  <cp:revision>43</cp:revision>
  <dcterms:created xsi:type="dcterms:W3CDTF">2023-11-25T18:16:53Z</dcterms:created>
  <dcterms:modified xsi:type="dcterms:W3CDTF">2023-11-26T20:26:44Z</dcterms:modified>
</cp:coreProperties>
</file>