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1" r:id="rId4"/>
    <p:sldId id="266" r:id="rId5"/>
    <p:sldId id="272" r:id="rId6"/>
    <p:sldId id="273" r:id="rId7"/>
    <p:sldId id="269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4D236"/>
    <a:srgbClr val="8DA375"/>
    <a:srgbClr val="C1CF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 snapToGrid="0" snapToObjects="1">
      <p:cViewPr varScale="1">
        <p:scale>
          <a:sx n="72" d="100"/>
          <a:sy n="7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DB13-8B38-B042-8945-119E2A2B7D54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2D4-6A2B-9E46-B80F-705C9EA321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76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142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049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049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5238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049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E1BD8-D732-3649-BF4F-B81352AC8426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Centre for Research in Mathematics Education, University of Nottingham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06CA-0160-C047-90C8-0DF1167D88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mascil_Logo_4C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3917" y="6070600"/>
            <a:ext cx="1117600" cy="571500"/>
          </a:xfrm>
          <a:prstGeom prst="rect">
            <a:avLst/>
          </a:prstGeom>
        </p:spPr>
      </p:pic>
      <p:pic>
        <p:nvPicPr>
          <p:cNvPr id="8" name="Grafi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287" y="6149025"/>
            <a:ext cx="850354" cy="572450"/>
          </a:xfrm>
          <a:prstGeom prst="rect">
            <a:avLst/>
          </a:prstGeom>
        </p:spPr>
      </p:pic>
      <p:pic>
        <p:nvPicPr>
          <p:cNvPr id="9" name="Grafik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193" y="6149025"/>
            <a:ext cx="708094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url=http://mom.me/in-the-loop/7930-video-deaf-boy-hears-fathers-voice-first-time/&amp;rct=j&amp;frm=1&amp;q=&amp;esrc=s&amp;sa=U&amp;ei=wGvrU9KmO66p7Abd1IDoAQ&amp;ved=0CB4Q9QEwBA&amp;usg=AFQjCNGYgeKzhX6sL1oD19JsvBOqrN-6V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u9Ja4wyU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ontinuingeducation.com/Audiolog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30148" y="1083822"/>
            <a:ext cx="7115536" cy="164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 smtClean="0"/>
              <a:t>Πρόβλημα του μήνα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>
                <a:solidFill>
                  <a:srgbClr val="8DA375"/>
                </a:solidFill>
              </a:rPr>
              <a:t>   </a:t>
            </a:r>
            <a:r>
              <a:rPr lang="el-GR" sz="3600" dirty="0" smtClean="0">
                <a:solidFill>
                  <a:srgbClr val="8DA375"/>
                </a:solidFill>
              </a:rPr>
              <a:t>Ένα πρόβλημα ακοής</a:t>
            </a:r>
            <a:endParaRPr lang="en-US" sz="3600" dirty="0">
              <a:solidFill>
                <a:srgbClr val="8DA375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327737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pic>
        <p:nvPicPr>
          <p:cNvPr id="5" name="Picture 4" descr="https://encrypted-tbn1.gstatic.com/images?q=tbn:ANd9GcQjoCNW6qlmhj7VwXMuX1Z-Vcs6mpOyuS0OX_QmSt0CoYDIFFkft3V1ms5K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987" y="3277373"/>
            <a:ext cx="3437680" cy="2386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287" y="65314"/>
            <a:ext cx="5029199" cy="1143000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Περιεχόμενο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572" y="1208314"/>
            <a:ext cx="7234177" cy="4250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300" dirty="0" smtClean="0"/>
              <a:t>Στόχοι</a:t>
            </a:r>
            <a:r>
              <a:rPr lang="en-GB" sz="2300" dirty="0" smtClean="0"/>
              <a:t>: </a:t>
            </a:r>
          </a:p>
          <a:p>
            <a:pPr lvl="0"/>
            <a:r>
              <a:rPr lang="el-GR" sz="2300" dirty="0" smtClean="0"/>
              <a:t>Να σχεδιάζουν και να χρησιμοποιούν ένα απλό τεστ ακοής·</a:t>
            </a:r>
            <a:endParaRPr lang="en-GB" sz="2300" dirty="0"/>
          </a:p>
          <a:p>
            <a:r>
              <a:rPr lang="el-GR" sz="2300" dirty="0" smtClean="0"/>
              <a:t>Να συγκρίνουν κριτικά τους σχεδιασμούς τους με άλλους·</a:t>
            </a:r>
            <a:endParaRPr lang="en-GB" sz="2300" dirty="0" smtClean="0"/>
          </a:p>
          <a:p>
            <a:pPr lvl="0"/>
            <a:r>
              <a:rPr lang="el-GR" sz="2300" dirty="0" smtClean="0"/>
              <a:t>Να κατανοήσουν τη δουλειά ενός ακουολόγου·</a:t>
            </a:r>
            <a:endParaRPr lang="en-GB" sz="2300" dirty="0"/>
          </a:p>
          <a:p>
            <a:pPr marL="0" indent="0">
              <a:buNone/>
            </a:pPr>
            <a:r>
              <a:rPr lang="el-GR" sz="2300" dirty="0" smtClean="0"/>
              <a:t>Εμείς θα</a:t>
            </a:r>
            <a:r>
              <a:rPr lang="en-GB" sz="2300" dirty="0" smtClean="0"/>
              <a:t>:</a:t>
            </a:r>
            <a:endParaRPr lang="en-GB" sz="2300" dirty="0"/>
          </a:p>
          <a:p>
            <a:r>
              <a:rPr lang="el-GR" sz="2300" dirty="0" smtClean="0"/>
              <a:t>Δουλέψουμε ως ομάδα για να σχεδιάσουμε ένα απλό τεστ ακοής·</a:t>
            </a:r>
            <a:endParaRPr lang="en-US" sz="2300" dirty="0" smtClean="0"/>
          </a:p>
          <a:p>
            <a:r>
              <a:rPr lang="el-GR" sz="2300" dirty="0" smtClean="0"/>
              <a:t>Μάθουμε για τους διαφορετικούς τύπους απώλειας ακοής και πως μπορούν να διαγνωστούν·</a:t>
            </a:r>
            <a:endParaRPr lang="en-GB" sz="2300" dirty="0"/>
          </a:p>
          <a:p>
            <a:pPr lvl="0"/>
            <a:r>
              <a:rPr lang="el-GR" sz="2300" dirty="0" smtClean="0"/>
              <a:t>Μπούμε στο ρόλο ενός ακουολόγου για να διαγνώσουμε κοινά προβλήματα ακοής από τα ακουογράμματα</a:t>
            </a:r>
            <a:r>
              <a:rPr lang="en-US" sz="2300" dirty="0" smtClean="0"/>
              <a:t>.</a:t>
            </a:r>
            <a:endParaRPr lang="en-GB" sz="2300" dirty="0"/>
          </a:p>
          <a:p>
            <a:pPr marL="0" indent="0">
              <a:buNone/>
            </a:pP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699" y="451676"/>
            <a:ext cx="7008430" cy="119534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l-GR" dirty="0" smtClean="0"/>
              <a:t>Συζήτηση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5033" y="1615453"/>
            <a:ext cx="8021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122745" y="1267465"/>
            <a:ext cx="702583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600" dirty="0" smtClean="0"/>
              <a:t>Έχει εκτιμηθεί ότι μέσα στον πληθυσμό</a:t>
            </a:r>
            <a:r>
              <a:rPr lang="en-US" sz="2600" dirty="0" smtClean="0"/>
              <a:t>: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</a:t>
            </a:r>
            <a:r>
              <a:rPr lang="el-GR" sz="2600" dirty="0" smtClean="0"/>
              <a:t>στους</a:t>
            </a:r>
            <a:r>
              <a:rPr lang="en-US" sz="2600" dirty="0" smtClean="0"/>
              <a:t> </a:t>
            </a:r>
            <a:r>
              <a:rPr lang="en-US" sz="2600" dirty="0"/>
              <a:t>6 </a:t>
            </a:r>
            <a:r>
              <a:rPr lang="el-GR" sz="2600" dirty="0" smtClean="0"/>
              <a:t>έχει κάποιας μορφής απώλεια ακοής·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</a:t>
            </a:r>
            <a:r>
              <a:rPr lang="el-GR" sz="2600" dirty="0" smtClean="0"/>
              <a:t>στους</a:t>
            </a:r>
            <a:r>
              <a:rPr lang="en-US" sz="2600" dirty="0" smtClean="0"/>
              <a:t> </a:t>
            </a:r>
            <a:r>
              <a:rPr lang="en-US" sz="2600" dirty="0"/>
              <a:t>30 </a:t>
            </a:r>
            <a:r>
              <a:rPr lang="el-GR" sz="2600" dirty="0" smtClean="0"/>
              <a:t>φορεί βοηθήματα απώλειας ακοής·</a:t>
            </a:r>
            <a:endParaRPr lang="en-GB" sz="2600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600" dirty="0"/>
              <a:t>1 </a:t>
            </a:r>
            <a:r>
              <a:rPr lang="el-GR" sz="2600" dirty="0" smtClean="0"/>
              <a:t>στους</a:t>
            </a:r>
            <a:r>
              <a:rPr lang="en-US" sz="2600" dirty="0" smtClean="0"/>
              <a:t> </a:t>
            </a:r>
            <a:r>
              <a:rPr lang="en-US" sz="2600" dirty="0"/>
              <a:t>10 </a:t>
            </a:r>
            <a:r>
              <a:rPr lang="el-GR" sz="2600" dirty="0" smtClean="0"/>
              <a:t>θα επωφεληθεί από ένα βοήθημα απώλειας ακοής</a:t>
            </a:r>
            <a:r>
              <a:rPr lang="en-US" sz="2600" dirty="0" smtClean="0"/>
              <a:t>.</a:t>
            </a:r>
            <a:endParaRPr lang="en-GB" sz="2600" dirty="0"/>
          </a:p>
          <a:p>
            <a:r>
              <a:rPr lang="en-US" sz="2600" dirty="0"/>
              <a:t> </a:t>
            </a:r>
            <a:endParaRPr lang="en-GB" sz="2600" dirty="0"/>
          </a:p>
        </p:txBody>
      </p:sp>
      <p:pic>
        <p:nvPicPr>
          <p:cNvPr id="9" name="Picture 2" descr="Audiology Services at Therapies Summer H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76" y="3915637"/>
            <a:ext cx="2522155" cy="22941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30547" y="3592286"/>
            <a:ext cx="39180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Υπάρχουν πολλοί βαθμοί απώλειας ακοής μεταξύ του ακούω καλά και δεν ακούω τίποτα, αλλά υπάρχει μια φυσιολογική φθορά με την ηλικία.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29359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15" y="274639"/>
            <a:ext cx="6910087" cy="904804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Ένα κοινωνικό πρόβλημα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631164" y="2074191"/>
            <a:ext cx="734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044" y="1179443"/>
            <a:ext cx="81283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απώλεια ακοής μπορεί να οδηγήσει στα ακόλουθα κοινωνικά προβλήματα</a:t>
            </a:r>
            <a:r>
              <a:rPr lang="en-US" sz="2400" dirty="0" smtClean="0"/>
              <a:t>: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Δυσκολία συμμετοχής σε συζητήσεις·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Δυσκολία </a:t>
            </a:r>
            <a:r>
              <a:rPr lang="el-GR" sz="2400" dirty="0" smtClean="0"/>
              <a:t>ακρόασης κατά τη συμμετοχή σε μια ομάδα, ειδικά αν υπάρχει θόρυβος στο περιβάλλον</a:t>
            </a:r>
            <a:r>
              <a:rPr lang="el-GR" sz="2400" dirty="0" smtClean="0"/>
              <a:t>·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Δυσκολία </a:t>
            </a:r>
            <a:r>
              <a:rPr lang="el-GR" sz="2400" dirty="0" smtClean="0"/>
              <a:t>ακοής της φωνής μιας γυναίκας παρά ενός άντρα</a:t>
            </a:r>
            <a:r>
              <a:rPr lang="el-GR" sz="2400" dirty="0" smtClean="0"/>
              <a:t>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 Ανάγκη </a:t>
            </a:r>
            <a:r>
              <a:rPr lang="el-GR" sz="2400" dirty="0" smtClean="0"/>
              <a:t>αύξησης της έντασης της τηλεόρασης σε σχέση με τα υπόλοιπα μέλη της οικογένειας· </a:t>
            </a:r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Παρανόηση </a:t>
            </a:r>
            <a:r>
              <a:rPr lang="el-GR" sz="2400" dirty="0" smtClean="0"/>
              <a:t>για το τι λέγεται· </a:t>
            </a:r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Καλύτερη </a:t>
            </a:r>
            <a:r>
              <a:rPr lang="el-GR" sz="2400" dirty="0" smtClean="0"/>
              <a:t>ακοή μόνο από το ένα αυτί· </a:t>
            </a:r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Αδυναμία </a:t>
            </a:r>
            <a:r>
              <a:rPr lang="el-GR" sz="2400" dirty="0" smtClean="0"/>
              <a:t>παρακολούθησης μιας συζήτησης/ομιλίας· </a:t>
            </a:r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Αποφυγή </a:t>
            </a:r>
            <a:r>
              <a:rPr lang="el-GR" sz="2400" dirty="0" smtClean="0"/>
              <a:t>κοινωνικών συναναστροφών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pPr algn="r"/>
            <a:r>
              <a:rPr lang="en-US" dirty="0" smtClean="0"/>
              <a:t>(</a:t>
            </a:r>
            <a:r>
              <a:rPr lang="en-US" dirty="0" smtClean="0"/>
              <a:t>Source: Chime </a:t>
            </a:r>
            <a:r>
              <a:rPr lang="en-US" dirty="0"/>
              <a:t>Social Enterprises, </a:t>
            </a:r>
            <a:r>
              <a:rPr lang="en-US" dirty="0" smtClean="0"/>
              <a:t>2014)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312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491" y="398324"/>
            <a:ext cx="6562845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Σχεδιάζοντας ένα τεστ ακοής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4319" y="1752391"/>
            <a:ext cx="692166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600" dirty="0" smtClean="0"/>
              <a:t>Να σχεδιάσεις ένα σύντομο τεστ ακοής που μπορείς να χρησιμοποιήσεις για να μετρήσεις την έκταση της ακοής και να κατασκευάσεις έναν ορισμό για τι είναι «φυσιολογική» ακοή. </a:t>
            </a:r>
            <a:endParaRPr lang="en-GB" sz="2600" dirty="0"/>
          </a:p>
        </p:txBody>
      </p:sp>
      <p:pic>
        <p:nvPicPr>
          <p:cNvPr id="1030" name="Picture 6" descr="http://teachmag.com/wp-content/uploads/2010/09/hearingimpaired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243" y="3968198"/>
            <a:ext cx="3518703" cy="25305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6044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1553"/>
          </a:xfrm>
        </p:spPr>
        <p:txBody>
          <a:bodyPr>
            <a:normAutofit/>
          </a:bodyPr>
          <a:lstStyle/>
          <a:p>
            <a:r>
              <a:rPr lang="el-GR" dirty="0" smtClean="0"/>
              <a:t>Χαρακτηριστικά σχεδιασμού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6" name="Rectangle 5"/>
          <p:cNvSpPr/>
          <p:nvPr/>
        </p:nvSpPr>
        <p:spPr>
          <a:xfrm>
            <a:off x="457200" y="891553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 smtClean="0"/>
              <a:t>Χαρακτηριστικά που χρειάζεται να ληφθούν υπόψη:</a:t>
            </a: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Ποιες είναι οι μεταβλητές κλειδιά;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Πώς οι δοκιμαστικοί ήχοι μπορούν να δημιουργηθούν εύκολα και να αναπαραχθούν με συνέπεια</a:t>
            </a:r>
            <a:r>
              <a:rPr lang="el-GR" sz="2400" dirty="0" smtClean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Ποιοι </a:t>
            </a:r>
            <a:r>
              <a:rPr lang="el-GR" sz="2400" dirty="0" smtClean="0"/>
              <a:t>θα αποτελέσουν το δείγμα και τι μέγεθος δείγματος είναι κατάλληλο; </a:t>
            </a:r>
            <a:endParaRPr lang="el-GR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Θα </a:t>
            </a:r>
            <a:r>
              <a:rPr lang="el-GR" sz="2400" dirty="0" smtClean="0"/>
              <a:t>εξετάζεται η ακοή από τα δύο αυτιά ανεξάρτητα ή είναι καταλληλότερος ο συνδυαστικός έλεγχος της ακοής; 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Η </a:t>
            </a:r>
            <a:r>
              <a:rPr lang="el-GR" sz="2400" dirty="0" smtClean="0"/>
              <a:t>«φυσιολογική» ακοή θα διαγνωστεί από μία απλή μέτρηση ή από μια σειρά εξετάσεων</a:t>
            </a:r>
            <a:r>
              <a:rPr lang="el-GR" sz="2400" dirty="0" smtClean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Ποια </a:t>
            </a:r>
            <a:r>
              <a:rPr lang="el-GR" sz="2400" dirty="0" smtClean="0"/>
              <a:t>είναι η καλύτερη μορφή παρουσίασης των αποτελεσμάτων; </a:t>
            </a:r>
            <a:endParaRPr lang="el-GR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Ποιοι </a:t>
            </a:r>
            <a:r>
              <a:rPr lang="el-GR" sz="2400" dirty="0" smtClean="0"/>
              <a:t>έλεγχοι αναφορικά με την υγεία και την ασφάλεια είναι απαραίτητοι</a:t>
            </a:r>
            <a:r>
              <a:rPr lang="el-GR" sz="2400" dirty="0" smtClean="0"/>
              <a:t>;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337168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94" y="643222"/>
            <a:ext cx="6483458" cy="1072449"/>
          </a:xfrm>
        </p:spPr>
        <p:txBody>
          <a:bodyPr>
            <a:normAutofit/>
          </a:bodyPr>
          <a:lstStyle/>
          <a:p>
            <a:r>
              <a:rPr lang="el-GR" dirty="0" smtClean="0"/>
              <a:t>Ακουολόγια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56527" y="1715671"/>
            <a:ext cx="7597360" cy="3759154"/>
          </a:xfrm>
        </p:spPr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el-GR" sz="2600" dirty="0" smtClean="0"/>
              <a:t>Να παρακολουθήσεις το βίντεο</a:t>
            </a:r>
            <a:r>
              <a:rPr lang="en-US" sz="2600" dirty="0" smtClean="0"/>
              <a:t> </a:t>
            </a:r>
            <a:r>
              <a:rPr lang="en-US" sz="2600" u="sng" dirty="0" smtClean="0">
                <a:hlinkClick r:id="rId3"/>
              </a:rPr>
              <a:t>https</a:t>
            </a:r>
            <a:r>
              <a:rPr lang="en-US" sz="2600" u="sng" dirty="0">
                <a:hlinkClick r:id="rId3"/>
              </a:rPr>
              <a:t>://www.youtube.com/watch?v=9u9Ja4wyUaU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lvl="0" indent="0" fontAlgn="base">
              <a:buNone/>
            </a:pPr>
            <a:r>
              <a:rPr lang="el-GR" sz="2600" dirty="0" smtClean="0"/>
              <a:t>και να χρησιμοποιήσεις το Φύλλο Εργασίας 1 για να κατανοήσεις περισσότερο:</a:t>
            </a:r>
            <a:endParaRPr lang="en-US" sz="2600" dirty="0" smtClean="0"/>
          </a:p>
          <a:p>
            <a:pPr fontAlgn="base"/>
            <a:r>
              <a:rPr lang="el-GR" sz="2600" dirty="0" smtClean="0"/>
              <a:t>Τη δουλειά ενός ακουολόγου·</a:t>
            </a:r>
            <a:endParaRPr lang="en-US" sz="2600" dirty="0" smtClean="0"/>
          </a:p>
          <a:p>
            <a:pPr fontAlgn="base"/>
            <a:r>
              <a:rPr lang="el-GR" sz="2600" dirty="0" smtClean="0"/>
              <a:t>Διαφορετικούς τύπους τεστ ακοής·</a:t>
            </a:r>
            <a:endParaRPr lang="en-US" sz="2600" dirty="0" smtClean="0"/>
          </a:p>
          <a:p>
            <a:pPr fontAlgn="base"/>
            <a:r>
              <a:rPr lang="el-GR" sz="2600" dirty="0" smtClean="0"/>
              <a:t>Διαφορετικούς τύπους προβλημάτων ακοής·</a:t>
            </a:r>
          </a:p>
          <a:p>
            <a:pPr fontAlgn="base"/>
            <a:r>
              <a:rPr lang="el-GR" sz="2600" dirty="0" smtClean="0"/>
              <a:t>Πώς </a:t>
            </a:r>
            <a:r>
              <a:rPr lang="el-GR" sz="2600" dirty="0" smtClean="0"/>
              <a:t>χρησιμοποιούνται τα ακουογράμματα στη διάγνωση</a:t>
            </a:r>
            <a:r>
              <a:rPr lang="en-US" sz="2600" dirty="0" smtClean="0"/>
              <a:t>.</a:t>
            </a:r>
          </a:p>
          <a:p>
            <a:pPr marL="0" lvl="0" indent="0" fontAlgn="base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="" xmlns:p14="http://schemas.microsoft.com/office/powerpoint/2010/main" val="238936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Τελικές ερωτήσεις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722" y="1623350"/>
            <a:ext cx="7025832" cy="33769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Ποιες δεξιότητες, γνώσεις </a:t>
            </a:r>
            <a:r>
              <a:rPr lang="el-GR" smtClean="0"/>
              <a:t>και </a:t>
            </a:r>
            <a:r>
              <a:rPr lang="el-GR" smtClean="0"/>
              <a:t>προσωπικές </a:t>
            </a:r>
            <a:r>
              <a:rPr lang="el-GR" dirty="0" smtClean="0"/>
              <a:t>ιδιότητες απαιτούνται από έναν ακουολόγο;</a:t>
            </a:r>
            <a:endParaRPr lang="en-GB" dirty="0"/>
          </a:p>
        </p:txBody>
      </p:sp>
      <p:pic>
        <p:nvPicPr>
          <p:cNvPr id="2050" name="Picture 2" descr="http://www.continuingeducation.com/CourseImages/CELogo/box_prof_image_audiology.jpg">
            <a:hlinkClick r:id="rId2" tooltip="Continuing Education Audiologist/SL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824" y="3312054"/>
            <a:ext cx="4988688" cy="2771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8761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9933</TotalTime>
  <Words>417</Words>
  <Application>Microsoft Office PowerPoint</Application>
  <PresentationFormat>On-screen Show (4:3)</PresentationFormat>
  <Paragraphs>62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Περιεχόμενο</vt:lpstr>
      <vt:lpstr> Συζήτηση </vt:lpstr>
      <vt:lpstr>Ένα κοινωνικό πρόβλημα</vt:lpstr>
      <vt:lpstr>Σχεδιάζοντας ένα τεστ ακοής</vt:lpstr>
      <vt:lpstr>Χαρακτηριστικά σχεδιασμού</vt:lpstr>
      <vt:lpstr>Ακουολόγια</vt:lpstr>
      <vt:lpstr>Τελικές ερωτήσεις </vt:lpstr>
    </vt:vector>
  </TitlesOfParts>
  <Company>Graduate School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Domain: Issue (e.g. WoW) Question (e.g. M&amp;S in the WoW)</dc:title>
  <dc:creator>Marie Joubert</dc:creator>
  <cp:lastModifiedBy>georgios</cp:lastModifiedBy>
  <cp:revision>132</cp:revision>
  <dcterms:created xsi:type="dcterms:W3CDTF">2014-04-13T14:15:20Z</dcterms:created>
  <dcterms:modified xsi:type="dcterms:W3CDTF">2014-12-25T22:29:28Z</dcterms:modified>
</cp:coreProperties>
</file>