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65" r:id="rId5"/>
    <p:sldId id="263" r:id="rId6"/>
    <p:sldId id="264" r:id="rId7"/>
    <p:sldId id="266" r:id="rId8"/>
    <p:sldId id="256" r:id="rId9"/>
    <p:sldId id="257" r:id="rId10"/>
    <p:sldId id="260" r:id="rId11"/>
    <p:sldId id="258" r:id="rId12"/>
    <p:sldId id="261" r:id="rId13"/>
    <p:sldId id="262" r:id="rId14"/>
    <p:sldId id="267" r:id="rId15"/>
  </p:sldIdLst>
  <p:sldSz cx="12192000" cy="6858000"/>
  <p:notesSz cx="6858000" cy="9144000"/>
  <p:defaultTextStyle>
    <a:defPPr rtl="0">
      <a:defRPr lang="el-G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DDB05F7-FB17-4EBF-A44E-3F323149B5D8}" type="datetime1">
              <a:rPr lang="el-GR" smtClean="0"/>
              <a:pPr rtl="0"/>
              <a:t>24/1/2020</a:t>
            </a:fld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5AC5364-3771-4DA5-94A1-0BCFA494FEF0}" type="slidenum">
              <a:rPr lang="el-GR" smtClean="0"/>
              <a:pPr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1969308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DA90F76-A436-4D24-9F79-27FD4D1B10D5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noProof="0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noProof="0" dirty="0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CADD3C7-09A3-4FAE-BEB8-19FEF1926070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xmlns="" val="1934263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el-GR" smtClean="0"/>
              <a:pPr rtl="0"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05935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el-GR" smtClean="0"/>
              <a:pPr rtl="0"/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265553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el-GR" noProof="0" smtClean="0"/>
              <a:t>Kλικ για επεξεργασία του τίτλου</a:t>
            </a:r>
            <a:endParaRPr lang="el-GR" noProof="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l-GR" noProof="0" smtClean="0"/>
              <a:t>Κάντε κλικ για να επεξεργαστείτε τον υπότιτλο του υποδείγματος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7DB8EF-183E-40E7-925B-3185466A8C17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el-GR" noProof="0" smtClean="0"/>
              <a:t>Kλικ για επεξεργασία του τίτλου</a:t>
            </a:r>
            <a:endParaRPr lang="el-GR" noProof="0" dirty="0"/>
          </a:p>
        </p:txBody>
      </p:sp>
      <p:sp>
        <p:nvSpPr>
          <p:cNvPr id="3" name="Θέση εικόνας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 smtClean="0"/>
              <a:t>Κάντε κλικ στο εικονίδιο για να προσθέσετε μια εικόνα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051F6E-F5F5-4319-B9A0-D0A3C848B610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el-GR" noProof="0" smtClean="0"/>
              <a:t>Kλικ για επεξεργασία του τίτλου</a:t>
            </a:r>
            <a:endParaRPr lang="el-GR" noProof="0" dirty="0"/>
          </a:p>
        </p:txBody>
      </p:sp>
      <p:sp>
        <p:nvSpPr>
          <p:cNvPr id="8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F0B6BD-2EBE-4657-B00D-418E8B96E845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Απόσπασμ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el-GR" noProof="0" smtClean="0"/>
              <a:t>Kλικ για επεξεργασία του τίτλου</a:t>
            </a:r>
            <a:endParaRPr lang="el-GR" noProof="0" dirty="0"/>
          </a:p>
        </p:txBody>
      </p:sp>
      <p:sp>
        <p:nvSpPr>
          <p:cNvPr id="11" name="Θέση κειμένου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rtl="0">
              <a:buNone/>
            </a:pPr>
            <a:r>
              <a:rPr lang="el-GR" noProof="0" smtClean="0"/>
              <a:t>Kλικ για επεξεργασία των στυλ του υποδείγματος</a:t>
            </a:r>
          </a:p>
        </p:txBody>
      </p:sp>
      <p:sp>
        <p:nvSpPr>
          <p:cNvPr id="10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826EC9-ED1C-47CE-8543-B26425AB58A8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  <p:sp>
        <p:nvSpPr>
          <p:cNvPr id="12" name="Πλαίσιο κειμένου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el-GR" noProof="0" dirty="0"/>
              <a:t>“</a:t>
            </a:r>
          </a:p>
        </p:txBody>
      </p:sp>
      <p:sp>
        <p:nvSpPr>
          <p:cNvPr id="15" name="Πλαίσιο κειμένου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el-GR" noProof="0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el-GR" noProof="0" smtClean="0"/>
              <a:t>Kλικ για επεξεργασία του τίτλου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68C112-486D-4495-B72E-8BE99D75D84B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el-GR" noProof="0" smtClean="0"/>
              <a:t>Kλικ για επεξεργασία του τίτλου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 rtl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dirty="0"/>
              <a:t>Κάντε κλικ, για να επεξεργαστείτε τα Στυλ υποδείγματος κειμένου</a:t>
            </a:r>
          </a:p>
        </p:txBody>
      </p:sp>
      <p:sp>
        <p:nvSpPr>
          <p:cNvPr id="16" name="Θέση κειμένου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</p:txBody>
      </p:sp>
      <p:sp>
        <p:nvSpPr>
          <p:cNvPr id="19" name="Θέση κειμένου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</p:txBody>
      </p:sp>
      <p:sp>
        <p:nvSpPr>
          <p:cNvPr id="14" name="Θέση κειμένου 4"/>
          <p:cNvSpPr>
            <a:spLocks noGrp="1"/>
          </p:cNvSpPr>
          <p:nvPr>
            <p:ph type="body" sz="quarter" idx="13" hasCustomPrompt="1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 rtl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dirty="0"/>
              <a:t>Κάντε κλικ, για να επεξεργαστείτε τα Στυλ υποδείγματος κειμένου</a:t>
            </a:r>
          </a:p>
        </p:txBody>
      </p:sp>
      <p:sp>
        <p:nvSpPr>
          <p:cNvPr id="20" name="Θέση κειμένου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</p:txBody>
      </p:sp>
      <p:cxnSp>
        <p:nvCxnSpPr>
          <p:cNvPr id="17" name="Ευθεία γραμμή σύνδεσης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Ευθεία γραμμή σύνδεσης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BF00B9-0374-4EB1-96D6-A4A2FE390C5E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4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el-GR" noProof="0" smtClean="0"/>
              <a:t>Kλικ για επεξεργασία του τίτλου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 rtl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dirty="0"/>
              <a:t>Κάντε κλικ, για να επεξεργαστείτε τα Στυλ υποδείγματος κειμένου</a:t>
            </a:r>
          </a:p>
        </p:txBody>
      </p:sp>
      <p:sp>
        <p:nvSpPr>
          <p:cNvPr id="29" name="Θέση εικόνας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 smtClean="0"/>
              <a:t>Κάντε κλικ στο εικονίδιο για να προσθέσετε μια εικόνα</a:t>
            </a:r>
            <a:endParaRPr lang="el-GR" noProof="0" dirty="0"/>
          </a:p>
        </p:txBody>
      </p:sp>
      <p:sp>
        <p:nvSpPr>
          <p:cNvPr id="22" name="Θέση κειμένου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</p:txBody>
      </p:sp>
      <p:sp>
        <p:nvSpPr>
          <p:cNvPr id="30" name="Θέση εικόνας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 smtClean="0"/>
              <a:t>Κάντε κλικ στο εικονίδιο για να προσθέσετε μια εικόνα</a:t>
            </a:r>
            <a:endParaRPr lang="el-GR" noProof="0" dirty="0"/>
          </a:p>
        </p:txBody>
      </p:sp>
      <p:sp>
        <p:nvSpPr>
          <p:cNvPr id="23" name="Θέση κειμένου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</p:txBody>
      </p:sp>
      <p:sp>
        <p:nvSpPr>
          <p:cNvPr id="14" name="Θέση κειμένου 4"/>
          <p:cNvSpPr>
            <a:spLocks noGrp="1"/>
          </p:cNvSpPr>
          <p:nvPr>
            <p:ph type="body" sz="quarter" idx="13" hasCustomPrompt="1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 rtl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dirty="0"/>
              <a:t>Κάντε κλικ, για να επεξεργαστείτε τα Στυλ υποδείγματος κειμένου</a:t>
            </a:r>
          </a:p>
        </p:txBody>
      </p:sp>
      <p:sp>
        <p:nvSpPr>
          <p:cNvPr id="31" name="Θέση εικόνας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 smtClean="0"/>
              <a:t>Κάντε κλικ στο εικονίδιο για να προσθέσετε μια εικόνα</a:t>
            </a:r>
            <a:endParaRPr lang="el-GR" noProof="0" dirty="0"/>
          </a:p>
        </p:txBody>
      </p:sp>
      <p:sp>
        <p:nvSpPr>
          <p:cNvPr id="24" name="Θέση κειμένου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</p:txBody>
      </p:sp>
      <p:cxnSp>
        <p:nvCxnSpPr>
          <p:cNvPr id="19" name="Ευθεία γραμμή σύνδεσης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Ευθεία γραμμή σύνδεσης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4336A9-5213-46D4-82EB-627C3F220D4A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4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 smtClean="0"/>
              <a:t>Kλικ για επεξεργασία του τίτλου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 anchorCtr="0"/>
          <a:lstStyle/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04E654-9140-4724-BF33-C01A56EA6830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el-GR" noProof="0" smtClean="0"/>
              <a:t>Kλικ για επεξεργασία του τίτλου</a:t>
            </a:r>
            <a:endParaRPr lang="el-GR" noProof="0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/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35BAB1-90A6-4DAD-8EE6-F785DC36FBAE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 smtClean="0"/>
              <a:t>Kλικ για επεξεργασία του τίτλου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7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956F9F-D4A7-4F04-B529-ED58D2933946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el-GR" noProof="0" smtClean="0"/>
              <a:t>Kλικ για επεξεργασία του τίτλου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39F277-4F98-4CA1-BD24-6F592A052078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 smtClean="0"/>
              <a:t>Kλικ για επεξεργασία του τίτλου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894FA8-0208-468D-B6C2-DC292FC94B99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l-GR" noProof="0" smtClean="0"/>
              <a:t>Kλικ για επεξεργασία του τίτλου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AB34CA-E18A-471B-B439-F656A8C7D14D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-GR" noProof="0" smtClean="0"/>
              <a:t>Kλικ για επεξεργασία του τίτλου</a:t>
            </a:r>
            <a:endParaRPr lang="el-GR" noProof="0" dirty="0"/>
          </a:p>
        </p:txBody>
      </p:sp>
      <p:sp>
        <p:nvSpPr>
          <p:cNvPr id="7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7E25D5-EE21-4A2D-83CD-3F2813A3FB13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5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9B1158-ED7A-4599-9178-7541B4C2D845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5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el-GR" noProof="0" smtClean="0"/>
              <a:t>Kλικ για επεξεργασία του τίτλου</a:t>
            </a:r>
            <a:endParaRPr lang="el-GR" noProof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</p:txBody>
      </p:sp>
      <p:sp>
        <p:nvSpPr>
          <p:cNvPr id="7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807DD7-14BC-4498-8BE3-406FF591E4E4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5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el-GR" noProof="0" smtClean="0"/>
              <a:t>Kλικ για επεξεργασία του τίτλου</a:t>
            </a:r>
            <a:endParaRPr lang="el-GR" noProof="0" dirty="0"/>
          </a:p>
        </p:txBody>
      </p:sp>
      <p:sp>
        <p:nvSpPr>
          <p:cNvPr id="3" name="Θέση εικόνας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l-GR" noProof="0" smtClean="0"/>
              <a:t>Κάντε κλικ στο εικονίδιο για να προσθέσετε μια εικόνα</a:t>
            </a:r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l-GR" noProof="0" smtClean="0"/>
              <a:t>Kλικ για επεξεργασία των στυλ του υποδείγματος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E83A0D-134D-42BD-BF92-D35E77AF207A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Έλλειψη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Ορθογώνιο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l-GR" noProof="0" dirty="0"/>
              <a:t>Κάντε κλικ για να επεξεργαστείτε το 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l-GR" noProof="0" dirty="0"/>
              <a:t>Κάντε κλικ για επεξεργασία των στυλ κειμένου του υποδείγματος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fld id="{64242EEE-534E-4BF9-9931-E43A8934B331}" type="datetime1">
              <a:rPr lang="el-GR" noProof="0" smtClean="0"/>
              <a:pPr rtl="0"/>
              <a:t>24/1/2020</a:t>
            </a:fld>
            <a:endParaRPr lang="el-GR" noProof="0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%CE%91%CE%BC%CE%B1%CE%B6%CF%8C%CE%BD%CE%B9%CE%BF%CF%82" TargetMode="External"/><Relationship Id="rId2" Type="http://schemas.openxmlformats.org/officeDocument/2006/relationships/hyperlink" Target="https://el.wikipedia.org/wiki/%CE%9C%CE%B1%CE%BD%CE%AC%CE%BF%CF%85%CF%82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%CE%A4%CF%81%CE%BF%CF%80%CE%B9%CE%BA%CF%8C_%CE%94%CE%AC%CF%83%CE%BF%CF%82_%CF%84%CE%BF%CF%85_%CE%91%CE%BC%CE%B1%CE%B6%CE%BF%CE%BD%CE%AF%CE%BF%CF%85" TargetMode="External"/><Relationship Id="rId2" Type="http://schemas.openxmlformats.org/officeDocument/2006/relationships/hyperlink" Target="https://el.wikipedia.org/wiki/%CE%92%CF%81%CE%B1%CE%B6%CE%B9%CE%BB%CE%AF%CE%B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el.wikipedia.org/wiki/%CE%9A%CE%B1%CE%BF%CF%85%CF%84%CF%83%CE%BF%CF%8D%CE%BA" TargetMode="External"/><Relationship Id="rId4" Type="http://schemas.openxmlformats.org/officeDocument/2006/relationships/hyperlink" Target="https://el.wikipedia.org/wiki/%CE%A1%CE%AF%CE%BF_%CE%9D%CE%AD%CE%B3%CE%BA%CF%81%CE%BF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%CE%9D%CF%8C%CF%84%CE%B9%CE%B1_%CE%91%CE%BC%CE%B5%CF%81%CE%B9%CE%BA%CE%AE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s://el.wikipedia.org/wiki/%CE%91%CF%84%CE%BB%CE%B1%CE%BD%CF%84%CE%B9%CE%BA%CF%8C%CF%82_%CE%A9%CE%BA%CE%B5%CE%B1%CE%BD%CF%8C%CF%82" TargetMode="External"/><Relationship Id="rId4" Type="http://schemas.openxmlformats.org/officeDocument/2006/relationships/hyperlink" Target="https://el.wikipedia.org/wiki/%CE%86%CE%BD%CE%B4%CE%B5%CE%B9%CF%8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1541" TargetMode="External"/><Relationship Id="rId7" Type="http://schemas.openxmlformats.org/officeDocument/2006/relationships/image" Target="../media/image14.jpeg"/><Relationship Id="rId2" Type="http://schemas.openxmlformats.org/officeDocument/2006/relationships/hyperlink" Target="https://el.wikipedia.org/wiki/%CE%A6%CF%81%CE%B1%CE%BD%CE%B8%CE%AF%CF%83%CE%BA%CE%BF_%CE%BD%CF%84%CE%B5_%CE%9F%CF%81%CE%B5%CE%B3%CE%B9%CE%AC%CE%BD%CE%B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s://el.wikipedia.org/wiki/%CE%91%CE%BC%CE%B1%CE%B6%CF%8C%CE%BD%CE%B5%CF%82" TargetMode="External"/><Relationship Id="rId4" Type="http://schemas.openxmlformats.org/officeDocument/2006/relationships/hyperlink" Target="https://el.wikipedia.org/wiki/154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%CE%96%CE%BF%CF%8D%CE%B3%CE%BA%CE%BB%CE%B1" TargetMode="External"/><Relationship Id="rId2" Type="http://schemas.openxmlformats.org/officeDocument/2006/relationships/hyperlink" Target="https://el.wikipedia.org/wiki/%CE%A4%CF%81%CE%BF%CF%80%CE%B9%CE%BA%CF%8C_%CE%B4%CE%AC%CF%83%CE%BF%CF%82_%CF%84%CE%BF%CF%85_%CE%91%CE%BC%CE%B1%CE%B6%CE%BF%CE%BD%CE%AF%CE%BF%CF%8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hyperlink" Target="https://el.wikipedia.org/wiki/%CE%86%CE%BD%CE%B4%CE%B5%CE%B9%CF%8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κειμένου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6">
            <a:extLst>
              <a:ext uri="{FF2B5EF4-FFF2-40B4-BE49-F238E27FC236}">
                <a16:creationId xmlns:a16="http://schemas.microsoft.com/office/drawing/2014/main" xmlns="" id="{FE29227B-4703-4DAD-A51E-EBA7FE3BC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4365" t="23391" r="4727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7" name="6 - Ορθογώνιο"/>
          <p:cNvSpPr/>
          <p:nvPr/>
        </p:nvSpPr>
        <p:spPr>
          <a:xfrm>
            <a:off x="1244906" y="4802432"/>
            <a:ext cx="8736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2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Γρηγορία </a:t>
            </a:r>
            <a:r>
              <a:rPr lang="el-GR" sz="2000" b="1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Μασσέλου</a:t>
            </a:r>
            <a:r>
              <a:rPr lang="el-GR" sz="2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  Β2 </a:t>
            </a:r>
          </a:p>
          <a:p>
            <a:pPr algn="r"/>
            <a:r>
              <a:rPr lang="el-GR" sz="2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Λέσχη ανάγνωσης 2019-2020</a:t>
            </a:r>
            <a:endParaRPr lang="el-GR" sz="2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189822" y="3910987"/>
            <a:ext cx="571775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el-GR" sz="4800" b="1" dirty="0" smtClean="0">
                <a:ln/>
              </a:rPr>
              <a:t>ΚΕΦΑΛΑΙΟ 13 </a:t>
            </a:r>
            <a:endParaRPr lang="el-GR" sz="4800" b="1" dirty="0">
              <a:ln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46111" y="1024219"/>
            <a:ext cx="9404723" cy="804582"/>
          </a:xfrm>
        </p:spPr>
        <p:txBody>
          <a:bodyPr/>
          <a:lstStyle/>
          <a:p>
            <a:pPr algn="ctr"/>
            <a:r>
              <a:rPr lang="el-GR" dirty="0" smtClean="0"/>
              <a:t>ΠΗΓΕΣ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Βιβλίο: «ΤΟ ΘΕΩΡΗΜΑ ΤΟΥ ΠΑΠΑΓΑΛΟΥ»</a:t>
            </a:r>
          </a:p>
          <a:p>
            <a:r>
              <a:rPr lang="en-US" dirty="0" smtClean="0">
                <a:hlinkClick r:id="rId2"/>
              </a:rPr>
              <a:t>https://el.wikipedia.org/wiki/%CE%9C%CE%B1%CE%BD%CE%AC%CE%BF%CF%85%CF%82</a:t>
            </a:r>
            <a:endParaRPr lang="el-GR" dirty="0" smtClean="0"/>
          </a:p>
          <a:p>
            <a:r>
              <a:rPr lang="en-US" dirty="0" smtClean="0">
                <a:hlinkClick r:id="rId3"/>
              </a:rPr>
              <a:t>https://el.wikipedia.org/wiki/%CE%91%CE%BC%CE%B1%CE%B6%CF%8C%CE%BD%CE%B9%CE%BF%CF%82</a:t>
            </a: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30507" y="1953658"/>
            <a:ext cx="6279613" cy="490434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l-GR" sz="2800" dirty="0" smtClean="0"/>
              <a:t>	</a:t>
            </a:r>
            <a:r>
              <a:rPr lang="el-GR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Ευχαριστώ για την προσοχή σας και ελπίζω να μην βαρεθήκατε </a:t>
            </a:r>
            <a:r>
              <a:rPr lang="el-GR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sym typeface="Wingdings" pitchFamily="2" charset="2"/>
              </a:rPr>
              <a:t>: ) </a:t>
            </a:r>
            <a:endParaRPr lang="el-GR" sz="3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2770" name="Picture 2" descr="Αποτέλεσμα εικόνας για the e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2825" y="1795750"/>
            <a:ext cx="3736815" cy="4529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89330" y="1267968"/>
            <a:ext cx="10018217" cy="1400530"/>
          </a:xfrm>
        </p:spPr>
        <p:txBody>
          <a:bodyPr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l-GR" sz="36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Που αποφάσισαν τα δίδυμα να περάσουν τις διακοπές του καλοκαιριού;</a:t>
            </a:r>
            <a:endParaRPr lang="el-GR" sz="36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103311" y="2783704"/>
            <a:ext cx="8946541" cy="292303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Τα δίδυμα είχαν αποφασίσει να περάσουν τις καλοκαιρινές τους διακοπές στο Μανάους (βιβλίο σελ.  322)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19489" y="881349"/>
            <a:ext cx="6852492" cy="982915"/>
          </a:xfrm>
        </p:spPr>
        <p:txBody>
          <a:bodyPr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l-GR" sz="4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Μανάους</a:t>
            </a:r>
            <a:endParaRPr lang="el-GR" sz="44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43996" y="1711395"/>
            <a:ext cx="7357643" cy="4755506"/>
          </a:xfrm>
        </p:spPr>
        <p:txBody>
          <a:bodyPr/>
          <a:lstStyle/>
          <a:p>
            <a:r>
              <a:rPr lang="el-GR" dirty="0" smtClean="0"/>
              <a:t>Η </a:t>
            </a:r>
            <a:r>
              <a:rPr lang="el-GR" b="1" dirty="0" smtClean="0"/>
              <a:t>Μανάους</a:t>
            </a:r>
            <a:r>
              <a:rPr lang="el-GR" dirty="0" smtClean="0"/>
              <a:t> είναι πόλη της </a:t>
            </a:r>
            <a:r>
              <a:rPr lang="el-GR" dirty="0" smtClean="0">
                <a:hlinkClick r:id="rId2" tooltip="Βραζιλία"/>
              </a:rPr>
              <a:t>Βραζιλίας</a:t>
            </a:r>
            <a:r>
              <a:rPr lang="el-GR" dirty="0" smtClean="0"/>
              <a:t> και πρωτεύουσα της πολιτείας του Αμαζόνα .</a:t>
            </a:r>
          </a:p>
          <a:p>
            <a:r>
              <a:rPr lang="el-GR" dirty="0" smtClean="0"/>
              <a:t>Είναι η όγδοη μεγαλύτερη πόλη της Βραζιλίας και το σημαντικότερο οικονομικό κέντρο </a:t>
            </a:r>
            <a:r>
              <a:rPr lang="el-GR" dirty="0" err="1" smtClean="0"/>
              <a:t>τoυ</a:t>
            </a:r>
            <a:r>
              <a:rPr lang="el-GR" dirty="0" smtClean="0"/>
              <a:t> </a:t>
            </a:r>
            <a:r>
              <a:rPr lang="el-GR" dirty="0" err="1" smtClean="0">
                <a:hlinkClick r:id="rId3" tooltip="Τροπικό Δάσος του Αμαζονίου"/>
              </a:rPr>
              <a:t>Αμαζονικού</a:t>
            </a:r>
            <a:r>
              <a:rPr lang="el-GR" dirty="0" smtClean="0">
                <a:hlinkClick r:id="rId3" tooltip="Τροπικό Δάσος του Αμαζονίου"/>
              </a:rPr>
              <a:t> Δάσους</a:t>
            </a:r>
            <a:r>
              <a:rPr lang="el-GR" dirty="0" smtClean="0"/>
              <a:t>.</a:t>
            </a:r>
          </a:p>
          <a:p>
            <a:r>
              <a:rPr lang="el-GR" dirty="0" smtClean="0"/>
              <a:t>Ιδρύθηκε το 1669 με το φρούριο του Αγίου Ιωσήφ του Μαύρου Ποταμού (</a:t>
            </a:r>
            <a:r>
              <a:rPr lang="el-GR" dirty="0" smtClean="0">
                <a:hlinkClick r:id="rId4" tooltip="Ρίο Νέγκρο"/>
              </a:rPr>
              <a:t>Ρίο Νέγκρο</a:t>
            </a:r>
            <a:r>
              <a:rPr lang="el-GR" dirty="0" smtClean="0"/>
              <a:t>) και έγινε διάσημη στις αρχές του 20ου αιώνα λόγω της παραγωγής </a:t>
            </a:r>
            <a:r>
              <a:rPr lang="el-GR" dirty="0" smtClean="0">
                <a:hlinkClick r:id="rId5" tooltip="Καουτσούκ"/>
              </a:rPr>
              <a:t>καουτσούκ</a:t>
            </a:r>
            <a:r>
              <a:rPr lang="el-GR" dirty="0" smtClean="0"/>
              <a:t>. </a:t>
            </a:r>
          </a:p>
          <a:p>
            <a:r>
              <a:rPr lang="el-GR" dirty="0" smtClean="0"/>
              <a:t>Η οικονομική ευημερία και η ανάπτυξη της εποχής αυτής έκαναν την πόλη γνωστή ως το "Παρίσι των Τροπικών". </a:t>
            </a:r>
          </a:p>
          <a:p>
            <a:r>
              <a:rPr lang="el-GR" dirty="0" smtClean="0"/>
              <a:t>Σήμερα η πόλη είναι μεγάλο βιομηχανικό και τουριστικό κέντρο.</a:t>
            </a:r>
          </a:p>
          <a:p>
            <a:endParaRPr lang="el-GR" dirty="0"/>
          </a:p>
        </p:txBody>
      </p:sp>
      <p:pic>
        <p:nvPicPr>
          <p:cNvPr id="30722" name="Picture 2" descr="Αποτέλεσμα εικόνας για Μανάους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11449" y="1751682"/>
            <a:ext cx="3416637" cy="4348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80010" y="265431"/>
            <a:ext cx="9985166" cy="1772690"/>
          </a:xfrm>
        </p:spPr>
        <p:txBody>
          <a:bodyPr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l-GR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Ποιες οι οικολογικές και περιβαλλοντικές ανησυχίες των δίδυμων; </a:t>
            </a:r>
            <a:endParaRPr lang="el-GR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004160" y="2383425"/>
            <a:ext cx="8946541" cy="4195481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Τα παιδιά φοβόντουσαν μήπως είχε ξεσπάσει φωτιά στο Αμαζόνιο , όπως έγινε και στο σπίτι του </a:t>
            </a:r>
            <a:r>
              <a:rPr lang="el-GR" sz="2400" dirty="0" err="1" smtClean="0"/>
              <a:t>Γκροσρούβρ</a:t>
            </a:r>
            <a:r>
              <a:rPr lang="el-GR" sz="2400" dirty="0" smtClean="0"/>
              <a:t>. </a:t>
            </a:r>
          </a:p>
          <a:p>
            <a:r>
              <a:rPr lang="el-GR" sz="2400" dirty="0" smtClean="0"/>
              <a:t>(βιβλίο σελ. 324)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Ορθογώνιο 27">
            <a:extLst>
              <a:ext uri="{FF2B5EF4-FFF2-40B4-BE49-F238E27FC236}">
                <a16:creationId xmlns:a16="http://schemas.microsoft.com/office/drawing/2014/main" xmlns="" id="{A4322390-8B58-46BE-88EB-D9FD30C08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xmlns="" id="{FE29227B-4703-4DAD-A51E-EBA7FE3BC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4365" t="23391" r="4727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5A42F1FE-7C96-4161-95B9-B9C1C5193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3138488"/>
          </a:xfrm>
        </p:spPr>
        <p:txBody>
          <a:bodyPr rtlCol="0">
            <a:norm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el-GR" sz="66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Πληροφορίες για τον Αμαζόνιο </a:t>
            </a:r>
            <a:endParaRPr lang="el-GR" sz="66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xmlns="" id="{C8525207-C54B-46FA-899C-064FCA594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>
            <a:norm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r" rtl="0"/>
            <a:endParaRPr lang="el-GR" b="1" cap="none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30" name="Ορθογώνιο 29">
            <a:extLst>
              <a:ext uri="{FF2B5EF4-FFF2-40B4-BE49-F238E27FC236}">
                <a16:creationId xmlns:a16="http://schemas.microsoft.com/office/drawing/2014/main" xmlns="" id="{C885E190-58DD-42DD-A4A8-401E15C92A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51299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Ορθογώνιο 31">
            <a:extLst>
              <a:ext uri="{FF2B5EF4-FFF2-40B4-BE49-F238E27FC236}">
                <a16:creationId xmlns:a16="http://schemas.microsoft.com/office/drawing/2014/main" xmlns="" id="{F747F1B4-B831-4277-8AB0-32767F7EB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dirty="0"/>
          </a:p>
        </p:txBody>
      </p:sp>
      <p:sp>
        <p:nvSpPr>
          <p:cNvPr id="34" name="Ελεύθερη σχεδίαση 7">
            <a:extLst>
              <a:ext uri="{FF2B5EF4-FFF2-40B4-BE49-F238E27FC236}">
                <a16:creationId xmlns:a16="http://schemas.microsoft.com/office/drawing/2014/main" xmlns="" id="{D80CFA21-AB7C-4BEB-9BFF-05764FBBF3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6" name="Ορθογώνιο 35">
            <a:extLst>
              <a:ext uri="{FF2B5EF4-FFF2-40B4-BE49-F238E27FC236}">
                <a16:creationId xmlns:a16="http://schemas.microsoft.com/office/drawing/2014/main" xmlns="" id="{12F7E335-851A-4CAE-B09F-E657819D46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 rtlCol="0">
            <a:normAutofit/>
          </a:bodyPr>
          <a:lstStyle/>
          <a:p>
            <a:r>
              <a:rPr lang="el-GR" b="1" dirty="0" smtClean="0">
                <a:solidFill>
                  <a:schemeClr val="tx1"/>
                </a:solidFill>
              </a:rPr>
              <a:t>Αμαζόνιος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8" name="Ελεύθερη σχεδίαση: Σχήμα 37">
            <a:extLst>
              <a:ext uri="{FF2B5EF4-FFF2-40B4-BE49-F238E27FC236}">
                <a16:creationId xmlns:a16="http://schemas.microsoft.com/office/drawing/2014/main" xmlns="" id="{10B541F0-7F6E-402E-84D8-CF96EACA5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>
          <a:xfrm>
            <a:off x="0" y="2143125"/>
            <a:ext cx="5929313" cy="5300663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l-GR" dirty="0" smtClean="0"/>
              <a:t>Ο </a:t>
            </a:r>
            <a:r>
              <a:rPr lang="el-GR" b="1" dirty="0" smtClean="0"/>
              <a:t>Αμαζόνιος</a:t>
            </a:r>
            <a:r>
              <a:rPr lang="el-GR" dirty="0" smtClean="0"/>
              <a:t> είναι ένας από τους μεγαλύτερους ποταμούς της Γης. Διαρρέει τη </a:t>
            </a:r>
            <a:r>
              <a:rPr lang="el-GR" dirty="0" smtClean="0">
                <a:hlinkClick r:id="rId3" tooltip="Νότια Αμερική"/>
              </a:rPr>
              <a:t>Νότια Αμερική</a:t>
            </a:r>
            <a:r>
              <a:rPr lang="el-GR" dirty="0" smtClean="0"/>
              <a:t> από τις </a:t>
            </a:r>
            <a:r>
              <a:rPr lang="el-GR" dirty="0" smtClean="0">
                <a:hlinkClick r:id="rId4" tooltip="Άνδεις"/>
              </a:rPr>
              <a:t>Άνδεις</a:t>
            </a:r>
            <a:r>
              <a:rPr lang="el-GR" dirty="0" smtClean="0"/>
              <a:t> ως τις εκβολές του, στον </a:t>
            </a:r>
            <a:r>
              <a:rPr lang="el-GR" dirty="0" smtClean="0">
                <a:hlinkClick r:id="rId5" tooltip="Ατλαντικός Ωκεανός"/>
              </a:rPr>
              <a:t>Ατλαντικό ωκεανό</a:t>
            </a:r>
            <a:r>
              <a:rPr lang="el-GR" dirty="0" smtClean="0"/>
              <a:t>.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l-GR" dirty="0" smtClean="0"/>
              <a:t> Το συνολικό μήκος του να ανέρχεται σε 6.992 </a:t>
            </a:r>
            <a:r>
              <a:rPr lang="el-GR" dirty="0" err="1" smtClean="0"/>
              <a:t>χλμ</a:t>
            </a:r>
            <a:r>
              <a:rPr lang="el-GR" dirty="0" smtClean="0"/>
              <a:t>. Έχει 30 χιλιόμετρα πλάτος και 70 μέτρα βάθος. Τα νερά  του  φτάνουν μέχρι 200 χιλιόμετρα μακριά από την ακτή.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l-GR" dirty="0" smtClean="0"/>
              <a:t>Κάθε ώρα αδειάζει 7 δισεκατομμύρια λίτρα νερού. Υπολογίζεται ότι το 1/5 τού συνόλου του γλυκού νερού που ρέει στην επιφάνεια της γης μεταφέρεται από τον Αμαζόνιο.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l-GR" sz="2200" dirty="0" smtClean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l-GR" dirty="0"/>
          </a:p>
        </p:txBody>
      </p:sp>
      <p:sp>
        <p:nvSpPr>
          <p:cNvPr id="4098" name="AutoShape 2" descr="Αποτέλεσμα εικόνας για αμαζονιο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100" name="AutoShape 4" descr="Αποτέλεσμα εικόνας για αμαζονιο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102" name="AutoShape 6" descr="Αποτέλεσμα εικόνας για αμαζονιο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104" name="Picture 8" descr="Αποτέλεσμα εικόνας για αμαζονιος"/>
          <p:cNvPicPr>
            <a:picLocks noChangeAspect="1" noChangeArrowheads="1"/>
          </p:cNvPicPr>
          <p:nvPr/>
        </p:nvPicPr>
        <p:blipFill>
          <a:blip r:embed="rId6"/>
          <a:srcRect l="15879" t="8583" r="14110" b="6867"/>
          <a:stretch>
            <a:fillRect/>
          </a:stretch>
        </p:blipFill>
        <p:spPr bwMode="auto">
          <a:xfrm>
            <a:off x="8886824" y="4586288"/>
            <a:ext cx="3112790" cy="200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6" name="Picture 10" descr="Σχετική εικόνα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32559" y="2062736"/>
            <a:ext cx="3221038" cy="3221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15781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7536" y="667030"/>
            <a:ext cx="9404723" cy="1047470"/>
          </a:xfrm>
        </p:spPr>
        <p:txBody>
          <a:bodyPr/>
          <a:lstStyle/>
          <a:p>
            <a:r>
              <a:rPr lang="el-GR" b="1" dirty="0" smtClean="0">
                <a:solidFill>
                  <a:schemeClr val="bg1"/>
                </a:solidFill>
              </a:rPr>
              <a:t>Αμαζόνιος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4" name="Ελεύθερη σχεδίαση: Σχήμα 37">
            <a:extLst>
              <a:ext uri="{FF2B5EF4-FFF2-40B4-BE49-F238E27FC236}">
                <a16:creationId xmlns:a16="http://schemas.microsoft.com/office/drawing/2014/main" xmlns="" id="{10B541F0-7F6E-402E-84D8-CF96EACA5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1" y="2219020"/>
            <a:ext cx="5657849" cy="4210356"/>
          </a:xfrm>
        </p:spPr>
        <p:txBody>
          <a:bodyPr/>
          <a:lstStyle/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l-GR" dirty="0" smtClean="0">
                <a:solidFill>
                  <a:schemeClr val="bg1"/>
                </a:solidFill>
              </a:rPr>
              <a:t>Από αυτόν διέρχονται δεκάδες παραπόταμοι και καθόλου ρυάκια.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l-GR" dirty="0" smtClean="0">
                <a:solidFill>
                  <a:schemeClr val="bg1"/>
                </a:solidFill>
              </a:rPr>
              <a:t>	Ως πηγή του έχει αναγνωριστεί το όρος </a:t>
            </a:r>
            <a:r>
              <a:rPr lang="el-GR" dirty="0" err="1" smtClean="0">
                <a:solidFill>
                  <a:schemeClr val="bg1"/>
                </a:solidFill>
              </a:rPr>
              <a:t>Μίσμι</a:t>
            </a:r>
            <a:r>
              <a:rPr lang="el-GR" dirty="0" smtClean="0">
                <a:solidFill>
                  <a:schemeClr val="bg1"/>
                </a:solidFill>
              </a:rPr>
              <a:t> στο νότιο Περού</a:t>
            </a:r>
            <a:r>
              <a:rPr lang="el-GR" i="1" dirty="0" smtClean="0">
                <a:solidFill>
                  <a:schemeClr val="bg1"/>
                </a:solidFill>
              </a:rPr>
              <a:t> 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l-GR" dirty="0" smtClean="0">
                <a:solidFill>
                  <a:schemeClr val="bg1"/>
                </a:solidFill>
              </a:rPr>
              <a:t>Κινείται παράλληλα με τον πόταμο Ρίο Νέγκρο στο Μανάους για πάνω από 80 χιλιόμετρα χωρίς να ενώνονται.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r>
              <a:rPr lang="el-GR" dirty="0" smtClean="0">
                <a:solidFill>
                  <a:schemeClr val="bg1"/>
                </a:solidFill>
              </a:rPr>
              <a:t>Στη μέση μιας εκβολή του  βρίσκεται ένα νησί που έχει έκταση ίση με την Ελβετία. </a:t>
            </a:r>
          </a:p>
          <a:p>
            <a:pPr>
              <a:buClr>
                <a:schemeClr val="bg1"/>
              </a:buClr>
              <a:buFont typeface="Wingdings" pitchFamily="2" charset="2"/>
              <a:buChar char="Ø"/>
            </a:pPr>
            <a:endParaRPr lang="el-GR" i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endParaRPr lang="el-GR" dirty="0" smtClean="0">
              <a:solidFill>
                <a:schemeClr val="bg1"/>
              </a:solidFill>
            </a:endParaRPr>
          </a:p>
          <a:p>
            <a:endParaRPr lang="el-GR" dirty="0" smtClean="0">
              <a:solidFill>
                <a:schemeClr val="bg1"/>
              </a:solidFill>
            </a:endParaRPr>
          </a:p>
          <a:p>
            <a:endParaRPr lang="el-GR" dirty="0"/>
          </a:p>
        </p:txBody>
      </p:sp>
      <p:pic>
        <p:nvPicPr>
          <p:cNvPr id="27650" name="Picture 2" descr="Αποτέλεσμα εικόνας για αμαζονιο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36265" y="2384292"/>
            <a:ext cx="2762250" cy="2071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52" name="Picture 4" descr="Σχετική εικόνα"/>
          <p:cNvPicPr>
            <a:picLocks noChangeAspect="1" noChangeArrowheads="1"/>
          </p:cNvPicPr>
          <p:nvPr/>
        </p:nvPicPr>
        <p:blipFill>
          <a:blip r:embed="rId3"/>
          <a:srcRect t="3332"/>
          <a:stretch>
            <a:fillRect/>
          </a:stretch>
        </p:blipFill>
        <p:spPr bwMode="auto">
          <a:xfrm>
            <a:off x="8885240" y="4714875"/>
            <a:ext cx="2926427" cy="18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4" name="Picture 6" descr="Αποτέλεσμα εικόνας για το όρος Μίσμι στο νότιο Περού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23812" y="3357564"/>
            <a:ext cx="3053464" cy="20372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46111" y="771524"/>
            <a:ext cx="9404723" cy="728663"/>
          </a:xfrm>
        </p:spPr>
        <p:txBody>
          <a:bodyPr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l-GR" sz="3600" b="1" dirty="0" smtClean="0">
                <a:ln/>
                <a:solidFill>
                  <a:schemeClr val="accent4">
                    <a:lumMod val="75000"/>
                  </a:schemeClr>
                </a:solidFill>
              </a:rPr>
              <a:t>ΟΝΟΜΑΣΙΑ </a:t>
            </a:r>
            <a:endParaRPr lang="el-GR" sz="3600" b="1" dirty="0">
              <a:ln/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542781" y="1579021"/>
            <a:ext cx="8946541" cy="4195481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Το όνομα «Αμαζόνιος» το έδωσε ο Ισπανός κατακτητής </a:t>
            </a:r>
            <a:r>
              <a:rPr lang="el-GR" sz="2400" dirty="0" err="1" smtClean="0">
                <a:hlinkClick r:id="rId2" tooltip="Φρανθίσκο ντε Ορεγιάνα"/>
              </a:rPr>
              <a:t>Φρανθίσκο</a:t>
            </a:r>
            <a:r>
              <a:rPr lang="el-GR" sz="2400" dirty="0" smtClean="0">
                <a:hlinkClick r:id="rId2" tooltip="Φρανθίσκο ντε Ορεγιάνα"/>
              </a:rPr>
              <a:t> ντε </a:t>
            </a:r>
            <a:r>
              <a:rPr lang="el-GR" sz="2400" dirty="0" err="1" smtClean="0">
                <a:hlinkClick r:id="rId2" tooltip="Φρανθίσκο ντε Ορεγιάνα"/>
              </a:rPr>
              <a:t>Ορεγιάνα</a:t>
            </a:r>
            <a:r>
              <a:rPr lang="el-GR" sz="2400" dirty="0" smtClean="0"/>
              <a:t> , ο οποίος διέπλευσε τον ποταμό το </a:t>
            </a:r>
            <a:r>
              <a:rPr lang="el-GR" sz="2400" dirty="0" smtClean="0">
                <a:hlinkClick r:id="rId3" tooltip="1541"/>
              </a:rPr>
              <a:t>1541</a:t>
            </a:r>
            <a:r>
              <a:rPr lang="el-GR" sz="2400" dirty="0" smtClean="0"/>
              <a:t>-</a:t>
            </a:r>
            <a:r>
              <a:rPr lang="el-GR" sz="2400" dirty="0" smtClean="0">
                <a:hlinkClick r:id="rId4" tooltip="1542"/>
              </a:rPr>
              <a:t>1542</a:t>
            </a:r>
            <a:r>
              <a:rPr lang="el-GR" sz="2400" dirty="0" smtClean="0"/>
              <a:t>. Στην πορεία του συνάντησε φυλές με γυναίκες που πολεμούσαν και για τον λόγο αυτό του έδωσε το όνομα «Αμαζόνιος»  που προέρχεται από το όνομα των </a:t>
            </a:r>
            <a:r>
              <a:rPr lang="el-GR" sz="2400" dirty="0" smtClean="0">
                <a:hlinkClick r:id="rId5" tooltip="Αμαζόνες"/>
              </a:rPr>
              <a:t>Αμαζόνων</a:t>
            </a:r>
            <a:r>
              <a:rPr lang="el-GR" sz="2400" dirty="0" smtClean="0"/>
              <a:t>, του μυθολογικού γυναικείου λαού πολεμιστριών.</a:t>
            </a:r>
          </a:p>
          <a:p>
            <a:pPr>
              <a:buNone/>
            </a:pPr>
            <a:r>
              <a:rPr lang="el-GR" sz="2400" dirty="0" smtClean="0"/>
              <a:t>	(β. σελ. 324)</a:t>
            </a:r>
          </a:p>
        </p:txBody>
      </p:sp>
      <p:pic>
        <p:nvPicPr>
          <p:cNvPr id="4098" name="Picture 2" descr="Αποτέλεσμα εικόνας για  Φρανθίσκο ντε Ορεγιάν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6612" y="4406749"/>
            <a:ext cx="4862982" cy="2010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Francisco de Orellana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65185" y="3888952"/>
            <a:ext cx="2545318" cy="19089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21364"/>
            <a:ext cx="9404723" cy="836256"/>
          </a:xfrm>
        </p:spPr>
        <p:txBody>
          <a:bodyPr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l-GR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hlinkClick r:id="rId2" tooltip="Τροπικό δάσος του Αμαζονίου"/>
              </a:rPr>
              <a:t>Τροπικό δάσος του Αμαζονίου</a:t>
            </a:r>
            <a:endParaRPr lang="el-GR" sz="4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949078" y="973265"/>
            <a:ext cx="5870364" cy="4195481"/>
          </a:xfrm>
        </p:spPr>
        <p:txBody>
          <a:bodyPr>
            <a:normAutofit/>
          </a:bodyPr>
          <a:lstStyle/>
          <a:p>
            <a:r>
              <a:rPr lang="el-GR" dirty="0" smtClean="0"/>
              <a:t>Ο Αμαζόνιος είναι πολύ γνωστός για την τεράστια </a:t>
            </a:r>
            <a:r>
              <a:rPr lang="el-GR" dirty="0" smtClean="0">
                <a:hlinkClick r:id="rId3" tooltip="Ζούγκλα"/>
              </a:rPr>
              <a:t>ζούγκλα</a:t>
            </a:r>
            <a:r>
              <a:rPr lang="el-GR" dirty="0" smtClean="0"/>
              <a:t> που τον περιβάλλει: Το </a:t>
            </a:r>
            <a:r>
              <a:rPr lang="el-GR" dirty="0" smtClean="0">
                <a:hlinkClick r:id="rId2" tooltip="Τροπικό δάσος του Αμαζονίου"/>
              </a:rPr>
              <a:t>Τροπικό δάσος του Αμαζονίου</a:t>
            </a:r>
            <a:r>
              <a:rPr lang="el-GR" dirty="0" smtClean="0"/>
              <a:t>, που αποτελεί ένα από τα μεγαλύτερα δάση του πλανήτη. Στα δάση του Αμαζονίου υπάρχει μια ασύλληπτη ποικιλία ειδών βλάστησης. Το δάσος εκτείνεται από τα </a:t>
            </a:r>
            <a:r>
              <a:rPr lang="el-GR" dirty="0" err="1" smtClean="0"/>
              <a:t>μαγκρόβια</a:t>
            </a:r>
            <a:r>
              <a:rPr lang="el-GR" dirty="0" smtClean="0"/>
              <a:t> έλη και τους επιπλέοντες λειμώνες </a:t>
            </a:r>
            <a:r>
              <a:rPr lang="el-GR" sz="1800" dirty="0" smtClean="0"/>
              <a:t>(νησίδες από πλεγμένα κλαδιά υδρόβιων φυτών με χώμα) </a:t>
            </a:r>
            <a:r>
              <a:rPr lang="el-GR" dirty="0" smtClean="0"/>
              <a:t>στα ανατολικά, κοντά στον Ατλαντικό, μέχρι τις </a:t>
            </a:r>
            <a:r>
              <a:rPr lang="el-GR" dirty="0" smtClean="0">
                <a:hlinkClick r:id="rId4" tooltip="Άνδεις"/>
              </a:rPr>
              <a:t>Άνδεις</a:t>
            </a:r>
            <a:r>
              <a:rPr lang="el-GR" dirty="0" smtClean="0"/>
              <a:t>.</a:t>
            </a:r>
          </a:p>
        </p:txBody>
      </p:sp>
      <p:pic>
        <p:nvPicPr>
          <p:cNvPr id="3074" name="Picture 2" descr="Σχετική εικόνα"/>
          <p:cNvPicPr>
            <a:picLocks noChangeAspect="1" noChangeArrowheads="1"/>
          </p:cNvPicPr>
          <p:nvPr/>
        </p:nvPicPr>
        <p:blipFill>
          <a:blip r:embed="rId5"/>
          <a:srcRect l="4282" t="2858" r="7935" b="6028"/>
          <a:stretch>
            <a:fillRect/>
          </a:stretch>
        </p:blipFill>
        <p:spPr bwMode="auto">
          <a:xfrm>
            <a:off x="8626207" y="1432193"/>
            <a:ext cx="3194893" cy="3653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Σχετική εικόνα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29271" y="4513077"/>
            <a:ext cx="3491010" cy="19636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78148557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6805166_TF78148557.potx" id="{97F570AF-1419-43D7-A635-B4DFE80A0C78}" vid="{355E37AA-8CEE-40D2-9ED2-A3296CBC60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F30101-685D-45DE-9DB6-1F040B2FD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661AA8-FA16-4E58-B6CE-5E6FE2A0946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F1FC55D3-F645-4907-9137-B16FB6054B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tf78148557</Template>
  <TotalTime>0</TotalTime>
  <Words>132</Words>
  <Application>Microsoft Office PowerPoint</Application>
  <PresentationFormat>Προσαρμογή</PresentationFormat>
  <Paragraphs>38</Paragraphs>
  <Slides>11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2" baseType="lpstr">
      <vt:lpstr>tf78148557</vt:lpstr>
      <vt:lpstr>Διαφάνεια 1</vt:lpstr>
      <vt:lpstr>Που αποφάσισαν τα δίδυμα να περάσουν τις διακοπές του καλοκαιριού;</vt:lpstr>
      <vt:lpstr>Μανάους</vt:lpstr>
      <vt:lpstr>Ποιες οι οικολογικές και περιβαλλοντικές ανησυχίες των δίδυμων; </vt:lpstr>
      <vt:lpstr>Πληροφορίες για τον Αμαζόνιο </vt:lpstr>
      <vt:lpstr>Αμαζόνιος</vt:lpstr>
      <vt:lpstr>Αμαζόνιος</vt:lpstr>
      <vt:lpstr>ΟΝΟΜΑΣΙΑ </vt:lpstr>
      <vt:lpstr>Τροπικό δάσος του Αμαζονίου</vt:lpstr>
      <vt:lpstr>ΠΗΓΕΣ </vt:lpstr>
      <vt:lpstr>Διαφάνεια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2020-01-17T14:41:13Z</dcterms:created>
  <dcterms:modified xsi:type="dcterms:W3CDTF">2020-01-24T12:14:54Z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