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67" r:id="rId8"/>
    <p:sldId id="264" r:id="rId9"/>
    <p:sldId id="266"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8" d="100"/>
          <a:sy n="68" d="100"/>
        </p:scale>
        <p:origin x="-58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1B18C1AE-55F6-4B53-B1A0-B7D09026EB5D}" type="datetimeFigureOut">
              <a:rPr lang="el-GR" smtClean="0"/>
              <a:pPr/>
              <a:t>1/11/2019</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DB35D9B8-979E-4BA0-B855-1FE76BD17A76}" type="slidenum">
              <a:rPr lang="el-GR" smtClean="0"/>
              <a:pPr/>
              <a:t>‹#›</a:t>
            </a:fld>
            <a:endParaRPr lang="el-GR"/>
          </a:p>
        </p:txBody>
      </p:sp>
      <p:sp>
        <p:nvSpPr>
          <p:cNvPr id="7" name="Ορθογώνιο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1B18C1AE-55F6-4B53-B1A0-B7D09026EB5D}" type="datetimeFigureOut">
              <a:rPr lang="el-GR" smtClean="0"/>
              <a:pPr/>
              <a:t>1/11/2019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35D9B8-979E-4BA0-B855-1FE76BD17A7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1B18C1AE-55F6-4B53-B1A0-B7D09026EB5D}" type="datetimeFigureOut">
              <a:rPr lang="el-GR" smtClean="0"/>
              <a:pPr/>
              <a:t>1/11/2019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35D9B8-979E-4BA0-B855-1FE76BD17A7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1B18C1AE-55F6-4B53-B1A0-B7D09026EB5D}" type="datetimeFigureOut">
              <a:rPr lang="el-GR" smtClean="0"/>
              <a:pPr/>
              <a:t>1/11/2019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35D9B8-979E-4BA0-B855-1FE76BD17A76}" type="slidenum">
              <a:rPr lang="el-GR" smtClean="0"/>
              <a:pPr/>
              <a:t>‹#›</a:t>
            </a:fld>
            <a:endParaRPr lang="el-GR"/>
          </a:p>
        </p:txBody>
      </p:sp>
      <p:sp>
        <p:nvSpPr>
          <p:cNvPr id="8" name="Θέση περιεχομένου 7"/>
          <p:cNvSpPr>
            <a:spLocks noGrp="1"/>
          </p:cNvSpPr>
          <p:nvPr>
            <p:ph sz="quarter" idx="1"/>
          </p:nvPr>
        </p:nvSpPr>
        <p:spPr>
          <a:xfrm>
            <a:off x="914400" y="1447800"/>
            <a:ext cx="777240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1B18C1AE-55F6-4B53-B1A0-B7D09026EB5D}" type="datetimeFigureOut">
              <a:rPr lang="el-GR" smtClean="0"/>
              <a:pPr/>
              <a:t>1/11/2019</a:t>
            </a:fld>
            <a:endParaRPr lang="el-GR"/>
          </a:p>
        </p:txBody>
      </p:sp>
      <p:sp>
        <p:nvSpPr>
          <p:cNvPr id="5" name="Θέση υποσέλιδου 4"/>
          <p:cNvSpPr>
            <a:spLocks noGrp="1"/>
          </p:cNvSpPr>
          <p:nvPr>
            <p:ph type="ftr" sz="quarter" idx="11"/>
          </p:nvPr>
        </p:nvSpPr>
        <p:spPr>
          <a:xfrm>
            <a:off x="800100" y="6172200"/>
            <a:ext cx="4000500" cy="457200"/>
          </a:xfrm>
        </p:spPr>
        <p:txBody>
          <a:bodyPr/>
          <a:lstStyle/>
          <a:p>
            <a:endParaRPr lang="el-GR"/>
          </a:p>
        </p:txBody>
      </p:sp>
      <p:sp>
        <p:nvSpPr>
          <p:cNvPr id="7" name="Ορθογώνιο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46304" y="6208776"/>
            <a:ext cx="457200" cy="457200"/>
          </a:xfrm>
        </p:spPr>
        <p:txBody>
          <a:bodyPr/>
          <a:lstStyle/>
          <a:p>
            <a:fld id="{DB35D9B8-979E-4BA0-B855-1FE76BD17A76}"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1B18C1AE-55F6-4B53-B1A0-B7D09026EB5D}" type="datetimeFigureOut">
              <a:rPr lang="el-GR" smtClean="0"/>
              <a:pPr/>
              <a:t>1/11/2019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B35D9B8-979E-4BA0-B855-1FE76BD17A76}" type="slidenum">
              <a:rPr lang="el-GR" smtClean="0"/>
              <a:pPr/>
              <a:t>‹#›</a:t>
            </a:fld>
            <a:endParaRPr lang="el-GR"/>
          </a:p>
        </p:txBody>
      </p:sp>
      <p:sp>
        <p:nvSpPr>
          <p:cNvPr id="9" name="Θέση περιεχομένου 8"/>
          <p:cNvSpPr>
            <a:spLocks noGrp="1"/>
          </p:cNvSpPr>
          <p:nvPr>
            <p:ph sz="quarter" idx="1"/>
          </p:nvPr>
        </p:nvSpPr>
        <p:spPr>
          <a:xfrm>
            <a:off x="91440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93395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nchor="b" anchorCtr="0"/>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1B18C1AE-55F6-4B53-B1A0-B7D09026EB5D}" type="datetimeFigureOut">
              <a:rPr lang="el-GR" smtClean="0"/>
              <a:pPr/>
              <a:t>1/11/2019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B35D9B8-979E-4BA0-B855-1FE76BD17A76}" type="slidenum">
              <a:rPr lang="el-GR" smtClean="0"/>
              <a:pPr/>
              <a:t>‹#›</a:t>
            </a:fld>
            <a:endParaRPr lang="el-GR"/>
          </a:p>
        </p:txBody>
      </p:sp>
      <p:sp>
        <p:nvSpPr>
          <p:cNvPr id="11" name="Θέση περιεχομένου 10"/>
          <p:cNvSpPr>
            <a:spLocks noGrp="1"/>
          </p:cNvSpPr>
          <p:nvPr>
            <p:ph sz="half" idx="2"/>
          </p:nvPr>
        </p:nvSpPr>
        <p:spPr>
          <a:xfrm>
            <a:off x="9144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4"/>
          </p:nvPr>
        </p:nvSpPr>
        <p:spPr>
          <a:xfrm>
            <a:off x="49530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1B18C1AE-55F6-4B53-B1A0-B7D09026EB5D}" type="datetimeFigureOut">
              <a:rPr lang="el-GR" smtClean="0"/>
              <a:pPr/>
              <a:t>1/11/2019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B35D9B8-979E-4BA0-B855-1FE76BD17A7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B18C1AE-55F6-4B53-B1A0-B7D09026EB5D}" type="datetimeFigureOut">
              <a:rPr lang="el-GR" smtClean="0"/>
              <a:pPr/>
              <a:t>1/11/2019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B35D9B8-979E-4BA0-B855-1FE76BD17A7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1B18C1AE-55F6-4B53-B1A0-B7D09026EB5D}" type="datetimeFigureOut">
              <a:rPr lang="el-GR" smtClean="0"/>
              <a:pPr/>
              <a:t>1/11/2019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B35D9B8-979E-4BA0-B855-1FE76BD17A76}" type="slidenum">
              <a:rPr lang="el-GR" smtClean="0"/>
              <a:pPr/>
              <a:t>‹#›</a:t>
            </a:fld>
            <a:endParaRPr lang="el-GR"/>
          </a:p>
        </p:txBody>
      </p:sp>
      <p:sp>
        <p:nvSpPr>
          <p:cNvPr id="11" name="Θέση περιεχομένου 10"/>
          <p:cNvSpPr>
            <a:spLocks noGrp="1"/>
          </p:cNvSpPr>
          <p:nvPr>
            <p:ph sz="quarter" idx="1"/>
          </p:nvPr>
        </p:nvSpPr>
        <p:spPr>
          <a:xfrm>
            <a:off x="2971800" y="1600200"/>
            <a:ext cx="5715000" cy="44958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1B18C1AE-55F6-4B53-B1A0-B7D09026EB5D}" type="datetimeFigureOut">
              <a:rPr lang="el-GR" smtClean="0"/>
              <a:pPr/>
              <a:t>1/11/2019</a:t>
            </a:fld>
            <a:endParaRPr lang="el-GR"/>
          </a:p>
        </p:txBody>
      </p:sp>
      <p:sp>
        <p:nvSpPr>
          <p:cNvPr id="6" name="Θέση υποσέλιδου 5"/>
          <p:cNvSpPr>
            <a:spLocks noGrp="1"/>
          </p:cNvSpPr>
          <p:nvPr>
            <p:ph type="ftr" sz="quarter" idx="11"/>
          </p:nvPr>
        </p:nvSpPr>
        <p:spPr>
          <a:xfrm>
            <a:off x="914400" y="6172200"/>
            <a:ext cx="3886200" cy="457200"/>
          </a:xfrm>
        </p:spPr>
        <p:txBody>
          <a:bodyPr/>
          <a:lstStyle/>
          <a:p>
            <a:endParaRPr lang="el-GR"/>
          </a:p>
        </p:txBody>
      </p:sp>
      <p:sp>
        <p:nvSpPr>
          <p:cNvPr id="7" name="Θέση αριθμού διαφάνειας 6"/>
          <p:cNvSpPr>
            <a:spLocks noGrp="1"/>
          </p:cNvSpPr>
          <p:nvPr>
            <p:ph type="sldNum" sz="quarter" idx="12"/>
          </p:nvPr>
        </p:nvSpPr>
        <p:spPr>
          <a:xfrm>
            <a:off x="146304" y="6208776"/>
            <a:ext cx="457200" cy="457200"/>
          </a:xfrm>
        </p:spPr>
        <p:txBody>
          <a:bodyPr/>
          <a:lstStyle/>
          <a:p>
            <a:fld id="{DB35D9B8-979E-4BA0-B855-1FE76BD17A76}" type="slidenum">
              <a:rPr lang="el-GR" smtClean="0"/>
              <a:pPr/>
              <a:t>‹#›</a:t>
            </a:fld>
            <a:endParaRPr lang="el-GR"/>
          </a:p>
        </p:txBody>
      </p:sp>
      <p:sp>
        <p:nvSpPr>
          <p:cNvPr id="11" name="Ορθογώνιο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18C1AE-55F6-4B53-B1A0-B7D09026EB5D}" type="datetimeFigureOut">
              <a:rPr lang="el-GR" smtClean="0"/>
              <a:pPr/>
              <a:t>1/11/2019</a:t>
            </a:fld>
            <a:endParaRPr lang="el-G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35D9B8-979E-4BA0-B855-1FE76BD17A7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98%CE%B1%CE%BB%CE%AE%CF%82" TargetMode="External"/><Relationship Id="rId2" Type="http://schemas.openxmlformats.org/officeDocument/2006/relationships/hyperlink" Target="http://2pkilkis.pekem.gr/metrisi-platou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71scouts.com/71scouts/index.php?option=com_content&amp;view=article&amp;id=93&amp;Itemid=206&amp;limitstart=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a:bodyPr>
          <a:lstStyle/>
          <a:p>
            <a:r>
              <a:rPr lang="el-GR" sz="2800" i="1" dirty="0" smtClean="0">
                <a:effectLst>
                  <a:outerShdw blurRad="38100" dist="38100" dir="2700000" algn="tl">
                    <a:srgbClr val="000000">
                      <a:alpha val="43137"/>
                    </a:srgbClr>
                  </a:outerShdw>
                </a:effectLst>
              </a:rPr>
              <a:t>                                 και οι μετρήσεις του.</a:t>
            </a:r>
            <a:endParaRPr lang="el-GR" sz="2800" i="1" dirty="0">
              <a:effectLst>
                <a:outerShdw blurRad="38100" dist="38100" dir="2700000" algn="tl">
                  <a:srgbClr val="000000">
                    <a:alpha val="43137"/>
                  </a:srgbClr>
                </a:outerShdw>
              </a:effectLst>
            </a:endParaRPr>
          </a:p>
        </p:txBody>
      </p:sp>
      <p:sp>
        <p:nvSpPr>
          <p:cNvPr id="2" name="Τίτλος 1"/>
          <p:cNvSpPr>
            <a:spLocks noGrp="1"/>
          </p:cNvSpPr>
          <p:nvPr>
            <p:ph type="ctrTitle"/>
          </p:nvPr>
        </p:nvSpPr>
        <p:spPr/>
        <p:txBody>
          <a:bodyPr/>
          <a:lstStyle/>
          <a:p>
            <a:r>
              <a:rPr lang="el-GR" i="1" dirty="0" smtClean="0">
                <a:effectLst>
                  <a:outerShdw blurRad="38100" dist="38100" dir="2700000" algn="tl">
                    <a:srgbClr val="000000">
                      <a:alpha val="43137"/>
                    </a:srgbClr>
                  </a:outerShdw>
                </a:effectLst>
                <a:latin typeface="Times New Roman" pitchFamily="18" charset="0"/>
                <a:cs typeface="Times New Roman" pitchFamily="18" charset="0"/>
              </a:rPr>
              <a:t>Ο Θαλής, ο Μιλήσιος….</a:t>
            </a:r>
            <a:endParaRPr lang="el-GR"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920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b="1" i="1" dirty="0" smtClean="0">
                <a:effectLst>
                  <a:outerShdw blurRad="38100" dist="38100" dir="2700000" algn="tl">
                    <a:srgbClr val="000000">
                      <a:alpha val="43137"/>
                    </a:srgbClr>
                  </a:outerShdw>
                </a:effectLst>
                <a:latin typeface="Times New Roman" pitchFamily="18" charset="0"/>
                <a:cs typeface="Times New Roman" pitchFamily="18" charset="0"/>
              </a:rPr>
              <a:t>Μέτρηση πλάτους ενός ποταμού….</a:t>
            </a:r>
            <a:endParaRPr lang="el-GR"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6560" y="2780928"/>
            <a:ext cx="4896544"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00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quarter" idx="1"/>
          </p:nvPr>
        </p:nvSpPr>
        <p:spPr>
          <a:xfrm>
            <a:off x="179512" y="404664"/>
            <a:ext cx="8579296" cy="5400600"/>
          </a:xfrm>
        </p:spPr>
        <p:txBody>
          <a:bodyPr>
            <a:normAutofit fontScale="92500" lnSpcReduction="10000"/>
          </a:bodyPr>
          <a:lstStyle/>
          <a:p>
            <a:pPr marL="0" indent="0">
              <a:buNone/>
            </a:pPr>
            <a:r>
              <a:rPr lang="el-GR" sz="3000" b="1" dirty="0" smtClean="0">
                <a:effectLst>
                  <a:outerShdw blurRad="38100" dist="38100" dir="2700000" algn="tl">
                    <a:srgbClr val="000000">
                      <a:alpha val="43137"/>
                    </a:srgbClr>
                  </a:outerShdw>
                </a:effectLst>
                <a:latin typeface="Times New Roman" pitchFamily="18" charset="0"/>
                <a:cs typeface="Times New Roman" pitchFamily="18" charset="0"/>
              </a:rPr>
              <a:t>Από τον Θαλή……</a:t>
            </a:r>
          </a:p>
          <a:p>
            <a:endParaRPr lang="el-GR" dirty="0"/>
          </a:p>
          <a:p>
            <a:r>
              <a:rPr lang="el-GR" dirty="0" smtClean="0"/>
              <a:t>Από </a:t>
            </a:r>
            <a:r>
              <a:rPr lang="el-GR" dirty="0"/>
              <a:t>το σημείο της ακτής που βρίσκεται απέναντι από το πλοίο διανύουμε (κάθετα) κατά μήκος της ακτής μια τυχαία απόσταση (π.χ. 20 βημάτων) όπου τοποθετούμε ένα ραβδί και στη προέκτασή της διανύουμε ίση απόσταση (20 βημάτων). Στη συνέχεια περπατάμε (κάθετα) προς τη στεριά μέχρι ένα σημείο από όπου μπορούμε να στοχεύσουμε μέσω του ραβδιού μας το πλοίο. Τότε (λόγω του σχηματισμού δύο ίσων τριγώνων) η απόστασή μας από την ακτή ισούται με τη ζητούμενη απόσταση του πλοίου από την ακτή. Η μέθοδος αυτή που αποδίδεται στο Θαλή το Μιλήσιο χρησιμοποιούνταν επίσης για την εύρεση του πλάτους ενός ποταμού, ενός γκρεμού, κ.ά.. ενώ μπορούσε να χρησιμοποιηθεί και με την εφαρμογή αναλογιών με τη δημιουργία ομοίων τριγώνων.</a:t>
            </a:r>
          </a:p>
        </p:txBody>
      </p:sp>
    </p:spTree>
    <p:extLst>
      <p:ext uri="{BB962C8B-B14F-4D97-AF65-F5344CB8AC3E}">
        <p14:creationId xmlns:p14="http://schemas.microsoft.com/office/powerpoint/2010/main" xmlns="" val="114479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161256"/>
            <a:ext cx="4608512" cy="6696744"/>
          </a:xfrm>
        </p:spPr>
        <p:txBody>
          <a:bodyPr>
            <a:normAutofit fontScale="77500" lnSpcReduction="20000"/>
          </a:bodyPr>
          <a:lstStyle/>
          <a:p>
            <a:r>
              <a:rPr lang="el-GR" b="1" i="1" dirty="0">
                <a:effectLst>
                  <a:outerShdw blurRad="38100" dist="38100" dir="2700000" algn="tl">
                    <a:srgbClr val="000000">
                      <a:alpha val="43137"/>
                    </a:srgbClr>
                  </a:outerShdw>
                </a:effectLst>
                <a:latin typeface="Times New Roman" pitchFamily="18" charset="0"/>
                <a:cs typeface="Times New Roman" pitchFamily="18" charset="0"/>
              </a:rPr>
              <a:t>Μέθοδος Ναπολέοντα</a:t>
            </a:r>
          </a:p>
          <a:p>
            <a:endParaRPr lang="el-GR" dirty="0"/>
          </a:p>
          <a:p>
            <a:r>
              <a:rPr lang="el-GR" dirty="0"/>
              <a:t>Στεκόμαστε στην όχθη του ποτα­μού ατενίζοντας την αντίπερα όχθη γέρνοντας το κεφάλι μας προς τα μπρος ώστε το πηγού­νι μας να αγγίζει το στήθος μας.</a:t>
            </a:r>
          </a:p>
          <a:p>
            <a:r>
              <a:rPr lang="el-GR" dirty="0"/>
              <a:t>Βάζουμε τό­τε την παλάμη μας στο μέτωπό μας και προσπαθούμε να δού­με την άκρη της να φαίνεται ότι αγγίζει την αντίπερα όχθη.</a:t>
            </a:r>
          </a:p>
          <a:p>
            <a:r>
              <a:rPr lang="el-GR" dirty="0"/>
              <a:t>Το κεφάλι μας είναι πάντα στητό με το πηγούνι ακουμπισμέ­νο στο στήθος μας.</a:t>
            </a:r>
          </a:p>
          <a:p>
            <a:r>
              <a:rPr lang="el-GR" dirty="0"/>
              <a:t>Κάνουμε στη συνέχεια στροφή στα δεξιά χω­ρίς να μετακινήσομε τη θέση της παλάμης μας ή του προσώπου μας.</a:t>
            </a:r>
          </a:p>
          <a:p>
            <a:r>
              <a:rPr lang="el-GR" dirty="0"/>
              <a:t>Το σημείο του εδά­φους που δείχνει να αγγίζει τώρα η άκρη της παλάμης μας είναι το πλάτος του ποταμού.</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412776"/>
            <a:ext cx="3857571"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88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1000"/>
                                        <p:tgtEl>
                                          <p:spTgt spid="6146"/>
                                        </p:tgtEl>
                                      </p:cBhvr>
                                    </p:animEffect>
                                    <p:anim calcmode="lin" valueType="num">
                                      <p:cBhvr>
                                        <p:cTn id="38" dur="1000" fill="hold"/>
                                        <p:tgtEl>
                                          <p:spTgt spid="6146"/>
                                        </p:tgtEl>
                                        <p:attrNameLst>
                                          <p:attrName>ppt_x</p:attrName>
                                        </p:attrNameLst>
                                      </p:cBhvr>
                                      <p:tavLst>
                                        <p:tav tm="0">
                                          <p:val>
                                            <p:strVal val="#ppt_x"/>
                                          </p:val>
                                        </p:tav>
                                        <p:tav tm="100000">
                                          <p:val>
                                            <p:strVal val="#ppt_x"/>
                                          </p:val>
                                        </p:tav>
                                      </p:tavLst>
                                    </p:anim>
                                    <p:anim calcmode="lin" valueType="num">
                                      <p:cBhvr>
                                        <p:cTn id="3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1628800"/>
            <a:ext cx="3669906"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Θέση περιεχομένου 2"/>
          <p:cNvSpPr>
            <a:spLocks noGrp="1"/>
          </p:cNvSpPr>
          <p:nvPr>
            <p:ph sz="quarter" idx="1"/>
          </p:nvPr>
        </p:nvSpPr>
        <p:spPr>
          <a:xfrm>
            <a:off x="179512" y="0"/>
            <a:ext cx="5313784" cy="6525344"/>
          </a:xfrm>
        </p:spPr>
        <p:txBody>
          <a:bodyPr>
            <a:normAutofit fontScale="62500" lnSpcReduction="20000"/>
          </a:bodyPr>
          <a:lstStyle/>
          <a:p>
            <a:pPr marL="0" indent="0">
              <a:buNone/>
            </a:pPr>
            <a:endParaRPr lang="el-GR" b="1" i="1" dirty="0" smtClean="0">
              <a:effectLst>
                <a:outerShdw blurRad="38100" dist="38100" dir="2700000" algn="tl">
                  <a:srgbClr val="000000">
                    <a:alpha val="43137"/>
                  </a:srgbClr>
                </a:outerShdw>
              </a:effectLst>
            </a:endParaRPr>
          </a:p>
          <a:p>
            <a:pPr marL="0" indent="0">
              <a:buNone/>
            </a:pPr>
            <a:endParaRPr lang="el-GR" b="1" i="1" dirty="0">
              <a:effectLst>
                <a:outerShdw blurRad="38100" dist="38100" dir="2700000" algn="tl">
                  <a:srgbClr val="000000">
                    <a:alpha val="43137"/>
                  </a:srgbClr>
                </a:outerShdw>
              </a:effectLst>
            </a:endParaRPr>
          </a:p>
          <a:p>
            <a:pPr marL="0" indent="0">
              <a:buNone/>
            </a:pPr>
            <a:r>
              <a:rPr lang="el-GR" b="1" i="1" dirty="0" smtClean="0">
                <a:effectLst>
                  <a:outerShdw blurRad="38100" dist="38100" dir="2700000" algn="tl">
                    <a:srgbClr val="000000">
                      <a:alpha val="43137"/>
                    </a:srgbClr>
                  </a:outerShdw>
                </a:effectLst>
              </a:rPr>
              <a:t>Μέθοδος </a:t>
            </a:r>
            <a:r>
              <a:rPr lang="el-GR" b="1" i="1" dirty="0">
                <a:effectLst>
                  <a:outerShdw blurRad="38100" dist="38100" dir="2700000" algn="tl">
                    <a:srgbClr val="000000">
                      <a:alpha val="43137"/>
                    </a:srgbClr>
                  </a:outerShdw>
                </a:effectLst>
              </a:rPr>
              <a:t>Ίσων Τριγώνων</a:t>
            </a:r>
          </a:p>
          <a:p>
            <a:endParaRPr lang="el-GR" dirty="0"/>
          </a:p>
          <a:p>
            <a:r>
              <a:rPr lang="el-GR" dirty="0"/>
              <a:t>Παίρνουμε σαν βά­ση ένα χαρακτηριστι­κό σημείο (Α) στην αντίπερα όχθη, ένα δένδρο, ένα βράχο, ένα θάμνο.</a:t>
            </a:r>
          </a:p>
          <a:p>
            <a:r>
              <a:rPr lang="el-GR" dirty="0"/>
              <a:t>Απέναντί  του στην όχθη που βρισκόμαστε  (B) στή­νουμε το κοντάρι μας.</a:t>
            </a:r>
          </a:p>
          <a:p>
            <a:r>
              <a:rPr lang="el-GR" dirty="0"/>
              <a:t>Με γωνία 90 μοιρών πάνω στην νοητή γραμμή του κονταριού μας και του σημείου στην αν­τίπερα όχθη περπατάμε κατά μήκος της όχθης για ένα ορισμένο μήκος (Γ). Ας πού­με 60 βήματα.</a:t>
            </a:r>
          </a:p>
          <a:p>
            <a:r>
              <a:rPr lang="el-GR" dirty="0"/>
              <a:t>Στο καινούργιο σημείο βάζουμε ένα άλλο κοντά­ρι και συνεχίζουμε για άλλα 60 βήματα για να στήσουμε ένα τρίτο κοντάρι (Δ).</a:t>
            </a:r>
          </a:p>
          <a:p>
            <a:r>
              <a:rPr lang="el-GR" dirty="0"/>
              <a:t>Με γωνία πάλι 90 μοιρών στην πορεία που καλύψαμε περπατά­με μέχρι να φθάσουμε σε ένα σημείο (Ε) ώστε να μπορούμε να βλέπουμε τα σημεία Α και Γ σε ευθεία.</a:t>
            </a:r>
          </a:p>
          <a:p>
            <a:r>
              <a:rPr lang="el-GR" dirty="0"/>
              <a:t>Η απόσταση ΔΕ είναι το πλάτος του ποταμού.</a:t>
            </a:r>
          </a:p>
          <a:p>
            <a:pPr marL="0" indent="0">
              <a:buNone/>
            </a:pPr>
            <a:r>
              <a:rPr lang="el-GR" b="1" i="1" dirty="0" smtClean="0"/>
              <a:t>Αν </a:t>
            </a:r>
            <a:r>
              <a:rPr lang="el-GR" b="1" i="1" dirty="0"/>
              <a:t>η όχθη μας είναι ανώμαλη μπορούμε σαν απόσταση ΓΔ να καλύψουμε το μισό της απόστασης ΒΓ. Οπότε το πλάτος του ποτα­μού θα είναι το διπλάσιο της απόστασης ΔΕ.</a:t>
            </a:r>
          </a:p>
        </p:txBody>
      </p:sp>
    </p:spTree>
    <p:extLst>
      <p:ext uri="{BB962C8B-B14F-4D97-AF65-F5344CB8AC3E}">
        <p14:creationId xmlns:p14="http://schemas.microsoft.com/office/powerpoint/2010/main" xmlns="" val="35366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170"/>
                                        </p:tgtEl>
                                        <p:attrNameLst>
                                          <p:attrName>style.visibility</p:attrName>
                                        </p:attrNameLst>
                                      </p:cBhvr>
                                      <p:to>
                                        <p:strVal val="visible"/>
                                      </p:to>
                                    </p:set>
                                    <p:animEffect transition="in" filter="wipe(down)">
                                      <p:cBhvr>
                                        <p:cTn id="4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412776"/>
            <a:ext cx="4106241"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Θέση περιεχομένου 2"/>
          <p:cNvSpPr>
            <a:spLocks noGrp="1"/>
          </p:cNvSpPr>
          <p:nvPr>
            <p:ph sz="quarter" idx="1"/>
          </p:nvPr>
        </p:nvSpPr>
        <p:spPr>
          <a:xfrm>
            <a:off x="251520" y="332656"/>
            <a:ext cx="4809728" cy="6525344"/>
          </a:xfrm>
        </p:spPr>
        <p:txBody>
          <a:bodyPr>
            <a:normAutofit fontScale="70000" lnSpcReduction="20000"/>
          </a:bodyPr>
          <a:lstStyle/>
          <a:p>
            <a:r>
              <a:rPr lang="el-GR" b="1" i="1" dirty="0">
                <a:effectLst>
                  <a:outerShdw blurRad="38100" dist="38100" dir="2700000" algn="tl">
                    <a:srgbClr val="000000">
                      <a:alpha val="43137"/>
                    </a:srgbClr>
                  </a:outerShdw>
                </a:effectLst>
              </a:rPr>
              <a:t>Μέθοδος της Πυξίδας</a:t>
            </a:r>
          </a:p>
          <a:p>
            <a:endParaRPr lang="el-GR" dirty="0"/>
          </a:p>
          <a:p>
            <a:r>
              <a:rPr lang="el-GR" dirty="0"/>
              <a:t>Παίρνουμε πάλι σαν βάση μας ένα χαρακτηριστικό σημείο (Α) στην αντίπερα όχθη.</a:t>
            </a:r>
          </a:p>
          <a:p>
            <a:r>
              <a:rPr lang="el-GR" dirty="0"/>
              <a:t>Στο σημείο (Β) τοποθε­τούμε την πυξίδα μας ώστε ο δείκτης κατευθύνσεως να δείχνει το χαρα­κτηριστικό σημείο (Α).</a:t>
            </a:r>
          </a:p>
          <a:p>
            <a:r>
              <a:rPr lang="el-GR" dirty="0"/>
              <a:t>Γυρίζουμε το ανεμολόγιο της πυξίδας ώστε να συμπέσει το Ν του ανεμολογίου με τη μαγνητική βελόνα.</a:t>
            </a:r>
          </a:p>
          <a:p>
            <a:r>
              <a:rPr lang="el-GR" dirty="0"/>
              <a:t>Διαβάζουμε τις μοί­ρες (Ας υποθέσουμε είναι 120 μοίρες ) και προσθέτουμε άλλες 45 μοίρες.</a:t>
            </a:r>
          </a:p>
          <a:p>
            <a:r>
              <a:rPr lang="el-GR" dirty="0"/>
              <a:t>Προχωράμε παράλληλα προς τον ποταμό με γωνία 90 μοιρών  στο σημείο Β έχοντας το δείκτη κατευθύνσε­ως στραμμένο προς το σημείο Α.</a:t>
            </a:r>
          </a:p>
          <a:p>
            <a:r>
              <a:rPr lang="el-GR" dirty="0"/>
              <a:t>Όταν η μαγνητική μας βελόνη συμπέσει με το Ν του ανεμολογίου μας το σημείο που φθάσαμε Γ απέχει από το Β όσο είναι το πλάτος του ποταμού.</a:t>
            </a:r>
          </a:p>
          <a:p>
            <a:r>
              <a:rPr lang="el-GR" dirty="0"/>
              <a:t>Προσθέσαμε 45 μοίρες που αντιστοιχούν στο άνοιγμα των γωνιών του ορθογωνίου τριγώνου που σχηματίστηκε.</a:t>
            </a:r>
          </a:p>
          <a:p>
            <a:endParaRPr lang="el-GR" dirty="0"/>
          </a:p>
          <a:p>
            <a:endParaRPr lang="el-GR" dirty="0"/>
          </a:p>
        </p:txBody>
      </p:sp>
    </p:spTree>
    <p:extLst>
      <p:ext uri="{BB962C8B-B14F-4D97-AF65-F5344CB8AC3E}">
        <p14:creationId xmlns:p14="http://schemas.microsoft.com/office/powerpoint/2010/main" xmlns="" val="6891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194"/>
                                        </p:tgtEl>
                                        <p:attrNameLst>
                                          <p:attrName>style.visibility</p:attrName>
                                        </p:attrNameLst>
                                      </p:cBhvr>
                                      <p:to>
                                        <p:strVal val="visible"/>
                                      </p:to>
                                    </p:set>
                                    <p:animEffect transition="in" filter="wipe(down)">
                                      <p:cBhvr>
                                        <p:cTn id="4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effectLst>
                  <a:outerShdw blurRad="38100" dist="38100" dir="2700000" algn="tl">
                    <a:srgbClr val="000000">
                      <a:alpha val="43137"/>
                    </a:srgbClr>
                  </a:outerShdw>
                </a:effectLst>
                <a:latin typeface="Times New Roman" pitchFamily="18" charset="0"/>
                <a:cs typeface="Times New Roman" pitchFamily="18" charset="0"/>
              </a:rPr>
              <a:t>Μια διαφορετική μέθοδος…..</a:t>
            </a:r>
            <a:endParaRPr lang="el-GR"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Θέση περιεχομένου 2"/>
          <p:cNvSpPr>
            <a:spLocks noGrp="1"/>
          </p:cNvSpPr>
          <p:nvPr>
            <p:ph sz="quarter" idx="1"/>
          </p:nvPr>
        </p:nvSpPr>
        <p:spPr/>
        <p:txBody>
          <a:bodyPr/>
          <a:lstStyle/>
          <a:p>
            <a:r>
              <a:rPr lang="el-GR" dirty="0" smtClean="0"/>
              <a:t>Αναζητώντας έναν διαφορετικό τρόπο που θα μπορούσαμε να μετρήσουμε το πλάτος ενός ποταμού, σκεφτήκαμε  πως ο άνθρωπος θα μπορούσε να φτιάξει μια γέφυρα από ξύλα κατά πλάτος του ποταμού. Στη συνέχεια περπατώντας πάνω στην γέφυρα, θα μετρούσα τα βήματα του και έτσι, θα μπορούσε να βγάλει κάποια συμπεράσματα για το πλάτος του. </a:t>
            </a:r>
            <a:endParaRPr lang="el-GR" dirty="0"/>
          </a:p>
        </p:txBody>
      </p:sp>
    </p:spTree>
    <p:extLst>
      <p:ext uri="{BB962C8B-B14F-4D97-AF65-F5344CB8AC3E}">
        <p14:creationId xmlns:p14="http://schemas.microsoft.com/office/powerpoint/2010/main" xmlns="" val="22362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effectLst>
                  <a:outerShdw blurRad="38100" dist="38100" dir="2700000" algn="tl">
                    <a:srgbClr val="000000">
                      <a:alpha val="43137"/>
                    </a:srgbClr>
                  </a:outerShdw>
                </a:effectLst>
                <a:latin typeface="Times New Roman" pitchFamily="18" charset="0"/>
                <a:cs typeface="Times New Roman" pitchFamily="18" charset="0"/>
              </a:rPr>
              <a:t>Βιβλιογραφία…</a:t>
            </a:r>
            <a:endParaRPr lang="el-GR"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Θέση περιεχομένου 2"/>
          <p:cNvSpPr>
            <a:spLocks noGrp="1"/>
          </p:cNvSpPr>
          <p:nvPr>
            <p:ph sz="quarter" idx="1"/>
          </p:nvPr>
        </p:nvSpPr>
        <p:spPr>
          <a:xfrm>
            <a:off x="914400" y="1447800"/>
            <a:ext cx="7772400" cy="5410200"/>
          </a:xfrm>
        </p:spPr>
        <p:txBody>
          <a:bodyPr/>
          <a:lstStyle/>
          <a:p>
            <a:r>
              <a:rPr lang="en-US" dirty="0">
                <a:hlinkClick r:id="rId2"/>
              </a:rPr>
              <a:t>http://2pkilkis.pekem.gr/metrisi-platous</a:t>
            </a:r>
            <a:r>
              <a:rPr lang="en-US" dirty="0" smtClean="0">
                <a:hlinkClick r:id="rId2"/>
              </a:rPr>
              <a:t>/</a:t>
            </a:r>
            <a:r>
              <a:rPr lang="el-GR" dirty="0" smtClean="0"/>
              <a:t> </a:t>
            </a:r>
          </a:p>
          <a:p>
            <a:r>
              <a:rPr lang="en-US" dirty="0">
                <a:hlinkClick r:id="rId3"/>
              </a:rPr>
              <a:t>https://el.wikipedia.org/wiki/%</a:t>
            </a:r>
            <a:r>
              <a:rPr lang="en-US" dirty="0" smtClean="0">
                <a:hlinkClick r:id="rId3"/>
              </a:rPr>
              <a:t>CE%98%CE%B1%CE%BB%CE%AE%CF%82</a:t>
            </a:r>
            <a:endParaRPr lang="el-GR" dirty="0" smtClean="0"/>
          </a:p>
          <a:p>
            <a:r>
              <a:rPr lang="en-US" dirty="0">
                <a:hlinkClick r:id="rId4"/>
              </a:rPr>
              <a:t>http://</a:t>
            </a:r>
            <a:r>
              <a:rPr lang="en-US" dirty="0" smtClean="0">
                <a:hlinkClick r:id="rId4"/>
              </a:rPr>
              <a:t>www.71scouts.com/71scouts/index.php?option=com_content&amp;view=article&amp;id=93&amp;Itemid=206&amp;limitstart=2</a:t>
            </a:r>
            <a:r>
              <a:rPr lang="el-GR" dirty="0" smtClean="0"/>
              <a:t> </a:t>
            </a:r>
            <a:endParaRPr lang="el-GR"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5776" y="3789040"/>
            <a:ext cx="5400600" cy="2781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6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5400" b="1" i="1" dirty="0" smtClean="0">
                <a:effectLst>
                  <a:outerShdw blurRad="38100" dist="38100" dir="2700000" algn="tl">
                    <a:srgbClr val="000000">
                      <a:alpha val="43137"/>
                    </a:srgbClr>
                  </a:outerShdw>
                </a:effectLst>
                <a:latin typeface="Monotype Corsiva" pitchFamily="66" charset="0"/>
              </a:rPr>
              <a:t>Τέλος….</a:t>
            </a:r>
            <a:endParaRPr lang="el-GR" sz="5400" b="1" i="1" dirty="0">
              <a:effectLst>
                <a:outerShdw blurRad="38100" dist="38100" dir="2700000" algn="tl">
                  <a:srgbClr val="000000">
                    <a:alpha val="43137"/>
                  </a:srgbClr>
                </a:outerShdw>
              </a:effectLst>
              <a:latin typeface="Monotype Corsiva" pitchFamily="66" charset="0"/>
            </a:endParaRPr>
          </a:p>
        </p:txBody>
      </p:sp>
      <p:sp>
        <p:nvSpPr>
          <p:cNvPr id="5" name="Θέση κειμένου 4"/>
          <p:cNvSpPr>
            <a:spLocks noGrp="1"/>
          </p:cNvSpPr>
          <p:nvPr>
            <p:ph type="body" idx="1"/>
          </p:nvPr>
        </p:nvSpPr>
        <p:spPr/>
        <p:txBody>
          <a:bodyPr>
            <a:normAutofit fontScale="25000" lnSpcReduction="20000"/>
          </a:bodyPr>
          <a:lstStyle/>
          <a:p>
            <a:pPr algn="just"/>
            <a:r>
              <a:rPr lang="el-GR" sz="8800" b="1" dirty="0" smtClean="0"/>
              <a:t>Ονοματεπώνυμα:</a:t>
            </a:r>
            <a:r>
              <a:rPr lang="el-GR" sz="8800" dirty="0" smtClean="0"/>
              <a:t>                  Σαράφογλου Δανάη </a:t>
            </a:r>
          </a:p>
          <a:p>
            <a:pPr algn="just"/>
            <a:r>
              <a:rPr lang="el-GR" sz="8800" dirty="0"/>
              <a:t> </a:t>
            </a:r>
            <a:r>
              <a:rPr lang="el-GR" sz="8800" dirty="0" smtClean="0"/>
              <a:t>                                                      Σχίζα Αθανασία </a:t>
            </a:r>
          </a:p>
          <a:p>
            <a:pPr algn="just"/>
            <a:r>
              <a:rPr lang="el-GR" sz="8800" dirty="0"/>
              <a:t> </a:t>
            </a:r>
            <a:r>
              <a:rPr lang="el-GR" sz="8800" dirty="0" smtClean="0"/>
              <a:t>                                                      Συρμποπούλου Νίκη</a:t>
            </a:r>
          </a:p>
          <a:p>
            <a:pPr algn="just"/>
            <a:r>
              <a:rPr lang="el-GR" sz="8800" dirty="0"/>
              <a:t> </a:t>
            </a:r>
            <a:r>
              <a:rPr lang="el-GR" sz="8800" dirty="0" smtClean="0"/>
              <a:t>                                                      Τσούλφα Μελιτίνη </a:t>
            </a:r>
          </a:p>
          <a:p>
            <a:pPr algn="just"/>
            <a:r>
              <a:rPr lang="el-GR" sz="8800" b="1" dirty="0" smtClean="0"/>
              <a:t>Υπεύθυνες  Καθηγήτριες </a:t>
            </a:r>
            <a:r>
              <a:rPr lang="el-GR" sz="8800" dirty="0" smtClean="0"/>
              <a:t>: Τσίτσα Πολυξένη </a:t>
            </a:r>
          </a:p>
          <a:p>
            <a:pPr algn="just"/>
            <a:r>
              <a:rPr lang="el-GR" sz="8800" dirty="0" smtClean="0"/>
              <a:t>                                                       Φλώρου Ευρυδίκη </a:t>
            </a:r>
          </a:p>
          <a:p>
            <a:pPr algn="just"/>
            <a:r>
              <a:rPr lang="el-GR" sz="8800" dirty="0" smtClean="0"/>
              <a:t>Στα πλαίσια του σχολικού προγράμματος </a:t>
            </a:r>
            <a:r>
              <a:rPr lang="el-GR" sz="8800" i="1" dirty="0" smtClean="0">
                <a:effectLst>
                  <a:outerShdw blurRad="38100" dist="38100" dir="2700000" algn="tl">
                    <a:srgbClr val="000000">
                      <a:alpha val="43137"/>
                    </a:srgbClr>
                  </a:outerShdw>
                </a:effectLst>
              </a:rPr>
              <a:t>¨Λέσχης Ανάγνωσης </a:t>
            </a:r>
            <a:r>
              <a:rPr lang="el-GR" sz="8800" dirty="0" smtClean="0"/>
              <a:t>¨</a:t>
            </a:r>
          </a:p>
        </p:txBody>
      </p:sp>
    </p:spTree>
    <p:extLst>
      <p:ext uri="{BB962C8B-B14F-4D97-AF65-F5344CB8AC3E}">
        <p14:creationId xmlns:p14="http://schemas.microsoft.com/office/powerpoint/2010/main" xmlns="" val="4132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260648"/>
            <a:ext cx="7772400" cy="1143000"/>
          </a:xfrm>
        </p:spPr>
        <p:txBody>
          <a:bodyPr/>
          <a:lstStyle/>
          <a:p>
            <a:r>
              <a:rPr lang="el-GR" i="1" dirty="0" smtClean="0">
                <a:effectLst>
                  <a:outerShdw blurRad="38100" dist="38100" dir="2700000" algn="tl">
                    <a:srgbClr val="000000">
                      <a:alpha val="43137"/>
                    </a:srgbClr>
                  </a:outerShdw>
                </a:effectLst>
              </a:rPr>
              <a:t>Βιογραφία….</a:t>
            </a:r>
            <a:endParaRPr lang="el-GR" i="1" dirty="0">
              <a:effectLst>
                <a:outerShdw blurRad="38100" dist="38100" dir="2700000" algn="tl">
                  <a:srgbClr val="000000">
                    <a:alpha val="43137"/>
                  </a:srgbClr>
                </a:outerShdw>
              </a:effectLst>
            </a:endParaRPr>
          </a:p>
        </p:txBody>
      </p:sp>
      <p:sp>
        <p:nvSpPr>
          <p:cNvPr id="3" name="Θέση περιεχομένου 2"/>
          <p:cNvSpPr>
            <a:spLocks noGrp="1"/>
          </p:cNvSpPr>
          <p:nvPr>
            <p:ph sz="quarter" idx="1"/>
          </p:nvPr>
        </p:nvSpPr>
        <p:spPr/>
        <p:txBody>
          <a:bodyPr>
            <a:noAutofit/>
          </a:bodyPr>
          <a:lstStyle/>
          <a:p>
            <a:r>
              <a:rPr lang="el-GR" sz="2200" dirty="0">
                <a:latin typeface="Times New Roman" pitchFamily="18" charset="0"/>
                <a:cs typeface="Times New Roman" pitchFamily="18" charset="0"/>
              </a:rPr>
              <a:t>Ο Θαλής ο Μιλήσιος, (624 ή 623 </a:t>
            </a:r>
            <a:r>
              <a:rPr lang="el-GR" sz="2200" dirty="0" err="1">
                <a:latin typeface="Times New Roman" pitchFamily="18" charset="0"/>
                <a:cs typeface="Times New Roman" pitchFamily="18" charset="0"/>
              </a:rPr>
              <a:t>π.Χ.</a:t>
            </a:r>
            <a:r>
              <a:rPr lang="el-GR" sz="2200" dirty="0">
                <a:latin typeface="Times New Roman" pitchFamily="18" charset="0"/>
                <a:cs typeface="Times New Roman" pitchFamily="18" charset="0"/>
              </a:rPr>
              <a:t> - 548 ή 545 </a:t>
            </a:r>
            <a:r>
              <a:rPr lang="el-GR" sz="2200" dirty="0" err="1">
                <a:latin typeface="Times New Roman" pitchFamily="18" charset="0"/>
                <a:cs typeface="Times New Roman" pitchFamily="18" charset="0"/>
              </a:rPr>
              <a:t>π.Χ.</a:t>
            </a:r>
            <a:r>
              <a:rPr lang="el-GR" sz="2200" dirty="0">
                <a:latin typeface="Times New Roman" pitchFamily="18" charset="0"/>
                <a:cs typeface="Times New Roman" pitchFamily="18" charset="0"/>
              </a:rPr>
              <a:t>) είναι ο αρχαιότερος προσωκρατικός φιλόσοφος, ο πρώτος των επτά σοφών της αρχαιότητας, μαθηματικός, φυσικός, αστρονόμος, μηχανικός, μετεωρολόγος και ιδρυτής της Ιωνικής Σχολής της φυσικής φιλοσοφίας στη Μίλητο.</a:t>
            </a:r>
          </a:p>
          <a:p>
            <a:endParaRPr lang="el-GR" sz="2200" dirty="0">
              <a:latin typeface="Times New Roman" pitchFamily="18" charset="0"/>
              <a:cs typeface="Times New Roman" pitchFamily="18" charset="0"/>
            </a:endParaRPr>
          </a:p>
          <a:p>
            <a:r>
              <a:rPr lang="el-GR" sz="2200" dirty="0">
                <a:latin typeface="Times New Roman" pitchFamily="18" charset="0"/>
                <a:cs typeface="Times New Roman" pitchFamily="18" charset="0"/>
              </a:rPr>
              <a:t>Κυρίως ο Αριστοτέλης, αλλά και άλλοι αρχαίοι φιλόσοφοι θεωρούν τον Θαλή ως τον πρώτο Έλληνα </a:t>
            </a:r>
            <a:r>
              <a:rPr lang="el-GR" sz="2200" dirty="0" smtClean="0">
                <a:latin typeface="Times New Roman" pitchFamily="18" charset="0"/>
                <a:cs typeface="Times New Roman" pitchFamily="18" charset="0"/>
              </a:rPr>
              <a:t>φιλόσοφο. Στον </a:t>
            </a:r>
            <a:r>
              <a:rPr lang="el-GR" sz="2200" dirty="0">
                <a:latin typeface="Times New Roman" pitchFamily="18" charset="0"/>
                <a:cs typeface="Times New Roman" pitchFamily="18" charset="0"/>
              </a:rPr>
              <a:t>διάλογο του Πλάτωνα Πρωταγόρας, το όνομα που εμφανίζεται πρώτο στην λίστα πεπαιδευμένων ανθρώπων είναι του Θαλή του Μιλήσιου. Χαρακτηριστικά ο Μπέρτραντ Ράσελ είπε πως «Η Δυτική φιλοσοφία αρχίζει με τον Θαλή» </a:t>
            </a:r>
          </a:p>
          <a:p>
            <a:endParaRPr lang="el-GR" sz="2100" dirty="0"/>
          </a:p>
        </p:txBody>
      </p:sp>
    </p:spTree>
    <p:extLst>
      <p:ext uri="{BB962C8B-B14F-4D97-AF65-F5344CB8AC3E}">
        <p14:creationId xmlns:p14="http://schemas.microsoft.com/office/powerpoint/2010/main" xmlns="" val="32112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332656"/>
            <a:ext cx="8366873" cy="626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5459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59024" y="188640"/>
            <a:ext cx="8784976" cy="6408712"/>
          </a:xfrm>
        </p:spPr>
        <p:txBody>
          <a:bodyPr>
            <a:noAutofit/>
          </a:bodyPr>
          <a:lstStyle/>
          <a:p>
            <a:r>
              <a:rPr lang="el-GR" sz="2200" dirty="0" smtClean="0">
                <a:latin typeface="Times New Roman" pitchFamily="18" charset="0"/>
                <a:cs typeface="Times New Roman" pitchFamily="18" charset="0"/>
              </a:rPr>
              <a:t>Ο </a:t>
            </a:r>
            <a:r>
              <a:rPr lang="el-GR" sz="2200" dirty="0">
                <a:latin typeface="Times New Roman" pitchFamily="18" charset="0"/>
                <a:cs typeface="Times New Roman" pitchFamily="18" charset="0"/>
              </a:rPr>
              <a:t>Θαλής προσπάθησε να κατανοήσει τον κόσμο μέσα από τα μάτια της επιστήμης και να εξηγήσει φυσικά φαινόμενα όπως </a:t>
            </a:r>
            <a:r>
              <a:rPr lang="el-GR" sz="2200" dirty="0" err="1">
                <a:latin typeface="Times New Roman" pitchFamily="18" charset="0"/>
                <a:cs typeface="Times New Roman" pitchFamily="18" charset="0"/>
              </a:rPr>
              <a:t>λ.χ</a:t>
            </a:r>
            <a:r>
              <a:rPr lang="el-GR" sz="2200" dirty="0">
                <a:latin typeface="Times New Roman" pitchFamily="18" charset="0"/>
                <a:cs typeface="Times New Roman" pitchFamily="18" charset="0"/>
              </a:rPr>
              <a:t> την Έκλειψη Ηλίου, χωρίς να χρησιμοποιεί αναφορές στην μυθολογία, όπως γινόταν μέχρι την εποχή του. Υπήρξε μεγάλος διδάσκαλος με παρά πολύ μεγάλη επιρροή σε όλους σχεδόν τους μεταγενέστερους προσωκρατικούς φιλοσόφους. Αυτοί ακολούθησαν τα χνάρια του στην προσπάθειά τους να δημιουργήσουν τεκμηριωμένες αδιαμφισβήτητες αληθείς πεποιθήσεις για τα φυσικά φαινόμενα, τα ουράνια σώματα, και άλλα χρησιμοποιώντας ως εργαλεία τους την Λογική, τα μαθηματικά, την φυσική, τη βιολογία, την αστρολογία και όχι τους μύθους και τους θρύλους.</a:t>
            </a:r>
          </a:p>
          <a:p>
            <a:r>
              <a:rPr lang="el-GR" sz="2200" dirty="0" smtClean="0">
                <a:latin typeface="Times New Roman" pitchFamily="18" charset="0"/>
                <a:cs typeface="Times New Roman" pitchFamily="18" charset="0"/>
              </a:rPr>
              <a:t>Αυτοί </a:t>
            </a:r>
            <a:r>
              <a:rPr lang="el-GR" sz="2200" dirty="0">
                <a:latin typeface="Times New Roman" pitchFamily="18" charset="0"/>
                <a:cs typeface="Times New Roman" pitchFamily="18" charset="0"/>
              </a:rPr>
              <a:t>οι φιλόσοφοι, με πρωτοπόρο τον Θαλή τον Μιλήσιο, απέρριψαν όλες τις μυθολογικές εξηγήσεις των φυσικών φαινομένων (όπως λ.χ. το μύθο της αρπαγής της Περσεφόνης ως ερμηνεία της εναλλαγής των εποχών ή τη γνωστή αναφορά του Αρχίλοχου) και χάρη στο θεμέλιο λίθο που έθεσε η δική τους θεώρηση των πραγμάτων, η ανθρωπότητα άρχισε να αναζητά την αλήθεια μακριά από θρησκευτικές πεποιθήσεις, ανοίγοντας τον δρόμο στην πρωτόγονη μεν, επιστημονική έρευνα </a:t>
            </a:r>
            <a:r>
              <a:rPr lang="el-GR" sz="2200" dirty="0" smtClean="0">
                <a:latin typeface="Times New Roman" pitchFamily="18" charset="0"/>
                <a:cs typeface="Times New Roman" pitchFamily="18" charset="0"/>
              </a:rPr>
              <a:t>δε.</a:t>
            </a:r>
          </a:p>
          <a:p>
            <a:r>
              <a:rPr lang="el-GR" sz="2200" dirty="0" smtClean="0">
                <a:latin typeface="Times New Roman" pitchFamily="18" charset="0"/>
                <a:cs typeface="Times New Roman" pitchFamily="18" charset="0"/>
              </a:rPr>
              <a:t>Τη </a:t>
            </a:r>
            <a:r>
              <a:rPr lang="el-GR" sz="2200" dirty="0">
                <a:latin typeface="Times New Roman" pitchFamily="18" charset="0"/>
                <a:cs typeface="Times New Roman" pitchFamily="18" charset="0"/>
              </a:rPr>
              <a:t>βιογραφία του Θαλή έγραψε ο Διογένης ο Λαέρτιος.</a:t>
            </a:r>
          </a:p>
        </p:txBody>
      </p:sp>
    </p:spTree>
    <p:extLst>
      <p:ext uri="{BB962C8B-B14F-4D97-AF65-F5344CB8AC3E}">
        <p14:creationId xmlns:p14="http://schemas.microsoft.com/office/powerpoint/2010/main" xmlns="" val="40959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96752"/>
            <a:ext cx="3418950" cy="4546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0688"/>
            <a:ext cx="3343229" cy="37444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3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29533"/>
            <a:ext cx="7416824" cy="5562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009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836712"/>
            <a:ext cx="7772400" cy="5256584"/>
          </a:xfrm>
        </p:spPr>
        <p:txBody>
          <a:bodyPr>
            <a:normAutofit fontScale="92500" lnSpcReduction="10000"/>
          </a:bodyPr>
          <a:lstStyle/>
          <a:p>
            <a:r>
              <a:rPr lang="el-GR" b="1" i="1" dirty="0">
                <a:effectLst>
                  <a:outerShdw blurRad="38100" dist="38100" dir="2700000" algn="tl">
                    <a:srgbClr val="000000">
                      <a:alpha val="43137"/>
                    </a:srgbClr>
                  </a:outerShdw>
                </a:effectLst>
                <a:latin typeface="Times New Roman" pitchFamily="18" charset="0"/>
                <a:cs typeface="Times New Roman" pitchFamily="18" charset="0"/>
              </a:rPr>
              <a:t>Γνωμικά</a:t>
            </a:r>
          </a:p>
          <a:p>
            <a:r>
              <a:rPr lang="el-GR" dirty="0"/>
              <a:t>Στον Θαλή, όπως και στους υπόλοιπους σοφούς, αποδίδονταν διάσημα γνωμικά της αρχαιότητας. Ορισμένα από τα γνωμικά που αποδίδονται στον Θαλή είναι:</a:t>
            </a:r>
          </a:p>
          <a:p>
            <a:endParaRPr lang="el-GR" dirty="0"/>
          </a:p>
          <a:p>
            <a:r>
              <a:rPr lang="el-GR" dirty="0"/>
              <a:t>«Γνώθι </a:t>
            </a:r>
            <a:r>
              <a:rPr lang="el-GR" dirty="0" err="1"/>
              <a:t>σαυτόν</a:t>
            </a:r>
            <a:r>
              <a:rPr lang="el-GR" dirty="0"/>
              <a:t>»,</a:t>
            </a:r>
          </a:p>
          <a:p>
            <a:r>
              <a:rPr lang="el-GR" dirty="0"/>
              <a:t>«</a:t>
            </a:r>
            <a:r>
              <a:rPr lang="el-GR" dirty="0" err="1"/>
              <a:t>Μέτρω</a:t>
            </a:r>
            <a:r>
              <a:rPr lang="el-GR" dirty="0"/>
              <a:t> χρω»,</a:t>
            </a:r>
          </a:p>
          <a:p>
            <a:r>
              <a:rPr lang="el-GR" dirty="0"/>
              <a:t>«</a:t>
            </a:r>
            <a:r>
              <a:rPr lang="el-GR" dirty="0" err="1"/>
              <a:t>πρεσβύτατον</a:t>
            </a:r>
            <a:r>
              <a:rPr lang="el-GR" dirty="0"/>
              <a:t> των όντων θεός </a:t>
            </a:r>
            <a:r>
              <a:rPr lang="el-GR" dirty="0" err="1"/>
              <a:t>αγέννητον</a:t>
            </a:r>
            <a:r>
              <a:rPr lang="el-GR" dirty="0"/>
              <a:t> γαρ»,</a:t>
            </a:r>
          </a:p>
          <a:p>
            <a:r>
              <a:rPr lang="el-GR" dirty="0"/>
              <a:t>«</a:t>
            </a:r>
            <a:r>
              <a:rPr lang="el-GR" dirty="0" err="1"/>
              <a:t>κάλλιστον</a:t>
            </a:r>
            <a:r>
              <a:rPr lang="el-GR" dirty="0"/>
              <a:t> κόσμος ποίημα γαρ θεού»,</a:t>
            </a:r>
          </a:p>
          <a:p>
            <a:r>
              <a:rPr lang="el-GR" dirty="0"/>
              <a:t>«</a:t>
            </a:r>
            <a:r>
              <a:rPr lang="el-GR" dirty="0" err="1"/>
              <a:t>μέγιστον</a:t>
            </a:r>
            <a:r>
              <a:rPr lang="el-GR" dirty="0"/>
              <a:t> τόπος άπαντα γαρ χωρεί»,</a:t>
            </a:r>
          </a:p>
          <a:p>
            <a:r>
              <a:rPr lang="el-GR" dirty="0"/>
              <a:t>«</a:t>
            </a:r>
            <a:r>
              <a:rPr lang="el-GR" dirty="0" err="1"/>
              <a:t>τάχιστον</a:t>
            </a:r>
            <a:r>
              <a:rPr lang="el-GR" dirty="0"/>
              <a:t> νους δια παντός γαρ τρέχει»,</a:t>
            </a:r>
          </a:p>
          <a:p>
            <a:r>
              <a:rPr lang="el-GR" dirty="0"/>
              <a:t>«</a:t>
            </a:r>
            <a:r>
              <a:rPr lang="el-GR" dirty="0" err="1"/>
              <a:t>σοφώτατον</a:t>
            </a:r>
            <a:r>
              <a:rPr lang="el-GR" dirty="0"/>
              <a:t> χρόνος ανευρίσκει γαρ πάντα»..</a:t>
            </a:r>
          </a:p>
        </p:txBody>
      </p:sp>
    </p:spTree>
    <p:extLst>
      <p:ext uri="{BB962C8B-B14F-4D97-AF65-F5344CB8AC3E}">
        <p14:creationId xmlns:p14="http://schemas.microsoft.com/office/powerpoint/2010/main" xmlns="" val="61844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000" i="1" dirty="0" smtClean="0">
                <a:effectLst>
                  <a:outerShdw blurRad="38100" dist="38100" dir="2700000" algn="tl">
                    <a:srgbClr val="000000">
                      <a:alpha val="43137"/>
                    </a:srgbClr>
                  </a:outerShdw>
                </a:effectLst>
                <a:latin typeface="Times New Roman" pitchFamily="18" charset="0"/>
                <a:cs typeface="Times New Roman" pitchFamily="18" charset="0"/>
              </a:rPr>
              <a:t>Θεωρίες…. </a:t>
            </a:r>
            <a:endParaRPr lang="el-GR" sz="60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2708920"/>
            <a:ext cx="3312368" cy="3751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359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712968" cy="5904656"/>
          </a:xfrm>
        </p:spPr>
        <p:txBody>
          <a:bodyPr>
            <a:noAutofit/>
          </a:bodyPr>
          <a:lstStyle/>
          <a:p>
            <a:r>
              <a:rPr lang="el-GR" sz="1800" b="1" i="1" dirty="0">
                <a:effectLst>
                  <a:outerShdw blurRad="38100" dist="38100" dir="2700000" algn="tl">
                    <a:srgbClr val="000000">
                      <a:alpha val="43137"/>
                    </a:srgbClr>
                  </a:outerShdw>
                </a:effectLst>
              </a:rPr>
              <a:t>Φυσική</a:t>
            </a:r>
            <a:r>
              <a:rPr lang="el-GR" sz="1800" dirty="0"/>
              <a:t/>
            </a:r>
            <a:br>
              <a:rPr lang="el-GR" sz="1800" dirty="0"/>
            </a:br>
            <a:r>
              <a:rPr lang="el-GR" sz="1800" dirty="0"/>
              <a:t>Ο Θαλής ο Μιλήσιος ανακάλυψε τις τροπές (ηλιοστάσια), το ετερόφωτο της Σελήνης, καθώς και τον ηλεκτρισμό και τον μαγνητισμό, από τις ελκτικές ιδιότητες του ορυκτού μαγνητίτη και του ήλεκτρου (κεχριμπάρι</a:t>
            </a:r>
            <a:r>
              <a:rPr lang="el-GR" sz="1800" dirty="0" smtClean="0"/>
              <a:t>).</a:t>
            </a:r>
            <a:br>
              <a:rPr lang="el-GR" sz="1800" dirty="0" smtClean="0"/>
            </a:br>
            <a:r>
              <a:rPr lang="el-GR" sz="1800" dirty="0"/>
              <a:t/>
            </a:r>
            <a:br>
              <a:rPr lang="el-GR" sz="1800" dirty="0"/>
            </a:br>
            <a:r>
              <a:rPr lang="el-GR" sz="1800" dirty="0"/>
              <a:t/>
            </a:r>
            <a:br>
              <a:rPr lang="el-GR" sz="1800" dirty="0"/>
            </a:br>
            <a:r>
              <a:rPr lang="el-GR" sz="1800" b="1" i="1" dirty="0" smtClean="0">
                <a:effectLst>
                  <a:outerShdw blurRad="38100" dist="38100" dir="2700000" algn="tl">
                    <a:srgbClr val="000000">
                      <a:alpha val="43137"/>
                    </a:srgbClr>
                  </a:outerShdw>
                </a:effectLst>
              </a:rPr>
              <a:t>Γεωμετρία</a:t>
            </a:r>
            <a:r>
              <a:rPr lang="el-GR" sz="1800" dirty="0"/>
              <a:t/>
            </a:r>
            <a:br>
              <a:rPr lang="el-GR" sz="1800" dirty="0"/>
            </a:br>
            <a:r>
              <a:rPr lang="el-GR" sz="1800" dirty="0" smtClean="0"/>
              <a:t>Το </a:t>
            </a:r>
            <a:r>
              <a:rPr lang="el-GR" sz="1800" dirty="0"/>
              <a:t>Θεώρημα του Θαλή. </a:t>
            </a:r>
            <a:r>
              <a:rPr lang="el-GR" sz="1800" dirty="0" smtClean="0"/>
              <a:t>Ο </a:t>
            </a:r>
            <a:r>
              <a:rPr lang="el-GR" sz="1800" dirty="0"/>
              <a:t>Θαλής αναφέρεται ως σπουδαίος γεωμέτρης. Κέρδισε μάλιστα τον θαυμασμό των Αιγυπτίων μετρώντας το ύψος των πυραμίδων, βασιζόμενος στο μήκος της σκιάς τους και της σκιάς μιας ράβδου που κάρφωνε στο </a:t>
            </a:r>
            <a:r>
              <a:rPr lang="el-GR" sz="1800" dirty="0" smtClean="0"/>
              <a:t>έδαφος.</a:t>
            </a:r>
            <a:r>
              <a:rPr lang="el-GR" sz="1800" dirty="0"/>
              <a:t/>
            </a:r>
            <a:br>
              <a:rPr lang="el-GR" sz="1800" dirty="0"/>
            </a:br>
            <a:r>
              <a:rPr lang="el-GR" sz="1800" dirty="0" smtClean="0"/>
              <a:t>Γνωστό </a:t>
            </a:r>
            <a:r>
              <a:rPr lang="el-GR" sz="1800" dirty="0"/>
              <a:t>είναι το Θεώρημα του Θαλή που αναφέρει: όταν παράλληλες ευθείες τέμνονται από δύο άλλες ευθείες τότε τα τμήματα μεταξύ των παραλλήλων που ορίζονται στην μια τέμνουσα, είναι ανάλογα </a:t>
            </a:r>
            <a:br>
              <a:rPr lang="el-GR" sz="1800" dirty="0"/>
            </a:br>
            <a:r>
              <a:rPr lang="el-GR" sz="1800" dirty="0" smtClean="0"/>
              <a:t>Στον </a:t>
            </a:r>
            <a:r>
              <a:rPr lang="el-GR" sz="1800" dirty="0"/>
              <a:t>Θαλή αποδίδονται από τους αρχαίους συγγραφείς πέντε ακόμα αποδείξεις γεωμετρικών προτάσεων που είναι οι </a:t>
            </a:r>
            <a:r>
              <a:rPr lang="el-GR" sz="1800" dirty="0" smtClean="0"/>
              <a:t>ακόλουθες: Η </a:t>
            </a:r>
            <a:r>
              <a:rPr lang="el-GR" sz="1800" dirty="0"/>
              <a:t>διάμετρος κύκλου διχοτομεί τον </a:t>
            </a:r>
            <a:r>
              <a:rPr lang="el-GR" sz="1800" dirty="0" smtClean="0"/>
              <a:t>κύκλο. Οι </a:t>
            </a:r>
            <a:r>
              <a:rPr lang="el-GR" sz="1800" dirty="0"/>
              <a:t>κατά </a:t>
            </a:r>
            <a:r>
              <a:rPr lang="el-GR" sz="1800" dirty="0" err="1"/>
              <a:t>κορυφήν</a:t>
            </a:r>
            <a:r>
              <a:rPr lang="el-GR" sz="1800" dirty="0"/>
              <a:t> γωνίες είναι </a:t>
            </a:r>
            <a:r>
              <a:rPr lang="el-GR" sz="1800" dirty="0" smtClean="0"/>
              <a:t>ίσες. Οι </a:t>
            </a:r>
            <a:r>
              <a:rPr lang="el-GR" sz="1800" dirty="0"/>
              <a:t>παρά τη βάση ισοσκελούς τριγώνου γωνίες είναι </a:t>
            </a:r>
            <a:r>
              <a:rPr lang="el-GR" sz="1800" dirty="0" smtClean="0"/>
              <a:t>ίσες. Αν </a:t>
            </a:r>
            <a:r>
              <a:rPr lang="el-GR" sz="1800" dirty="0"/>
              <a:t>δυο τρίγωνα έχουν μια πλευρά ίση και τις προσκείμενες σε αυτή γωνίες ίσες, είναι και μεταξύ τους ίσα (Κριτήριο ισότητας τριγώνων Γ-Π-Γ</a:t>
            </a:r>
            <a:r>
              <a:rPr lang="el-GR" sz="1800" dirty="0" smtClean="0"/>
              <a:t>). Η </a:t>
            </a:r>
            <a:r>
              <a:rPr lang="el-GR" sz="1800" dirty="0"/>
              <a:t>εγγεγραμμένη σε ημιπεριφέρεια γωνία είναι ορθή.</a:t>
            </a:r>
          </a:p>
        </p:txBody>
      </p:sp>
    </p:spTree>
    <p:extLst>
      <p:ext uri="{BB962C8B-B14F-4D97-AF65-F5344CB8AC3E}">
        <p14:creationId xmlns:p14="http://schemas.microsoft.com/office/powerpoint/2010/main" xmlns="" val="159915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1043</Words>
  <Application>Microsoft Office PowerPoint</Application>
  <PresentationFormat>Προβολή στην οθόνη (4:3)</PresentationFormat>
  <Paragraphs>66</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Δικαιοσύνη</vt:lpstr>
      <vt:lpstr>Ο Θαλής, ο Μιλήσιος….</vt:lpstr>
      <vt:lpstr>Βιογραφία….</vt:lpstr>
      <vt:lpstr>Διαφάνεια 3</vt:lpstr>
      <vt:lpstr>Διαφάνεια 4</vt:lpstr>
      <vt:lpstr>Διαφάνεια 5</vt:lpstr>
      <vt:lpstr>Διαφάνεια 6</vt:lpstr>
      <vt:lpstr>Διαφάνεια 7</vt:lpstr>
      <vt:lpstr>Θεωρίες…. </vt:lpstr>
      <vt:lpstr>Φυσική Ο Θαλής ο Μιλήσιος ανακάλυψε τις τροπές (ηλιοστάσια), το ετερόφωτο της Σελήνης, καθώς και τον ηλεκτρισμό και τον μαγνητισμό, από τις ελκτικές ιδιότητες του ορυκτού μαγνητίτη και του ήλεκτρου (κεχριμπάρι).   Γεωμετρία Το Θεώρημα του Θαλή. Ο Θαλής αναφέρεται ως σπουδαίος γεωμέτρης. Κέρδισε μάλιστα τον θαυμασμό των Αιγυπτίων μετρώντας το ύψος των πυραμίδων, βασιζόμενος στο μήκος της σκιάς τους και της σκιάς μιας ράβδου που κάρφωνε στο έδαφος. Γνωστό είναι το Θεώρημα του Θαλή που αναφέρει: όταν παράλληλες ευθείες τέμνονται από δύο άλλες ευθείες τότε τα τμήματα μεταξύ των παραλλήλων που ορίζονται στην μια τέμνουσα, είναι ανάλογα  Στον Θαλή αποδίδονται από τους αρχαίους συγγραφείς πέντε ακόμα αποδείξεις γεωμετρικών προτάσεων που είναι οι ακόλουθες: Η διάμετρος κύκλου διχοτομεί τον κύκλο. Οι κατά κορυφήν γωνίες είναι ίσες. Οι παρά τη βάση ισοσκελούς τριγώνου γωνίες είναι ίσες. Αν δυο τρίγωνα έχουν μια πλευρά ίση και τις προσκείμενες σε αυτή γωνίες ίσες, είναι και μεταξύ τους ίσα (Κριτήριο ισότητας τριγώνων Γ-Π-Γ). Η εγγεγραμμένη σε ημιπεριφέρεια γωνία είναι ορθή.</vt:lpstr>
      <vt:lpstr>Μέτρηση πλάτους ενός ποταμού….</vt:lpstr>
      <vt:lpstr>Διαφάνεια 11</vt:lpstr>
      <vt:lpstr>Διαφάνεια 12</vt:lpstr>
      <vt:lpstr>Διαφάνεια 13</vt:lpstr>
      <vt:lpstr>Διαφάνεια 14</vt:lpstr>
      <vt:lpstr>Μια διαφορετική μέθοδος…..</vt:lpstr>
      <vt:lpstr>Βιβλιογραφία…</vt:lpstr>
      <vt:lpstr>Τέλος….</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Θαλής, ο Μιλήσιος</dc:title>
  <dc:creator>pinelopi parask</dc:creator>
  <cp:lastModifiedBy>user</cp:lastModifiedBy>
  <cp:revision>14</cp:revision>
  <dcterms:created xsi:type="dcterms:W3CDTF">2019-10-27T18:10:08Z</dcterms:created>
  <dcterms:modified xsi:type="dcterms:W3CDTF">2019-11-01T12:41:43Z</dcterms:modified>
</cp:coreProperties>
</file>