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2" r:id="rId7"/>
    <p:sldId id="263" r:id="rId8"/>
    <p:sldId id="264"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188F931-5546-4AAE-AFCD-983F96513DD8}" type="datetimeFigureOut">
              <a:rPr lang="el-GR" smtClean="0"/>
              <a:t>6/1/2020</a:t>
            </a:fld>
            <a:endParaRPr lang="el-GR"/>
          </a:p>
        </p:txBody>
      </p:sp>
      <p:sp>
        <p:nvSpPr>
          <p:cNvPr id="5" name="Footer Placeholder 4"/>
          <p:cNvSpPr>
            <a:spLocks noGrp="1"/>
          </p:cNvSpPr>
          <p:nvPr>
            <p:ph type="ftr" sz="quarter" idx="11"/>
          </p:nvPr>
        </p:nvSpPr>
        <p:spPr>
          <a:xfrm>
            <a:off x="1174044" y="5357592"/>
            <a:ext cx="5034845" cy="365125"/>
          </a:xfrm>
        </p:spPr>
        <p:txBody>
          <a:bodyPr/>
          <a:lstStyle/>
          <a:p>
            <a:endParaRPr lang="el-G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E5327CF-8462-4363-9522-CC2AEADD9B39}"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8F931-5546-4AAE-AFCD-983F96513DD8}" type="datetimeFigureOut">
              <a:rPr lang="el-GR" smtClean="0"/>
              <a:t>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327CF-8462-4363-9522-CC2AEADD9B39}"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8F931-5546-4AAE-AFCD-983F96513DD8}" type="datetimeFigureOut">
              <a:rPr lang="el-GR" smtClean="0"/>
              <a:t>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327CF-8462-4363-9522-CC2AEADD9B39}"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8F931-5546-4AAE-AFCD-983F96513DD8}" type="datetimeFigureOut">
              <a:rPr lang="el-GR" smtClean="0"/>
              <a:t>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327CF-8462-4363-9522-CC2AEADD9B39}"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8F931-5546-4AAE-AFCD-983F96513DD8}" type="datetimeFigureOut">
              <a:rPr lang="el-GR" smtClean="0"/>
              <a:t>6/1/2020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327CF-8462-4363-9522-CC2AEADD9B39}"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188F931-5546-4AAE-AFCD-983F96513DD8}" type="datetimeFigureOut">
              <a:rPr lang="el-GR" smtClean="0"/>
              <a:t>6/1/2020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327CF-8462-4363-9522-CC2AEADD9B39}" type="slidenum">
              <a:rPr lang="el-GR" smtClean="0"/>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188F931-5546-4AAE-AFCD-983F96513DD8}" type="datetimeFigureOut">
              <a:rPr lang="el-GR" smtClean="0"/>
              <a:t>6/1/2020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E5327CF-8462-4363-9522-CC2AEADD9B39}" type="slidenum">
              <a:rPr lang="el-GR" smtClean="0"/>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88F931-5546-4AAE-AFCD-983F96513DD8}" type="datetimeFigureOut">
              <a:rPr lang="el-GR" smtClean="0"/>
              <a:t>6/1/2020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E5327CF-8462-4363-9522-CC2AEADD9B39}"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8F931-5546-4AAE-AFCD-983F96513DD8}" type="datetimeFigureOut">
              <a:rPr lang="el-GR" smtClean="0"/>
              <a:t>6/1/2020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E5327CF-8462-4363-9522-CC2AEADD9B39}"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188F931-5546-4AAE-AFCD-983F96513DD8}" type="datetimeFigureOut">
              <a:rPr lang="el-GR" smtClean="0"/>
              <a:t>6/1/2020</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endParaRPr lang="el-GR"/>
          </a:p>
        </p:txBody>
      </p:sp>
      <p:sp>
        <p:nvSpPr>
          <p:cNvPr id="7" name="Slide Number Placeholder 6"/>
          <p:cNvSpPr>
            <a:spLocks noGrp="1"/>
          </p:cNvSpPr>
          <p:nvPr>
            <p:ph type="sldNum" sz="quarter" idx="12"/>
          </p:nvPr>
        </p:nvSpPr>
        <p:spPr>
          <a:xfrm rot="60000">
            <a:off x="7557313" y="5896961"/>
            <a:ext cx="554023" cy="365125"/>
          </a:xfrm>
        </p:spPr>
        <p:txBody>
          <a:bodyPr/>
          <a:lstStyle/>
          <a:p>
            <a:fld id="{CE5327CF-8462-4363-9522-CC2AEADD9B39}"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188F931-5546-4AAE-AFCD-983F96513DD8}" type="datetimeFigureOut">
              <a:rPr lang="el-GR" smtClean="0"/>
              <a:t>6/1/2020</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endParaRPr lang="el-GR"/>
          </a:p>
        </p:txBody>
      </p:sp>
      <p:sp>
        <p:nvSpPr>
          <p:cNvPr id="7" name="Slide Number Placeholder 6"/>
          <p:cNvSpPr>
            <a:spLocks noGrp="1"/>
          </p:cNvSpPr>
          <p:nvPr>
            <p:ph type="sldNum" sz="quarter" idx="12"/>
          </p:nvPr>
        </p:nvSpPr>
        <p:spPr>
          <a:xfrm rot="60000">
            <a:off x="7562089" y="5900026"/>
            <a:ext cx="554023" cy="365125"/>
          </a:xfrm>
        </p:spPr>
        <p:txBody>
          <a:bodyPr/>
          <a:lstStyle/>
          <a:p>
            <a:fld id="{CE5327CF-8462-4363-9522-CC2AEADD9B39}"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188F931-5546-4AAE-AFCD-983F96513DD8}" type="datetimeFigureOut">
              <a:rPr lang="el-GR" smtClean="0"/>
              <a:t>6/1/2020</a:t>
            </a:fld>
            <a:endParaRPr lang="el-G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l-G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E5327CF-8462-4363-9522-CC2AEADD9B39}"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A0%CF%8D%CE%BB%CE%B7:%CE%9A%CF%8D%CF%81%CE%B9%CE%B1" TargetMode="External"/><Relationship Id="rId2" Type="http://schemas.openxmlformats.org/officeDocument/2006/relationships/hyperlink" Target="http://www.hdml.gr/pdfs/conferences/705.pdf" TargetMode="External"/><Relationship Id="rId1" Type="http://schemas.openxmlformats.org/officeDocument/2006/relationships/slideLayout" Target="../slideLayouts/slideLayout7.xml"/><Relationship Id="rId4" Type="http://schemas.openxmlformats.org/officeDocument/2006/relationships/hyperlink" Target="http://mathmosxos.blogspot.com/2011/01/blog-post_4481.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ΤΟ ΘΕΩΡΗΜΑ ΤΟΥ ΠΑΠΑΓΑΛΟΥ</a:t>
            </a:r>
            <a:endParaRPr lang="el-GR" dirty="0"/>
          </a:p>
        </p:txBody>
      </p:sp>
      <p:sp>
        <p:nvSpPr>
          <p:cNvPr id="3" name="Subtitle 2"/>
          <p:cNvSpPr>
            <a:spLocks noGrp="1"/>
          </p:cNvSpPr>
          <p:nvPr>
            <p:ph type="subTitle" idx="1"/>
          </p:nvPr>
        </p:nvSpPr>
        <p:spPr/>
        <p:txBody>
          <a:bodyPr/>
          <a:lstStyle/>
          <a:p>
            <a:r>
              <a:rPr lang="el-GR" dirty="0" smtClean="0"/>
              <a:t>ΚΕΦΑΛΑΙΟ 12</a:t>
            </a:r>
            <a:endParaRPr lang="el-GR" dirty="0"/>
          </a:p>
        </p:txBody>
      </p:sp>
    </p:spTree>
    <p:extLst>
      <p:ext uri="{BB962C8B-B14F-4D97-AF65-F5344CB8AC3E}">
        <p14:creationId xmlns:p14="http://schemas.microsoft.com/office/powerpoint/2010/main" val="3422770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9792" y="908720"/>
            <a:ext cx="4176464" cy="369332"/>
          </a:xfrm>
          <a:prstGeom prst="rect">
            <a:avLst/>
          </a:prstGeom>
          <a:noFill/>
        </p:spPr>
        <p:txBody>
          <a:bodyPr wrap="square" rtlCol="0">
            <a:spAutoFit/>
          </a:bodyPr>
          <a:lstStyle/>
          <a:p>
            <a:r>
              <a:rPr lang="el-GR" b="1" dirty="0" smtClean="0">
                <a:latin typeface="Comic Sans MS" panose="030F0702030302020204" pitchFamily="66" charset="0"/>
              </a:rPr>
              <a:t>ΙΝΣΤΙΤΟΥΤΟ ΑΡΑΒΙΚΟΥ ΚΟΣΜΟΥ</a:t>
            </a:r>
            <a:endParaRPr lang="el-GR" b="1"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628800"/>
            <a:ext cx="3861298" cy="30243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0156" y="3377752"/>
            <a:ext cx="3233936" cy="2550767"/>
          </a:xfrm>
          <a:prstGeom prst="rect">
            <a:avLst/>
          </a:prstGeom>
        </p:spPr>
      </p:pic>
      <p:sp>
        <p:nvSpPr>
          <p:cNvPr id="7" name="Rectangle 6"/>
          <p:cNvSpPr/>
          <p:nvPr/>
        </p:nvSpPr>
        <p:spPr>
          <a:xfrm>
            <a:off x="4970156" y="1362818"/>
            <a:ext cx="3245590" cy="1815882"/>
          </a:xfrm>
          <a:prstGeom prst="rect">
            <a:avLst/>
          </a:prstGeom>
        </p:spPr>
        <p:txBody>
          <a:bodyPr wrap="square">
            <a:spAutoFit/>
          </a:bodyPr>
          <a:lstStyle/>
          <a:p>
            <a:r>
              <a:rPr lang="el-GR" sz="1600" dirty="0" smtClean="0">
                <a:latin typeface="Comic Sans MS" panose="030F0702030302020204" pitchFamily="66" charset="0"/>
              </a:rPr>
              <a:t>Σχεδιασμένο από τον Jean Nouvel, το Ινστιτούτο του Αραβικού Κόσμου άνοιξε τις πύλες του το 1987 και ξεχωρίζει μέχρι σήμερα για τη μοναδικότητα και την ακραίως μοντέρνα αρχιτεκτονική του. </a:t>
            </a:r>
            <a:endParaRPr lang="el-GR" sz="1600" dirty="0">
              <a:latin typeface="Comic Sans MS" panose="030F0702030302020204" pitchFamily="66" charset="0"/>
            </a:endParaRPr>
          </a:p>
        </p:txBody>
      </p:sp>
    </p:spTree>
    <p:extLst>
      <p:ext uri="{BB962C8B-B14F-4D97-AF65-F5344CB8AC3E}">
        <p14:creationId xmlns:p14="http://schemas.microsoft.com/office/powerpoint/2010/main" val="3258489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971600" y="764704"/>
            <a:ext cx="4736465" cy="365102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364088" y="3933056"/>
            <a:ext cx="3017044" cy="2302145"/>
          </a:xfrm>
          <a:prstGeom prst="rect">
            <a:avLst/>
          </a:prstGeom>
        </p:spPr>
      </p:pic>
    </p:spTree>
    <p:extLst>
      <p:ext uri="{BB962C8B-B14F-4D97-AF65-F5344CB8AC3E}">
        <p14:creationId xmlns:p14="http://schemas.microsoft.com/office/powerpoint/2010/main" val="605656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3" y="2996952"/>
            <a:ext cx="6455512" cy="3139321"/>
          </a:xfrm>
          <a:prstGeom prst="rect">
            <a:avLst/>
          </a:prstGeom>
        </p:spPr>
        <p:txBody>
          <a:bodyPr wrap="square">
            <a:spAutoFit/>
          </a:bodyPr>
          <a:lstStyle/>
          <a:p>
            <a:r>
              <a:rPr lang="el-GR" dirty="0" smtClean="0">
                <a:latin typeface="Comic Sans MS" panose="030F0702030302020204" pitchFamily="66" charset="0"/>
              </a:rPr>
              <a:t>Ο Πέρσης αστρονόμος, μαθηματικός, φιλόσοφος και ποιητής Sheikh Ghiathuddin Abdul Fath Omar ibn al Khayaam al Ghaq γεννήθηκε στη Νισαπούρ γύρω στα 1040 και πέθανε το 1109 μ.Χ. Τον ονόμασαν "Βολταίρο της Ανατολής". Εκτός από τα 500 ρουμπαγιάτ, έχει γράψει και ένα σημαντικό έργο για άλγεβρα. Τα ρουμπαγιάτ -ρουμπάι είναι το τετράστιχο- έγιναν γνωστά στη Δύση από τη μετάφραση του Edward Fitzgerald, τυπωμένη για πρώτη φορά στα 1858, που βασίστηκε σε χειρόγραφο του 14ου αιώνα, φυλαγμένο σε βιβλιοθήκη της Οξφόρδης. Έκτοτε μεταφράστηκαν στις περισσότερες γλώσσες του κόσμου.</a:t>
            </a:r>
            <a:endParaRPr lang="el-GR" dirty="0">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350" y="871736"/>
            <a:ext cx="1619250" cy="1981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600" y="871735"/>
            <a:ext cx="5184575" cy="1894059"/>
          </a:xfrm>
          <a:prstGeom prst="rect">
            <a:avLst/>
          </a:prstGeom>
        </p:spPr>
      </p:pic>
    </p:spTree>
    <p:extLst>
      <p:ext uri="{BB962C8B-B14F-4D97-AF65-F5344CB8AC3E}">
        <p14:creationId xmlns:p14="http://schemas.microsoft.com/office/powerpoint/2010/main" val="590555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908720"/>
            <a:ext cx="4320480" cy="2308324"/>
          </a:xfrm>
          <a:prstGeom prst="rect">
            <a:avLst/>
          </a:prstGeom>
        </p:spPr>
        <p:txBody>
          <a:bodyPr wrap="square">
            <a:spAutoFit/>
          </a:bodyPr>
          <a:lstStyle/>
          <a:p>
            <a:r>
              <a:rPr lang="el-GR" dirty="0">
                <a:latin typeface="Comic Sans MS" panose="030F0702030302020204" pitchFamily="66" charset="0"/>
              </a:rPr>
              <a:t>Ο</a:t>
            </a:r>
            <a:r>
              <a:rPr lang="el-GR" dirty="0" smtClean="0">
                <a:latin typeface="Comic Sans MS" panose="030F0702030302020204" pitchFamily="66" charset="0"/>
              </a:rPr>
              <a:t> Ομάρ Καγιάμ είναι εμπνευστής του πασίγνωστου συμβολισμού (x) για την επίλυση εξισώσεων. Ο ίδιος το αποκαλούσε shiy (χι) που σημαίνει «κάτι» στην αραβική γλώσσα. Αργότερα μεταφράσθηκε στην ισπανική ως xay και από κει διαδοθηκε παντού ως x. Ο άγνωστος x.</a:t>
            </a:r>
            <a:endParaRPr lang="el-GR"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062882"/>
            <a:ext cx="3240360" cy="2465710"/>
          </a:xfrm>
          <a:prstGeom prst="rect">
            <a:avLst/>
          </a:prstGeom>
        </p:spPr>
      </p:pic>
      <p:sp>
        <p:nvSpPr>
          <p:cNvPr id="5" name="Rectangle 4"/>
          <p:cNvSpPr/>
          <p:nvPr/>
        </p:nvSpPr>
        <p:spPr>
          <a:xfrm>
            <a:off x="793335" y="3243296"/>
            <a:ext cx="4210713" cy="2862322"/>
          </a:xfrm>
          <a:prstGeom prst="rect">
            <a:avLst/>
          </a:prstGeom>
        </p:spPr>
        <p:txBody>
          <a:bodyPr wrap="square">
            <a:spAutoFit/>
          </a:bodyPr>
          <a:lstStyle/>
          <a:p>
            <a:r>
              <a:rPr lang="el-GR" dirty="0" smtClean="0">
                <a:latin typeface="Comic Sans MS" panose="030F0702030302020204" pitchFamily="66" charset="0"/>
              </a:rPr>
              <a:t>Είναι ο συγγραφέας μιας από τις σημαντικότερες μελέτες άλγεβρας που έχουν γραφτεί πριν από τα νεότερα χρόνια, την Πραγματεία για την απόδειξη αλγεβρικών προβλημάτων, που περιλαμβάνει μια γεωμετρική μέθοδο για την επίλυση κυβικών εξισώσεων, τέμνοντας υπερβολή με κύκλο.Συνέβαλε και σε μια μεταρρύθμιση του ημερολογίου.</a:t>
            </a:r>
            <a:endParaRPr lang="el-GR" dirty="0">
              <a:latin typeface="Comic Sans MS" panose="030F0702030302020204" pitchFamily="66" charset="0"/>
            </a:endParaRPr>
          </a:p>
        </p:txBody>
      </p:sp>
    </p:spTree>
    <p:extLst>
      <p:ext uri="{BB962C8B-B14F-4D97-AF65-F5344CB8AC3E}">
        <p14:creationId xmlns:p14="http://schemas.microsoft.com/office/powerpoint/2010/main" val="1316759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052736"/>
            <a:ext cx="2457724" cy="646331"/>
          </a:xfrm>
          <a:prstGeom prst="rect">
            <a:avLst/>
          </a:prstGeom>
        </p:spPr>
        <p:txBody>
          <a:bodyPr wrap="none">
            <a:spAutoFit/>
          </a:bodyPr>
          <a:lstStyle/>
          <a:p>
            <a:r>
              <a:rPr lang="en-US" b="1" dirty="0" smtClean="0">
                <a:latin typeface="Comic Sans MS" panose="030F0702030302020204" pitchFamily="66" charset="0"/>
              </a:rPr>
              <a:t>Nasir al-Din al-</a:t>
            </a:r>
            <a:r>
              <a:rPr lang="en-US" b="1" dirty="0" err="1" smtClean="0">
                <a:latin typeface="Comic Sans MS" panose="030F0702030302020204" pitchFamily="66" charset="0"/>
              </a:rPr>
              <a:t>Tusi</a:t>
            </a:r>
            <a:endParaRPr lang="el-GR" b="1" dirty="0" smtClean="0">
              <a:latin typeface="Comic Sans MS" panose="030F0702030302020204" pitchFamily="66" charset="0"/>
            </a:endParaRPr>
          </a:p>
          <a:p>
            <a:r>
              <a:rPr lang="el-GR" b="1" dirty="0" smtClean="0">
                <a:latin typeface="Comic Sans MS" panose="030F0702030302020204" pitchFamily="66" charset="0"/>
              </a:rPr>
              <a:t>1201-1274</a:t>
            </a:r>
            <a:endParaRPr lang="el-GR" b="1" dirty="0">
              <a:latin typeface="Comic Sans MS" panose="030F0702030302020204"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896" y="1730360"/>
            <a:ext cx="1571632" cy="207259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375901"/>
            <a:ext cx="2318604" cy="15447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9888" y="1699067"/>
            <a:ext cx="1369104" cy="2049377"/>
          </a:xfrm>
          <a:prstGeom prst="rect">
            <a:avLst/>
          </a:prstGeom>
        </p:spPr>
      </p:pic>
      <p:sp>
        <p:nvSpPr>
          <p:cNvPr id="6" name="TextBox 5"/>
          <p:cNvSpPr txBox="1"/>
          <p:nvPr/>
        </p:nvSpPr>
        <p:spPr>
          <a:xfrm>
            <a:off x="1180366" y="3933056"/>
            <a:ext cx="2743562" cy="1477328"/>
          </a:xfrm>
          <a:prstGeom prst="rect">
            <a:avLst/>
          </a:prstGeom>
          <a:noFill/>
        </p:spPr>
        <p:txBody>
          <a:bodyPr wrap="square" rtlCol="0">
            <a:spAutoFit/>
          </a:bodyPr>
          <a:lstStyle/>
          <a:p>
            <a:r>
              <a:rPr lang="el-GR" dirty="0" smtClean="0">
                <a:latin typeface="Comic Sans MS" panose="030F0702030302020204" pitchFamily="66" charset="0"/>
              </a:rPr>
              <a:t>Σπουδαίος Πέρσης Μαθηματικός και Αστρονόμος.</a:t>
            </a:r>
          </a:p>
          <a:p>
            <a:r>
              <a:rPr lang="el-GR" dirty="0" smtClean="0">
                <a:latin typeface="Comic Sans MS" panose="030F0702030302020204" pitchFamily="66" charset="0"/>
              </a:rPr>
              <a:t>Ασχολήθηκε με τη σφαιρική τριγωνομετρία.</a:t>
            </a:r>
            <a:endParaRPr lang="el-GR" dirty="0">
              <a:latin typeface="Comic Sans MS" panose="030F0702030302020204" pitchFamily="66" charset="0"/>
            </a:endParaRPr>
          </a:p>
        </p:txBody>
      </p:sp>
      <p:sp>
        <p:nvSpPr>
          <p:cNvPr id="7" name="Rectangle 6"/>
          <p:cNvSpPr/>
          <p:nvPr/>
        </p:nvSpPr>
        <p:spPr>
          <a:xfrm>
            <a:off x="4644008" y="3802951"/>
            <a:ext cx="3528393" cy="2031325"/>
          </a:xfrm>
          <a:prstGeom prst="rect">
            <a:avLst/>
          </a:prstGeom>
        </p:spPr>
        <p:txBody>
          <a:bodyPr wrap="square">
            <a:spAutoFit/>
          </a:bodyPr>
          <a:lstStyle/>
          <a:p>
            <a:r>
              <a:rPr lang="en-US" b="1" dirty="0" err="1" smtClean="0">
                <a:latin typeface="Comic Sans MS" panose="030F0702030302020204" pitchFamily="66" charset="0"/>
              </a:rPr>
              <a:t>Sharaf</a:t>
            </a:r>
            <a:r>
              <a:rPr lang="en-US" b="1" dirty="0" smtClean="0">
                <a:latin typeface="Comic Sans MS" panose="030F0702030302020204" pitchFamily="66" charset="0"/>
              </a:rPr>
              <a:t> al-</a:t>
            </a:r>
            <a:r>
              <a:rPr lang="en-US" b="1" dirty="0" err="1" smtClean="0">
                <a:latin typeface="Comic Sans MS" panose="030F0702030302020204" pitchFamily="66" charset="0"/>
              </a:rPr>
              <a:t>Dīn</a:t>
            </a:r>
            <a:r>
              <a:rPr lang="en-US" b="1" dirty="0" smtClean="0">
                <a:latin typeface="Comic Sans MS" panose="030F0702030302020204" pitchFamily="66" charset="0"/>
              </a:rPr>
              <a:t> al-</a:t>
            </a:r>
            <a:r>
              <a:rPr lang="en-US" b="1" dirty="0" err="1" smtClean="0">
                <a:latin typeface="Comic Sans MS" panose="030F0702030302020204" pitchFamily="66" charset="0"/>
              </a:rPr>
              <a:t>Ṭūsī</a:t>
            </a:r>
            <a:endParaRPr lang="el-GR" b="1" dirty="0" smtClean="0">
              <a:latin typeface="Comic Sans MS" panose="030F0702030302020204" pitchFamily="66" charset="0"/>
            </a:endParaRPr>
          </a:p>
          <a:p>
            <a:r>
              <a:rPr lang="el-GR" b="1" dirty="0" smtClean="0">
                <a:latin typeface="Comic Sans MS" panose="030F0702030302020204" pitchFamily="66" charset="0"/>
              </a:rPr>
              <a:t>1135-1213</a:t>
            </a:r>
          </a:p>
          <a:p>
            <a:r>
              <a:rPr lang="el-GR" dirty="0" smtClean="0">
                <a:latin typeface="Comic Sans MS" panose="030F0702030302020204" pitchFamily="66" charset="0"/>
              </a:rPr>
              <a:t>Μεγάλος Πέρσης Μαθηματικός και Αστρονόμος στον χρυσό αραβικό αιώνα.</a:t>
            </a:r>
          </a:p>
          <a:p>
            <a:r>
              <a:rPr lang="el-GR" dirty="0" smtClean="0">
                <a:latin typeface="Comic Sans MS" panose="030F0702030302020204" pitchFamily="66" charset="0"/>
              </a:rPr>
              <a:t>Ασχολήθηκε μεταξύ άλλων με τη λύση τριτοβάθμιων εξισώσεων.</a:t>
            </a:r>
            <a:endParaRPr lang="el-GR" dirty="0">
              <a:latin typeface="Comic Sans MS" panose="030F0702030302020204" pitchFamily="66" charset="0"/>
            </a:endParaRPr>
          </a:p>
        </p:txBody>
      </p:sp>
    </p:spTree>
    <p:extLst>
      <p:ext uri="{BB962C8B-B14F-4D97-AF65-F5344CB8AC3E}">
        <p14:creationId xmlns:p14="http://schemas.microsoft.com/office/powerpoint/2010/main" val="1995350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4532" y="868070"/>
            <a:ext cx="3816424" cy="369332"/>
          </a:xfrm>
          <a:prstGeom prst="rect">
            <a:avLst/>
          </a:prstGeom>
          <a:noFill/>
        </p:spPr>
        <p:txBody>
          <a:bodyPr wrap="square" rtlCol="0">
            <a:spAutoFit/>
          </a:bodyPr>
          <a:lstStyle/>
          <a:p>
            <a:r>
              <a:rPr lang="el-GR" b="1" dirty="0" smtClean="0">
                <a:latin typeface="Comic Sans MS" panose="030F0702030302020204" pitchFamily="66" charset="0"/>
              </a:rPr>
              <a:t>ΜΑΘΗΜΑΤΙΚΑ ΚΑΙ ΠΟΙΗΣΗ</a:t>
            </a:r>
            <a:endParaRPr lang="el-GR" b="1" dirty="0">
              <a:latin typeface="Comic Sans MS" panose="030F0702030302020204" pitchFamily="66" charset="0"/>
            </a:endParaRPr>
          </a:p>
        </p:txBody>
      </p:sp>
      <p:sp>
        <p:nvSpPr>
          <p:cNvPr id="3" name="TextBox 2"/>
          <p:cNvSpPr txBox="1"/>
          <p:nvPr/>
        </p:nvSpPr>
        <p:spPr>
          <a:xfrm>
            <a:off x="1115616" y="1628800"/>
            <a:ext cx="4074257" cy="923330"/>
          </a:xfrm>
          <a:prstGeom prst="rect">
            <a:avLst/>
          </a:prstGeom>
          <a:noFill/>
        </p:spPr>
        <p:txBody>
          <a:bodyPr wrap="none" rtlCol="0">
            <a:spAutoFit/>
          </a:bodyPr>
          <a:lstStyle/>
          <a:p>
            <a:r>
              <a:rPr lang="el-GR" dirty="0" smtClean="0">
                <a:latin typeface="Comic Sans MS" panose="030F0702030302020204" pitchFamily="66" charset="0"/>
              </a:rPr>
              <a:t>Κοιμάμαι και ονειρεύομαι προβλήματα</a:t>
            </a:r>
          </a:p>
          <a:p>
            <a:r>
              <a:rPr lang="el-GR" dirty="0">
                <a:latin typeface="Comic Sans MS" panose="030F0702030302020204" pitchFamily="66" charset="0"/>
              </a:rPr>
              <a:t>ό</a:t>
            </a:r>
            <a:r>
              <a:rPr lang="el-GR" dirty="0" smtClean="0">
                <a:latin typeface="Comic Sans MS" panose="030F0702030302020204" pitchFamily="66" charset="0"/>
              </a:rPr>
              <a:t>λα τα Πυθαγόρεια Θεωρήματα.</a:t>
            </a:r>
          </a:p>
          <a:p>
            <a:r>
              <a:rPr lang="el-GR" dirty="0" smtClean="0">
                <a:latin typeface="Comic Sans MS" panose="030F0702030302020204" pitchFamily="66" charset="0"/>
              </a:rPr>
              <a:t>Ελύτης</a:t>
            </a:r>
            <a:endParaRPr lang="el-GR" dirty="0">
              <a:latin typeface="Comic Sans MS" panose="030F0702030302020204" pitchFamily="66" charset="0"/>
            </a:endParaRPr>
          </a:p>
        </p:txBody>
      </p:sp>
      <p:sp>
        <p:nvSpPr>
          <p:cNvPr id="4" name="TextBox 3"/>
          <p:cNvSpPr txBox="1"/>
          <p:nvPr/>
        </p:nvSpPr>
        <p:spPr>
          <a:xfrm>
            <a:off x="1115616" y="2780928"/>
            <a:ext cx="4074257" cy="1477328"/>
          </a:xfrm>
          <a:prstGeom prst="rect">
            <a:avLst/>
          </a:prstGeom>
          <a:noFill/>
        </p:spPr>
        <p:txBody>
          <a:bodyPr wrap="square" rtlCol="0">
            <a:spAutoFit/>
          </a:bodyPr>
          <a:lstStyle/>
          <a:p>
            <a:r>
              <a:rPr lang="el-GR" dirty="0" smtClean="0">
                <a:latin typeface="Comic Sans MS" panose="030F0702030302020204" pitchFamily="66" charset="0"/>
              </a:rPr>
              <a:t>Μόνο δύο γλώσσες έχει ο άνθρωπος για να αντιμετωπίσει την πραγματικότητα: τα μαθηματικά και την ποίηση.  </a:t>
            </a:r>
          </a:p>
          <a:p>
            <a:r>
              <a:rPr lang="el-GR" dirty="0" smtClean="0">
                <a:latin typeface="Comic Sans MS" panose="030F0702030302020204" pitchFamily="66" charset="0"/>
              </a:rPr>
              <a:t>Χάιζενμπεργκ (Νόμπελ 1932)</a:t>
            </a:r>
            <a:endParaRPr lang="el-GR" dirty="0">
              <a:latin typeface="Comic Sans MS" panose="030F0702030302020204" pitchFamily="66" charset="0"/>
            </a:endParaRPr>
          </a:p>
        </p:txBody>
      </p:sp>
      <p:sp>
        <p:nvSpPr>
          <p:cNvPr id="5" name="Rectangle 4"/>
          <p:cNvSpPr/>
          <p:nvPr/>
        </p:nvSpPr>
        <p:spPr>
          <a:xfrm>
            <a:off x="1115616" y="4437112"/>
            <a:ext cx="3672408" cy="1200329"/>
          </a:xfrm>
          <a:prstGeom prst="rect">
            <a:avLst/>
          </a:prstGeom>
        </p:spPr>
        <p:txBody>
          <a:bodyPr wrap="square">
            <a:spAutoFit/>
          </a:bodyPr>
          <a:lstStyle/>
          <a:p>
            <a:r>
              <a:rPr lang="el-GR" dirty="0" smtClean="0">
                <a:latin typeface="Comic Sans MS" panose="030F0702030302020204" pitchFamily="66" charset="0"/>
              </a:rPr>
              <a:t>"Πέραν του απείρου, ο ορίζοντας</a:t>
            </a:r>
          </a:p>
          <a:p>
            <a:r>
              <a:rPr lang="el-GR" dirty="0" smtClean="0">
                <a:latin typeface="Comic Sans MS" panose="030F0702030302020204" pitchFamily="66" charset="0"/>
              </a:rPr>
              <a:t>τρικλίζει φορτωμένος τρεις άγριες γεωμετρίες"</a:t>
            </a:r>
          </a:p>
          <a:p>
            <a:r>
              <a:rPr lang="el-GR" dirty="0" smtClean="0">
                <a:latin typeface="Comic Sans MS" panose="030F0702030302020204" pitchFamily="66" charset="0"/>
              </a:rPr>
              <a:t>(Χαοτικά Ι εκδ. Άγρα). </a:t>
            </a:r>
            <a:endParaRPr lang="el-GR" dirty="0">
              <a:latin typeface="Comic Sans MS" panose="030F0702030302020204" pitchFamily="66" charset="0"/>
            </a:endParaRPr>
          </a:p>
        </p:txBody>
      </p:sp>
      <p:sp>
        <p:nvSpPr>
          <p:cNvPr id="6" name="Rectangle 5"/>
          <p:cNvSpPr/>
          <p:nvPr/>
        </p:nvSpPr>
        <p:spPr>
          <a:xfrm>
            <a:off x="5189873" y="1289941"/>
            <a:ext cx="3054535" cy="4278094"/>
          </a:xfrm>
          <a:prstGeom prst="rect">
            <a:avLst/>
          </a:prstGeom>
        </p:spPr>
        <p:txBody>
          <a:bodyPr wrap="square">
            <a:spAutoFit/>
          </a:bodyPr>
          <a:lstStyle/>
          <a:p>
            <a:r>
              <a:rPr lang="el-GR" sz="1600" dirty="0" smtClean="0">
                <a:latin typeface="Comic Sans MS" panose="030F0702030302020204" pitchFamily="66" charset="0"/>
              </a:rPr>
              <a:t>Oι ορθολογιστές φορούν τετράγωνα καπέλα</a:t>
            </a:r>
          </a:p>
          <a:p>
            <a:r>
              <a:rPr lang="el-GR" sz="1600" dirty="0" smtClean="0">
                <a:latin typeface="Comic Sans MS" panose="030F0702030302020204" pitchFamily="66" charset="0"/>
              </a:rPr>
              <a:t>μελετούν σε τετράγωνα δωμάτια </a:t>
            </a:r>
          </a:p>
          <a:p>
            <a:r>
              <a:rPr lang="el-GR" sz="1600" dirty="0" smtClean="0">
                <a:latin typeface="Comic Sans MS" panose="030F0702030302020204" pitchFamily="66" charset="0"/>
              </a:rPr>
              <a:t>κοιτάζοντας το πάτωμα ,</a:t>
            </a:r>
          </a:p>
          <a:p>
            <a:r>
              <a:rPr lang="el-GR" sz="1600" dirty="0" smtClean="0">
                <a:latin typeface="Comic Sans MS" panose="030F0702030302020204" pitchFamily="66" charset="0"/>
              </a:rPr>
              <a:t>κοιτάζοντας το ταβάνι.</a:t>
            </a:r>
          </a:p>
          <a:p>
            <a:r>
              <a:rPr lang="el-GR" sz="1600" dirty="0" smtClean="0">
                <a:latin typeface="Comic Sans MS" panose="030F0702030302020204" pitchFamily="66" charset="0"/>
              </a:rPr>
              <a:t>Περιορίζουν τους εαυτούς τους </a:t>
            </a:r>
          </a:p>
          <a:p>
            <a:r>
              <a:rPr lang="el-GR" sz="1600" dirty="0" smtClean="0">
                <a:latin typeface="Comic Sans MS" panose="030F0702030302020204" pitchFamily="66" charset="0"/>
              </a:rPr>
              <a:t>σε ορθογώνια τρίγωνα.</a:t>
            </a:r>
          </a:p>
          <a:p>
            <a:r>
              <a:rPr lang="el-GR" sz="1600" dirty="0" smtClean="0">
                <a:latin typeface="Comic Sans MS" panose="030F0702030302020204" pitchFamily="66" charset="0"/>
              </a:rPr>
              <a:t>Εάν δοκίμaζαν ρομβοειδή ,</a:t>
            </a:r>
          </a:p>
          <a:p>
            <a:r>
              <a:rPr lang="el-GR" sz="1600" dirty="0" smtClean="0">
                <a:latin typeface="Comic Sans MS" panose="030F0702030302020204" pitchFamily="66" charset="0"/>
              </a:rPr>
              <a:t>κώνους , κυματιστές γραμμές , </a:t>
            </a:r>
          </a:p>
          <a:p>
            <a:r>
              <a:rPr lang="el-GR" sz="1600" dirty="0" smtClean="0">
                <a:latin typeface="Comic Sans MS" panose="030F0702030302020204" pitchFamily="66" charset="0"/>
              </a:rPr>
              <a:t>ελλείψεις ,</a:t>
            </a:r>
          </a:p>
          <a:p>
            <a:r>
              <a:rPr lang="el-GR" sz="1600" dirty="0" smtClean="0">
                <a:latin typeface="Comic Sans MS" panose="030F0702030302020204" pitchFamily="66" charset="0"/>
              </a:rPr>
              <a:t>όπως για παράδειγμα η έλλειψη</a:t>
            </a:r>
          </a:p>
          <a:p>
            <a:r>
              <a:rPr lang="el-GR" sz="1600" dirty="0" smtClean="0">
                <a:latin typeface="Comic Sans MS" panose="030F0702030302020204" pitchFamily="66" charset="0"/>
              </a:rPr>
              <a:t>της ημισελήνου ,</a:t>
            </a:r>
          </a:p>
          <a:p>
            <a:r>
              <a:rPr lang="el-GR" sz="1600" dirty="0" smtClean="0">
                <a:latin typeface="Comic Sans MS" panose="030F0702030302020204" pitchFamily="66" charset="0"/>
              </a:rPr>
              <a:t>οι ορθολογιστές θα φορούσαν</a:t>
            </a:r>
          </a:p>
          <a:p>
            <a:r>
              <a:rPr lang="el-GR" sz="1600" dirty="0" smtClean="0">
                <a:latin typeface="Comic Sans MS" panose="030F0702030302020204" pitchFamily="66" charset="0"/>
              </a:rPr>
              <a:t>σομπρέρο.</a:t>
            </a:r>
          </a:p>
          <a:p>
            <a:endParaRPr lang="el-GR" sz="1600" dirty="0" smtClean="0">
              <a:latin typeface="Comic Sans MS" panose="030F0702030302020204" pitchFamily="66" charset="0"/>
            </a:endParaRPr>
          </a:p>
          <a:p>
            <a:r>
              <a:rPr lang="el-GR" sz="1600" dirty="0" smtClean="0">
                <a:latin typeface="Comic Sans MS" panose="030F0702030302020204" pitchFamily="66" charset="0"/>
              </a:rPr>
              <a:t>Wallace Stevens</a:t>
            </a:r>
            <a:endParaRPr lang="el-GR" sz="1600" dirty="0">
              <a:latin typeface="Comic Sans MS" panose="030F0702030302020204" pitchFamily="66" charset="0"/>
            </a:endParaRPr>
          </a:p>
        </p:txBody>
      </p:sp>
    </p:spTree>
    <p:extLst>
      <p:ext uri="{BB962C8B-B14F-4D97-AF65-F5344CB8AC3E}">
        <p14:creationId xmlns:p14="http://schemas.microsoft.com/office/powerpoint/2010/main" val="2596805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23330"/>
          </a:xfrm>
          <a:prstGeom prst="rect">
            <a:avLst/>
          </a:prstGeom>
        </p:spPr>
        <p:txBody>
          <a:bodyPr>
            <a:spAutoFit/>
          </a:bodyPr>
          <a:lstStyle/>
          <a:p>
            <a:r>
              <a:rPr lang="en-US" dirty="0" smtClean="0">
                <a:hlinkClick r:id="rId2"/>
              </a:rPr>
              <a:t>http://www.hdml.gr/pdfs/conferences/705.pdf</a:t>
            </a:r>
            <a:endParaRPr lang="el-GR" dirty="0" smtClean="0"/>
          </a:p>
          <a:p>
            <a:endParaRPr lang="el-GR" dirty="0"/>
          </a:p>
        </p:txBody>
      </p:sp>
      <p:sp>
        <p:nvSpPr>
          <p:cNvPr id="3" name="Rectangle 2"/>
          <p:cNvSpPr/>
          <p:nvPr/>
        </p:nvSpPr>
        <p:spPr>
          <a:xfrm>
            <a:off x="2250085" y="1916832"/>
            <a:ext cx="4572000" cy="923330"/>
          </a:xfrm>
          <a:prstGeom prst="rect">
            <a:avLst/>
          </a:prstGeom>
        </p:spPr>
        <p:txBody>
          <a:bodyPr>
            <a:spAutoFit/>
          </a:bodyPr>
          <a:lstStyle/>
          <a:p>
            <a:r>
              <a:rPr lang="en-US" dirty="0" smtClean="0">
                <a:hlinkClick r:id="rId3"/>
              </a:rPr>
              <a:t>https://el.wikipedia.org/wiki/%CE%A0%CF%8D%CE%BB%CE%B7:%CE%9A%CF%8D%CF%81%CE%B9%CE%B1</a:t>
            </a:r>
            <a:endParaRPr lang="el-GR" dirty="0"/>
          </a:p>
        </p:txBody>
      </p:sp>
      <p:sp>
        <p:nvSpPr>
          <p:cNvPr id="4" name="Rectangle 3"/>
          <p:cNvSpPr/>
          <p:nvPr/>
        </p:nvSpPr>
        <p:spPr>
          <a:xfrm>
            <a:off x="2216549" y="4059291"/>
            <a:ext cx="4572000" cy="923330"/>
          </a:xfrm>
          <a:prstGeom prst="rect">
            <a:avLst/>
          </a:prstGeom>
        </p:spPr>
        <p:txBody>
          <a:bodyPr>
            <a:spAutoFit/>
          </a:bodyPr>
          <a:lstStyle/>
          <a:p>
            <a:r>
              <a:rPr lang="en-US" dirty="0" smtClean="0">
                <a:hlinkClick r:id="rId4"/>
              </a:rPr>
              <a:t>http://mathmosxos.blogspot.com/2011/01/blog-post_4481.html</a:t>
            </a:r>
            <a:endParaRPr lang="el-GR" dirty="0" smtClean="0"/>
          </a:p>
          <a:p>
            <a:endParaRPr lang="el-GR" dirty="0"/>
          </a:p>
        </p:txBody>
      </p:sp>
    </p:spTree>
    <p:extLst>
      <p:ext uri="{BB962C8B-B14F-4D97-AF65-F5344CB8AC3E}">
        <p14:creationId xmlns:p14="http://schemas.microsoft.com/office/powerpoint/2010/main" val="21368155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337</TotalTime>
  <Words>399</Words>
  <Application>Microsoft Office PowerPoint</Application>
  <PresentationFormat>On-screen Show (4:3)</PresentationFormat>
  <Paragraphs>42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Pushpin</vt:lpstr>
      <vt:lpstr>ΤΟ ΘΕΩΡΗΜΑ ΤΟΥ ΠΑΠΑΓΑΛΟΥ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ΘΕΩΡΗΜΑ ΤΟΥ ΠΑΠΑΓΑΛΟΥ</dc:title>
  <dc:creator>polyxeni-t</dc:creator>
  <cp:lastModifiedBy>polyxeni-t</cp:lastModifiedBy>
  <cp:revision>21</cp:revision>
  <dcterms:created xsi:type="dcterms:W3CDTF">2020-01-06T07:05:56Z</dcterms:created>
  <dcterms:modified xsi:type="dcterms:W3CDTF">2020-01-06T12:42:56Z</dcterms:modified>
</cp:coreProperties>
</file>