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1" r:id="rId6"/>
    <p:sldId id="258"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2E7F2-C7B1-441A-A130-7D5215F5E0FF}" type="datetimeFigureOut">
              <a:rPr lang="en-GB" smtClean="0"/>
              <a:pPr/>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CA3FE-5643-4B11-8A13-74444BD604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2E7F2-C7B1-441A-A130-7D5215F5E0FF}" type="datetimeFigureOut">
              <a:rPr lang="en-GB" smtClean="0"/>
              <a:pPr/>
              <a:t>21/03/2021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CA3FE-5643-4B11-8A13-74444BD6047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heatrecomments.weebly.com/alphaphiiotaepsilonrhoomegamualphataualpha-write/27"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9"/>
            <a:ext cx="7772400" cy="1899642"/>
          </a:xfrm>
        </p:spPr>
        <p:txBody>
          <a:bodyPr/>
          <a:lstStyle/>
          <a:p>
            <a:r>
              <a:rPr lang="en-GB" dirty="0" smtClean="0"/>
              <a:t>KE</a:t>
            </a:r>
            <a:r>
              <a:rPr lang="el-GR" dirty="0" smtClean="0"/>
              <a:t>ΦΑΛΑΙΑ 11 ΚΑΙ 12</a:t>
            </a:r>
            <a:endParaRPr lang="en-GB" dirty="0"/>
          </a:p>
        </p:txBody>
      </p:sp>
      <p:sp>
        <p:nvSpPr>
          <p:cNvPr id="3" name="Subtitle 2"/>
          <p:cNvSpPr>
            <a:spLocks noGrp="1"/>
          </p:cNvSpPr>
          <p:nvPr>
            <p:ph type="subTitle" idx="1"/>
          </p:nvPr>
        </p:nvSpPr>
        <p:spPr/>
        <p:txBody>
          <a:bodyPr/>
          <a:lstStyle/>
          <a:p>
            <a:endParaRPr lang="en-GB" dirty="0"/>
          </a:p>
        </p:txBody>
      </p:sp>
      <p:pic>
        <p:nvPicPr>
          <p:cNvPr id="14338" name="Picture 2" descr="https://www.ishow.gr/files/images/2015/10/23/196b1de7-f967-403e-acbb-da3fc22ae23b.jpg"/>
          <p:cNvPicPr>
            <a:picLocks noChangeAspect="1" noChangeArrowheads="1"/>
          </p:cNvPicPr>
          <p:nvPr/>
        </p:nvPicPr>
        <p:blipFill>
          <a:blip r:embed="rId2" cstate="print"/>
          <a:srcRect/>
          <a:stretch>
            <a:fillRect/>
          </a:stretch>
        </p:blipFill>
        <p:spPr bwMode="auto">
          <a:xfrm>
            <a:off x="1187624" y="3501008"/>
            <a:ext cx="7128792" cy="28803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 ΠΡΟΣΩΠΑ ΤΟΥ ΠΑΡΑΜΥΘΙΟΥ</a:t>
            </a:r>
            <a:endParaRPr lang="en-GB" dirty="0"/>
          </a:p>
        </p:txBody>
      </p:sp>
      <p:graphicFrame>
        <p:nvGraphicFramePr>
          <p:cNvPr id="3" name="Table 2"/>
          <p:cNvGraphicFramePr>
            <a:graphicFrameLocks noGrp="1"/>
          </p:cNvGraphicFramePr>
          <p:nvPr/>
        </p:nvGraphicFramePr>
        <p:xfrm>
          <a:off x="5681950" y="-271527836"/>
          <a:ext cx="1914386" cy="4552280"/>
        </p:xfrm>
        <a:graphic>
          <a:graphicData uri="http://schemas.openxmlformats.org/drawingml/2006/table">
            <a:tbl>
              <a:tblPr/>
              <a:tblGrid>
                <a:gridCol w="1914386"/>
              </a:tblGrid>
              <a:tr h="4552280">
                <a:tc>
                  <a:txBody>
                    <a:bodyPr/>
                    <a:lstStyle/>
                    <a:p>
                      <a:r>
                        <a:rPr lang="el-GR" sz="300" b="1" u="none" strike="noStrike" cap="all" dirty="0">
                          <a:solidFill>
                            <a:srgbClr val="508D24"/>
                          </a:solidFill>
                          <a:latin typeface="Arial"/>
                          <a:hlinkClick r:id="rId2"/>
                        </a:rPr>
                        <a:t>Η ΑΛΙΚΗ ΣΤΗ ΧΩΡΑ ΤΩΝ ΘΑΥΜΑΤΩΝ: Ο ΟΝΕΙΡΙΚΟΣ  ΚΟΣΜΟΣ ΤΗΣ ΠΑΔΙΚΗΣ ΜΑΣ ΟΥΤΟΠΙΑΣ</a:t>
                      </a:r>
                      <a:endParaRPr lang="el-GR" sz="300" b="1" dirty="0">
                        <a:solidFill>
                          <a:srgbClr val="A82E2E"/>
                        </a:solidFill>
                        <a:latin typeface="Arial"/>
                      </a:endParaRPr>
                    </a:p>
                    <a:p>
                      <a:r>
                        <a:rPr lang="el-GR" sz="300" b="1" dirty="0">
                          <a:solidFill>
                            <a:srgbClr val="2A2A2A"/>
                          </a:solidFill>
                          <a:latin typeface="Arial"/>
                        </a:rPr>
                        <a:t>20/4/2016</a:t>
                      </a:r>
                    </a:p>
                    <a:p>
                      <a:r>
                        <a:rPr lang="el-GR" sz="300" b="1" u="none" strike="noStrike" dirty="0">
                          <a:solidFill>
                            <a:srgbClr val="ED5448"/>
                          </a:solidFill>
                          <a:latin typeface="Arial"/>
                          <a:hlinkClick r:id="rId2"/>
                        </a:rPr>
                        <a:t>Comments</a:t>
                      </a:r>
                      <a:endParaRPr lang="el-GR" sz="300" b="1" dirty="0">
                        <a:solidFill>
                          <a:srgbClr val="2A2A2A"/>
                        </a:solidFill>
                        <a:latin typeface="Arial"/>
                      </a:endParaRPr>
                    </a:p>
                    <a:p>
                      <a:r>
                        <a:rPr lang="el-GR" sz="300" dirty="0"/>
                        <a:t> </a:t>
                      </a:r>
                    </a:p>
                    <a:p>
                      <a:pPr algn="just"/>
                      <a:r>
                        <a:rPr lang="el-GR" sz="300" dirty="0">
                          <a:solidFill>
                            <a:srgbClr val="2A2A2A"/>
                          </a:solidFill>
                          <a:latin typeface="Arial"/>
                        </a:rPr>
                        <a:t>Το παραμύθι του Κάρολ έχει μεταφραστεί σε παραπάνω από 100 γλώσσες, ενώ από τη χρονιά έκδοσής του, το 1865, δεν έχει εξαντληθεί ποτέ αφού ποτέ δεν σταμάτησε να εκδίδεται. Οι διασκευές της Αλίκης σε όλες τις μορφές της Τέχνης είναι αμέτρητες, όπως αμέτρητα είναι τα έργα </a:t>
                      </a:r>
                      <a:r>
                        <a:rPr lang="el-GR" sz="300" dirty="0" smtClean="0">
                          <a:solidFill>
                            <a:srgbClr val="2A2A2A"/>
                          </a:solidFill>
                          <a:latin typeface="Arial"/>
                        </a:rPr>
                        <a:t>έχουν </a:t>
                      </a:r>
                      <a:r>
                        <a:rPr lang="el-GR" sz="300" dirty="0">
                          <a:solidFill>
                            <a:srgbClr val="2A2A2A"/>
                          </a:solidFill>
                          <a:latin typeface="Arial"/>
                        </a:rPr>
                        <a:t>εμπνευστεί από αυτήν. Αυτούσιο, το μυθιστόρημα έχει μεταφερθεί τουλάχιστον 27 φορές στον κινηματογράφο και την τηλεόραση, ενώ δέκα διαφορετικές όπερες στηρίχθηκαν πάνω του. Στοιχεία της Αλίκης θα βρούμε σε κάθε είδους ταινίες: από τον «Μάγο του Οζ» όπου οι ομοιότητες είναι πασιφανείς ως το «Μatrix» ή το «Resident Εvil» . Ακόμη και ο Γούντι Αλεν έχει δώσει τη δική του εκδοχή στην «Αλίκη» με το «Αlice» (1991) όπου τον ρόλο του τίτλου κρατούσε η τότε σύζυγός του Μία Φάροου. Πολλοί θεωρούν ότι στις σελίδες του Λιούις Κάρολ βρίσκεται το σπέρμα του σουρεαλισμού. Διόλου τυχαία, δώδεκα ζωγραφιές του βαρόνου του σουρεαλισμού Σαλβαντόρ Νταλί είναι εμπνευσμένες από την «Αλίκη στη Χώρα των Θαυμάτων».  Το στίγμα της «Αλίκης» θα το βρούμε επίσης στον χώρο της λογοτεχνίας, της τηλεόρασης αλλά και της μουσικής. Ενδεικτικά παραδείγματα σε έναν τεράστιο κατάλογο είναι το «Lucy in the sky with diamonds» των Βeatles, όπου η Αλίκη έγινε Λούσι και η «Λολίτα» του Βλαντίμιρ Ναμπόκοφ την οποία πολλοί θεωρούν αδελφή ψυχή της ηρωίδας του Κάρολ. Ενα ολόκληρο επεισόδιο της σειράς επιστημονικής φαντασίας «Star Τrek» ήταν αφιερωμένο στο παραμύθι του Κάρολ, ενώ σε αυτό βρίσκονται οι ρίζες της τεράστιας επιτυχίας του «Lost». Σαν να μην έφταναν όλα αυτά, ο τίτλος «Αλίκη στη Χώρα των Θαυμάτων» έχει βαφτίσει και νόσο. Το «Σύνδρομο της Αλίκης των Θαυμάτων» αναφέρεται σε μια πάθηση που σχετίζεται με μια λανθασμένη αντίληψη της όρασης εξαιτίας της οποίας κάποιος βλέπει τα αντικείμενα μεγαλύτερα ή μικρότερα από το φυσικό μέγεθός τους... </a:t>
                      </a:r>
                    </a:p>
                    <a:p>
                      <a:pPr algn="ctr"/>
                      <a:r>
                        <a:rPr lang="el-GR" sz="300" b="1" dirty="0">
                          <a:solidFill>
                            <a:srgbClr val="2A2A2A"/>
                          </a:solidFill>
                          <a:latin typeface="Arial"/>
                        </a:rPr>
                        <a:t>Ολα ξεκίνησαν ένα απόγευμα του Ιουλίου του 1862 στην Οξφόρδη. Ο  Λιούις Κάρολ, ταξίδευε με το καράβι στον Τάμεση με προορισμό το Γκόντσοου. Τρία ανήλικα κορίτσια, οι αδελφές Λίντελ, βρίσκονταν στο πλευρό του και μία από αυτές, η Αλις, τον πίεζε να τους πει μια ιστορία. Ο Κάρολ επέλεξε την ιστορία ενός κοριτσιού εγκλωβισμένου σε μια μαγική χώρα όπου τα πάντα μπορούν να συμβούν και συμβαίνουν. Ονόμασε την ηρωίδα Αλις επειδή η Αλις ήταν η αγαπημένη ακροάτριά του. ​</a:t>
                      </a:r>
                      <a:endParaRPr lang="el-GR" sz="300" dirty="0">
                        <a:solidFill>
                          <a:srgbClr val="2A2A2A"/>
                        </a:solidFill>
                        <a:latin typeface="Arial"/>
                      </a:endParaRPr>
                    </a:p>
                    <a:p>
                      <a:pPr algn="just"/>
                      <a:r>
                        <a:rPr lang="el-GR" sz="300" b="1" dirty="0">
                          <a:solidFill>
                            <a:srgbClr val="2A2A2A"/>
                          </a:solidFill>
                          <a:latin typeface="Arial"/>
                        </a:rPr>
                        <a:t>Η Αλίκη των παιδικών μας χρόνων</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Η Αλίκη στη χώρα των θαυμάτων, ένα από τα πλέον αγαπημένα παραμύθια μικρών και μεγάλων σ' όλο τον κόσμο, γράφτηκε στα μέσα του 19ου αιώνα από τον Άγγλο Λιούις Κάρολ, κατά κόσμον Τσαρλς Λούντβιντζ Ντόντγκσον. Στο κλασσικό αυτό βιβλίο, ο συγγραφέας σατιρίσει και καυτηριάσει τον τρόπο ζωής της εποχής του, ενώ μεταφέρει και την αγωνία των παιδιών για τον κόσμο που τους φτιάχνουν οι μεγάλοι. Η Αλίκη, εκπρόσωπος της παιδικής αφέλειας και ανησυχίας, κουβαλά όλα τα ερωτήματα, τις αγωνίες και τα μυστήρια της εποχής της, ταξιδεύοντας σε μια χώρα της φαντασίας της, γεμάτη απορίες, αγωνία και περιέργεια. Στην πραγματικότητα, πρόκειται για μία αυτοσχέδια ιστορία, που έπλασε ο Ντόντγκσον το 1862, κατά τη διάρκεια ενός ταξιδιού με πλοίο στον Τάμεση. Συνταξίδευε με τρία αδερφάκια, τη 13χρονη Λορίνα Σαρλότ Λίντελ, τη 10χρονη Άλις (Αλίκη) Πλέζανς Λίντελ και την 8χρονη Εντίθ Μέρι Λίντελ, που έδειχναν να πλήττουν. Θέλοντας, λοιπόν, να διασκεδάσει την ανία τους, προθυμοποιήθηκε να τους πει μία ιστορία. Κεντρικό πρόσωπο ήταν ένα κοριτσάκι, ονόματι Αλίκη, που βαριόταν κι έψαχνε για μια περιπέτεια. Ονειροπολώντας, ταξίδεψε σ' έναν τόπο, όπου κουνέλια έτρεχαν πιεσμένα από το χρόνο, αόρατοι γάτοι έκαναν μαγικά, μπισκότα και μανιτάρια άλλαζαν τις διαστάσεις του ανθρώπου και η Ντάμα Κούπα της τράπουλας έκοβε τα κεφάλια των υπηκόων της.</a:t>
                      </a:r>
                      <a:br>
                        <a:rPr lang="el-GR" sz="300" dirty="0">
                          <a:solidFill>
                            <a:srgbClr val="2A2A2A"/>
                          </a:solidFill>
                          <a:latin typeface="Arial"/>
                        </a:rPr>
                      </a:br>
                      <a:r>
                        <a:rPr lang="el-GR" sz="300" dirty="0">
                          <a:solidFill>
                            <a:srgbClr val="2A2A2A"/>
                          </a:solidFill>
                          <a:latin typeface="Arial"/>
                        </a:rPr>
                        <a:t>Τα κορίτσια ξετρελάθηκαν από την υπόθεση και η μικρή Άλις ζήτησε από τον Ντόγκσον να της γράψει την ιστορία. Της έδωσε το χειρόγραφο το Φεβρουάριο του 1863, με τίτλο Οι περιπέτειες της Αλίκης κάτω από τη Γη. Αυτό το πρωτότυπο καταστράφηκε, πιθανότατα, από τον ίδιο τον Ντόγκσον, όταν ετοίμασε ένα πιο επιμελημένο αντίγραφο και το χάρισε στην Άλις ως χριστουγεννιάτικο δώρο, στις 26 Νοεμβρίου 1864. Ένα αντίγραφο του βιβλίου έδωσε και στον φίλο και μέντορά του Τζορτζ ΜακΝτόναλντ, ο οποίος τον συμβούλευσε να το εκδώσει, όπως κι έκανε, αφού προηγουμένως το εμπλούτισε με μερικές ακόμα περιπέτειες. Η πρώτη έκδοση του βιβλίου κυκλοφόρησε στις 26 Νοεμβρίου του 1865, με τίτλο Η Αλίκη στη Χώρα των Θαυμάτων και εικονογράφηση του Τζον Τένιελ. Ο ίδιος ο Ντόγκσον υπέγραψε με το ψευδώνυμο Λιούις Κάρολ. Αρχικώς τυπώθηκαν 2.000 αντίγραφα, τα οποία όμως δεν βγήκαν ποτέ στις προθήκες των βιβλιοπωλείων, καθώς ο Τένιελ έκρινε ότι η ποιότητα της εκτύπωσης ήταν κακή. Η νέα έκδοση κυκλοφόρησε σε λιγότερο από τέσσερις μήνες και εξαντλήθηκε σχεδόν αμέσως. Μέχρι σήμερα έχουν γίνει περισσότερες από 100 επανεκδόσεις, ενώ η ιστορία έχει μεταφερθεί αμέτρητες φορές στο θέατρο και τον κινηματογράφο ως ταινία κινουμένων σχεδίων.</a:t>
                      </a:r>
                    </a:p>
                    <a:p>
                      <a:pPr algn="ctr"/>
                      <a:r>
                        <a:rPr lang="el-GR" sz="300" b="1" dirty="0">
                          <a:solidFill>
                            <a:srgbClr val="2A2A2A"/>
                          </a:solidFill>
                          <a:latin typeface="Arial"/>
                        </a:rPr>
                        <a:t>Ο Ντόντσον, που ήταν κωφός από το ένα αφτί, τραυλός και υπήρξε λέκτωρ των Μαθηματικών στο Christ Church της Οξφόρδης, στον ελεύθερο χρόνο του δεν έγραφε μόνον παραμύθια. Λέγεται ότι όταν η βασίλισσα Βικτόρια διάβασε την «Αλίκη στη Χώρα των Θαυμάτων» ενθουσιάστηκε τόσο πολύ που του ζήτησε να της αφιερώσει το επόμενο βιβλίο του. Φανταστείτε την έκπληξη της βασίλισσας όταν είδε ότι το επόμενο βιβλίο του ήταν μια μελέτη του στην... άλγεβρα.</a:t>
                      </a:r>
                      <a:endParaRPr lang="el-GR" sz="300" dirty="0">
                        <a:solidFill>
                          <a:srgbClr val="2A2A2A"/>
                        </a:solidFill>
                        <a:latin typeface="Arial"/>
                      </a:endParaRPr>
                    </a:p>
                    <a:p>
                      <a:pPr algn="just"/>
                      <a:r>
                        <a:rPr lang="el-GR" sz="300" dirty="0">
                          <a:solidFill>
                            <a:srgbClr val="2A2A2A"/>
                          </a:solidFill>
                          <a:latin typeface="Arial"/>
                        </a:rPr>
                        <a:t>​</a:t>
                      </a:r>
                      <a:r>
                        <a:rPr lang="el-GR" sz="300" b="1" dirty="0">
                          <a:solidFill>
                            <a:srgbClr val="2A2A2A"/>
                          </a:solidFill>
                          <a:latin typeface="Arial"/>
                        </a:rPr>
                        <a:t>ΤΑ ΠΡΟΣΩΠΑ ΤΟΥ ΠΑΡΑΜΥΘΙΟΥ </a:t>
                      </a:r>
                      <a:r>
                        <a:rPr lang="el-GR" sz="300" dirty="0">
                          <a:solidFill>
                            <a:srgbClr val="2A2A2A"/>
                          </a:solidFill>
                          <a:latin typeface="Arial"/>
                        </a:rPr>
                        <a:t/>
                      </a:r>
                      <a:br>
                        <a:rPr lang="el-GR" sz="300" dirty="0">
                          <a:solidFill>
                            <a:srgbClr val="2A2A2A"/>
                          </a:solidFill>
                          <a:latin typeface="Arial"/>
                        </a:rPr>
                      </a:br>
                      <a:r>
                        <a:rPr lang="el-GR" sz="300" b="1" dirty="0">
                          <a:solidFill>
                            <a:srgbClr val="2A2A2A"/>
                          </a:solidFill>
                          <a:latin typeface="Arial"/>
                        </a:rPr>
                        <a:t>Αλίκη </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Παγιδευμένη μέσα στη στενόμυαλη αριστοκρατία του βικτωριανού Λονδίνου, η 19χρονη Αλίκη επιστρέφει στη Χώρα των Θαυμάτων, τον τόπο που επισκέφθηκε ως παιδί,από τον οποίο δεν θυμάται πια τίποτε και μαζί όλους τους παλιούς φίλους της αγωνίζεται για να δοθεί τέλος στην τυραννία της Κόκκινης Βασίλισσας. </a:t>
                      </a:r>
                      <a:br>
                        <a:rPr lang="el-GR" sz="300" dirty="0">
                          <a:solidFill>
                            <a:srgbClr val="2A2A2A"/>
                          </a:solidFill>
                          <a:latin typeface="Arial"/>
                        </a:rPr>
                      </a:br>
                      <a:r>
                        <a:rPr lang="el-GR" sz="300" b="1" dirty="0">
                          <a:solidFill>
                            <a:srgbClr val="2A2A2A"/>
                          </a:solidFill>
                          <a:latin typeface="Arial"/>
                        </a:rPr>
                        <a:t>Τρελο-καπελάς </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Με την καρδιά στο μανίκι και παρουσιαστικό προσαρμοσμένο απολύτως στις διαθέσεις του,ο Τρελο-καπελάς αδημονούσε επί χρόνια να ξαναδεί την Αλίκη.Ατρόμητος αλλά και απρόβλεπτος,είναι έτοιμος να πέσει στη φωτιά για την προστασία της,αν και δεν αισθάνεται πολύ καλά καθ΄ ότι έχει προσβληθεί από τη νόσο των καπελάδων. </a:t>
                      </a:r>
                      <a:br>
                        <a:rPr lang="el-GR" sz="300" dirty="0">
                          <a:solidFill>
                            <a:srgbClr val="2A2A2A"/>
                          </a:solidFill>
                          <a:latin typeface="Arial"/>
                        </a:rPr>
                      </a:br>
                      <a:r>
                        <a:rPr lang="el-GR" sz="300" b="1" dirty="0">
                          <a:solidFill>
                            <a:srgbClr val="2A2A2A"/>
                          </a:solidFill>
                          <a:latin typeface="Arial"/>
                        </a:rPr>
                        <a:t>Ιρασμπεθ η Κόκκινη Βασίλισσα </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Η τυραννική μονάρχης της Χώρας των Θαυμάτων συνδυάζει στοιχεία από τη ντάμα Κούπα και την Κόκκινη Βασίλισσα των δύο έργων του Λιούις Κάρολ.Με το τεράστιο κεφάλι της,τον ευέξαπτο χαρακτήρα της και την ευκολία της να καταδικάζει τους πάντες σε αποκεφαλισμό,κυβερνά τους υπηκόους της μέσα από τον φόβο. </a:t>
                      </a:r>
                      <a:br>
                        <a:rPr lang="el-GR" sz="300" dirty="0">
                          <a:solidFill>
                            <a:srgbClr val="2A2A2A"/>
                          </a:solidFill>
                          <a:latin typeface="Arial"/>
                        </a:rPr>
                      </a:br>
                      <a:r>
                        <a:rPr lang="el-GR" sz="300" b="1" dirty="0">
                          <a:solidFill>
                            <a:srgbClr val="2A2A2A"/>
                          </a:solidFill>
                          <a:latin typeface="Arial"/>
                        </a:rPr>
                        <a:t>Τσιριμπίμ και Τσιριμπόμ </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Δύο ολοστρόγγυλοι δίδυμοι αδελφοί που συνεχώς διαφωνούν μεταξύ τους,ενώ η ακατάπαυστη πολυλογία τους δεν βγάζει νόημα για κανέναν.Αθώοι σαν μικρά παιδιά, αξιαγάπητοι και χαριτωμένοι,δεν μπορούν να προσφέρουν ιδιαίτερη βοήθεια στην Αλίκη αλλά την κερδίζουν με τον ρυθμικό λόγο και τις αινιγματικές ατάκες τους. </a:t>
                      </a:r>
                      <a:br>
                        <a:rPr lang="el-GR" sz="300" dirty="0">
                          <a:solidFill>
                            <a:srgbClr val="2A2A2A"/>
                          </a:solidFill>
                          <a:latin typeface="Arial"/>
                        </a:rPr>
                      </a:br>
                      <a:r>
                        <a:rPr lang="el-GR" sz="300" b="1" dirty="0">
                          <a:solidFill>
                            <a:srgbClr val="2A2A2A"/>
                          </a:solidFill>
                          <a:latin typeface="Arial"/>
                        </a:rPr>
                        <a:t>Μιράνα η Λευκή Βασίλισσα</a:t>
                      </a:r>
                      <a:r>
                        <a:rPr lang="el-GR" sz="300" dirty="0">
                          <a:solidFill>
                            <a:srgbClr val="2A2A2A"/>
                          </a:solidFill>
                          <a:latin typeface="Arial"/>
                        </a:rPr>
                        <a:t> </a:t>
                      </a:r>
                      <a:br>
                        <a:rPr lang="el-GR" sz="300" dirty="0">
                          <a:solidFill>
                            <a:srgbClr val="2A2A2A"/>
                          </a:solidFill>
                          <a:latin typeface="Arial"/>
                        </a:rPr>
                      </a:br>
                      <a:r>
                        <a:rPr lang="el-GR" sz="300" dirty="0">
                          <a:solidFill>
                            <a:srgbClr val="2A2A2A"/>
                          </a:solidFill>
                          <a:latin typeface="Arial"/>
                        </a:rPr>
                        <a:t>Η μικρότερη αδελφή της Κόκκινης Βασίλισσας μπορεί να παρουσιάζεται ανάλαφρη και γλυκιά,κατά βάθος όμως έχει σκοτεινό χαρακτήρα και ενδεχομένως να είναι έτοιμη για όλα.Αν και θα πάρει την Αλίκη υπό την προστασία της,δεν είναι βέβαιο ότι οι προθέσεις της είναι τόσο αλτρουιστικές όσο δείχνουν. </a:t>
                      </a:r>
                      <a:br>
                        <a:rPr lang="el-GR" sz="300" dirty="0">
                          <a:solidFill>
                            <a:srgbClr val="2A2A2A"/>
                          </a:solidFill>
                          <a:latin typeface="Arial"/>
                        </a:rPr>
                      </a:br>
                      <a:r>
                        <a:rPr lang="el-GR" sz="300" b="1" dirty="0">
                          <a:solidFill>
                            <a:srgbClr val="2A2A2A"/>
                          </a:solidFill>
                          <a:latin typeface="Arial"/>
                        </a:rPr>
                        <a:t>Ιλοσοβιτς Στέιν ο Βαλές Κούπα </a:t>
                      </a:r>
                      <a:r>
                        <a:rPr lang="el-GR" sz="300" dirty="0">
                          <a:solidFill>
                            <a:srgbClr val="2A2A2A"/>
                          </a:solidFill>
                          <a:latin typeface="Arial"/>
                        </a:rPr>
                        <a:t/>
                      </a:r>
                      <a:br>
                        <a:rPr lang="el-GR" sz="300" dirty="0">
                          <a:solidFill>
                            <a:srgbClr val="2A2A2A"/>
                          </a:solidFill>
                          <a:latin typeface="Arial"/>
                        </a:rPr>
                      </a:br>
                      <a:r>
                        <a:rPr lang="el-GR" sz="300" dirty="0">
                          <a:solidFill>
                            <a:srgbClr val="2A2A2A"/>
                          </a:solidFill>
                          <a:latin typeface="Arial"/>
                        </a:rPr>
                        <a:t>Ο επικεφαλής στον στρατό της Κόκκινης Βασίλισσας.Πανύψηλος,με σημαδεμένο πρόσωπο και μια υφασμάτινη καρδιά να κρύβει το αριστερό του μάτι, εκτελεί κάθε διαταγή της Κόκκινης Βασίλισσας.Είναι ο μόνος που μπορεί να την ηρεμήσει και να αντιμετωπίσει τις συναισθηματικές εξάρσεις της.</a:t>
                      </a:r>
                    </a:p>
                  </a:txBody>
                  <a:tcPr marL="17076" marR="17076" marT="8538" marB="8538">
                    <a:lnL>
                      <a:noFill/>
                    </a:lnL>
                    <a:lnR>
                      <a:noFill/>
                    </a:lnR>
                    <a:lnT>
                      <a:noFill/>
                    </a:lnT>
                    <a:lnB>
                      <a:noFill/>
                    </a:lnB>
                    <a:solidFill>
                      <a:srgbClr val="FFFFFF"/>
                    </a:solidFill>
                  </a:tcPr>
                </a:tc>
              </a:tr>
            </a:tbl>
          </a:graphicData>
        </a:graphic>
      </p:graphicFrame>
      <p:sp>
        <p:nvSpPr>
          <p:cNvPr id="194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65" name="Picture 9" descr="Picture"/>
          <p:cNvPicPr>
            <a:picLocks noChangeAspect="1" noChangeArrowheads="1"/>
          </p:cNvPicPr>
          <p:nvPr/>
        </p:nvPicPr>
        <p:blipFill>
          <a:blip r:embed="rId3" cstate="print"/>
          <a:srcRect/>
          <a:stretch>
            <a:fillRect/>
          </a:stretch>
        </p:blipFill>
        <p:spPr bwMode="auto">
          <a:xfrm>
            <a:off x="467544" y="2347508"/>
            <a:ext cx="8388424" cy="3961812"/>
          </a:xfrm>
          <a:prstGeom prst="rect">
            <a:avLst/>
          </a:prstGeom>
          <a:noFill/>
        </p:spPr>
      </p:pic>
      <p:sp>
        <p:nvSpPr>
          <p:cNvPr id="194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352928" cy="5139869"/>
          </a:xfrm>
          <a:prstGeom prst="rect">
            <a:avLst/>
          </a:prstGeom>
        </p:spPr>
        <p:txBody>
          <a:bodyPr wrap="square">
            <a:spAutoFit/>
          </a:bodyPr>
          <a:lstStyle/>
          <a:p>
            <a:r>
              <a:rPr lang="el-GR" sz="1400" b="1" dirty="0"/>
              <a:t>ΤΑ ΠΡΟΣΩΠΑ ΤΟΥ ΠΑΡΑΜΥΘΙΟΥ </a:t>
            </a:r>
            <a:endParaRPr lang="el-GR" sz="1400" b="1" dirty="0" smtClean="0"/>
          </a:p>
          <a:p>
            <a:endParaRPr lang="el-GR" sz="1400" b="1" dirty="0"/>
          </a:p>
          <a:p>
            <a:r>
              <a:rPr lang="el-GR" sz="1400" dirty="0" smtClean="0"/>
              <a:t/>
            </a:r>
            <a:br>
              <a:rPr lang="el-GR" sz="1400" dirty="0" smtClean="0"/>
            </a:br>
            <a:r>
              <a:rPr lang="el-GR" sz="1400" b="1" dirty="0">
                <a:solidFill>
                  <a:srgbClr val="00B0F0"/>
                </a:solidFill>
              </a:rPr>
              <a:t>Αλίκη </a:t>
            </a:r>
            <a:r>
              <a:rPr lang="el-GR" sz="1400" dirty="0"/>
              <a:t/>
            </a:r>
            <a:br>
              <a:rPr lang="el-GR" sz="1400" dirty="0"/>
            </a:br>
            <a:r>
              <a:rPr lang="el-GR" sz="1600" dirty="0"/>
              <a:t>Παγιδευμένη μέσα στη στενόμυαλη αριστοκρατία του βικτωριανού </a:t>
            </a:r>
            <a:r>
              <a:rPr lang="el-GR" sz="1600" dirty="0" smtClean="0"/>
              <a:t>Λονδίνου.</a:t>
            </a:r>
          </a:p>
          <a:p>
            <a:endParaRPr lang="el-GR" sz="1600" dirty="0" smtClean="0"/>
          </a:p>
          <a:p>
            <a:r>
              <a:rPr lang="el-GR" sz="1600" dirty="0"/>
              <a:t/>
            </a:r>
            <a:br>
              <a:rPr lang="el-GR" sz="1600" dirty="0"/>
            </a:br>
            <a:r>
              <a:rPr lang="el-GR" sz="1600" b="1" dirty="0">
                <a:solidFill>
                  <a:srgbClr val="00B0F0"/>
                </a:solidFill>
              </a:rPr>
              <a:t>Τρελο-καπελάς </a:t>
            </a:r>
            <a:r>
              <a:rPr lang="el-GR" sz="1600" dirty="0"/>
              <a:t/>
            </a:r>
            <a:br>
              <a:rPr lang="el-GR" sz="1600" dirty="0"/>
            </a:br>
            <a:r>
              <a:rPr lang="el-GR" sz="1600" dirty="0"/>
              <a:t>Με την καρδιά στο μανίκι και παρουσιαστικό προσαρμοσμένο απολύτως στις διαθέσεις του,ο Τρελο-καπελάς αδημονούσε επί χρόνια να ξαναδεί την Αλίκη.Ατρόμητος αλλά και </a:t>
            </a:r>
            <a:r>
              <a:rPr lang="el-GR" sz="1600" dirty="0">
                <a:solidFill>
                  <a:srgbClr val="00B0F0"/>
                </a:solidFill>
              </a:rPr>
              <a:t>απρόβλεπτος,είναι έτοιμος να πέσει στη φωτιά για την προστασία της</a:t>
            </a:r>
            <a:r>
              <a:rPr lang="el-GR" sz="1600" dirty="0"/>
              <a:t>,αν και δεν αισθάνεται πολύ καλά καθ΄ ότι έχει προσβληθεί από τη νόσο των καπελάδων. </a:t>
            </a:r>
            <a:endParaRPr lang="el-GR" sz="1600" dirty="0" smtClean="0"/>
          </a:p>
          <a:p>
            <a:endParaRPr lang="el-GR" sz="1600" dirty="0" smtClean="0"/>
          </a:p>
          <a:p>
            <a:endParaRPr lang="el-GR" sz="1600" dirty="0"/>
          </a:p>
          <a:p>
            <a:r>
              <a:rPr lang="el-GR" sz="1600" dirty="0"/>
              <a:t/>
            </a:r>
            <a:br>
              <a:rPr lang="el-GR" sz="1600" dirty="0"/>
            </a:br>
            <a:r>
              <a:rPr lang="el-GR" sz="1600" b="1" dirty="0">
                <a:solidFill>
                  <a:srgbClr val="00B0F0"/>
                </a:solidFill>
              </a:rPr>
              <a:t>Ιρασμπεθ η Κόκκινη Βασίλισσα</a:t>
            </a:r>
            <a:r>
              <a:rPr lang="el-GR" sz="1600" b="1" dirty="0"/>
              <a:t> </a:t>
            </a:r>
            <a:r>
              <a:rPr lang="el-GR" sz="1600" dirty="0"/>
              <a:t/>
            </a:r>
            <a:br>
              <a:rPr lang="el-GR" sz="1600" dirty="0"/>
            </a:br>
            <a:r>
              <a:rPr lang="el-GR" sz="1600" dirty="0"/>
              <a:t>Η τυραννική μονάρχης της Χώρας </a:t>
            </a:r>
            <a:r>
              <a:rPr lang="el-GR" sz="1600" dirty="0" smtClean="0"/>
              <a:t>των Θαυμάτων  με τον </a:t>
            </a:r>
            <a:r>
              <a:rPr lang="el-GR" sz="1600" dirty="0"/>
              <a:t>ευέξαπτο χαρακτήρα της και την ευκολία της να καταδικάζει τους πάντες σε αποκεφαλισμό,κυβερνά τους υπηκόους της μέσα από τον φόβο. </a:t>
            </a:r>
            <a:br>
              <a:rPr lang="el-GR" sz="1600" dirty="0"/>
            </a:br>
            <a:endParaRPr lang="en-GB" sz="1600" dirty="0">
              <a:latin typeface="Gill Sans Ultra Bold Condense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5632311"/>
          </a:xfrm>
          <a:prstGeom prst="rect">
            <a:avLst/>
          </a:prstGeom>
        </p:spPr>
        <p:txBody>
          <a:bodyPr wrap="square">
            <a:spAutoFit/>
          </a:bodyPr>
          <a:lstStyle/>
          <a:p>
            <a:r>
              <a:rPr lang="el-GR" b="1" dirty="0" smtClean="0">
                <a:solidFill>
                  <a:srgbClr val="00B0F0"/>
                </a:solidFill>
              </a:rPr>
              <a:t>Τσιριμπίμ και Τσιριμπόμ </a:t>
            </a:r>
            <a:r>
              <a:rPr lang="el-GR" dirty="0" smtClean="0"/>
              <a:t/>
            </a:r>
            <a:br>
              <a:rPr lang="el-GR" dirty="0" smtClean="0"/>
            </a:br>
            <a:r>
              <a:rPr lang="el-GR" dirty="0" smtClean="0"/>
              <a:t>Δύο ολοστρόγγυλοι δίδυμοι αδελφοί που συνεχώς διαφωνούν μεταξύ τους,ενώ η ακατάπαυστη πολυλογία τους δεν βγάζει νόημα για κανέναν.Αθώοι σαν μικρά παιδιά, αξιαγάπητοι και χαριτωμένοι,δεν μπορούν να προσφέρουν ιδιαίτερη βοήθεια στην Αλίκη αλλά την κερδίζουν με τον ρυθμικό λόγο και τις αινιγματικές ατάκες τους. </a:t>
            </a:r>
          </a:p>
          <a:p>
            <a:r>
              <a:rPr lang="el-GR" dirty="0" smtClean="0"/>
              <a:t/>
            </a:r>
            <a:br>
              <a:rPr lang="el-GR" dirty="0" smtClean="0"/>
            </a:br>
            <a:r>
              <a:rPr lang="el-GR" b="1" dirty="0" smtClean="0">
                <a:solidFill>
                  <a:srgbClr val="00B0F0"/>
                </a:solidFill>
              </a:rPr>
              <a:t>Μιράνα η Λευκή Βασίλισσα</a:t>
            </a:r>
            <a:r>
              <a:rPr lang="el-GR" dirty="0" smtClean="0"/>
              <a:t> </a:t>
            </a:r>
            <a:br>
              <a:rPr lang="el-GR" dirty="0" smtClean="0"/>
            </a:br>
            <a:r>
              <a:rPr lang="el-GR" dirty="0" smtClean="0"/>
              <a:t>Η μικρότερη αδελφή της Κόκκινης Βασίλισσας μπορεί να παρουσιάζεται ανάλαφρη και γλυκιά,κατά βάθος όμως έχει σκοτεινό χαρακτήρα και ενδεχομένως να είναι έτοιμη για όλα.Αν και θα πάρει την Αλίκη υπό την προστασία της,δεν είναι βέβαιο ότι οι προθέσεις της είναι τόσο αλτρουιστικές όσο δείχνουν. </a:t>
            </a:r>
          </a:p>
          <a:p>
            <a:r>
              <a:rPr lang="el-GR" dirty="0" smtClean="0"/>
              <a:t/>
            </a:r>
            <a:br>
              <a:rPr lang="el-GR" dirty="0" smtClean="0"/>
            </a:br>
            <a:r>
              <a:rPr lang="el-GR" b="1" dirty="0" smtClean="0">
                <a:solidFill>
                  <a:srgbClr val="00B0F0"/>
                </a:solidFill>
              </a:rPr>
              <a:t>Ιλοσοβιτς Στέιν ο Βαλές Κούπα </a:t>
            </a:r>
            <a:r>
              <a:rPr lang="el-GR" dirty="0" smtClean="0"/>
              <a:t/>
            </a:r>
            <a:br>
              <a:rPr lang="el-GR" dirty="0" smtClean="0"/>
            </a:br>
            <a:r>
              <a:rPr lang="el-GR" dirty="0" smtClean="0"/>
              <a:t>Ο επικεφαλής στον στρατό της Κόκκινης Βασίλισσας.Πανύψηλος,με σημαδεμένο πρόσωπο και μια υφασμάτινη καρδιά να κρύβει το αριστερό του μάτι, εκτελεί κάθε διαταγή της Κόκκινης Βασίλισσας.Είναι ο μόνος που μπορεί να την ηρεμήσει και να αντιμετωπίσει τις συναισθηματικές εξάρσεις της.</a:t>
            </a:r>
            <a:endParaRPr lang="en-GB" dirty="0">
              <a:latin typeface="Gill Sans Ultra Bold Condens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3008313" cy="1318468"/>
          </a:xfrm>
        </p:spPr>
        <p:txBody>
          <a:bodyPr>
            <a:normAutofit fontScale="90000"/>
          </a:bodyPr>
          <a:lstStyle/>
          <a:p>
            <a:pPr lvl="0" fontAlgn="base">
              <a:spcAft>
                <a:spcPct val="0"/>
              </a:spcAf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r>
            <a:b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br>
            <a:r>
              <a:rPr lang="el-GR" sz="1800" b="0" dirty="0">
                <a:latin typeface="Calibri" pitchFamily="34" charset="0"/>
                <a:ea typeface="Calibri" pitchFamily="34" charset="0"/>
                <a:cs typeface="Garamond" pitchFamily="18" charset="0"/>
              </a:rPr>
              <a:t/>
            </a:r>
            <a:br>
              <a:rPr lang="el-GR" sz="1800" b="0" dirty="0">
                <a:latin typeface="Calibri" pitchFamily="34" charset="0"/>
                <a:ea typeface="Calibri" pitchFamily="34" charset="0"/>
                <a:cs typeface="Garamond" pitchFamily="18" charset="0"/>
              </a:rPr>
            </a:br>
            <a:r>
              <a:rPr lang="el-GR" sz="1800" b="0" dirty="0" smtClean="0">
                <a:latin typeface="Calibri" pitchFamily="34" charset="0"/>
                <a:ea typeface="Calibri" pitchFamily="34" charset="0"/>
                <a:cs typeface="Garamond" pitchFamily="18" charset="0"/>
              </a:rPr>
              <a:t/>
            </a:r>
            <a:br>
              <a:rPr lang="el-GR" sz="1800" b="0" dirty="0" smtClean="0">
                <a:latin typeface="Calibri" pitchFamily="34" charset="0"/>
                <a:ea typeface="Calibri" pitchFamily="34" charset="0"/>
                <a:cs typeface="Garamond" pitchFamily="18" charset="0"/>
              </a:rPr>
            </a:br>
            <a:r>
              <a:rPr lang="el-GR" sz="1800" b="0" dirty="0">
                <a:latin typeface="Calibri" pitchFamily="34" charset="0"/>
                <a:ea typeface="Calibri" pitchFamily="34" charset="0"/>
                <a:cs typeface="Garamond" pitchFamily="18" charset="0"/>
              </a:rPr>
              <a:t/>
            </a:r>
            <a:br>
              <a:rPr lang="el-GR" sz="1800" b="0" dirty="0">
                <a:latin typeface="Calibri" pitchFamily="34" charset="0"/>
                <a:ea typeface="Calibri" pitchFamily="34" charset="0"/>
                <a:cs typeface="Garamond" pitchFamily="18" charset="0"/>
              </a:rPr>
            </a:br>
            <a:r>
              <a:rPr lang="el-GR" sz="1800" b="0" dirty="0" smtClean="0">
                <a:latin typeface="Calibri" pitchFamily="34" charset="0"/>
                <a:ea typeface="Calibri" pitchFamily="34" charset="0"/>
                <a:cs typeface="Garamond" pitchFamily="18" charset="0"/>
              </a:rPr>
              <a:t/>
            </a:r>
            <a:br>
              <a:rPr lang="el-GR" sz="1800" b="0" dirty="0" smtClean="0">
                <a:latin typeface="Calibri" pitchFamily="34" charset="0"/>
                <a:ea typeface="Calibri" pitchFamily="34" charset="0"/>
                <a:cs typeface="Garamond" pitchFamily="18" charset="0"/>
              </a:rPr>
            </a:br>
            <a:r>
              <a:rPr lang="el-GR" sz="1800" b="0" dirty="0">
                <a:latin typeface="Calibri" pitchFamily="34" charset="0"/>
                <a:ea typeface="Calibri" pitchFamily="34" charset="0"/>
                <a:cs typeface="Garamond" pitchFamily="18" charset="0"/>
              </a:rPr>
              <a:t/>
            </a:r>
            <a:br>
              <a:rPr lang="el-GR" sz="1800" b="0" dirty="0">
                <a:latin typeface="Calibri" pitchFamily="34" charset="0"/>
                <a:ea typeface="Calibri" pitchFamily="34" charset="0"/>
                <a:cs typeface="Garamond" pitchFamily="18" charset="0"/>
              </a:rPr>
            </a:br>
            <a:r>
              <a:rPr lang="el-GR" sz="1800" b="0" dirty="0" smtClean="0">
                <a:latin typeface="Calibri" pitchFamily="34" charset="0"/>
                <a:ea typeface="Calibri" pitchFamily="34" charset="0"/>
                <a:cs typeface="Garamond" pitchFamily="18" charset="0"/>
              </a:rPr>
              <a:t/>
            </a:r>
            <a:br>
              <a:rPr lang="el-GR" sz="1800" b="0" dirty="0" smtClean="0">
                <a:latin typeface="Calibri" pitchFamily="34" charset="0"/>
                <a:ea typeface="Calibri" pitchFamily="34" charset="0"/>
                <a:cs typeface="Garamond" pitchFamily="18" charset="0"/>
              </a:rPr>
            </a:br>
            <a:r>
              <a:rPr lang="el-GR" sz="1800" b="0" dirty="0">
                <a:latin typeface="Calibri" pitchFamily="34" charset="0"/>
                <a:ea typeface="Calibri" pitchFamily="34" charset="0"/>
                <a:cs typeface="Garamond" pitchFamily="18" charset="0"/>
              </a:rPr>
              <a:t/>
            </a:r>
            <a:br>
              <a:rPr lang="el-GR" sz="1800" b="0" dirty="0">
                <a:latin typeface="Calibri" pitchFamily="34" charset="0"/>
                <a:ea typeface="Calibri" pitchFamily="34" charset="0"/>
                <a:cs typeface="Garamond" pitchFamily="18" charset="0"/>
              </a:rPr>
            </a:br>
            <a:r>
              <a:rPr lang="el-GR" sz="1800" b="0" dirty="0" smtClean="0">
                <a:latin typeface="Calibri" pitchFamily="34" charset="0"/>
                <a:ea typeface="Calibri" pitchFamily="34" charset="0"/>
                <a:cs typeface="Garamond" pitchFamily="18" charset="0"/>
              </a:rPr>
              <a:t/>
            </a:r>
            <a:br>
              <a:rPr lang="el-GR" sz="1800" b="0" dirty="0" smtClean="0">
                <a:latin typeface="Calibri" pitchFamily="34" charset="0"/>
                <a:ea typeface="Calibri" pitchFamily="34" charset="0"/>
                <a:cs typeface="Garamond" pitchFamily="18" charset="0"/>
              </a:rPr>
            </a:br>
            <a:r>
              <a:rPr lang="el-GR" sz="1800" b="0" dirty="0">
                <a:latin typeface="Calibri" pitchFamily="34" charset="0"/>
                <a:ea typeface="Calibri" pitchFamily="34" charset="0"/>
                <a:cs typeface="Garamond" pitchFamily="18" charset="0"/>
              </a:rPr>
              <a:t/>
            </a:r>
            <a:br>
              <a:rPr lang="el-GR" sz="1800" b="0" dirty="0">
                <a:latin typeface="Calibri" pitchFamily="34" charset="0"/>
                <a:ea typeface="Calibri" pitchFamily="34" charset="0"/>
                <a:cs typeface="Garamond" pitchFamily="18" charset="0"/>
              </a:rPr>
            </a:b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Η ΔΙΚΗ</a:t>
            </a:r>
            <a: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t/>
            </a:r>
            <a:b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b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ΚΕΦΑΛΑΙΟ ΕΝΔΕΚΑΤΟ</a:t>
            </a:r>
            <a: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t/>
            </a:r>
            <a:b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b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ΠΟΙΟΣ ΕΚΛΕΨΕ ΤΙΣ ΤΑΡΤΕΣ</a:t>
            </a:r>
            <a: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t/>
            </a:r>
            <a:br>
              <a:rPr kumimoji="0" lang="en-GB" sz="1800" b="0" i="0" u="none" strike="noStrike" cap="none" normalizeH="0" baseline="0" dirty="0" smtClean="0">
                <a:ln>
                  <a:noFill/>
                </a:ln>
                <a:solidFill>
                  <a:schemeClr val="tx1"/>
                </a:solidFill>
                <a:effectLst/>
                <a:latin typeface="Gill Sans Ultra Bold Condensed" pitchFamily="34" charset="0"/>
                <a:cs typeface="Arial" pitchFamily="34" charset="0"/>
              </a:rPr>
            </a:br>
            <a:r>
              <a:rPr kumimoji="0" lang="en-GB" sz="18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WHO</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t>
            </a:r>
            <a:r>
              <a:rPr kumimoji="0" lang="en-GB" sz="18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STOLE</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t>
            </a:r>
            <a:r>
              <a:rPr kumimoji="0" lang="en-GB" sz="18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THE</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t>
            </a:r>
            <a:r>
              <a:rPr kumimoji="0" lang="en-GB" sz="18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TARTS</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a:t>
            </a:r>
            <a:r>
              <a:rPr kumimoji="0" lang="en-GB" b="0" i="0" u="none" strike="noStrike" cap="none" normalizeH="0" baseline="0" dirty="0" smtClean="0">
                <a:ln>
                  <a:noFill/>
                </a:ln>
                <a:solidFill>
                  <a:schemeClr val="tx1"/>
                </a:solidFill>
                <a:effectLst/>
                <a:latin typeface="Gill Sans Ultra Bold Condensed" pitchFamily="34" charset="0"/>
                <a:cs typeface="Arial" pitchFamily="34" charset="0"/>
              </a:rPr>
              <a:t/>
            </a:r>
            <a:br>
              <a:rPr kumimoji="0" lang="en-GB" b="0" i="0" u="none" strike="noStrike" cap="none" normalizeH="0" baseline="0" dirty="0" smtClean="0">
                <a:ln>
                  <a:noFill/>
                </a:ln>
                <a:solidFill>
                  <a:schemeClr val="tx1"/>
                </a:solidFill>
                <a:effectLst/>
                <a:latin typeface="Gill Sans Ultra Bold Condensed" pitchFamily="34" charset="0"/>
                <a:cs typeface="Arial" pitchFamily="34" charset="0"/>
              </a:rPr>
            </a:br>
            <a:endParaRPr lang="en-GB" dirty="0"/>
          </a:p>
        </p:txBody>
      </p:sp>
      <p:sp>
        <p:nvSpPr>
          <p:cNvPr id="4" name="Text Placeholder 3"/>
          <p:cNvSpPr>
            <a:spLocks noGrp="1"/>
          </p:cNvSpPr>
          <p:nvPr>
            <p:ph type="body" sz="half" idx="2"/>
          </p:nvPr>
        </p:nvSpPr>
        <p:spPr>
          <a:xfrm>
            <a:off x="457200" y="1435100"/>
            <a:ext cx="3610744" cy="4874220"/>
          </a:xfrm>
        </p:spPr>
        <p:txBody>
          <a:bodyPr>
            <a:noAutofit/>
          </a:bodyPr>
          <a:lstStyle/>
          <a:p>
            <a:pPr lvl="0" eaLnBrk="0" fontAlgn="base" hangingPunct="0">
              <a:spcBef>
                <a:spcPct val="0"/>
              </a:spcBef>
              <a:spcAft>
                <a:spcPct val="0"/>
              </a:spcAft>
            </a:pPr>
            <a:r>
              <a:rPr lang="el-GR" dirty="0">
                <a:solidFill>
                  <a:schemeClr val="accent4">
                    <a:lumMod val="60000"/>
                    <a:lumOff val="40000"/>
                  </a:schemeClr>
                </a:solidFill>
                <a:latin typeface="Calibri" pitchFamily="34" charset="0"/>
                <a:ea typeface="Calibri" pitchFamily="34" charset="0"/>
                <a:cs typeface="Garamond" pitchFamily="18" charset="0"/>
              </a:rPr>
              <a:t>Ο Βαλές Κούπα </a:t>
            </a:r>
            <a:r>
              <a:rPr lang="el-GR" dirty="0">
                <a:latin typeface="Calibri" pitchFamily="34" charset="0"/>
                <a:ea typeface="Calibri" pitchFamily="34" charset="0"/>
                <a:cs typeface="Garamond" pitchFamily="18" charset="0"/>
              </a:rPr>
              <a:t>αντιμετωπίζει την κατηγορία ότι </a:t>
            </a:r>
            <a:r>
              <a:rPr lang="el-GR" dirty="0">
                <a:solidFill>
                  <a:schemeClr val="accent4">
                    <a:lumMod val="60000"/>
                    <a:lumOff val="40000"/>
                  </a:schemeClr>
                </a:solidFill>
                <a:latin typeface="Calibri" pitchFamily="34" charset="0"/>
                <a:ea typeface="Calibri" pitchFamily="34" charset="0"/>
                <a:cs typeface="Garamond" pitchFamily="18" charset="0"/>
              </a:rPr>
              <a:t>έκλεψε</a:t>
            </a:r>
            <a:r>
              <a:rPr lang="el-GR" dirty="0">
                <a:latin typeface="Calibri" pitchFamily="34" charset="0"/>
                <a:ea typeface="Calibri" pitchFamily="34" charset="0"/>
                <a:cs typeface="Garamond" pitchFamily="18" charset="0"/>
              </a:rPr>
              <a:t> τις τάρτες της Βασίλισσας,</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που βρίσκονται, ωστόσο, λαχταριστές, σ’ ένα μεγάλο δίσκο μπροστά στους δικαστές. Στη</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solidFill>
                  <a:schemeClr val="accent4">
                    <a:lumMod val="60000"/>
                    <a:lumOff val="40000"/>
                  </a:schemeClr>
                </a:solidFill>
                <a:latin typeface="Calibri" pitchFamily="34" charset="0"/>
                <a:ea typeface="Calibri" pitchFamily="34" charset="0"/>
                <a:cs typeface="Garamond" pitchFamily="18" charset="0"/>
              </a:rPr>
              <a:t>δίκη αυτή η Αλίκη αναγνωρίζει, καμαρώνοντας για τις γνώσεις της, τον </a:t>
            </a:r>
            <a:r>
              <a:rPr lang="el-GR" i="1" dirty="0">
                <a:solidFill>
                  <a:schemeClr val="accent4">
                    <a:lumMod val="60000"/>
                    <a:lumOff val="40000"/>
                  </a:schemeClr>
                </a:solidFill>
                <a:latin typeface="Calibri" pitchFamily="34" charset="0"/>
                <a:ea typeface="Calibri" pitchFamily="34" charset="0"/>
                <a:cs typeface="Garamond-Italic"/>
              </a:rPr>
              <a:t>Δικαστή </a:t>
            </a:r>
            <a:r>
              <a:rPr lang="el-GR" dirty="0">
                <a:solidFill>
                  <a:schemeClr val="accent4">
                    <a:lumMod val="60000"/>
                    <a:lumOff val="40000"/>
                  </a:schemeClr>
                </a:solidFill>
                <a:latin typeface="Calibri" pitchFamily="34" charset="0"/>
                <a:ea typeface="Calibri" pitchFamily="34" charset="0"/>
                <a:cs typeface="Garamond" pitchFamily="18" charset="0"/>
              </a:rPr>
              <a:t>και τους</a:t>
            </a:r>
            <a:endParaRPr lang="en-GB" dirty="0">
              <a:solidFill>
                <a:schemeClr val="accent4">
                  <a:lumMod val="60000"/>
                  <a:lumOff val="40000"/>
                </a:schemeClr>
              </a:solidFill>
              <a:latin typeface="Gill Sans Ultra Bold Condensed" pitchFamily="34" charset="0"/>
              <a:cs typeface="Arial" pitchFamily="34" charset="0"/>
            </a:endParaRPr>
          </a:p>
          <a:p>
            <a:pPr lvl="0" eaLnBrk="0" fontAlgn="base" hangingPunct="0">
              <a:spcBef>
                <a:spcPct val="0"/>
              </a:spcBef>
              <a:spcAft>
                <a:spcPct val="0"/>
              </a:spcAft>
            </a:pPr>
            <a:r>
              <a:rPr lang="el-GR" i="1" dirty="0">
                <a:solidFill>
                  <a:schemeClr val="accent4">
                    <a:lumMod val="60000"/>
                    <a:lumOff val="40000"/>
                  </a:schemeClr>
                </a:solidFill>
                <a:latin typeface="Calibri" pitchFamily="34" charset="0"/>
                <a:ea typeface="Calibri" pitchFamily="34" charset="0"/>
                <a:cs typeface="Garamond-Italic"/>
              </a:rPr>
              <a:t>Ενόρκους </a:t>
            </a:r>
            <a:r>
              <a:rPr lang="el-GR" dirty="0">
                <a:solidFill>
                  <a:schemeClr val="accent4">
                    <a:lumMod val="60000"/>
                    <a:lumOff val="40000"/>
                  </a:schemeClr>
                </a:solidFill>
                <a:latin typeface="Calibri" pitchFamily="34" charset="0"/>
                <a:ea typeface="Calibri" pitchFamily="34" charset="0"/>
                <a:cs typeface="Garamond" pitchFamily="18" charset="0"/>
              </a:rPr>
              <a:t>και συναντά πλάσματα γνωστά </a:t>
            </a:r>
            <a:r>
              <a:rPr lang="el-GR" dirty="0">
                <a:latin typeface="Calibri" pitchFamily="34" charset="0"/>
                <a:ea typeface="Calibri" pitchFamily="34" charset="0"/>
                <a:cs typeface="Garamond" pitchFamily="18" charset="0"/>
              </a:rPr>
              <a:t>της από τις προηγούμενες περιπέτειές της. Το</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άσπρο κουνέλι είναι ο κήρυκας,, η Μπίλιω η Σαύρα ένας από τους δώδεκα ενόρκους, ο</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Καπελάς, η μαγείρισσα και η Αλίκη μάρτυρες</a:t>
            </a:r>
            <a:r>
              <a:rPr lang="el-GR" b="1" dirty="0">
                <a:latin typeface="Calibri" pitchFamily="34" charset="0"/>
                <a:ea typeface="Calibri" pitchFamily="34" charset="0"/>
                <a:cs typeface="Garamond" pitchFamily="18" charset="0"/>
              </a:rPr>
              <a:t>. </a:t>
            </a:r>
            <a:r>
              <a:rPr lang="el-GR" b="1" dirty="0">
                <a:solidFill>
                  <a:schemeClr val="accent4">
                    <a:lumMod val="60000"/>
                    <a:lumOff val="40000"/>
                  </a:schemeClr>
                </a:solidFill>
                <a:latin typeface="Calibri" pitchFamily="34" charset="0"/>
                <a:ea typeface="Calibri" pitchFamily="34" charset="0"/>
                <a:cs typeface="Garamond" pitchFamily="18" charset="0"/>
              </a:rPr>
              <a:t>Η δίκη εξελίσσεται σε παρωδία</a:t>
            </a:r>
            <a:r>
              <a:rPr lang="el-GR" dirty="0">
                <a:latin typeface="Calibri" pitchFamily="34" charset="0"/>
                <a:ea typeface="Calibri" pitchFamily="34" charset="0"/>
                <a:cs typeface="Garamond" pitchFamily="18" charset="0"/>
              </a:rPr>
              <a:t>, καθώς οι</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κωμικές σκηνές διαδέχονται η μια την άλλη και ακυρώνουν το δέος για τον δικαστή. Κοινό</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χαρακτηριστικό των μαρτυριών είναι ότι δεν καταθέτουν τίποτα που να αποτελεί</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επιβαρυντικό στοιχείο για τον κατηγορούμενο. Ο καπελάς έρχεται με την παρέα του και τα</a:t>
            </a:r>
            <a:endParaRPr lang="en-GB" dirty="0">
              <a:latin typeface="Gill Sans Ultra Bold Condensed" pitchFamily="34" charset="0"/>
              <a:cs typeface="Arial" pitchFamily="34" charset="0"/>
            </a:endParaRPr>
          </a:p>
          <a:p>
            <a:pPr lvl="0" eaLnBrk="0" fontAlgn="base" hangingPunct="0">
              <a:spcBef>
                <a:spcPct val="0"/>
              </a:spcBef>
              <a:spcAft>
                <a:spcPct val="0"/>
              </a:spcAft>
            </a:pPr>
            <a:r>
              <a:rPr lang="el-GR" dirty="0">
                <a:latin typeface="Calibri" pitchFamily="34" charset="0"/>
                <a:ea typeface="Calibri" pitchFamily="34" charset="0"/>
                <a:cs typeface="Garamond" pitchFamily="18" charset="0"/>
              </a:rPr>
              <a:t>σύνεργα του τσαγιού, και αυτό που διασκεδάζει είναι οι </a:t>
            </a:r>
            <a:r>
              <a:rPr lang="el-GR" i="1" dirty="0">
                <a:latin typeface="Calibri" pitchFamily="34" charset="0"/>
                <a:ea typeface="Calibri" pitchFamily="34" charset="0"/>
                <a:cs typeface="Garamond-Italic"/>
              </a:rPr>
              <a:t>ατάκες </a:t>
            </a:r>
            <a:r>
              <a:rPr lang="el-GR" dirty="0">
                <a:latin typeface="Calibri" pitchFamily="34" charset="0"/>
                <a:ea typeface="Calibri" pitchFamily="34" charset="0"/>
                <a:cs typeface="Garamond" pitchFamily="18" charset="0"/>
              </a:rPr>
              <a:t>του, η μαγείρισσα </a:t>
            </a:r>
            <a:r>
              <a:rPr lang="el-GR" dirty="0" smtClean="0">
                <a:latin typeface="Calibri" pitchFamily="34" charset="0"/>
                <a:ea typeface="Calibri" pitchFamily="34" charset="0"/>
                <a:cs typeface="Garamond" pitchFamily="18" charset="0"/>
              </a:rPr>
              <a:t>αγνοεί</a:t>
            </a:r>
            <a:r>
              <a:rPr lang="el-GR" dirty="0" smtClean="0">
                <a:latin typeface="Calibri" pitchFamily="34" charset="0"/>
                <a:cs typeface="Arial" pitchFamily="34" charset="0"/>
              </a:rPr>
              <a:t> </a:t>
            </a:r>
            <a:r>
              <a:rPr lang="el-GR" dirty="0" smtClean="0">
                <a:latin typeface="Calibri" pitchFamily="34" charset="0"/>
                <a:ea typeface="Calibri" pitchFamily="34" charset="0"/>
                <a:cs typeface="Garamond" pitchFamily="18" charset="0"/>
              </a:rPr>
              <a:t>παντελώς </a:t>
            </a:r>
            <a:r>
              <a:rPr lang="el-GR" dirty="0">
                <a:latin typeface="Calibri" pitchFamily="34" charset="0"/>
                <a:ea typeface="Calibri" pitchFamily="34" charset="0"/>
                <a:cs typeface="Garamond" pitchFamily="18" charset="0"/>
              </a:rPr>
              <a:t>την εξουσία του δικαστή και της βασίλισσας.</a:t>
            </a:r>
            <a:endParaRPr lang="el-GR" dirty="0">
              <a:latin typeface="Arial" pitchFamily="34" charset="0"/>
              <a:cs typeface="Arial" pitchFamily="34" charset="0"/>
            </a:endParaRPr>
          </a:p>
          <a:p>
            <a:endParaRPr lang="en-GB" dirty="0"/>
          </a:p>
        </p:txBody>
      </p:sp>
      <p:pic>
        <p:nvPicPr>
          <p:cNvPr id="5" name="Picture 5" descr="https://www.openbook.gr/wp-content/uploads/2020/03/i-mikroyla-aliki.jpg"/>
          <p:cNvPicPr>
            <a:picLocks noGrp="1" noChangeAspect="1" noChangeArrowheads="1"/>
          </p:cNvPicPr>
          <p:nvPr>
            <p:ph idx="1"/>
          </p:nvPr>
        </p:nvPicPr>
        <p:blipFill>
          <a:blip r:embed="rId2" cstate="print"/>
          <a:srcRect/>
          <a:stretch>
            <a:fillRect/>
          </a:stretch>
        </p:blipFill>
        <p:spPr bwMode="auto">
          <a:xfrm>
            <a:off x="4499992" y="1052736"/>
            <a:ext cx="4104456" cy="51845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143428"/>
            <a:ext cx="8496944"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ΚΕΦΑΛΑΙΟ ΔΩΔΕΚΑΤΟ</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Η ΚΑΤΑΘΕΣΗ ΤΗΣ ΑΛΙΚΗΣ</a:t>
            </a:r>
            <a:endParaRPr kumimoji="0" lang="en-GB" sz="20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ALICE</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t>
            </a:r>
            <a:r>
              <a:rPr kumimoji="0" lang="en-GB" sz="14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S</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a:t>
            </a:r>
            <a:r>
              <a:rPr kumimoji="0" lang="en-GB" sz="14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EVIDENCE</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Η υψηλή Αλίκη παρασύρει τους ενόρκους και, μέχρι να τους ξαναβάλει στη θέση</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τους, η δίκη διακόπτεται. Για την υπόθεση, όμως, δεν γνωρίζει τίποτα και </a:t>
            </a: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ο Βασιλιάς</a:t>
            </a:r>
            <a:endParaRPr kumimoji="0" lang="en-GB" sz="1400" b="0" i="0" u="none" strike="noStrike" cap="none" normalizeH="0" baseline="0" dirty="0" smtClean="0">
              <a:ln>
                <a:noFill/>
              </a:ln>
              <a:solidFill>
                <a:srgbClr val="FFFF00"/>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ταλαντεύεται ανάμεσα στη δική του κρίση, σύμφωνα με την οποία η δήλωση της Αλίκης</a:t>
            </a:r>
            <a:endParaRPr kumimoji="0" lang="en-GB" sz="1400" b="0" i="0" u="none" strike="noStrike" cap="none" normalizeH="0" baseline="0" dirty="0" smtClean="0">
              <a:ln>
                <a:noFill/>
              </a:ln>
              <a:solidFill>
                <a:srgbClr val="FFFF00"/>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είναι </a:t>
            </a:r>
            <a:r>
              <a:rPr kumimoji="0" lang="el-GR" sz="1400" b="0" i="1" u="none" strike="noStrike" cap="none" normalizeH="0" baseline="0" dirty="0" smtClean="0">
                <a:ln>
                  <a:noFill/>
                </a:ln>
                <a:solidFill>
                  <a:srgbClr val="FFFF00"/>
                </a:solidFill>
                <a:effectLst/>
                <a:latin typeface="Calibri" pitchFamily="34" charset="0"/>
                <a:ea typeface="Calibri" pitchFamily="34" charset="0"/>
                <a:cs typeface="Garamond-Italic" charset="-95"/>
              </a:rPr>
              <a:t>αξιόλογη </a:t>
            </a: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και τη γνώμη της Βασίλισσας που τη βρίσκει </a:t>
            </a:r>
            <a:r>
              <a:rPr kumimoji="0" lang="el-GR" sz="1400" b="0" i="1" u="none" strike="noStrike" cap="none" normalizeH="0" baseline="0" dirty="0" smtClean="0">
                <a:ln>
                  <a:noFill/>
                </a:ln>
                <a:solidFill>
                  <a:srgbClr val="FFFF00"/>
                </a:solidFill>
                <a:effectLst/>
                <a:latin typeface="Calibri" pitchFamily="34" charset="0"/>
                <a:ea typeface="Calibri" pitchFamily="34" charset="0"/>
                <a:cs typeface="Garamond-Italic" charset="-95"/>
              </a:rPr>
              <a:t>αναξιόλογη</a:t>
            </a: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 </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Τότε αποφασίζεται να</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εκδιωχθεί η μάρτυρας από το δικαστήριο λόγω του ύψους της, σύμφωνα με έναν επινοημένο</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μάλλον </a:t>
            </a:r>
            <a:r>
              <a:rPr kumimoji="0" lang="el-GR" sz="1400" b="0" i="1" u="none" strike="noStrike" cap="none" normalizeH="0" baseline="0" dirty="0" smtClean="0">
                <a:ln>
                  <a:noFill/>
                </a:ln>
                <a:solidFill>
                  <a:schemeClr val="tx1"/>
                </a:solidFill>
                <a:effectLst/>
                <a:latin typeface="Calibri" pitchFamily="34" charset="0"/>
                <a:ea typeface="Calibri" pitchFamily="34" charset="0"/>
                <a:cs typeface="Garamond-Italic" charset="-95"/>
              </a:rPr>
              <a:t>κανονισμό</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στον οποίο αρνείται να πειθαρχήσει. Την ένταση χαλαρώνει το άσπρο</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κουνέλι που προσκομίζει το ποίημα ενός κρατουμένου, ανόητο, κατά την Αλίκη και τη</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γνώμη της δέχεται με ανακούφιση ο δικαστής· και, επί πλέον, κάποιοι στίχοι ενισχύουν την</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πεποίθηση ότι ο Βαλές Κούπα είναι αθώος και κάποιοι άλλοι αποτελούν υπονοούμενα του</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δύστροπου χαρακτήρα της Βασίλισσας.</a:t>
            </a:r>
            <a:endParaRPr kumimoji="0" lang="en-GB" sz="1400" b="0" i="0" u="none" strike="noStrike" cap="none" normalizeH="0" baseline="0" dirty="0" smtClean="0">
              <a:ln>
                <a:noFill/>
              </a:ln>
              <a:solidFill>
                <a:srgbClr val="FFFF00"/>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Κι ενώ ο Βασιλιάς καλεί τους ενόρκους να εκδώσουν την απόφασή τους, εκείνη</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απαιτεί κατ’ ευθείαν την καταδίκη του</a:t>
            </a: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 Η μεσολάβηση της Αλίκης την εξαγριώνει και</a:t>
            </a:r>
            <a:endParaRPr kumimoji="0" lang="en-GB" sz="1400" b="0" i="0" u="none" strike="noStrike" cap="none" normalizeH="0" baseline="0" dirty="0" smtClean="0">
              <a:ln>
                <a:noFill/>
              </a:ln>
              <a:solidFill>
                <a:srgbClr val="FFFF00"/>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διατάζει να την </a:t>
            </a:r>
            <a:r>
              <a:rPr kumimoji="0" lang="el-GR" sz="1400" b="0" i="1" u="none" strike="noStrike" cap="none" normalizeH="0" baseline="0" dirty="0" smtClean="0">
                <a:ln>
                  <a:noFill/>
                </a:ln>
                <a:solidFill>
                  <a:srgbClr val="FFFF00"/>
                </a:solidFill>
                <a:effectLst/>
                <a:latin typeface="Calibri" pitchFamily="34" charset="0"/>
                <a:ea typeface="Calibri" pitchFamily="34" charset="0"/>
                <a:cs typeface="Garamond-Italic" charset="-95"/>
              </a:rPr>
              <a:t>αποκεφαλίσουν</a:t>
            </a:r>
            <a:r>
              <a:rPr kumimoji="0" lang="el-GR" sz="1400" b="0" i="0" u="none" strike="noStrike" cap="none" normalizeH="0" baseline="0" dirty="0" smtClean="0">
                <a:ln>
                  <a:noFill/>
                </a:ln>
                <a:solidFill>
                  <a:srgbClr val="FFFF00"/>
                </a:solidFill>
                <a:effectLst/>
                <a:latin typeface="Calibri" pitchFamily="34" charset="0"/>
                <a:ea typeface="Calibri" pitchFamily="34" charset="0"/>
                <a:cs typeface="Garamond" pitchFamily="18" charset="0"/>
              </a:rPr>
              <a:t>,</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αλλά την προκαλεί και μαζί μ’ αυτήν τα τραπουλόχαρτα που</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της επιτίθενται!</a:t>
            </a: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 Ό, τι ένιωθε, όμως, να πέφτει στο κεφάλι της δεν ήταν παρά τα φύλλα από τα</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Garamond" pitchFamily="18" charset="0"/>
              </a:rPr>
              <a:t>δέντρα και καθώς ξυπνούσε, που τώρα τα μάζευε από το πρόσωπο και τα μαλλιά της η</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Gill Sans Ultra Bold Condensed" pitchFamily="34" charset="0"/>
                <a:ea typeface="Calibri" pitchFamily="34" charset="0"/>
                <a:cs typeface="Garamond" pitchFamily="18" charset="0"/>
              </a:rPr>
              <a:t>αδερφή</a:t>
            </a:r>
            <a:r>
              <a:rPr kumimoji="0" lang="en-GB" sz="14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 </a:t>
            </a:r>
            <a:r>
              <a:rPr kumimoji="0" lang="en-GB" sz="1400" b="0" i="0" u="none" strike="noStrike" cap="none" normalizeH="0" baseline="0" dirty="0" err="1" smtClean="0">
                <a:ln>
                  <a:noFill/>
                </a:ln>
                <a:solidFill>
                  <a:schemeClr val="tx1"/>
                </a:solidFill>
                <a:effectLst/>
                <a:latin typeface="Gill Sans Ultra Bold Condensed" pitchFamily="34" charset="0"/>
                <a:ea typeface="Calibri" pitchFamily="34" charset="0"/>
                <a:cs typeface="Garamond" pitchFamily="18" charset="0"/>
              </a:rPr>
              <a:t>της</a:t>
            </a:r>
            <a:r>
              <a:rPr kumimoji="0" lang="en-GB" sz="1400" b="0" i="0" u="none" strike="noStrike" cap="none" normalizeH="0" baseline="0" dirty="0" smtClean="0">
                <a:ln>
                  <a:noFill/>
                </a:ln>
                <a:solidFill>
                  <a:schemeClr val="tx1"/>
                </a:solidFill>
                <a:effectLst/>
                <a:latin typeface="Gill Sans Ultra Bold Condensed" pitchFamily="34" charset="0"/>
                <a:ea typeface="Calibri" pitchFamily="34" charset="0"/>
                <a:cs typeface="Garamond" pitchFamily="18" charset="0"/>
              </a:rPr>
              <a:t> …</a:t>
            </a:r>
            <a:endParaRPr kumimoji="0" lang="en-GB" sz="1400" b="0" i="0" u="none" strike="noStrike" cap="none" normalizeH="0" baseline="0" dirty="0" smtClean="0">
              <a:ln>
                <a:noFill/>
              </a:ln>
              <a:solidFill>
                <a:schemeClr val="tx1"/>
              </a:solidFill>
              <a:effectLst/>
              <a:latin typeface="Gill Sans Ultra Bold Condensed" pitchFamily="34" charset="0"/>
              <a:cs typeface="Arial" pitchFamily="34" charset="0"/>
            </a:endParaRPr>
          </a:p>
        </p:txBody>
      </p:sp>
      <p:pic>
        <p:nvPicPr>
          <p:cNvPr id="2051" name="Picture 3" descr="H Ελένα Μπόναμ Κάρτερ επιστρέφει στην «Αλίκη» | αρχείο real news, media |  Real.gr"/>
          <p:cNvPicPr>
            <a:picLocks noChangeAspect="1" noChangeArrowheads="1"/>
          </p:cNvPicPr>
          <p:nvPr/>
        </p:nvPicPr>
        <p:blipFill>
          <a:blip r:embed="rId2" cstate="print"/>
          <a:srcRect/>
          <a:stretch>
            <a:fillRect/>
          </a:stretch>
        </p:blipFill>
        <p:spPr bwMode="auto">
          <a:xfrm>
            <a:off x="323528" y="4725144"/>
            <a:ext cx="2664296" cy="1872208"/>
          </a:xfrm>
          <a:prstGeom prst="rect">
            <a:avLst/>
          </a:prstGeom>
          <a:noFill/>
        </p:spPr>
      </p:pic>
      <p:pic>
        <p:nvPicPr>
          <p:cNvPr id="2053" name="Picture 5" descr="Η Αλίκη στη χώρα των θαυμάτων - Frapress"/>
          <p:cNvPicPr>
            <a:picLocks noChangeAspect="1" noChangeArrowheads="1"/>
          </p:cNvPicPr>
          <p:nvPr/>
        </p:nvPicPr>
        <p:blipFill>
          <a:blip r:embed="rId3" cstate="print"/>
          <a:srcRect/>
          <a:stretch>
            <a:fillRect/>
          </a:stretch>
        </p:blipFill>
        <p:spPr bwMode="auto">
          <a:xfrm>
            <a:off x="6084168" y="4725144"/>
            <a:ext cx="2857500" cy="1840235"/>
          </a:xfrm>
          <a:prstGeom prst="rect">
            <a:avLst/>
          </a:prstGeom>
          <a:noFill/>
        </p:spPr>
      </p:pic>
      <p:pic>
        <p:nvPicPr>
          <p:cNvPr id="5" name="Picture 3" descr="Η ΑΛΙΚΗ ΜΕΣΑ ΑΠΟ ΤΟΝ ΚΑΘΡΕΦΤΗ | Cineplexx GR"/>
          <p:cNvPicPr>
            <a:picLocks noChangeAspect="1" noChangeArrowheads="1"/>
          </p:cNvPicPr>
          <p:nvPr/>
        </p:nvPicPr>
        <p:blipFill>
          <a:blip r:embed="rId4" cstate="print"/>
          <a:srcRect/>
          <a:stretch>
            <a:fillRect/>
          </a:stretch>
        </p:blipFill>
        <p:spPr bwMode="auto">
          <a:xfrm>
            <a:off x="3203848" y="4725144"/>
            <a:ext cx="2592288" cy="18722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nonews.gr/wp-content/uploads/2020/10/201007075136_%CE%91-6-1.jpg"/>
          <p:cNvPicPr>
            <a:picLocks noChangeAspect="1" noChangeArrowheads="1"/>
          </p:cNvPicPr>
          <p:nvPr/>
        </p:nvPicPr>
        <p:blipFill>
          <a:blip r:embed="rId2" cstate="print"/>
          <a:srcRect/>
          <a:stretch>
            <a:fillRect/>
          </a:stretch>
        </p:blipFill>
        <p:spPr bwMode="auto">
          <a:xfrm>
            <a:off x="1187624" y="188640"/>
            <a:ext cx="6840760" cy="5954443"/>
          </a:xfrm>
          <a:prstGeom prst="rect">
            <a:avLst/>
          </a:prstGeom>
          <a:noFill/>
        </p:spPr>
      </p:pic>
      <p:sp>
        <p:nvSpPr>
          <p:cNvPr id="4" name="Rectangle 3"/>
          <p:cNvSpPr/>
          <p:nvPr/>
        </p:nvSpPr>
        <p:spPr>
          <a:xfrm>
            <a:off x="179512" y="6165305"/>
            <a:ext cx="8784976" cy="646331"/>
          </a:xfrm>
          <a:prstGeom prst="rect">
            <a:avLst/>
          </a:prstGeom>
        </p:spPr>
        <p:txBody>
          <a:bodyPr wrap="square">
            <a:spAutoFit/>
          </a:bodyPr>
          <a:lstStyle/>
          <a:p>
            <a:r>
              <a:rPr lang="el-GR" dirty="0"/>
              <a:t>Η Zenaida Yanowsky ως κόκκινη Βασίλισσα στο μπαλέτο «Η Αλίκη στη χώρα των Θαυμάτων» στο Βασιλικό Μπαλέτο του Λονδίνου, το 2011</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Η κακιά Βασίλισσα</a:t>
            </a:r>
            <a:r>
              <a:rPr lang="en-GB" dirty="0" smtClean="0"/>
              <a:t/>
            </a:r>
            <a:br>
              <a:rPr lang="en-GB" dirty="0" smtClean="0"/>
            </a:br>
            <a:endParaRPr lang="en-GB" dirty="0"/>
          </a:p>
        </p:txBody>
      </p:sp>
      <p:sp>
        <p:nvSpPr>
          <p:cNvPr id="4" name="Text Placeholder 3"/>
          <p:cNvSpPr>
            <a:spLocks noGrp="1"/>
          </p:cNvSpPr>
          <p:nvPr>
            <p:ph type="body" sz="half" idx="2"/>
          </p:nvPr>
        </p:nvSpPr>
        <p:spPr/>
        <p:txBody>
          <a:bodyPr>
            <a:normAutofit/>
          </a:bodyPr>
          <a:lstStyle/>
          <a:p>
            <a:endParaRPr lang="en-GB" sz="1600" dirty="0" smtClean="0"/>
          </a:p>
          <a:p>
            <a:r>
              <a:rPr lang="el-GR" sz="1600" dirty="0" smtClean="0"/>
              <a:t>Η κακιά Βασίλισσα δεν πρέπει να είναι πολύ συμπαθής στους υπηκόους της. Ας προσπαθήσουμε να μπούμε στη θέση της για μια στιγμή! Για να το καταφέρεις πάρε μια βαθιά ανάσα και φώναξε «Κόψτε τους τα κεφάλια!». </a:t>
            </a:r>
            <a:r>
              <a:rPr lang="el-GR" sz="1600" dirty="0" smtClean="0">
                <a:solidFill>
                  <a:srgbClr val="002060"/>
                </a:solidFill>
              </a:rPr>
              <a:t>Και τώρα πες μας την ιστορία σου! Γιατί φωνάζεις τόσο;</a:t>
            </a:r>
            <a:r>
              <a:rPr lang="el-GR" sz="1600" dirty="0" smtClean="0"/>
              <a:t> </a:t>
            </a:r>
            <a:r>
              <a:rPr lang="el-GR" sz="1600" dirty="0" smtClean="0">
                <a:solidFill>
                  <a:schemeClr val="accent4">
                    <a:lumMod val="60000"/>
                    <a:lumOff val="40000"/>
                  </a:schemeClr>
                </a:solidFill>
              </a:rPr>
              <a:t>Και πώς βλέπεις εσύ την παρουσία της Αλίκης στη Χώρα σου;</a:t>
            </a:r>
            <a:endParaRPr lang="en-GB" sz="1600" dirty="0" smtClean="0">
              <a:solidFill>
                <a:schemeClr val="accent4">
                  <a:lumMod val="60000"/>
                  <a:lumOff val="40000"/>
                </a:schemeClr>
              </a:solidFill>
              <a:latin typeface="Gill Sans Ultra Bold Condensed" pitchFamily="34" charset="0"/>
            </a:endParaRPr>
          </a:p>
          <a:p>
            <a:endParaRPr lang="en-GB" sz="1600" dirty="0">
              <a:solidFill>
                <a:schemeClr val="accent4">
                  <a:lumMod val="60000"/>
                  <a:lumOff val="40000"/>
                </a:schemeClr>
              </a:solidFill>
              <a:latin typeface="Gill Sans Ultra Bold Condensed" pitchFamily="34" charset="0"/>
            </a:endParaRPr>
          </a:p>
        </p:txBody>
      </p:sp>
      <p:pic>
        <p:nvPicPr>
          <p:cNvPr id="5" name="Picture 2" descr="image"/>
          <p:cNvPicPr>
            <a:picLocks noGrp="1" noChangeAspect="1" noChangeArrowheads="1"/>
          </p:cNvPicPr>
          <p:nvPr>
            <p:ph idx="1"/>
          </p:nvPr>
        </p:nvPicPr>
        <p:blipFill>
          <a:blip r:embed="rId2" cstate="print"/>
          <a:srcRect/>
          <a:stretch>
            <a:fillRect/>
          </a:stretch>
        </p:blipFill>
        <p:spPr bwMode="auto">
          <a:xfrm>
            <a:off x="4380945" y="620689"/>
            <a:ext cx="4223503" cy="569352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513</Words>
  <Application>Microsoft Office PowerPoint</Application>
  <PresentationFormat>On-screen Show (4:3)</PresentationFormat>
  <Paragraphs>59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KEΦΑΛΑΙΑ 11 ΚΑΙ 12</vt:lpstr>
      <vt:lpstr>ΤΑ ΠΡΟΣΩΠΑ ΤΟΥ ΠΑΡΑΜΥΘΙΟΥ</vt:lpstr>
      <vt:lpstr>Slide 3</vt:lpstr>
      <vt:lpstr>Slide 4</vt:lpstr>
      <vt:lpstr>          Η ΔΙΚΗ ΚΕΦΑΛΑΙΟ ΕΝΔΕΚΑΤΟ ΠΟΙΟΣ ΕΚΛΕΨΕ ΤΙΣ ΤΑΡΤΕΣ WHO STOLE THE TARTS? </vt:lpstr>
      <vt:lpstr>Slide 6</vt:lpstr>
      <vt:lpstr>Slide 7</vt:lpstr>
      <vt:lpstr>Η κακιά Βασίλισσα </vt:lpstr>
    </vt:vector>
  </TitlesOfParts>
  <Company>Etraveli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cp:revision>
  <dcterms:created xsi:type="dcterms:W3CDTF">2021-03-20T14:04:55Z</dcterms:created>
  <dcterms:modified xsi:type="dcterms:W3CDTF">2021-03-20T23:13:58Z</dcterms:modified>
</cp:coreProperties>
</file>