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57" r:id="rId4"/>
    <p:sldId id="258" r:id="rId5"/>
    <p:sldId id="270" r:id="rId6"/>
    <p:sldId id="259" r:id="rId7"/>
    <p:sldId id="260" r:id="rId8"/>
    <p:sldId id="261" r:id="rId9"/>
    <p:sldId id="264" r:id="rId10"/>
    <p:sldId id="265" r:id="rId11"/>
    <p:sldId id="262" r:id="rId12"/>
    <p:sldId id="263" r:id="rId13"/>
    <p:sldId id="266" r:id="rId14"/>
    <p:sldId id="269" r:id="rId15"/>
    <p:sldId id="267"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5743E16C-7BC5-4A8D-80D9-963BFCF01E04}" type="datetimeFigureOut">
              <a:rPr lang="en-GB" smtClean="0"/>
              <a:pPr/>
              <a:t>17/11/2020</a:t>
            </a:fld>
            <a:endParaRPr lang="en-GB"/>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GB"/>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CAAD513-5FDA-4BBB-B04C-7F0E5B21DCC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43E16C-7BC5-4A8D-80D9-963BFCF01E04}" type="datetimeFigureOut">
              <a:rPr lang="en-GB" smtClean="0"/>
              <a:pPr/>
              <a:t>17/11/2020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AAD513-5FDA-4BBB-B04C-7F0E5B21DCC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43E16C-7BC5-4A8D-80D9-963BFCF01E04}" type="datetimeFigureOut">
              <a:rPr lang="en-GB" smtClean="0"/>
              <a:pPr/>
              <a:t>17/11/2020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AAD513-5FDA-4BBB-B04C-7F0E5B21DCC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5743E16C-7BC5-4A8D-80D9-963BFCF01E04}" type="datetimeFigureOut">
              <a:rPr lang="en-GB" smtClean="0"/>
              <a:pPr/>
              <a:t>17/11/2020</a:t>
            </a:fld>
            <a:endParaRPr lang="en-GB"/>
          </a:p>
        </p:txBody>
      </p:sp>
      <p:sp>
        <p:nvSpPr>
          <p:cNvPr id="5" name="Footer Placeholder 4"/>
          <p:cNvSpPr>
            <a:spLocks noGrp="1"/>
          </p:cNvSpPr>
          <p:nvPr>
            <p:ph type="ftr" sz="quarter" idx="11"/>
          </p:nvPr>
        </p:nvSpPr>
        <p:spPr>
          <a:xfrm>
            <a:off x="457200" y="6480969"/>
            <a:ext cx="4260056" cy="300831"/>
          </a:xfrm>
        </p:spPr>
        <p:txBody>
          <a:bodyPr/>
          <a:lstStyle/>
          <a:p>
            <a:endParaRPr lang="en-GB"/>
          </a:p>
        </p:txBody>
      </p:sp>
      <p:sp>
        <p:nvSpPr>
          <p:cNvPr id="6" name="Slide Number Placeholder 5"/>
          <p:cNvSpPr>
            <a:spLocks noGrp="1"/>
          </p:cNvSpPr>
          <p:nvPr>
            <p:ph type="sldNum" sz="quarter" idx="12"/>
          </p:nvPr>
        </p:nvSpPr>
        <p:spPr/>
        <p:txBody>
          <a:bodyPr/>
          <a:lstStyle/>
          <a:p>
            <a:fld id="{FCAAD513-5FDA-4BBB-B04C-7F0E5B21DCC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5743E16C-7BC5-4A8D-80D9-963BFCF01E04}" type="datetimeFigureOut">
              <a:rPr lang="en-GB" smtClean="0"/>
              <a:pPr/>
              <a:t>17/11/2020</a:t>
            </a:fld>
            <a:endParaRPr lang="en-GB"/>
          </a:p>
        </p:txBody>
      </p:sp>
      <p:sp>
        <p:nvSpPr>
          <p:cNvPr id="5" name="Footer Placeholder 4"/>
          <p:cNvSpPr>
            <a:spLocks noGrp="1"/>
          </p:cNvSpPr>
          <p:nvPr>
            <p:ph type="ftr" sz="quarter" idx="11"/>
          </p:nvPr>
        </p:nvSpPr>
        <p:spPr>
          <a:xfrm>
            <a:off x="2619376" y="6480969"/>
            <a:ext cx="4260056" cy="300831"/>
          </a:xfrm>
        </p:spPr>
        <p:txBody>
          <a:bodyPr/>
          <a:lstStyle/>
          <a:p>
            <a:endParaRPr lang="en-GB"/>
          </a:p>
        </p:txBody>
      </p:sp>
      <p:sp>
        <p:nvSpPr>
          <p:cNvPr id="6" name="Slide Number Placeholder 5"/>
          <p:cNvSpPr>
            <a:spLocks noGrp="1"/>
          </p:cNvSpPr>
          <p:nvPr>
            <p:ph type="sldNum" sz="quarter" idx="12"/>
          </p:nvPr>
        </p:nvSpPr>
        <p:spPr>
          <a:xfrm>
            <a:off x="8451056" y="809624"/>
            <a:ext cx="502920" cy="300831"/>
          </a:xfrm>
        </p:spPr>
        <p:txBody>
          <a:bodyPr/>
          <a:lstStyle/>
          <a:p>
            <a:fld id="{FCAAD513-5FDA-4BBB-B04C-7F0E5B21DCC3}" type="slidenum">
              <a:rPr lang="en-GB" smtClean="0"/>
              <a:pPr/>
              <a:t>‹#›</a:t>
            </a:fld>
            <a:endParaRPr lang="en-GB"/>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5743E16C-7BC5-4A8D-80D9-963BFCF01E04}" type="datetimeFigureOut">
              <a:rPr lang="en-GB" smtClean="0"/>
              <a:pPr/>
              <a:t>17/11/2020</a:t>
            </a:fld>
            <a:endParaRPr lang="en-GB"/>
          </a:p>
        </p:txBody>
      </p:sp>
      <p:sp>
        <p:nvSpPr>
          <p:cNvPr id="6" name="Footer Placeholder 5"/>
          <p:cNvSpPr>
            <a:spLocks noGrp="1"/>
          </p:cNvSpPr>
          <p:nvPr>
            <p:ph type="ftr" sz="quarter" idx="11"/>
          </p:nvPr>
        </p:nvSpPr>
        <p:spPr>
          <a:xfrm>
            <a:off x="457200" y="6480969"/>
            <a:ext cx="4260056" cy="301752"/>
          </a:xfrm>
        </p:spPr>
        <p:txBody>
          <a:bodyPr/>
          <a:lstStyle/>
          <a:p>
            <a:endParaRPr lang="en-GB"/>
          </a:p>
        </p:txBody>
      </p:sp>
      <p:sp>
        <p:nvSpPr>
          <p:cNvPr id="7" name="Slide Number Placeholder 6"/>
          <p:cNvSpPr>
            <a:spLocks noGrp="1"/>
          </p:cNvSpPr>
          <p:nvPr>
            <p:ph type="sldNum" sz="quarter" idx="12"/>
          </p:nvPr>
        </p:nvSpPr>
        <p:spPr>
          <a:xfrm>
            <a:off x="7589520" y="6480969"/>
            <a:ext cx="502920" cy="301752"/>
          </a:xfrm>
        </p:spPr>
        <p:txBody>
          <a:bodyPr/>
          <a:lstStyle/>
          <a:p>
            <a:fld id="{FCAAD513-5FDA-4BBB-B04C-7F0E5B21DCC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5743E16C-7BC5-4A8D-80D9-963BFCF01E04}" type="datetimeFigureOut">
              <a:rPr lang="en-GB" smtClean="0"/>
              <a:pPr/>
              <a:t>17/11/2020</a:t>
            </a:fld>
            <a:endParaRPr lang="en-GB"/>
          </a:p>
        </p:txBody>
      </p:sp>
      <p:sp>
        <p:nvSpPr>
          <p:cNvPr id="8" name="Footer Placeholder 7"/>
          <p:cNvSpPr>
            <a:spLocks noGrp="1"/>
          </p:cNvSpPr>
          <p:nvPr>
            <p:ph type="ftr" sz="quarter" idx="11"/>
          </p:nvPr>
        </p:nvSpPr>
        <p:spPr>
          <a:xfrm>
            <a:off x="457200" y="6480969"/>
            <a:ext cx="4261104" cy="301752"/>
          </a:xfrm>
        </p:spPr>
        <p:txBody>
          <a:bodyPr/>
          <a:lstStyle/>
          <a:p>
            <a:endParaRPr lang="en-GB"/>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FCAAD513-5FDA-4BBB-B04C-7F0E5B21DCC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743E16C-7BC5-4A8D-80D9-963BFCF01E04}" type="datetimeFigureOut">
              <a:rPr lang="en-GB" smtClean="0"/>
              <a:pPr/>
              <a:t>17/11/2020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AAD513-5FDA-4BBB-B04C-7F0E5B21DCC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5743E16C-7BC5-4A8D-80D9-963BFCF01E04}" type="datetimeFigureOut">
              <a:rPr lang="en-GB" smtClean="0"/>
              <a:pPr/>
              <a:t>17/11/2020</a:t>
            </a:fld>
            <a:endParaRPr lang="en-GB"/>
          </a:p>
        </p:txBody>
      </p:sp>
      <p:sp>
        <p:nvSpPr>
          <p:cNvPr id="3" name="Footer Placeholder 2"/>
          <p:cNvSpPr>
            <a:spLocks noGrp="1"/>
          </p:cNvSpPr>
          <p:nvPr>
            <p:ph type="ftr" sz="quarter" idx="11"/>
          </p:nvPr>
        </p:nvSpPr>
        <p:spPr>
          <a:xfrm>
            <a:off x="457200" y="6481890"/>
            <a:ext cx="4260056" cy="300831"/>
          </a:xfrm>
        </p:spPr>
        <p:txBody>
          <a:bodyPr/>
          <a:lstStyle/>
          <a:p>
            <a:endParaRPr lang="en-GB"/>
          </a:p>
        </p:txBody>
      </p:sp>
      <p:sp>
        <p:nvSpPr>
          <p:cNvPr id="4" name="Slide Number Placeholder 3"/>
          <p:cNvSpPr>
            <a:spLocks noGrp="1"/>
          </p:cNvSpPr>
          <p:nvPr>
            <p:ph type="sldNum" sz="quarter" idx="12"/>
          </p:nvPr>
        </p:nvSpPr>
        <p:spPr>
          <a:xfrm>
            <a:off x="7589520" y="6480969"/>
            <a:ext cx="502920" cy="301752"/>
          </a:xfrm>
        </p:spPr>
        <p:txBody>
          <a:bodyPr/>
          <a:lstStyle/>
          <a:p>
            <a:fld id="{FCAAD513-5FDA-4BBB-B04C-7F0E5B21DCC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5743E16C-7BC5-4A8D-80D9-963BFCF01E04}" type="datetimeFigureOut">
              <a:rPr lang="en-GB" smtClean="0"/>
              <a:pPr/>
              <a:t>17/11/2020</a:t>
            </a:fld>
            <a:endParaRPr lang="en-GB"/>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GB"/>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FCAAD513-5FDA-4BBB-B04C-7F0E5B21DCC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5743E16C-7BC5-4A8D-80D9-963BFCF01E04}" type="datetimeFigureOut">
              <a:rPr lang="en-GB" smtClean="0"/>
              <a:pPr/>
              <a:t>17/11/2020</a:t>
            </a:fld>
            <a:endParaRPr lang="en-GB"/>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GB"/>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FCAAD513-5FDA-4BBB-B04C-7F0E5B21DCC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743E16C-7BC5-4A8D-80D9-963BFCF01E04}" type="datetimeFigureOut">
              <a:rPr lang="en-GB" smtClean="0"/>
              <a:pPr/>
              <a:t>17/11/2020</a:t>
            </a:fld>
            <a:endParaRPr lang="en-GB"/>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GB"/>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CAAD513-5FDA-4BBB-B04C-7F0E5B21DCC3}"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talcmag.gr/wp-content/uploads/2015/11/Alice_in_Wonderland.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1115616" y="4869160"/>
            <a:ext cx="6264696" cy="1584176"/>
          </a:xfrm>
        </p:spPr>
        <p:txBody>
          <a:bodyPr/>
          <a:lstStyle/>
          <a:p>
            <a:r>
              <a:rPr lang="el-GR" b="1" i="1" dirty="0" smtClean="0"/>
              <a:t>«Κάποιες φορές το ‘‘πάντοτε’’ διαρκεί μόλις ένα δευτερόλεπτο»</a:t>
            </a:r>
            <a:r>
              <a:rPr lang="el-GR" b="1" dirty="0" smtClean="0"/>
              <a:t/>
            </a:r>
            <a:br>
              <a:rPr lang="el-GR" b="1" dirty="0" smtClean="0"/>
            </a:br>
            <a:r>
              <a:rPr lang="el-GR" b="1" i="1" dirty="0" smtClean="0"/>
              <a:t>- Λευκός Λαγός</a:t>
            </a:r>
            <a:endParaRPr lang="el-GR" b="1" dirty="0" smtClean="0"/>
          </a:p>
          <a:p>
            <a:endParaRPr lang="en-GB" dirty="0"/>
          </a:p>
        </p:txBody>
      </p:sp>
      <p:pic>
        <p:nvPicPr>
          <p:cNvPr id="25602" name="Picture 2" descr="alice in wonderland knowledge quiz header"/>
          <p:cNvPicPr>
            <a:picLocks noChangeAspect="1" noChangeArrowheads="1"/>
          </p:cNvPicPr>
          <p:nvPr/>
        </p:nvPicPr>
        <p:blipFill>
          <a:blip r:embed="rId2" cstate="print"/>
          <a:srcRect/>
          <a:stretch>
            <a:fillRect/>
          </a:stretch>
        </p:blipFill>
        <p:spPr bwMode="auto">
          <a:xfrm>
            <a:off x="395536" y="188640"/>
            <a:ext cx="8424936" cy="457428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 ΑΛΙΚΗ ΣΤΗ ΧΩΡΑ ΤΩΝ ΘΑΥΜΑΤΩΝ - Τaλκ - για γονείς που τα βλέπουν όλα"/>
          <p:cNvPicPr>
            <a:picLocks noChangeAspect="1" noChangeArrowheads="1"/>
          </p:cNvPicPr>
          <p:nvPr/>
        </p:nvPicPr>
        <p:blipFill>
          <a:blip r:embed="rId2" cstate="print"/>
          <a:srcRect/>
          <a:stretch>
            <a:fillRect/>
          </a:stretch>
        </p:blipFill>
        <p:spPr bwMode="auto">
          <a:xfrm>
            <a:off x="539552" y="548680"/>
            <a:ext cx="8208912" cy="597666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620689"/>
            <a:ext cx="4572000" cy="646331"/>
          </a:xfrm>
          <a:prstGeom prst="rect">
            <a:avLst/>
          </a:prstGeom>
        </p:spPr>
        <p:txBody>
          <a:bodyPr wrap="square">
            <a:spAutoFit/>
          </a:bodyPr>
          <a:lstStyle/>
          <a:p>
            <a:r>
              <a:rPr lang="el-GR" b="1" dirty="0"/>
              <a:t>Μικρή πινακοθήκη: Κεφάλαιο 7, </a:t>
            </a:r>
            <a:r>
              <a:rPr lang="el-GR" b="1" i="1" dirty="0"/>
              <a:t>Τσάι με τους τρελούς</a:t>
            </a:r>
            <a:endParaRPr lang="en-GB" dirty="0"/>
          </a:p>
        </p:txBody>
      </p:sp>
      <p:pic>
        <p:nvPicPr>
          <p:cNvPr id="20484" name="Picture 4" descr="Ρόμπερτ Ίνγκπεν"/>
          <p:cNvPicPr>
            <a:picLocks noChangeAspect="1" noChangeArrowheads="1"/>
          </p:cNvPicPr>
          <p:nvPr/>
        </p:nvPicPr>
        <p:blipFill>
          <a:blip r:embed="rId2" cstate="print"/>
          <a:srcRect/>
          <a:stretch>
            <a:fillRect/>
          </a:stretch>
        </p:blipFill>
        <p:spPr bwMode="auto">
          <a:xfrm>
            <a:off x="251520" y="2852936"/>
            <a:ext cx="2232248" cy="3240360"/>
          </a:xfrm>
          <a:prstGeom prst="rect">
            <a:avLst/>
          </a:prstGeom>
          <a:noFill/>
        </p:spPr>
      </p:pic>
      <p:pic>
        <p:nvPicPr>
          <p:cNvPr id="20486" name="Picture 6" descr="Τζον Τένιελ"/>
          <p:cNvPicPr>
            <a:picLocks noChangeAspect="1" noChangeArrowheads="1"/>
          </p:cNvPicPr>
          <p:nvPr/>
        </p:nvPicPr>
        <p:blipFill>
          <a:blip r:embed="rId3" cstate="print"/>
          <a:srcRect/>
          <a:stretch>
            <a:fillRect/>
          </a:stretch>
        </p:blipFill>
        <p:spPr bwMode="auto">
          <a:xfrm>
            <a:off x="2843808" y="1484784"/>
            <a:ext cx="2664296" cy="2160240"/>
          </a:xfrm>
          <a:prstGeom prst="rect">
            <a:avLst/>
          </a:prstGeom>
          <a:noFill/>
        </p:spPr>
      </p:pic>
      <p:pic>
        <p:nvPicPr>
          <p:cNvPr id="20488" name="Picture 8" descr="Λίσμπετ Ζβέργκερ"/>
          <p:cNvPicPr>
            <a:picLocks noChangeAspect="1" noChangeArrowheads="1"/>
          </p:cNvPicPr>
          <p:nvPr/>
        </p:nvPicPr>
        <p:blipFill>
          <a:blip r:embed="rId4" cstate="print"/>
          <a:srcRect/>
          <a:stretch>
            <a:fillRect/>
          </a:stretch>
        </p:blipFill>
        <p:spPr bwMode="auto">
          <a:xfrm>
            <a:off x="5004048" y="4293096"/>
            <a:ext cx="3024336" cy="1932806"/>
          </a:xfrm>
          <a:prstGeom prst="rect">
            <a:avLst/>
          </a:prstGeom>
          <a:noFill/>
        </p:spPr>
      </p:pic>
      <p:pic>
        <p:nvPicPr>
          <p:cNvPr id="20490" name="Picture 10" descr="Ρεμπεκά Ντοτρεμέρ"/>
          <p:cNvPicPr>
            <a:picLocks noChangeAspect="1" noChangeArrowheads="1"/>
          </p:cNvPicPr>
          <p:nvPr/>
        </p:nvPicPr>
        <p:blipFill>
          <a:blip r:embed="rId5" cstate="print"/>
          <a:srcRect/>
          <a:stretch>
            <a:fillRect/>
          </a:stretch>
        </p:blipFill>
        <p:spPr bwMode="auto">
          <a:xfrm>
            <a:off x="5940152" y="1124744"/>
            <a:ext cx="2940918" cy="2016224"/>
          </a:xfrm>
          <a:prstGeom prst="rect">
            <a:avLst/>
          </a:prstGeom>
          <a:noFill/>
        </p:spPr>
      </p:pic>
      <p:sp>
        <p:nvSpPr>
          <p:cNvPr id="8" name="Rectangle 7"/>
          <p:cNvSpPr/>
          <p:nvPr/>
        </p:nvSpPr>
        <p:spPr>
          <a:xfrm>
            <a:off x="323529" y="6165304"/>
            <a:ext cx="2736303" cy="369332"/>
          </a:xfrm>
          <a:prstGeom prst="rect">
            <a:avLst/>
          </a:prstGeom>
        </p:spPr>
        <p:txBody>
          <a:bodyPr wrap="square">
            <a:spAutoFit/>
          </a:bodyPr>
          <a:lstStyle/>
          <a:p>
            <a:r>
              <a:rPr lang="el-GR" i="1" dirty="0"/>
              <a:t>Ρόμπερτ Ίνγκπεν</a:t>
            </a:r>
            <a:endParaRPr lang="en-GB" dirty="0"/>
          </a:p>
        </p:txBody>
      </p:sp>
      <p:sp>
        <p:nvSpPr>
          <p:cNvPr id="9" name="Rectangle 8"/>
          <p:cNvSpPr/>
          <p:nvPr/>
        </p:nvSpPr>
        <p:spPr>
          <a:xfrm>
            <a:off x="3059832" y="3789040"/>
            <a:ext cx="2304256" cy="369332"/>
          </a:xfrm>
          <a:prstGeom prst="rect">
            <a:avLst/>
          </a:prstGeom>
        </p:spPr>
        <p:txBody>
          <a:bodyPr wrap="square">
            <a:spAutoFit/>
          </a:bodyPr>
          <a:lstStyle/>
          <a:p>
            <a:r>
              <a:rPr lang="el-GR" i="1" dirty="0"/>
              <a:t>Τζον Τένιελ</a:t>
            </a:r>
            <a:endParaRPr lang="en-GB" dirty="0"/>
          </a:p>
        </p:txBody>
      </p:sp>
      <p:sp>
        <p:nvSpPr>
          <p:cNvPr id="10" name="Rectangle 9"/>
          <p:cNvSpPr/>
          <p:nvPr/>
        </p:nvSpPr>
        <p:spPr>
          <a:xfrm>
            <a:off x="5220072" y="6237312"/>
            <a:ext cx="3024336" cy="369332"/>
          </a:xfrm>
          <a:prstGeom prst="rect">
            <a:avLst/>
          </a:prstGeom>
        </p:spPr>
        <p:txBody>
          <a:bodyPr wrap="square">
            <a:spAutoFit/>
          </a:bodyPr>
          <a:lstStyle/>
          <a:p>
            <a:r>
              <a:rPr lang="el-GR" i="1" dirty="0"/>
              <a:t>Λίσμπετ Ζβέργκερ</a:t>
            </a:r>
            <a:endParaRPr lang="en-GB" dirty="0"/>
          </a:p>
        </p:txBody>
      </p:sp>
      <p:sp>
        <p:nvSpPr>
          <p:cNvPr id="11" name="Rectangle 10"/>
          <p:cNvSpPr/>
          <p:nvPr/>
        </p:nvSpPr>
        <p:spPr>
          <a:xfrm>
            <a:off x="6660232" y="3140968"/>
            <a:ext cx="2304256" cy="369332"/>
          </a:xfrm>
          <a:prstGeom prst="rect">
            <a:avLst/>
          </a:prstGeom>
        </p:spPr>
        <p:txBody>
          <a:bodyPr wrap="square">
            <a:spAutoFit/>
          </a:bodyPr>
          <a:lstStyle/>
          <a:p>
            <a:r>
              <a:rPr lang="el-GR" i="1" dirty="0"/>
              <a:t>Ρεμπεκά Ντοτρεμέρ</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Σαλβαδόρ Νταλί"/>
          <p:cNvPicPr>
            <a:picLocks noChangeAspect="1" noChangeArrowheads="1"/>
          </p:cNvPicPr>
          <p:nvPr/>
        </p:nvPicPr>
        <p:blipFill>
          <a:blip r:embed="rId2" cstate="print"/>
          <a:srcRect/>
          <a:stretch>
            <a:fillRect/>
          </a:stretch>
        </p:blipFill>
        <p:spPr bwMode="auto">
          <a:xfrm>
            <a:off x="395536" y="260648"/>
            <a:ext cx="4032448" cy="2088232"/>
          </a:xfrm>
          <a:prstGeom prst="rect">
            <a:avLst/>
          </a:prstGeom>
          <a:noFill/>
        </p:spPr>
      </p:pic>
      <p:sp>
        <p:nvSpPr>
          <p:cNvPr id="3" name="Rectangle 2"/>
          <p:cNvSpPr/>
          <p:nvPr/>
        </p:nvSpPr>
        <p:spPr>
          <a:xfrm>
            <a:off x="1043608" y="2420888"/>
            <a:ext cx="3024335" cy="369332"/>
          </a:xfrm>
          <a:prstGeom prst="rect">
            <a:avLst/>
          </a:prstGeom>
        </p:spPr>
        <p:txBody>
          <a:bodyPr wrap="square">
            <a:spAutoFit/>
          </a:bodyPr>
          <a:lstStyle/>
          <a:p>
            <a:r>
              <a:rPr lang="el-GR" i="1" dirty="0"/>
              <a:t>Σαλβαδόρ Νταλί</a:t>
            </a:r>
            <a:endParaRPr lang="en-GB" dirty="0"/>
          </a:p>
        </p:txBody>
      </p:sp>
      <p:pic>
        <p:nvPicPr>
          <p:cNvPr id="19460" name="Picture 4" descr="http://www.oanagnostis.gr/wp-content/uploads/2013/04/%CE%B1%CE%BB%CE%AF%CE%BA%CE%B716.jpg"/>
          <p:cNvPicPr>
            <a:picLocks noChangeAspect="1" noChangeArrowheads="1"/>
          </p:cNvPicPr>
          <p:nvPr/>
        </p:nvPicPr>
        <p:blipFill>
          <a:blip r:embed="rId3" cstate="print"/>
          <a:srcRect/>
          <a:stretch>
            <a:fillRect/>
          </a:stretch>
        </p:blipFill>
        <p:spPr bwMode="auto">
          <a:xfrm>
            <a:off x="4355976" y="2852936"/>
            <a:ext cx="4621163" cy="3152775"/>
          </a:xfrm>
          <a:prstGeom prst="rect">
            <a:avLst/>
          </a:prstGeom>
          <a:noFill/>
        </p:spPr>
      </p:pic>
      <p:sp>
        <p:nvSpPr>
          <p:cNvPr id="5" name="Rectangle 4"/>
          <p:cNvSpPr/>
          <p:nvPr/>
        </p:nvSpPr>
        <p:spPr>
          <a:xfrm>
            <a:off x="5436096" y="6198990"/>
            <a:ext cx="2448272" cy="369332"/>
          </a:xfrm>
          <a:prstGeom prst="rect">
            <a:avLst/>
          </a:prstGeom>
        </p:spPr>
        <p:txBody>
          <a:bodyPr wrap="square">
            <a:spAutoFit/>
          </a:bodyPr>
          <a:lstStyle/>
          <a:p>
            <a:r>
              <a:rPr lang="en-GB" i="1" dirty="0"/>
              <a:t>Yayoi </a:t>
            </a:r>
            <a:r>
              <a:rPr lang="en-GB" i="1" dirty="0" err="1"/>
              <a:t>Kusama</a:t>
            </a:r>
            <a:endParaRPr lang="en-GB" dirty="0"/>
          </a:p>
        </p:txBody>
      </p:sp>
      <p:pic>
        <p:nvPicPr>
          <p:cNvPr id="19462" name="Picture 6" descr="http://www.oanagnostis.gr/wp-content/uploads/2013/04/%CE%B1%CE%BB%CE%AF%CE%BA%CE%B718.jpg"/>
          <p:cNvPicPr>
            <a:picLocks noChangeAspect="1" noChangeArrowheads="1"/>
          </p:cNvPicPr>
          <p:nvPr/>
        </p:nvPicPr>
        <p:blipFill>
          <a:blip r:embed="rId4" cstate="print"/>
          <a:srcRect/>
          <a:stretch>
            <a:fillRect/>
          </a:stretch>
        </p:blipFill>
        <p:spPr bwMode="auto">
          <a:xfrm>
            <a:off x="539552" y="2996952"/>
            <a:ext cx="3312368" cy="2808312"/>
          </a:xfrm>
          <a:prstGeom prst="rect">
            <a:avLst/>
          </a:prstGeom>
          <a:noFill/>
        </p:spPr>
      </p:pic>
      <p:sp>
        <p:nvSpPr>
          <p:cNvPr id="7" name="Rectangle 6"/>
          <p:cNvSpPr/>
          <p:nvPr/>
        </p:nvSpPr>
        <p:spPr>
          <a:xfrm>
            <a:off x="323528" y="5876270"/>
            <a:ext cx="3528391" cy="646331"/>
          </a:xfrm>
          <a:prstGeom prst="rect">
            <a:avLst/>
          </a:prstGeom>
        </p:spPr>
        <p:txBody>
          <a:bodyPr wrap="square">
            <a:spAutoFit/>
          </a:bodyPr>
          <a:lstStyle/>
          <a:p>
            <a:r>
              <a:rPr lang="el-GR" i="1" dirty="0"/>
              <a:t>Η υπερρεαλιστική Αλίκη του Naoto Hattori</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8568952" cy="2308324"/>
          </a:xfrm>
          <a:prstGeom prst="rect">
            <a:avLst/>
          </a:prstGeom>
        </p:spPr>
        <p:txBody>
          <a:bodyPr wrap="square">
            <a:spAutoFit/>
          </a:bodyPr>
          <a:lstStyle/>
          <a:p>
            <a:r>
              <a:rPr lang="el-GR" dirty="0" smtClean="0">
                <a:latin typeface="Calibri" pitchFamily="34" charset="0"/>
                <a:cs typeface="Calibri" pitchFamily="34" charset="0"/>
              </a:rPr>
              <a:t>Κεντρικός χαρακτήρας είναι η Αλίκη, μια παιδούλα, η οποία ανακαλύπτει τον κόσμο, και πιο συγκεκριμένα έναν μαγικό κόσμο. Πρόκειται για μια κοινή θνητή, που καμία σχέση δεν έχει με τις αθώες, λεπτεπίλεπτες πριγκίπισσες των υπόλοιπων παραμυθιών.</a:t>
            </a:r>
          </a:p>
          <a:p>
            <a:r>
              <a:rPr lang="el-GR" dirty="0" smtClean="0">
                <a:latin typeface="Calibri" pitchFamily="34" charset="0"/>
                <a:cs typeface="Calibri" pitchFamily="34" charset="0"/>
              </a:rPr>
              <a:t>Η Αλίκη διεκδικεί τη θέση της στον κόσμο των θαυμάτων, με το να εξερευνά και να ανακαλύπτει το παραμύθι. Μάλιστα, καταφέρνει να δημιουργήσει η ίδια το παραμύθι της, ενάντια στον αποστειρωμένο, ασφυκτικό κόσμο της αγγλικής αστικής τάξης, επιλέγοντας να παρασυρθεί από το φανταστικό και το καινούριο μέσα στη λαγότρυπα που οδηγεί σε έναν νέο κόσμο γεμάτο νέες, ριζοσπαστικές ιδέες</a:t>
            </a:r>
            <a:endParaRPr lang="el-GR" dirty="0">
              <a:latin typeface="Calibri" pitchFamily="34" charset="0"/>
              <a:cs typeface="Calibri" pitchFamily="34" charset="0"/>
            </a:endParaRPr>
          </a:p>
        </p:txBody>
      </p:sp>
      <p:sp>
        <p:nvSpPr>
          <p:cNvPr id="3074" name="AutoShape 2" descr="Official movie concept art by Michael Kutsch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6" name="AutoShape 4" descr="Official movie concept art by Michael Kutsch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8" name="AutoShape 6" descr="Official movie concept art by Michael Kutsch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079" name="Picture 7"/>
          <p:cNvPicPr>
            <a:picLocks noChangeAspect="1" noChangeArrowheads="1"/>
          </p:cNvPicPr>
          <p:nvPr/>
        </p:nvPicPr>
        <p:blipFill>
          <a:blip r:embed="rId2" cstate="print"/>
          <a:srcRect/>
          <a:stretch>
            <a:fillRect/>
          </a:stretch>
        </p:blipFill>
        <p:spPr bwMode="auto">
          <a:xfrm>
            <a:off x="2267744" y="3356992"/>
            <a:ext cx="4320480" cy="324036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2190750" y="180975"/>
            <a:ext cx="4762500" cy="64960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92696"/>
            <a:ext cx="8280920" cy="5755422"/>
          </a:xfrm>
          <a:prstGeom prst="rect">
            <a:avLst/>
          </a:prstGeom>
        </p:spPr>
        <p:txBody>
          <a:bodyPr wrap="square">
            <a:spAutoFit/>
          </a:bodyPr>
          <a:lstStyle/>
          <a:p>
            <a:r>
              <a:rPr lang="el-GR" sz="1600" dirty="0" smtClean="0">
                <a:latin typeface="Calibri" pitchFamily="34" charset="0"/>
                <a:cs typeface="Calibri" pitchFamily="34" charset="0"/>
              </a:rPr>
              <a:t>Το παραμύθι ξεκινά με </a:t>
            </a:r>
            <a:r>
              <a:rPr lang="el-GR" sz="1600" dirty="0" smtClean="0">
                <a:solidFill>
                  <a:srgbClr val="92D050"/>
                </a:solidFill>
                <a:latin typeface="Calibri" pitchFamily="34" charset="0"/>
                <a:cs typeface="Calibri" pitchFamily="34" charset="0"/>
              </a:rPr>
              <a:t>την Αλίκη </a:t>
            </a:r>
            <a:r>
              <a:rPr lang="el-GR" sz="1600" dirty="0" smtClean="0">
                <a:latin typeface="Calibri" pitchFamily="34" charset="0"/>
                <a:cs typeface="Calibri" pitchFamily="34" charset="0"/>
              </a:rPr>
              <a:t>να ακολουθεί τον </a:t>
            </a:r>
            <a:r>
              <a:rPr lang="el-GR" sz="1600" dirty="0" smtClean="0">
                <a:solidFill>
                  <a:srgbClr val="92D050"/>
                </a:solidFill>
                <a:latin typeface="Calibri" pitchFamily="34" charset="0"/>
                <a:cs typeface="Calibri" pitchFamily="34" charset="0"/>
              </a:rPr>
              <a:t>βιαστικό λαγό </a:t>
            </a:r>
            <a:r>
              <a:rPr lang="el-GR" sz="1600" dirty="0" smtClean="0">
                <a:latin typeface="Calibri" pitchFamily="34" charset="0"/>
                <a:cs typeface="Calibri" pitchFamily="34" charset="0"/>
              </a:rPr>
              <a:t>μέσα στο λαγούμι του και έκτοτε εισέρχεται στον μαγικό κόσμο της χώρας των θαυμάτων. Γοητεύεται από τον πανέμορφο κήπο πίσω από τις κλειδωμένες πόρτες και προσπαθεί να εισέλθει</a:t>
            </a:r>
            <a:r>
              <a:rPr lang="el-GR" sz="1600" dirty="0" smtClean="0">
                <a:latin typeface="Calibri" pitchFamily="34" charset="0"/>
                <a:cs typeface="Calibri" pitchFamily="34" charset="0"/>
              </a:rPr>
              <a:t>.</a:t>
            </a:r>
            <a:endParaRPr lang="en-GB" sz="1600" dirty="0" smtClean="0">
              <a:latin typeface="Calibri" pitchFamily="34" charset="0"/>
              <a:cs typeface="Calibri" pitchFamily="34" charset="0"/>
            </a:endParaRPr>
          </a:p>
          <a:p>
            <a:r>
              <a:rPr lang="el-GR" sz="1600" dirty="0" smtClean="0">
                <a:latin typeface="Calibri" pitchFamily="34" charset="0"/>
                <a:cs typeface="Calibri" pitchFamily="34" charset="0"/>
              </a:rPr>
              <a:t> </a:t>
            </a:r>
            <a:r>
              <a:rPr lang="el-GR" sz="1600" dirty="0" smtClean="0">
                <a:latin typeface="Calibri" pitchFamily="34" charset="0"/>
                <a:cs typeface="Calibri" pitchFamily="34" charset="0"/>
              </a:rPr>
              <a:t>Για κακή της τύχη, αλλά και καλή, </a:t>
            </a:r>
            <a:r>
              <a:rPr lang="el-GR" sz="1600" dirty="0" smtClean="0">
                <a:solidFill>
                  <a:srgbClr val="92D050"/>
                </a:solidFill>
                <a:latin typeface="Calibri" pitchFamily="34" charset="0"/>
                <a:cs typeface="Calibri" pitchFamily="34" charset="0"/>
              </a:rPr>
              <a:t>ανακαλύπτει ένα μαγικό φίλτρο «ΠΙΕΣ ΜΕ</a:t>
            </a:r>
            <a:r>
              <a:rPr lang="el-GR" sz="1600" dirty="0" smtClean="0">
                <a:latin typeface="Calibri" pitchFamily="34" charset="0"/>
                <a:cs typeface="Calibri" pitchFamily="34" charset="0"/>
              </a:rPr>
              <a:t>», το οποίο τη συρρικνώνει τόσο ώστε να χωρέσει από την κλειδαρότρυπα, ενώ τα δάκρυά της έχουν μετατραπεί σε μια ορμητική λίμνη που παρασύρουν τα πάντα στο διάβα τους</a:t>
            </a:r>
            <a:r>
              <a:rPr lang="el-GR" sz="1600" dirty="0" smtClean="0">
                <a:latin typeface="Calibri" pitchFamily="34" charset="0"/>
                <a:cs typeface="Calibri" pitchFamily="34" charset="0"/>
              </a:rPr>
              <a:t>.</a:t>
            </a:r>
            <a:endParaRPr lang="en-GB" sz="1600" dirty="0" smtClean="0">
              <a:latin typeface="Calibri" pitchFamily="34" charset="0"/>
              <a:cs typeface="Calibri" pitchFamily="34" charset="0"/>
            </a:endParaRPr>
          </a:p>
          <a:p>
            <a:r>
              <a:rPr lang="el-GR" sz="1600" dirty="0" smtClean="0">
                <a:latin typeface="Calibri" pitchFamily="34" charset="0"/>
                <a:cs typeface="Calibri" pitchFamily="34" charset="0"/>
              </a:rPr>
              <a:t> </a:t>
            </a:r>
            <a:r>
              <a:rPr lang="el-GR" sz="1600" dirty="0" smtClean="0">
                <a:latin typeface="Calibri" pitchFamily="34" charset="0"/>
                <a:cs typeface="Calibri" pitchFamily="34" charset="0"/>
              </a:rPr>
              <a:t>Τότε βρίσκει </a:t>
            </a:r>
            <a:r>
              <a:rPr lang="el-GR" sz="1600" dirty="0" smtClean="0">
                <a:solidFill>
                  <a:srgbClr val="92D050"/>
                </a:solidFill>
                <a:latin typeface="Calibri" pitchFamily="34" charset="0"/>
                <a:cs typeface="Calibri" pitchFamily="34" charset="0"/>
              </a:rPr>
              <a:t>το αντίδοτο του φίλτρου «ΦΑΕ ΜΕ»</a:t>
            </a:r>
            <a:r>
              <a:rPr lang="el-GR" sz="1600" dirty="0" smtClean="0">
                <a:latin typeface="Calibri" pitchFamily="34" charset="0"/>
                <a:cs typeface="Calibri" pitchFamily="34" charset="0"/>
              </a:rPr>
              <a:t>, με αποτέλεσμα να μεγαλώσει υπερφυσικά. Η Αλίκη ξεσπά σε κλάματα για μια ακόμα φορά και κολυμπάει μέσα στην ορμητική λίμνη των δακρύων της. Τότε συναντά </a:t>
            </a:r>
            <a:r>
              <a:rPr lang="el-GR" sz="1600" dirty="0" smtClean="0">
                <a:solidFill>
                  <a:srgbClr val="92D050"/>
                </a:solidFill>
                <a:latin typeface="Calibri" pitchFamily="34" charset="0"/>
                <a:cs typeface="Calibri" pitchFamily="34" charset="0"/>
              </a:rPr>
              <a:t>για δεύτερη φορά τον λαγό, </a:t>
            </a:r>
            <a:r>
              <a:rPr lang="el-GR" sz="1600" dirty="0" smtClean="0">
                <a:latin typeface="Calibri" pitchFamily="34" charset="0"/>
                <a:cs typeface="Calibri" pitchFamily="34" charset="0"/>
              </a:rPr>
              <a:t>ο οποίος της ζητά τα γάντια του, καθώς θα αργήσει στο τσάι με τη Δούκισσα. </a:t>
            </a:r>
            <a:endParaRPr lang="en-GB" sz="1600" dirty="0" smtClean="0">
              <a:latin typeface="Calibri" pitchFamily="34" charset="0"/>
              <a:cs typeface="Calibri" pitchFamily="34" charset="0"/>
            </a:endParaRPr>
          </a:p>
          <a:p>
            <a:r>
              <a:rPr lang="el-GR" sz="1600" dirty="0" smtClean="0">
                <a:latin typeface="Calibri" pitchFamily="34" charset="0"/>
                <a:cs typeface="Calibri" pitchFamily="34" charset="0"/>
              </a:rPr>
              <a:t>Τότε</a:t>
            </a:r>
            <a:r>
              <a:rPr lang="el-GR" sz="1600" dirty="0" smtClean="0">
                <a:latin typeface="Calibri" pitchFamily="34" charset="0"/>
                <a:cs typeface="Calibri" pitchFamily="34" charset="0"/>
              </a:rPr>
              <a:t>, η Αλίκη </a:t>
            </a:r>
            <a:r>
              <a:rPr lang="el-GR" sz="1600" dirty="0" smtClean="0">
                <a:solidFill>
                  <a:srgbClr val="92D050"/>
                </a:solidFill>
                <a:latin typeface="Calibri" pitchFamily="34" charset="0"/>
                <a:cs typeface="Calibri" pitchFamily="34" charset="0"/>
              </a:rPr>
              <a:t>γίνεται πελώρια μέσα στο σπίτι του λαγού</a:t>
            </a:r>
            <a:r>
              <a:rPr lang="el-GR" sz="1600" dirty="0" smtClean="0">
                <a:latin typeface="Calibri" pitchFamily="34" charset="0"/>
                <a:cs typeface="Calibri" pitchFamily="34" charset="0"/>
              </a:rPr>
              <a:t>, γκρεμίζοντας το και τρομάζοντας τον, που τρέχει έντρομος για μια ακόμα φορά. Δεν αργεί φυσικά να βρει το αντίδοτο του φίλτρου και επανέρχεται έτσι σε ένα πιο φυσικό μέγεθος. </a:t>
            </a:r>
            <a:endParaRPr lang="en-GB" sz="1600" dirty="0" smtClean="0">
              <a:latin typeface="Calibri" pitchFamily="34" charset="0"/>
              <a:cs typeface="Calibri" pitchFamily="34" charset="0"/>
            </a:endParaRPr>
          </a:p>
          <a:p>
            <a:r>
              <a:rPr lang="el-GR" sz="1600" dirty="0" smtClean="0">
                <a:latin typeface="Calibri" pitchFamily="34" charset="0"/>
                <a:cs typeface="Calibri" pitchFamily="34" charset="0"/>
              </a:rPr>
              <a:t>Ξεκινά </a:t>
            </a:r>
            <a:r>
              <a:rPr lang="el-GR" sz="1600" dirty="0" smtClean="0">
                <a:latin typeface="Calibri" pitchFamily="34" charset="0"/>
                <a:cs typeface="Calibri" pitchFamily="34" charset="0"/>
              </a:rPr>
              <a:t>πάλι την περιπλάνησή </a:t>
            </a:r>
            <a:r>
              <a:rPr lang="el-GR" sz="1600" dirty="0" smtClean="0">
                <a:solidFill>
                  <a:srgbClr val="92D050"/>
                </a:solidFill>
                <a:latin typeface="Calibri" pitchFamily="34" charset="0"/>
                <a:cs typeface="Calibri" pitchFamily="34" charset="0"/>
              </a:rPr>
              <a:t>της στο μαγικό δάσος</a:t>
            </a:r>
            <a:r>
              <a:rPr lang="el-GR" sz="1600" dirty="0" smtClean="0">
                <a:latin typeface="Calibri" pitchFamily="34" charset="0"/>
                <a:cs typeface="Calibri" pitchFamily="34" charset="0"/>
              </a:rPr>
              <a:t>, όπου συναντιέται με τη </a:t>
            </a:r>
            <a:r>
              <a:rPr lang="el-GR" sz="1600" dirty="0" smtClean="0">
                <a:solidFill>
                  <a:srgbClr val="92D050"/>
                </a:solidFill>
                <a:latin typeface="Calibri" pitchFamily="34" charset="0"/>
                <a:cs typeface="Calibri" pitchFamily="34" charset="0"/>
              </a:rPr>
              <a:t>σαρανταποδαρούσα, η οποία καπνίζει πάνω σε ένα γιγάντιο μανιτάρι</a:t>
            </a:r>
            <a:r>
              <a:rPr lang="el-GR" sz="1600" dirty="0" smtClean="0">
                <a:latin typeface="Calibri" pitchFamily="34" charset="0"/>
                <a:cs typeface="Calibri" pitchFamily="34" charset="0"/>
              </a:rPr>
              <a:t>. Η Αλίκη τότε αρχίζει να αμφισβητεί ακόμα και την ίδια της την ύπαρξη. Τότε η </a:t>
            </a:r>
            <a:r>
              <a:rPr lang="el-GR" sz="1600" dirty="0" smtClean="0">
                <a:solidFill>
                  <a:srgbClr val="92D050"/>
                </a:solidFill>
                <a:latin typeface="Calibri" pitchFamily="34" charset="0"/>
                <a:cs typeface="Calibri" pitchFamily="34" charset="0"/>
              </a:rPr>
              <a:t>σαρανταποδαρούσα της δίνει λίγο από το μανιτάρι, υποσχόμενη ότι θα γίνει όπως ήταν πριν. </a:t>
            </a:r>
            <a:r>
              <a:rPr lang="el-GR" sz="1600" dirty="0" smtClean="0">
                <a:latin typeface="Calibri" pitchFamily="34" charset="0"/>
                <a:cs typeface="Calibri" pitchFamily="34" charset="0"/>
              </a:rPr>
              <a:t>Η Αλίκη τότε γίνεται κανονική και συνεχίζει την περιπλάνηση της στο δάσος.</a:t>
            </a:r>
          </a:p>
          <a:p>
            <a:r>
              <a:rPr lang="el-GR" sz="1600" dirty="0" smtClean="0">
                <a:latin typeface="Calibri" pitchFamily="34" charset="0"/>
                <a:cs typeface="Calibri" pitchFamily="34" charset="0"/>
              </a:rPr>
              <a:t>Συναντά </a:t>
            </a:r>
            <a:r>
              <a:rPr lang="el-GR" sz="1600" dirty="0" smtClean="0">
                <a:solidFill>
                  <a:srgbClr val="92D050"/>
                </a:solidFill>
                <a:latin typeface="Calibri" pitchFamily="34" charset="0"/>
                <a:cs typeface="Calibri" pitchFamily="34" charset="0"/>
              </a:rPr>
              <a:t>τον Τρελό Καπελά και την τρελοπαρέα του </a:t>
            </a:r>
            <a:r>
              <a:rPr lang="el-GR" sz="1600" dirty="0" smtClean="0">
                <a:latin typeface="Calibri" pitchFamily="34" charset="0"/>
                <a:cs typeface="Calibri" pitchFamily="34" charset="0"/>
              </a:rPr>
              <a:t>και γίνεται προσκεκλημένη στο τσάι τους, όπου </a:t>
            </a:r>
            <a:r>
              <a:rPr lang="el-GR" sz="1600" dirty="0" smtClean="0">
                <a:solidFill>
                  <a:srgbClr val="92D050"/>
                </a:solidFill>
                <a:latin typeface="Calibri" pitchFamily="34" charset="0"/>
                <a:cs typeface="Calibri" pitchFamily="34" charset="0"/>
              </a:rPr>
              <a:t>και απογοητεύεται από τους αδιέξοδους γρίφους των υπόλοιπων</a:t>
            </a:r>
            <a:r>
              <a:rPr lang="el-GR" sz="1600" dirty="0" smtClean="0">
                <a:latin typeface="Calibri" pitchFamily="34" charset="0"/>
                <a:cs typeface="Calibri" pitchFamily="34" charset="0"/>
              </a:rPr>
              <a:t>, μονολογώντας μετά στον εαυτό της ότι ήταν το πιο ηλίθιο πάρτι για τσάι που είχε προσκληθεί ποτέ. Δεν αργεί να  φύγει απογοητευμένη, αναζητώντας νέες περιπέτειες στην καρδιά της Χώρας των Θαυμάτων.</a:t>
            </a:r>
            <a:br>
              <a:rPr lang="el-GR" sz="1600" dirty="0" smtClean="0">
                <a:latin typeface="Calibri" pitchFamily="34" charset="0"/>
                <a:cs typeface="Calibri" pitchFamily="34" charset="0"/>
              </a:rPr>
            </a:br>
            <a:endParaRPr lang="el-GR" sz="1600" dirty="0">
              <a:latin typeface="Calibri" pitchFamily="34" charset="0"/>
              <a:cs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92696"/>
            <a:ext cx="8496944" cy="3693319"/>
          </a:xfrm>
          <a:prstGeom prst="rect">
            <a:avLst/>
          </a:prstGeom>
        </p:spPr>
        <p:txBody>
          <a:bodyPr wrap="square">
            <a:spAutoFit/>
          </a:bodyPr>
          <a:lstStyle/>
          <a:p>
            <a:r>
              <a:rPr lang="el-GR" dirty="0" smtClean="0">
                <a:latin typeface="Calibri" pitchFamily="34" charset="0"/>
                <a:cs typeface="Calibri" pitchFamily="34" charset="0"/>
              </a:rPr>
              <a:t>Τότε εισέρχεται μέσα </a:t>
            </a:r>
            <a:r>
              <a:rPr lang="el-GR" dirty="0" smtClean="0">
                <a:solidFill>
                  <a:srgbClr val="92D050"/>
                </a:solidFill>
                <a:latin typeface="Calibri" pitchFamily="34" charset="0"/>
                <a:cs typeface="Calibri" pitchFamily="34" charset="0"/>
              </a:rPr>
              <a:t>στο παλάτι της Βασίλισσας της Ντάμας Κούπας</a:t>
            </a:r>
            <a:r>
              <a:rPr lang="el-GR" dirty="0" smtClean="0">
                <a:latin typeface="Calibri" pitchFamily="34" charset="0"/>
                <a:cs typeface="Calibri" pitchFamily="34" charset="0"/>
              </a:rPr>
              <a:t>, όπου και συναντά </a:t>
            </a:r>
            <a:r>
              <a:rPr lang="el-GR" dirty="0" smtClean="0">
                <a:solidFill>
                  <a:srgbClr val="92D050"/>
                </a:solidFill>
                <a:latin typeface="Calibri" pitchFamily="34" charset="0"/>
                <a:cs typeface="Calibri" pitchFamily="34" charset="0"/>
              </a:rPr>
              <a:t>για μια ακόμα φορά τον λευκό λαγό</a:t>
            </a:r>
            <a:r>
              <a:rPr lang="el-GR" dirty="0" smtClean="0">
                <a:latin typeface="Calibri" pitchFamily="34" charset="0"/>
                <a:cs typeface="Calibri" pitchFamily="34" charset="0"/>
              </a:rPr>
              <a:t>, αλλά </a:t>
            </a:r>
            <a:r>
              <a:rPr lang="el-GR" dirty="0" smtClean="0">
                <a:solidFill>
                  <a:srgbClr val="92D050"/>
                </a:solidFill>
                <a:latin typeface="Calibri" pitchFamily="34" charset="0"/>
                <a:cs typeface="Calibri" pitchFamily="34" charset="0"/>
              </a:rPr>
              <a:t>και τον ίδιο τον Βασιλιά και την αχώνευτη Βασίλισσα.</a:t>
            </a:r>
            <a:r>
              <a:rPr lang="el-GR" dirty="0" smtClean="0">
                <a:latin typeface="Calibri" pitchFamily="34" charset="0"/>
                <a:cs typeface="Calibri" pitchFamily="34" charset="0"/>
              </a:rPr>
              <a:t/>
            </a:r>
            <a:br>
              <a:rPr lang="el-GR" dirty="0" smtClean="0">
                <a:latin typeface="Calibri" pitchFamily="34" charset="0"/>
                <a:cs typeface="Calibri" pitchFamily="34" charset="0"/>
              </a:rPr>
            </a:br>
            <a:r>
              <a:rPr lang="el-GR" dirty="0" smtClean="0">
                <a:latin typeface="Calibri" pitchFamily="34" charset="0"/>
                <a:cs typeface="Calibri" pitchFamily="34" charset="0"/>
              </a:rPr>
              <a:t>Προσκαλείται να παίξει κρίκετ με το βασιλικό ζεύγος </a:t>
            </a:r>
            <a:r>
              <a:rPr lang="el-GR" dirty="0" smtClean="0">
                <a:solidFill>
                  <a:srgbClr val="92D050"/>
                </a:solidFill>
                <a:latin typeface="Calibri" pitchFamily="34" charset="0"/>
                <a:cs typeface="Calibri" pitchFamily="34" charset="0"/>
              </a:rPr>
              <a:t>και συναντά ξανά τη γάτα </a:t>
            </a:r>
            <a:r>
              <a:rPr lang="el-GR" dirty="0" smtClean="0">
                <a:latin typeface="Calibri" pitchFamily="34" charset="0"/>
                <a:cs typeface="Calibri" pitchFamily="34" charset="0"/>
              </a:rPr>
              <a:t>που εξαφανίζεται, η οποία και ανήκει στη φυλακισμένη δούκισσα. </a:t>
            </a:r>
            <a:r>
              <a:rPr lang="el-GR" dirty="0" smtClean="0">
                <a:solidFill>
                  <a:srgbClr val="92D050"/>
                </a:solidFill>
                <a:latin typeface="Calibri" pitchFamily="34" charset="0"/>
                <a:cs typeface="Calibri" pitchFamily="34" charset="0"/>
              </a:rPr>
              <a:t>Στο παλάτι, η Αλίκη θα κληθεί ως μάρτυρας </a:t>
            </a:r>
            <a:r>
              <a:rPr lang="el-GR" dirty="0" smtClean="0">
                <a:latin typeface="Calibri" pitchFamily="34" charset="0"/>
                <a:cs typeface="Calibri" pitchFamily="34" charset="0"/>
              </a:rPr>
              <a:t>στην υπόθεση κλοπής των γλυκών της βασίλισσας, όπου και θα βρεθεί </a:t>
            </a:r>
            <a:r>
              <a:rPr lang="el-GR" dirty="0" smtClean="0">
                <a:solidFill>
                  <a:srgbClr val="92D050"/>
                </a:solidFill>
                <a:latin typeface="Calibri" pitchFamily="34" charset="0"/>
                <a:cs typeface="Calibri" pitchFamily="34" charset="0"/>
              </a:rPr>
              <a:t>και η ίδια μπλεγμένη</a:t>
            </a:r>
            <a:r>
              <a:rPr lang="el-GR" dirty="0" smtClean="0">
                <a:latin typeface="Calibri" pitchFamily="34" charset="0"/>
                <a:cs typeface="Calibri" pitchFamily="34" charset="0"/>
              </a:rPr>
              <a:t>, </a:t>
            </a:r>
            <a:r>
              <a:rPr lang="el-GR" dirty="0" smtClean="0">
                <a:solidFill>
                  <a:srgbClr val="92D050"/>
                </a:solidFill>
                <a:latin typeface="Calibri" pitchFamily="34" charset="0"/>
                <a:cs typeface="Calibri" pitchFamily="34" charset="0"/>
              </a:rPr>
              <a:t>και αντιμέτωπη με την ποινή του αποκεφαλισμού, επειδή έδειξε το θάρρος της γνώμης της. Οι διώκτες της την κυνηγούν, και η Αλίκη σώζεται την τελευταία στιγμή, ξυπνώντας ξανά στην πραγματικότητα</a:t>
            </a:r>
            <a:r>
              <a:rPr lang="el-GR" dirty="0" smtClean="0">
                <a:latin typeface="Calibri" pitchFamily="34" charset="0"/>
                <a:cs typeface="Calibri" pitchFamily="34" charset="0"/>
              </a:rPr>
              <a:t>.</a:t>
            </a:r>
          </a:p>
          <a:p>
            <a:r>
              <a:rPr lang="el-GR" dirty="0" smtClean="0">
                <a:latin typeface="Calibri" pitchFamily="34" charset="0"/>
                <a:cs typeface="Calibri" pitchFamily="34" charset="0"/>
              </a:rPr>
              <a:t>Αξίζει να σημειωθεί ότι οι μαγικές ιστορίες της Αλίκης συνεχίζονται στη λιγότερο διαδεδομένη εκδοχή του «Μέσα από τον Καθρέφτη» καθώς και του «Nursery Alice», που απευθύνεται σε παιδιά νηπιακής ηλικίας, ολοκληρώνοντας έτσι την τριλογία των ιστοριών της μικρής Αλίκης.</a:t>
            </a:r>
            <a:endParaRPr lang="el-GR" dirty="0">
              <a:latin typeface="Calibri" pitchFamily="34" charset="0"/>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l portrait npg lewis carroll"/>
          <p:cNvPicPr>
            <a:picLocks noChangeAspect="1" noChangeArrowheads="1"/>
          </p:cNvPicPr>
          <p:nvPr/>
        </p:nvPicPr>
        <p:blipFill>
          <a:blip r:embed="rId2" cstate="print"/>
          <a:srcRect/>
          <a:stretch>
            <a:fillRect/>
          </a:stretch>
        </p:blipFill>
        <p:spPr bwMode="auto">
          <a:xfrm>
            <a:off x="827584" y="980728"/>
            <a:ext cx="7344816" cy="4481686"/>
          </a:xfrm>
          <a:prstGeom prst="rect">
            <a:avLst/>
          </a:prstGeom>
          <a:noFill/>
        </p:spPr>
      </p:pic>
      <p:sp>
        <p:nvSpPr>
          <p:cNvPr id="3" name="Rectangle 2"/>
          <p:cNvSpPr/>
          <p:nvPr/>
        </p:nvSpPr>
        <p:spPr>
          <a:xfrm>
            <a:off x="2555776" y="5460326"/>
            <a:ext cx="3600400" cy="461665"/>
          </a:xfrm>
          <a:prstGeom prst="rect">
            <a:avLst/>
          </a:prstGeom>
        </p:spPr>
        <p:txBody>
          <a:bodyPr wrap="square">
            <a:spAutoFit/>
          </a:bodyPr>
          <a:lstStyle/>
          <a:p>
            <a:r>
              <a:rPr lang="en-GB" sz="2400" b="1" dirty="0" smtClean="0"/>
              <a:t>T</a:t>
            </a:r>
            <a:r>
              <a:rPr lang="el-GR" sz="2400" b="1" dirty="0" smtClean="0"/>
              <a:t>σαρλς Ντόντγκσον</a:t>
            </a:r>
            <a:endParaRPr lang="en-GB"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323528" y="230451"/>
            <a:ext cx="842493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Η «</a:t>
            </a:r>
            <a:r>
              <a:rPr kumimoji="0" lang="el-GR"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Αλίκη στη Χώρα των Θαυμάτων</a:t>
            </a:r>
            <a:r>
              <a:rPr kumimoji="0" lang="el-GR"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αποτελεί ένα από τα διασημότερα παραμύθια της παγκόσμιας λογοτεχνίας και αγαπήθηκε όσο κανένα άλλο από μικρούς και μεγάλους.</a:t>
            </a:r>
            <a:br>
              <a:rPr kumimoji="0" lang="el-GR"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el-GR"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Δημιουργός και εμπνευστής των απίθανων ιστοριών της νεαρής Αλίκης ήταν ο Βρετανός </a:t>
            </a:r>
            <a:r>
              <a:rPr kumimoji="0" lang="el-GR" sz="1600" b="1" i="0" u="none" strike="noStrike" cap="none" normalizeH="0" baseline="0" dirty="0" smtClean="0">
                <a:ln>
                  <a:noFill/>
                </a:ln>
                <a:solidFill>
                  <a:schemeClr val="bg2">
                    <a:lumMod val="25000"/>
                  </a:schemeClr>
                </a:solidFill>
                <a:effectLst/>
                <a:latin typeface="Calibri" pitchFamily="34" charset="0"/>
                <a:ea typeface="Times New Roman" pitchFamily="18" charset="0"/>
                <a:cs typeface="Times New Roman" pitchFamily="18" charset="0"/>
              </a:rPr>
              <a:t>μαθηματικός Charles Lutwidge Dodgson</a:t>
            </a:r>
            <a:r>
              <a:rPr kumimoji="0" lang="el-GR"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ο οποίος έγινε και ευρέως γνωστός με το ψευδώνυμο </a:t>
            </a:r>
            <a:r>
              <a:rPr kumimoji="0" lang="el-GR" sz="16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Lewis Carroll</a:t>
            </a:r>
            <a:r>
              <a:rPr kumimoji="0" lang="el-GR"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323528" y="1593835"/>
            <a:ext cx="8424936"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Γιατί άραγε είναι τόσο αγαπητό;</a:t>
            </a:r>
            <a:r>
              <a:rPr kumimoji="0" lang="en-GB" sz="1400" b="0" i="0" u="none" strike="noStrike" cap="none" normalizeH="0" baseline="0" dirty="0" smtClean="0">
                <a:ln>
                  <a:noFill/>
                </a:ln>
                <a:solidFill>
                  <a:srgbClr val="000000"/>
                </a:solidFill>
                <a:effectLst/>
                <a:latin typeface="Broadway" pitchFamily="82" charset="0"/>
                <a:ea typeface="Times New Roman" pitchFamily="18" charset="0"/>
                <a:cs typeface="Times New Roman" pitchFamily="18" charset="0"/>
              </a:rPr>
              <a:t> </a:t>
            </a:r>
            <a:r>
              <a:rPr kumimoji="0" lang="el-GR" sz="1400" b="0" i="0" u="none" strike="noStrike" cap="none" normalizeH="0" baseline="0" dirty="0" smtClean="0">
                <a:ln>
                  <a:noFill/>
                </a:ln>
                <a:solidFill>
                  <a:srgbClr val="000000"/>
                </a:solidFill>
                <a:effectLst/>
                <a:latin typeface="Open Sans"/>
                <a:ea typeface="Times New Roman" pitchFamily="18" charset="0"/>
                <a:cs typeface="Times New Roman" pitchFamily="18" charset="0"/>
              </a:rPr>
              <a:t>Ίσως χάρη στην ηρωίδα του, που είναι γλυκιά και αξιαγάπητη, εξαιρετικά συνεπής, θαρραλέα και υπερήφανη για την ηλικία της. Ίσως χάρη στο χιούμορ του συγγραφέα, για τους απίθανους χαρακτήρες που δεν είναι διόλου καθημερινοί και συνηθισμένοι, αλλά και σίγουρα γιατί σε ορισμένα σημεία του έργου αντιστρέφονται όλοι σχεδόν οι κανόνες της λογικής για να ακολουθήσουν απίστευτες περιπέτειες</a:t>
            </a:r>
            <a:r>
              <a:rPr kumimoji="0" lang="el-GR" sz="14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Alice_in_Wonderland">
            <a:hlinkClick r:id="rId2"/>
          </p:cNvPr>
          <p:cNvPicPr/>
          <p:nvPr/>
        </p:nvPicPr>
        <p:blipFill>
          <a:blip r:embed="rId3"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323528" y="2780928"/>
            <a:ext cx="8568952" cy="388843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95536" y="374802"/>
            <a:ext cx="828092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lumMod val="95000"/>
                  </a:schemeClr>
                </a:solidFill>
                <a:effectLst/>
                <a:latin typeface="Georgia" pitchFamily="18" charset="0"/>
                <a:ea typeface="Times New Roman" pitchFamily="18" charset="0"/>
                <a:cs typeface="Times New Roman" pitchFamily="18" charset="0"/>
              </a:rPr>
              <a:t>Στην πραγματικότητα, πρόκειται για μία </a:t>
            </a:r>
            <a:r>
              <a:rPr kumimoji="0" lang="el-GR" sz="1400" b="1" i="0" u="none" strike="noStrike" cap="none" normalizeH="0" baseline="0" dirty="0" smtClean="0">
                <a:ln>
                  <a:noFill/>
                </a:ln>
                <a:solidFill>
                  <a:srgbClr val="92D050"/>
                </a:solidFill>
                <a:effectLst/>
                <a:latin typeface="Georgia" pitchFamily="18" charset="0"/>
                <a:ea typeface="Times New Roman" pitchFamily="18" charset="0"/>
                <a:cs typeface="Times New Roman" pitchFamily="18" charset="0"/>
              </a:rPr>
              <a:t>αυτοσχέδια ιστορία</a:t>
            </a:r>
            <a:r>
              <a:rPr kumimoji="0" lang="el-GR" sz="1400" b="1" i="0" u="none" strike="noStrike" cap="none" normalizeH="0" baseline="0" dirty="0" smtClean="0">
                <a:ln>
                  <a:noFill/>
                </a:ln>
                <a:solidFill>
                  <a:schemeClr val="tx1">
                    <a:lumMod val="95000"/>
                  </a:schemeClr>
                </a:solidFill>
                <a:effectLst/>
                <a:latin typeface="Georgia" pitchFamily="18" charset="0"/>
                <a:ea typeface="Times New Roman" pitchFamily="18" charset="0"/>
                <a:cs typeface="Times New Roman" pitchFamily="18" charset="0"/>
              </a:rPr>
              <a:t>, που έπλασε ο Ντόντγκσον το 1862, κατά τη διάρκεια ενός ταξιδιού με πλοίο στον Τάμεση. Συνταξίδευε με τρία αδερφάκια, τη 13χρονη Λορίνα Σαρλότ Λίντελ, τη 10χρονη Άλις (Αλίκη) Πλέζανς Λίντελ και την 8χρονη Εντίθ Μέρι Λίντελ, που έδειχναν να πλήττουν. Θέλοντας, λοιπόν, να διασκεδάσει την ανία τους, προθυμοποιήθηκε να τους πει μία ιστορία</a:t>
            </a:r>
            <a:r>
              <a:rPr kumimoji="0" lang="el-GR" sz="1400" b="1" i="0" u="none" strike="noStrike" cap="none" normalizeH="0" baseline="0" dirty="0" smtClean="0">
                <a:ln>
                  <a:noFill/>
                </a:ln>
                <a:solidFill>
                  <a:srgbClr val="92D050"/>
                </a:solidFill>
                <a:effectLst/>
                <a:latin typeface="Georgia" pitchFamily="18" charset="0"/>
                <a:ea typeface="Times New Roman" pitchFamily="18" charset="0"/>
                <a:cs typeface="Times New Roman" pitchFamily="18" charset="0"/>
              </a:rPr>
              <a:t>. Κεντρικό πρόσωπο ήταν ένα κοριτσάκι, ονόματι Αλίκη, που βαριόταν κι έψαχνε για μια περιπέτεια</a:t>
            </a:r>
            <a:r>
              <a:rPr kumimoji="0" lang="el-GR" sz="1400" b="1" i="0" u="none" strike="noStrike" cap="none" normalizeH="0" baseline="0" dirty="0" smtClean="0">
                <a:ln>
                  <a:noFill/>
                </a:ln>
                <a:solidFill>
                  <a:schemeClr val="tx1">
                    <a:lumMod val="95000"/>
                  </a:schemeClr>
                </a:solidFill>
                <a:effectLst/>
                <a:latin typeface="Georgia" pitchFamily="18" charset="0"/>
                <a:ea typeface="Times New Roman" pitchFamily="18" charset="0"/>
                <a:cs typeface="Times New Roman" pitchFamily="18" charset="0"/>
              </a:rPr>
              <a:t>. Ονειροπολώντας, ταξίδεψε σ’ έναν τόπο, όπου κουνέλια έτρεχαν πιεσμένα από το χρόνο, αόρατοι γάτοι έκαναν μαγικά, μπισκότα και μανιτάρια άλλαζαν τις διαστάσεις του ανθρώπου και η Ντάμα Κούπα της τράπουλας έκοβε τα κεφάλια των υπηκόων της.</a:t>
            </a:r>
            <a:endParaRPr kumimoji="0" lang="el-GR" sz="1400" b="1" i="0" u="none" strike="noStrike" cap="none" normalizeH="0" baseline="0" dirty="0" smtClean="0">
              <a:ln>
                <a:noFill/>
              </a:ln>
              <a:solidFill>
                <a:schemeClr val="tx1">
                  <a:lumMod val="95000"/>
                </a:schemeClr>
              </a:solidFill>
              <a:effectLst/>
              <a:latin typeface="Georgia" pitchFamily="18" charset="0"/>
              <a:cs typeface="Arial" pitchFamily="34" charset="0"/>
            </a:endParaRPr>
          </a:p>
        </p:txBody>
      </p:sp>
      <p:pic>
        <p:nvPicPr>
          <p:cNvPr id="3" name="Picture 2" descr="https://1.bp.blogspot.com/-Gcl4tmMJD_E/UENpDN0Y4RI/AAAAAAAAHjs/vesTZkYgtOc/s1600/97861752641261.jp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2483768" y="4293096"/>
            <a:ext cx="3467100" cy="2448272"/>
          </a:xfrm>
          <a:prstGeom prst="rect">
            <a:avLst/>
          </a:prstGeom>
          <a:noFill/>
          <a:ln>
            <a:noFill/>
          </a:ln>
        </p:spPr>
      </p:pic>
      <p:sp>
        <p:nvSpPr>
          <p:cNvPr id="4" name="Rectangle 3"/>
          <p:cNvSpPr/>
          <p:nvPr/>
        </p:nvSpPr>
        <p:spPr>
          <a:xfrm>
            <a:off x="467544" y="2492896"/>
            <a:ext cx="8208912" cy="738664"/>
          </a:xfrm>
          <a:prstGeom prst="rect">
            <a:avLst/>
          </a:prstGeom>
        </p:spPr>
        <p:txBody>
          <a:bodyPr wrap="square">
            <a:spAutoFit/>
          </a:bodyPr>
          <a:lstStyle/>
          <a:p>
            <a:r>
              <a:rPr lang="el-GR" sz="1400" dirty="0">
                <a:latin typeface="Georgia" pitchFamily="18" charset="0"/>
              </a:rPr>
              <a:t>Τα κορίτσια ξετρελάθηκαν από την υπόθεση και η μικρή Άλις ζήτησε από τον Ντόγκσον να της γράψει την ιστορία. Της έδωσε το χειρόγραφο το Φεβρουάριο του 1863, με τίτλο</a:t>
            </a:r>
            <a:r>
              <a:rPr lang="en-GB" sz="1400" dirty="0">
                <a:latin typeface="Georgia" pitchFamily="18" charset="0"/>
              </a:rPr>
              <a:t> </a:t>
            </a:r>
            <a:r>
              <a:rPr lang="el-GR" sz="1400" b="1" i="1" dirty="0">
                <a:latin typeface="Georgia" pitchFamily="18" charset="0"/>
              </a:rPr>
              <a:t>Οι περιπέτειες της Αλίκης κάτω από τη Γη</a:t>
            </a:r>
            <a:r>
              <a:rPr lang="el-GR" sz="1400" dirty="0">
                <a:latin typeface="Georgia" pitchFamily="18" charset="0"/>
              </a:rPr>
              <a:t>. </a:t>
            </a:r>
            <a:endParaRPr lang="en-GB" sz="1400" dirty="0">
              <a:latin typeface="Georgia" pitchFamily="18" charset="0"/>
            </a:endParaRPr>
          </a:p>
        </p:txBody>
      </p:sp>
      <p:sp>
        <p:nvSpPr>
          <p:cNvPr id="4098" name="Rectangle 2"/>
          <p:cNvSpPr>
            <a:spLocks noChangeArrowheads="1"/>
          </p:cNvSpPr>
          <p:nvPr/>
        </p:nvSpPr>
        <p:spPr bwMode="auto">
          <a:xfrm>
            <a:off x="467544" y="3426748"/>
            <a:ext cx="806489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lumMod val="95000"/>
                  </a:schemeClr>
                </a:solidFill>
                <a:effectLst/>
                <a:latin typeface="Georgia" pitchFamily="18" charset="0"/>
                <a:ea typeface="Times New Roman" pitchFamily="18" charset="0"/>
                <a:cs typeface="Times New Roman" pitchFamily="18" charset="0"/>
              </a:rPr>
              <a:t>Η πρώτη έκδοση του βιβλίου κυκλοφόρησε στις </a:t>
            </a:r>
            <a:r>
              <a:rPr kumimoji="0" lang="el-GR" sz="1400" b="0" i="0" u="none" strike="noStrike" cap="none" normalizeH="0" baseline="0" dirty="0" smtClean="0">
                <a:ln>
                  <a:noFill/>
                </a:ln>
                <a:solidFill>
                  <a:srgbClr val="92D050"/>
                </a:solidFill>
                <a:effectLst/>
                <a:latin typeface="Georgia" pitchFamily="18" charset="0"/>
                <a:ea typeface="Times New Roman" pitchFamily="18" charset="0"/>
                <a:cs typeface="Times New Roman" pitchFamily="18" charset="0"/>
              </a:rPr>
              <a:t>26 Νοεμβρίου του 1865, </a:t>
            </a:r>
            <a:r>
              <a:rPr kumimoji="0" lang="el-GR" sz="1400" b="0" i="0" u="none" strike="noStrike" cap="none" normalizeH="0" baseline="0" dirty="0" smtClean="0">
                <a:ln>
                  <a:noFill/>
                </a:ln>
                <a:solidFill>
                  <a:schemeClr val="tx1">
                    <a:lumMod val="95000"/>
                  </a:schemeClr>
                </a:solidFill>
                <a:effectLst/>
                <a:latin typeface="Georgia" pitchFamily="18" charset="0"/>
                <a:ea typeface="Times New Roman" pitchFamily="18" charset="0"/>
                <a:cs typeface="Times New Roman" pitchFamily="18" charset="0"/>
              </a:rPr>
              <a:t>με τίτλο</a:t>
            </a:r>
            <a:r>
              <a:rPr kumimoji="0" lang="en-GB" sz="1400" b="0" i="0" u="none" strike="noStrike" cap="none" normalizeH="0" baseline="0" dirty="0" smtClean="0">
                <a:ln>
                  <a:noFill/>
                </a:ln>
                <a:solidFill>
                  <a:schemeClr val="tx1">
                    <a:lumMod val="95000"/>
                  </a:schemeClr>
                </a:solidFill>
                <a:effectLst/>
                <a:latin typeface="Georgia" pitchFamily="18" charset="0"/>
                <a:ea typeface="Times New Roman" pitchFamily="18" charset="0"/>
                <a:cs typeface="Times New Roman" pitchFamily="18" charset="0"/>
              </a:rPr>
              <a:t> </a:t>
            </a:r>
            <a:r>
              <a:rPr kumimoji="0" lang="el-GR" sz="1400" b="1" i="1" u="none" strike="noStrike" cap="none" normalizeH="0" baseline="0" dirty="0" smtClean="0">
                <a:ln>
                  <a:noFill/>
                </a:ln>
                <a:solidFill>
                  <a:schemeClr val="tx1">
                    <a:lumMod val="95000"/>
                  </a:schemeClr>
                </a:solidFill>
                <a:effectLst/>
                <a:latin typeface="Georgia" pitchFamily="18" charset="0"/>
                <a:ea typeface="Times New Roman" pitchFamily="18" charset="0"/>
                <a:cs typeface="Times New Roman" pitchFamily="18" charset="0"/>
              </a:rPr>
              <a:t>Η Αλίκη στη Χώρα των Θαυμάτων</a:t>
            </a:r>
            <a:r>
              <a:rPr kumimoji="0" lang="en-GB" sz="1400" b="0" i="0" u="none" strike="noStrike" cap="none" normalizeH="0" baseline="0" dirty="0" smtClean="0">
                <a:ln>
                  <a:noFill/>
                </a:ln>
                <a:solidFill>
                  <a:schemeClr val="tx1">
                    <a:lumMod val="95000"/>
                  </a:schemeClr>
                </a:solidFill>
                <a:effectLst/>
                <a:latin typeface="Georgia"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lumMod val="95000"/>
                  </a:schemeClr>
                </a:solidFill>
                <a:effectLst/>
                <a:latin typeface="Georgia" pitchFamily="18" charset="0"/>
                <a:ea typeface="Times New Roman" pitchFamily="18" charset="0"/>
                <a:cs typeface="Times New Roman" pitchFamily="18" charset="0"/>
              </a:rPr>
              <a:t>και εικονογράφηση του Τζον Τένιελ. Ο ίδιος ο Ντόγκσον υπέγραψε με το ψευδώνυμο Λιούις Κάρολ.</a:t>
            </a:r>
            <a:endParaRPr kumimoji="0" lang="el-GR" sz="1400" b="0" i="0" u="none" strike="noStrike" cap="none" normalizeH="0" baseline="0" dirty="0" smtClean="0">
              <a:ln>
                <a:noFill/>
              </a:ln>
              <a:solidFill>
                <a:schemeClr val="tx1">
                  <a:lumMod val="95000"/>
                </a:schemeClr>
              </a:solidFill>
              <a:effectLst/>
              <a:latin typeface="Georgia" pitchFamily="18"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548680"/>
            <a:ext cx="7488832" cy="1477328"/>
          </a:xfrm>
          <a:prstGeom prst="rect">
            <a:avLst/>
          </a:prstGeom>
        </p:spPr>
        <p:txBody>
          <a:bodyPr wrap="square">
            <a:spAutoFit/>
          </a:bodyPr>
          <a:lstStyle/>
          <a:p>
            <a:r>
              <a:rPr lang="el-GR" dirty="0" smtClean="0"/>
              <a:t>&gt; Η ιστορία της Αλίκης εμπεριέχει σάτιρα για τους μαθηματικούς νεωτερισμούς του 19ου αιώνα. Ο Carroll ήταν ένας πολύ συντηρητικός καθηγητής μαθηματικών και απεχθανόταν τις καινοτομίες που είχαν σημειωθεί στην επιστήμη του εκείνα τα χρόνια, γι’ αυτό και πετάει μπηχτές σε αρκετά σημεία.</a:t>
            </a:r>
            <a:endParaRPr lang="en-GB" dirty="0"/>
          </a:p>
        </p:txBody>
      </p:sp>
      <p:sp>
        <p:nvSpPr>
          <p:cNvPr id="3" name="Rectangle 2"/>
          <p:cNvSpPr/>
          <p:nvPr/>
        </p:nvSpPr>
        <p:spPr>
          <a:xfrm>
            <a:off x="755576" y="2132856"/>
            <a:ext cx="7488832" cy="3970318"/>
          </a:xfrm>
          <a:prstGeom prst="rect">
            <a:avLst/>
          </a:prstGeom>
        </p:spPr>
        <p:txBody>
          <a:bodyPr wrap="square">
            <a:spAutoFit/>
          </a:bodyPr>
          <a:lstStyle/>
          <a:p>
            <a:r>
              <a:rPr lang="el-GR" dirty="0" smtClean="0"/>
              <a:t>&gt; Οι αυθεντικές εικονογραφήσεις ήταν σκαλισμένες σε ξύλο από χαράκτες! </a:t>
            </a:r>
          </a:p>
          <a:p>
            <a:r>
              <a:rPr lang="el-GR" dirty="0" smtClean="0"/>
              <a:t>&gt; Ο Dodo, το πουλί είναι η προέκταση του ίδιου του Lewis μέσα στην ιστορία, του οποίου το πραγματικό όνομα ήταν Charles Dodgson. Σύμφωνα με κάποιες μαρτυρίες ο συγγραφέας τραύλιζε κι έλεγε το όνομά του “Ντο-ντο-ντόγκσον”. </a:t>
            </a:r>
          </a:p>
          <a:p>
            <a:r>
              <a:rPr lang="el-GR" dirty="0" smtClean="0"/>
              <a:t>&gt; Το βιβλίο δεν έχει αποσυρθεί ποτέ από τα ράφια των βιβλιοπωλείων.</a:t>
            </a:r>
          </a:p>
          <a:p>
            <a:r>
              <a:rPr lang="el-GR" dirty="0" smtClean="0"/>
              <a:t>&gt; Το Σύνδρομο της Αλίκης στη Χώρα των Θαυμάτων είναι μία από τις πιο σπάνιες ασθένειες στην ιστορία της ανθρωπότητας και έχει πάρει το όνομά της από τη νουβέλα του Lewis Carroll. Tα παραληρηματικά συμπτώματα είναι παραισθήσεις, αποπροσανατολισμός, ανικανότητα αντίληψης των μεγεθών και παραμόρφωση των σχημάτων. </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elniplex.com/wp-content/uploads/2018/07/alikh_dotremer_metaixmio.jpg"/>
          <p:cNvPicPr>
            <a:picLocks noChangeAspect="1" noChangeArrowheads="1"/>
          </p:cNvPicPr>
          <p:nvPr/>
        </p:nvPicPr>
        <p:blipFill>
          <a:blip r:embed="rId2" cstate="print"/>
          <a:srcRect/>
          <a:stretch>
            <a:fillRect/>
          </a:stretch>
        </p:blipFill>
        <p:spPr bwMode="auto">
          <a:xfrm>
            <a:off x="179512" y="188640"/>
            <a:ext cx="8784976" cy="645333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424936" cy="3139321"/>
          </a:xfrm>
          <a:prstGeom prst="rect">
            <a:avLst/>
          </a:prstGeom>
        </p:spPr>
        <p:txBody>
          <a:bodyPr wrap="square">
            <a:spAutoFit/>
          </a:bodyPr>
          <a:lstStyle/>
          <a:p>
            <a:r>
              <a:rPr lang="el-GR" dirty="0">
                <a:solidFill>
                  <a:schemeClr val="bg1"/>
                </a:solidFill>
              </a:rPr>
              <a:t>Οι μελετητές μιλούν για πλήθος συμβολισμών και αλληγοριών σε κοινωνικό, θρησκευτικό και επιστημονικό επίπεδο. </a:t>
            </a:r>
            <a:r>
              <a:rPr lang="el-GR" b="1" dirty="0">
                <a:solidFill>
                  <a:schemeClr val="bg1"/>
                </a:solidFill>
              </a:rPr>
              <a:t> Η ιστορία χαρακτηρίζεται από έντονα στοιχεία αλληγορίας, μέσα από τα οποία, ο Κάρολ καυτηριάζει γεγονότα και αντιλήψεις της εποχής του. </a:t>
            </a:r>
            <a:r>
              <a:rPr lang="el-GR" dirty="0">
                <a:solidFill>
                  <a:schemeClr val="bg1"/>
                </a:solidFill>
              </a:rPr>
              <a:t>Αναγνωρίζουν </a:t>
            </a:r>
            <a:r>
              <a:rPr lang="el-GR" b="1" dirty="0">
                <a:solidFill>
                  <a:schemeClr val="bg1"/>
                </a:solidFill>
              </a:rPr>
              <a:t>τις ιδιαίτερες επιρροές του Κάρολ από την Οξφόρδη και την Εκκλησία του Χριστού όπου ήταν μαθηματικός</a:t>
            </a:r>
            <a:r>
              <a:rPr lang="el-GR" dirty="0">
                <a:solidFill>
                  <a:schemeClr val="bg1"/>
                </a:solidFill>
              </a:rPr>
              <a:t>. Κυρίως όμως αποκωδικοποιούν την </a:t>
            </a:r>
            <a:r>
              <a:rPr lang="el-GR" b="1" dirty="0">
                <a:solidFill>
                  <a:schemeClr val="bg1"/>
                </a:solidFill>
              </a:rPr>
              <a:t>Αλίκη ως το τρυφερό πρόσωπο της καταπιεσμένης παιδικής ηλικίας κατά τη Βικτωριανή εποχή και των παγιωμένων αγγλοσαξονικών νοοτροπιών. </a:t>
            </a:r>
            <a:r>
              <a:rPr lang="el-GR" dirty="0">
                <a:solidFill>
                  <a:schemeClr val="bg1"/>
                </a:solidFill>
              </a:rPr>
              <a:t>Η Αλίκη είναι το ανθρώπινο όχημα του Κάρολ να σχολιάσει και ενίοτε να συγκρουστεί με αξίες, συμπεριφορές, τελετουργικά και θεσμούς της εποχής.</a:t>
            </a:r>
            <a:endParaRPr lang="en-GB" dirty="0">
              <a:solidFill>
                <a:schemeClr val="bg1"/>
              </a:solidFill>
            </a:endParaRPr>
          </a:p>
        </p:txBody>
      </p:sp>
      <p:sp>
        <p:nvSpPr>
          <p:cNvPr id="3" name="Rectangle 2"/>
          <p:cNvSpPr/>
          <p:nvPr/>
        </p:nvSpPr>
        <p:spPr>
          <a:xfrm>
            <a:off x="323528" y="3645024"/>
            <a:ext cx="8424936" cy="1569660"/>
          </a:xfrm>
          <a:prstGeom prst="rect">
            <a:avLst/>
          </a:prstGeom>
        </p:spPr>
        <p:txBody>
          <a:bodyPr wrap="square">
            <a:spAutoFit/>
          </a:bodyPr>
          <a:lstStyle/>
          <a:p>
            <a:r>
              <a:rPr lang="el-GR" sz="2400" dirty="0"/>
              <a:t>Το εικονογράφησαν πολλοί αυτό το αριστούργημα, όπως το λένε</a:t>
            </a:r>
            <a:r>
              <a:rPr lang="el-GR" dirty="0"/>
              <a:t>. Ο Τζον Τένιελ το 1907, ο Τσαρλς Πέαρς το 1907, ο Γουίλι Πογκανί το 1929, ο Μέρβιν Πικ με τα ασπρόμαυρά του σκίτσα το 1946, ο Σαλβαντόρ Νταλί με τον υπερρεαλισμό του το 1969, ο Μαξ Ερνστ το και ο Πίτερ Μπλέικ το 1970, η Έλεν Οξύνμππερι και η Λίσμπεθ Σβέργκερ το 1999.</a:t>
            </a:r>
            <a:endParaRPr lang="en-GB" dirty="0"/>
          </a:p>
        </p:txBody>
      </p:sp>
      <p:sp>
        <p:nvSpPr>
          <p:cNvPr id="5" name="Rectangle 4"/>
          <p:cNvSpPr/>
          <p:nvPr/>
        </p:nvSpPr>
        <p:spPr>
          <a:xfrm>
            <a:off x="3201432" y="5460326"/>
            <a:ext cx="4970968" cy="369332"/>
          </a:xfrm>
          <a:prstGeom prst="rect">
            <a:avLst/>
          </a:prstGeom>
        </p:spPr>
        <p:txBody>
          <a:bodyPr wrap="square">
            <a:spAutoFit/>
          </a:bodyPr>
          <a:lstStyle/>
          <a:p>
            <a:r>
              <a:rPr lang="en-GB" dirty="0" smtClean="0"/>
              <a:t>https://www.oanagnostis.g</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8640"/>
            <a:ext cx="8352928" cy="1754326"/>
          </a:xfrm>
          <a:prstGeom prst="rect">
            <a:avLst/>
          </a:prstGeom>
        </p:spPr>
        <p:txBody>
          <a:bodyPr wrap="square">
            <a:spAutoFit/>
          </a:bodyPr>
          <a:lstStyle/>
          <a:p>
            <a:r>
              <a:rPr lang="el-GR" dirty="0"/>
              <a:t>Ένα μικρό κορίτσι ξαπλωμένο ράθυμα σ’ έναν καναπέ ονειροπολεί λες και βυθίζεται με τη φαντασία του έναν παραμυθένιο κόσμο, ο οποίος άλλοτε είναι ζαχαρένιος κι άλλοτε αλλόκοτος με πρόσωπα υπερτονισμένα και γκροτέσκα. Είναι η Αλίκη που κρυφοκοιτάζει, με την έκπληξη ζωγραφισμένη πάντοτε στο πρόσωπό της, τα πρόσωπα, τα πράγματα και τις καταστάσεις μέσα στις οποίες βρέθηκε εξαιτίας της τρελής της ονειροπόλησης.</a:t>
            </a:r>
            <a:endParaRPr lang="en-GB" dirty="0"/>
          </a:p>
        </p:txBody>
      </p:sp>
      <p:pic>
        <p:nvPicPr>
          <p:cNvPr id="5" name="Picture 2" descr="αλίκη7"/>
          <p:cNvPicPr>
            <a:picLocks noChangeAspect="1" noChangeArrowheads="1"/>
          </p:cNvPicPr>
          <p:nvPr/>
        </p:nvPicPr>
        <p:blipFill>
          <a:blip r:embed="rId2" cstate="print"/>
          <a:srcRect/>
          <a:stretch>
            <a:fillRect/>
          </a:stretch>
        </p:blipFill>
        <p:spPr bwMode="auto">
          <a:xfrm>
            <a:off x="899592" y="2276872"/>
            <a:ext cx="6912768" cy="424847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oanagnostis.gr/wp-content/uploads/2013/04/9.jpg"/>
          <p:cNvPicPr>
            <a:picLocks noChangeAspect="1" noChangeArrowheads="1"/>
          </p:cNvPicPr>
          <p:nvPr/>
        </p:nvPicPr>
        <p:blipFill>
          <a:blip r:embed="rId2" cstate="print"/>
          <a:srcRect/>
          <a:stretch>
            <a:fillRect/>
          </a:stretch>
        </p:blipFill>
        <p:spPr bwMode="auto">
          <a:xfrm>
            <a:off x="251520" y="692696"/>
            <a:ext cx="3672408" cy="5894040"/>
          </a:xfrm>
          <a:prstGeom prst="rect">
            <a:avLst/>
          </a:prstGeom>
          <a:noFill/>
        </p:spPr>
      </p:pic>
      <p:pic>
        <p:nvPicPr>
          <p:cNvPr id="3" name="Picture 4" descr="http://www.oanagnostis.gr/wp-content/uploads/2013/04/%CE%B1%CE%BB%CE%AF%CE%BA%CE%B78.jpg"/>
          <p:cNvPicPr>
            <a:picLocks noChangeAspect="1" noChangeArrowheads="1"/>
          </p:cNvPicPr>
          <p:nvPr/>
        </p:nvPicPr>
        <p:blipFill>
          <a:blip r:embed="rId3" cstate="print"/>
          <a:srcRect/>
          <a:stretch>
            <a:fillRect/>
          </a:stretch>
        </p:blipFill>
        <p:spPr bwMode="auto">
          <a:xfrm>
            <a:off x="4283968" y="476672"/>
            <a:ext cx="4608512" cy="612068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ustom 4">
      <a:dk1>
        <a:sysClr val="windowText" lastClr="000000"/>
      </a:dk1>
      <a:lt1>
        <a:sysClr val="window" lastClr="FFFFFF"/>
      </a:lt1>
      <a:dk2>
        <a:srgbClr val="444D26"/>
      </a:dk2>
      <a:lt2>
        <a:srgbClr val="DFCE04"/>
      </a:lt2>
      <a:accent1>
        <a:srgbClr val="A5B592"/>
      </a:accent1>
      <a:accent2>
        <a:srgbClr val="F3A447"/>
      </a:accent2>
      <a:accent3>
        <a:srgbClr val="DFCE04"/>
      </a:accent3>
      <a:accent4>
        <a:srgbClr val="D092A7"/>
      </a:accent4>
      <a:accent5>
        <a:srgbClr val="9C85C0"/>
      </a:accent5>
      <a:accent6>
        <a:srgbClr val="809EC2"/>
      </a:accent6>
      <a:hlink>
        <a:srgbClr val="8E58B6"/>
      </a:hlink>
      <a:folHlink>
        <a:srgbClr val="7F6F6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107</TotalTime>
  <Words>917</Words>
  <Application>Microsoft Office PowerPoint</Application>
  <PresentationFormat>On-screen Show (4:3)</PresentationFormat>
  <Paragraphs>34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Verve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Etraveli 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12</cp:revision>
  <dcterms:created xsi:type="dcterms:W3CDTF">2020-11-16T07:57:38Z</dcterms:created>
  <dcterms:modified xsi:type="dcterms:W3CDTF">2020-11-17T16:32:51Z</dcterms:modified>
</cp:coreProperties>
</file>