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sldIdLst>
    <p:sldId id="256" r:id="rId2"/>
    <p:sldId id="257" r:id="rId3"/>
    <p:sldId id="258"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A8C44C0-CE40-4AB5-AB47-A88C3A9ACEDA}">
          <p14:sldIdLst>
            <p14:sldId id="256"/>
            <p14:sldId id="257"/>
            <p14:sldId id="258"/>
          </p14:sldIdLst>
        </p14:section>
        <p14:section name="Untitled Section" id="{EA0C1A69-898F-4517-A7A2-691F641CEC52}">
          <p14:sldIdLst>
            <p14:sldId id="260"/>
            <p14:sldId id="261"/>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7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44479B-705B-4489-957E-7E8A228BDFA0}" type="datetime1">
              <a:rPr lang="en-US" smtClean="0"/>
              <a:t>3/27/2025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1886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92806831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23443724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0C12960-6E85-460F-B6E3-5B82CB31AF3D}"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0952380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A38F49-B3E2-4BF0-BEC7-C30D34ABBB8D}"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6646681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DA38F49-B3E2-4BF0-BEC7-C30D34ABBB8D}" type="datetime1">
              <a:rPr lang="en-US" smtClean="0"/>
              <a:t>3/27/2025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52418720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DA38F49-B3E2-4BF0-BEC7-C30D34ABBB8D}" type="datetime1">
              <a:rPr lang="en-US" smtClean="0"/>
              <a:t>3/27/2025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9726141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B66AD-7C08-490A-ADA4-B47E10FB2407}" type="datetime1">
              <a:rPr lang="en-US" smtClean="0"/>
              <a:t>3/27/2025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383187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5B95027-4255-49E7-9841-CD21BCC99996}" type="datetime1">
              <a:rPr lang="en-US" smtClean="0"/>
              <a:t>3/27/2025</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0C12960-6E85-460F-B6E3-5B82CB31AF3D}" type="slidenum">
              <a:rPr lang="en-US" smtClean="0"/>
              <a:t>‹#›</a:t>
            </a:fld>
            <a:endParaRPr lang="en-US"/>
          </a:p>
        </p:txBody>
      </p:sp>
    </p:spTree>
    <p:extLst>
      <p:ext uri="{BB962C8B-B14F-4D97-AF65-F5344CB8AC3E}">
        <p14:creationId xmlns:p14="http://schemas.microsoft.com/office/powerpoint/2010/main" val="1751183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89F774-3FA6-43B8-9241-99959C8FD463}" type="datetime1">
              <a:rPr lang="en-US" smtClean="0"/>
              <a:t>3/27/2025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663989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504452-5DCC-4FE2-A5C9-8A5EF6714D65}" type="datetime1">
              <a:rPr lang="en-US" smtClean="0"/>
              <a:t>3/27/2025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11138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79ABC2-0180-4F3A-A895-A85BC724D472}"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88301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EEA9BA-4E8F-439E-BEA4-91FBA01E3F5F}" type="datetime1">
              <a:rPr lang="en-US" smtClean="0"/>
              <a:t>3/27/2025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5089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15BF18-0007-481C-AA29-413124BC3EE7}" type="datetime1">
              <a:rPr lang="en-US" smtClean="0"/>
              <a:t>3/27/2025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89121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9BE9870-3748-43AD-B547-02A075CB4A1D}" type="datetime1">
              <a:rPr lang="en-US" smtClean="0"/>
              <a:t>3/27/2025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25948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8E7897-33C5-4F1A-9307-D068E37F3DC7}"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211096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171BA-CC09-47C8-A6DF-F5C5CB59CEEC}" type="datetime1">
              <a:rPr lang="en-US" smtClean="0"/>
              <a:t>3/27/2025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971924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DA38F49-B3E2-4BF0-BEC7-C30D34ABBB8D}" type="datetime1">
              <a:rPr lang="en-US" smtClean="0"/>
              <a:t>3/27/2025</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0C12960-6E85-460F-B6E3-5B82CB31AF3D}" type="slidenum">
              <a:rPr lang="en-US" smtClean="0"/>
              <a:t>‹#›</a:t>
            </a:fld>
            <a:endParaRPr lang="en-US"/>
          </a:p>
        </p:txBody>
      </p:sp>
    </p:spTree>
    <p:extLst>
      <p:ext uri="{BB962C8B-B14F-4D97-AF65-F5344CB8AC3E}">
        <p14:creationId xmlns:p14="http://schemas.microsoft.com/office/powerpoint/2010/main" val="3561808420"/>
      </p:ext>
    </p:extLst>
  </p:cSld>
  <p:clrMap bg1="dk1" tx1="lt1" bg2="dk2" tx2="lt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 id="2147483865"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8.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4" name="Picture 3" descr="White structure">
            <a:extLst>
              <a:ext uri="{FF2B5EF4-FFF2-40B4-BE49-F238E27FC236}">
                <a16:creationId xmlns:a16="http://schemas.microsoft.com/office/drawing/2014/main" id="{767F7C72-9D39-8EF1-A2F4-498903DDF46C}"/>
              </a:ext>
            </a:extLst>
          </p:cNvPr>
          <p:cNvPicPr>
            <a:picLocks noChangeAspect="1"/>
          </p:cNvPicPr>
          <p:nvPr/>
        </p:nvPicPr>
        <p:blipFill>
          <a:blip r:embed="rId2"/>
          <a:srcRect r="18226" b="1"/>
          <a:stretch/>
        </p:blipFill>
        <p:spPr>
          <a:xfrm>
            <a:off x="4639055" y="10"/>
            <a:ext cx="7552945" cy="6857990"/>
          </a:xfrm>
          <a:prstGeom prst="rect">
            <a:avLst/>
          </a:prstGeom>
          <a:ln>
            <a:noFill/>
          </a:ln>
          <a:effectLst/>
        </p:spPr>
      </p:pic>
      <p:sp>
        <p:nvSpPr>
          <p:cNvPr id="2" name="Title 1">
            <a:extLst>
              <a:ext uri="{FF2B5EF4-FFF2-40B4-BE49-F238E27FC236}">
                <a16:creationId xmlns:a16="http://schemas.microsoft.com/office/drawing/2014/main" id="{9065993D-B4FC-16DD-5EE3-264B98BF97BE}"/>
              </a:ext>
            </a:extLst>
          </p:cNvPr>
          <p:cNvSpPr>
            <a:spLocks noGrp="1"/>
          </p:cNvSpPr>
          <p:nvPr>
            <p:ph type="ctrTitle"/>
          </p:nvPr>
        </p:nvSpPr>
        <p:spPr>
          <a:xfrm>
            <a:off x="432672" y="1663212"/>
            <a:ext cx="3739278" cy="2661138"/>
          </a:xfrm>
        </p:spPr>
        <p:txBody>
          <a:bodyPr>
            <a:normAutofit/>
          </a:bodyPr>
          <a:lstStyle/>
          <a:p>
            <a:r>
              <a:rPr lang="en-US" dirty="0"/>
              <a:t>DIA DE LOS MUERTOS</a:t>
            </a:r>
            <a:endParaRPr lang="el-GR" dirty="0"/>
          </a:p>
        </p:txBody>
      </p:sp>
      <p:sp>
        <p:nvSpPr>
          <p:cNvPr id="3" name="Subtitle 2">
            <a:extLst>
              <a:ext uri="{FF2B5EF4-FFF2-40B4-BE49-F238E27FC236}">
                <a16:creationId xmlns:a16="http://schemas.microsoft.com/office/drawing/2014/main" id="{A4B6A457-DE67-56FB-4EC7-9D8D7AD344B2}"/>
              </a:ext>
            </a:extLst>
          </p:cNvPr>
          <p:cNvSpPr>
            <a:spLocks noGrp="1"/>
          </p:cNvSpPr>
          <p:nvPr>
            <p:ph type="subTitle" idx="1"/>
          </p:nvPr>
        </p:nvSpPr>
        <p:spPr>
          <a:xfrm>
            <a:off x="680323" y="5101298"/>
            <a:ext cx="3739277" cy="1116622"/>
          </a:xfrm>
        </p:spPr>
        <p:txBody>
          <a:bodyPr>
            <a:normAutofit/>
          </a:bodyPr>
          <a:lstStyle/>
          <a:p>
            <a:r>
              <a:rPr lang="en-US"/>
              <a:t>Kappas Aggelos</a:t>
            </a:r>
          </a:p>
          <a:p>
            <a:r>
              <a:rPr lang="en-US"/>
              <a:t>G3</a:t>
            </a:r>
            <a:endParaRPr lang="el-GR"/>
          </a:p>
        </p:txBody>
      </p:sp>
    </p:spTree>
    <p:extLst>
      <p:ext uri="{BB962C8B-B14F-4D97-AF65-F5344CB8AC3E}">
        <p14:creationId xmlns:p14="http://schemas.microsoft.com/office/powerpoint/2010/main" val="35352578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10" presetClass="entr" presetSubtype="0" fill="hold" grpId="0" nodeType="withEffect">
                                  <p:stCondLst>
                                    <p:cond delay="2000"/>
                                  </p:stCondLst>
                                  <p:iterate type="lt">
                                    <p:tmPct val="10000"/>
                                  </p:iterate>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4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2000"/>
                                  </p:stCondLst>
                                  <p:iterate type="lt">
                                    <p:tmPct val="10000"/>
                                  </p:iterate>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8EFB-20DD-1129-9BC1-D808DBC3FA3E}"/>
              </a:ext>
            </a:extLst>
          </p:cNvPr>
          <p:cNvSpPr>
            <a:spLocks noGrp="1"/>
          </p:cNvSpPr>
          <p:nvPr>
            <p:ph type="title"/>
          </p:nvPr>
        </p:nvSpPr>
        <p:spPr/>
        <p:txBody>
          <a:bodyPr/>
          <a:lstStyle/>
          <a:p>
            <a:r>
              <a:rPr lang="en-US" dirty="0"/>
              <a:t>DIA DE LOS MUERTOS</a:t>
            </a:r>
            <a:endParaRPr lang="el-GR" dirty="0"/>
          </a:p>
        </p:txBody>
      </p:sp>
      <p:sp>
        <p:nvSpPr>
          <p:cNvPr id="3" name="Content Placeholder 2">
            <a:extLst>
              <a:ext uri="{FF2B5EF4-FFF2-40B4-BE49-F238E27FC236}">
                <a16:creationId xmlns:a16="http://schemas.microsoft.com/office/drawing/2014/main" id="{460B0563-A7B2-3E41-34E5-EFB414E77773}"/>
              </a:ext>
            </a:extLst>
          </p:cNvPr>
          <p:cNvSpPr>
            <a:spLocks noGrp="1"/>
          </p:cNvSpPr>
          <p:nvPr>
            <p:ph idx="1"/>
          </p:nvPr>
        </p:nvSpPr>
        <p:spPr/>
        <p:txBody>
          <a:bodyPr>
            <a:normAutofit/>
          </a:bodyPr>
          <a:lstStyle/>
          <a:p>
            <a:pPr>
              <a:buBlip>
                <a:blip r:embed="rId2">
                  <a:extLst>
                    <a:ext uri="{96DAC541-7B7A-43D3-8B79-37D633B846F1}">
                      <asvg:svgBlip xmlns:asvg="http://schemas.microsoft.com/office/drawing/2016/SVG/main" r:embed="rId3"/>
                    </a:ext>
                  </a:extLst>
                </a:blip>
              </a:buBlip>
            </a:pPr>
            <a:r>
              <a:rPr lang="en-US" sz="1600" dirty="0"/>
              <a:t>The Day of the Dead (Spanish: Día de (</a:t>
            </a:r>
            <a:r>
              <a:rPr lang="en-US" sz="1600" dirty="0" err="1"/>
              <a:t>los</a:t>
            </a:r>
            <a:r>
              <a:rPr lang="en-US" sz="1600" dirty="0"/>
              <a:t>) Muertos)[2][3] is a holiday traditionally celebrated on November 1 and 2, though other days, such as October 31 or November 6, may be included depending on the locality.</a:t>
            </a:r>
          </a:p>
          <a:p>
            <a:pPr>
              <a:buBlip>
                <a:blip r:embed="rId2">
                  <a:extLst>
                    <a:ext uri="{96DAC541-7B7A-43D3-8B79-37D633B846F1}">
                      <asvg:svgBlip xmlns:asvg="http://schemas.microsoft.com/office/drawing/2016/SVG/main" r:embed="rId3"/>
                    </a:ext>
                  </a:extLst>
                </a:blip>
              </a:buBlip>
            </a:pPr>
            <a:r>
              <a:rPr lang="en-US" sz="1600" dirty="0"/>
              <a:t>The multi-day holiday involves family and friends gathering to pay respects and remember friends and family members who have died. These celebrations can take a humorous tone, as celebrants remember amusing events and anecdotes about the departed.</a:t>
            </a:r>
          </a:p>
          <a:p>
            <a:pPr>
              <a:buBlip>
                <a:blip r:embed="rId2">
                  <a:extLst>
                    <a:ext uri="{96DAC541-7B7A-43D3-8B79-37D633B846F1}">
                      <asvg:svgBlip xmlns:asvg="http://schemas.microsoft.com/office/drawing/2016/SVG/main" r:embed="rId3"/>
                    </a:ext>
                  </a:extLst>
                </a:blip>
              </a:buBlip>
            </a:pPr>
            <a:r>
              <a:rPr lang="en-US" sz="1600" dirty="0"/>
              <a:t>It is widely observed in Mexico, where it largely developed, and is also observed in other places, especially by people of Mexican heritage. The observance falls during the Christian period of </a:t>
            </a:r>
            <a:r>
              <a:rPr lang="en-US" sz="1600" dirty="0" err="1"/>
              <a:t>Allhallowtide</a:t>
            </a:r>
            <a:r>
              <a:rPr lang="en-US" sz="1600" dirty="0"/>
              <a:t>.</a:t>
            </a:r>
          </a:p>
          <a:p>
            <a:pPr>
              <a:buBlip>
                <a:blip r:embed="rId2">
                  <a:extLst>
                    <a:ext uri="{96DAC541-7B7A-43D3-8B79-37D633B846F1}">
                      <asvg:svgBlip xmlns:asvg="http://schemas.microsoft.com/office/drawing/2016/SVG/main" r:embed="rId3"/>
                    </a:ext>
                  </a:extLst>
                </a:blip>
              </a:buBlip>
            </a:pPr>
            <a:r>
              <a:rPr lang="en-US" sz="1600" dirty="0"/>
              <a:t> Some argue that there are Indigenous Mexican or ancient Aztec influences that account for the custom, though others see it as a local expression of the </a:t>
            </a:r>
            <a:r>
              <a:rPr lang="en-US" sz="1600" dirty="0" err="1"/>
              <a:t>Allhallowtide</a:t>
            </a:r>
            <a:r>
              <a:rPr lang="en-US" sz="1600" dirty="0"/>
              <a:t> season that was brought to the region by the Spanish; the Day of the Dead has become a way to remember those forebears of Mexican culture. The Day of the Dead is largely seen as having a festive characteristic.</a:t>
            </a:r>
            <a:endParaRPr lang="el-GR" sz="1600" dirty="0"/>
          </a:p>
        </p:txBody>
      </p:sp>
    </p:spTree>
    <p:extLst>
      <p:ext uri="{BB962C8B-B14F-4D97-AF65-F5344CB8AC3E}">
        <p14:creationId xmlns:p14="http://schemas.microsoft.com/office/powerpoint/2010/main" val="255557672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D370-4074-E256-5340-B35D10F19E63}"/>
              </a:ext>
            </a:extLst>
          </p:cNvPr>
          <p:cNvSpPr>
            <a:spLocks noGrp="1"/>
          </p:cNvSpPr>
          <p:nvPr>
            <p:ph type="title"/>
          </p:nvPr>
        </p:nvSpPr>
        <p:spPr/>
        <p:txBody>
          <a:bodyPr/>
          <a:lstStyle/>
          <a:p>
            <a:r>
              <a:rPr lang="en-US" dirty="0"/>
              <a:t>HOW IT STARTED</a:t>
            </a:r>
            <a:endParaRPr lang="el-GR" dirty="0"/>
          </a:p>
        </p:txBody>
      </p:sp>
      <p:sp>
        <p:nvSpPr>
          <p:cNvPr id="4" name="Text Placeholder 3">
            <a:extLst>
              <a:ext uri="{FF2B5EF4-FFF2-40B4-BE49-F238E27FC236}">
                <a16:creationId xmlns:a16="http://schemas.microsoft.com/office/drawing/2014/main" id="{19DC079F-B95A-8282-B570-4C4527F41C80}"/>
              </a:ext>
            </a:extLst>
          </p:cNvPr>
          <p:cNvSpPr>
            <a:spLocks noGrp="1"/>
          </p:cNvSpPr>
          <p:nvPr>
            <p:ph type="body" sz="half" idx="15"/>
          </p:nvPr>
        </p:nvSpPr>
        <p:spPr>
          <a:xfrm>
            <a:off x="81487" y="2311854"/>
            <a:ext cx="3049702" cy="3976757"/>
          </a:xfrm>
        </p:spPr>
        <p:txBody>
          <a:bodyPr/>
          <a:lstStyle/>
          <a:p>
            <a:r>
              <a:rPr lang="en-US" dirty="0"/>
              <a:t>The celebration arises from rituals performed by Indigenous peoples in what is now Mexico and Central America. In particular, the Aztecs would meet with a goddess named </a:t>
            </a:r>
            <a:r>
              <a:rPr lang="en-US" dirty="0" err="1"/>
              <a:t>Miccaihuitl</a:t>
            </a:r>
            <a:r>
              <a:rPr lang="en-US" dirty="0"/>
              <a:t> as part of a death ritual that involved making offerings to the goddess and the deceased. The Aztecs believed the dead were not gone. Instead they had an intimate relationship with the living, and offerings were made to maintain a reciprocal relationship.</a:t>
            </a:r>
            <a:endParaRPr lang="el-GR" dirty="0"/>
          </a:p>
        </p:txBody>
      </p:sp>
      <p:sp>
        <p:nvSpPr>
          <p:cNvPr id="8" name="Text Placeholder 7">
            <a:extLst>
              <a:ext uri="{FF2B5EF4-FFF2-40B4-BE49-F238E27FC236}">
                <a16:creationId xmlns:a16="http://schemas.microsoft.com/office/drawing/2014/main" id="{79644DAE-9CD2-DC79-AA5F-94D877DE9F7F}"/>
              </a:ext>
            </a:extLst>
          </p:cNvPr>
          <p:cNvSpPr>
            <a:spLocks noGrp="1"/>
          </p:cNvSpPr>
          <p:nvPr>
            <p:ph type="body" sz="half" idx="17"/>
          </p:nvPr>
        </p:nvSpPr>
        <p:spPr>
          <a:xfrm>
            <a:off x="9025053" y="2492829"/>
            <a:ext cx="3070025" cy="3976757"/>
          </a:xfrm>
        </p:spPr>
        <p:txBody>
          <a:bodyPr/>
          <a:lstStyle/>
          <a:p>
            <a:r>
              <a:rPr lang="en-US" dirty="0"/>
              <a:t>Common features to the celebration are the candy skulls, </a:t>
            </a:r>
            <a:r>
              <a:rPr lang="en-US" dirty="0" err="1"/>
              <a:t>papel</a:t>
            </a:r>
            <a:r>
              <a:rPr lang="en-US" dirty="0"/>
              <a:t> </a:t>
            </a:r>
            <a:r>
              <a:rPr lang="en-US" dirty="0" err="1"/>
              <a:t>picados</a:t>
            </a:r>
            <a:r>
              <a:rPr lang="en-US" dirty="0"/>
              <a:t> (vibrant paper flags), candles, marigolds and a type of bread called pan de </a:t>
            </a:r>
            <a:r>
              <a:rPr lang="en-US" dirty="0" err="1"/>
              <a:t>muerto</a:t>
            </a:r>
            <a:r>
              <a:rPr lang="en-US" dirty="0"/>
              <a:t>. But the holiday is centered on ancestors. Families create ofrendas, or altars, with photographs, foods, possessions or items that call to mind aspects of their ancestors’ personalities to honor them and keep their memories alive.</a:t>
            </a:r>
            <a:endParaRPr lang="el-GR" dirty="0"/>
          </a:p>
        </p:txBody>
      </p:sp>
      <p:pic>
        <p:nvPicPr>
          <p:cNvPr id="13" name="Picture 12" descr="A skull with flowers and candles&#10;&#10;AI-generated content may be incorrect.">
            <a:extLst>
              <a:ext uri="{FF2B5EF4-FFF2-40B4-BE49-F238E27FC236}">
                <a16:creationId xmlns:a16="http://schemas.microsoft.com/office/drawing/2014/main" id="{BE268BE1-04D3-7BEE-9749-B8B73A1CF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8387" y="2187766"/>
            <a:ext cx="5059467" cy="2836069"/>
          </a:xfrm>
          <a:prstGeom prst="rect">
            <a:avLst/>
          </a:prstGeom>
          <a:ln>
            <a:noFill/>
          </a:ln>
          <a:effectLst>
            <a:glow rad="228600">
              <a:schemeClr val="accent1">
                <a:satMod val="175000"/>
                <a:alpha val="40000"/>
              </a:schemeClr>
            </a:glow>
            <a:outerShdw blurRad="190500" dist="228600" dir="2700000" algn="ctr">
              <a:srgbClr val="000000">
                <a:alpha val="30000"/>
              </a:srgbClr>
            </a:outerShdw>
            <a:reflection blurRad="6350" stA="52000" endA="300" endPos="35000" dir="5400000" sy="-100000" algn="bl" rotWithShape="0"/>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14463150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2BFD-9673-D162-8647-8B95994AD4A9}"/>
              </a:ext>
            </a:extLst>
          </p:cNvPr>
          <p:cNvSpPr>
            <a:spLocks noGrp="1"/>
          </p:cNvSpPr>
          <p:nvPr>
            <p:ph type="title"/>
          </p:nvPr>
        </p:nvSpPr>
        <p:spPr/>
        <p:txBody>
          <a:bodyPr/>
          <a:lstStyle/>
          <a:p>
            <a:r>
              <a:rPr lang="en-US" dirty="0"/>
              <a:t>ORIGINS</a:t>
            </a:r>
            <a:endParaRPr lang="el-GR" dirty="0"/>
          </a:p>
        </p:txBody>
      </p:sp>
      <p:sp>
        <p:nvSpPr>
          <p:cNvPr id="3" name="Content Placeholder 2">
            <a:extLst>
              <a:ext uri="{FF2B5EF4-FFF2-40B4-BE49-F238E27FC236}">
                <a16:creationId xmlns:a16="http://schemas.microsoft.com/office/drawing/2014/main" id="{7F98F714-AB6D-AC49-0769-495246919263}"/>
              </a:ext>
            </a:extLst>
          </p:cNvPr>
          <p:cNvSpPr>
            <a:spLocks noGrp="1"/>
          </p:cNvSpPr>
          <p:nvPr>
            <p:ph idx="1"/>
          </p:nvPr>
        </p:nvSpPr>
        <p:spPr/>
        <p:txBody>
          <a:bodyPr>
            <a:normAutofit fontScale="85000" lnSpcReduction="10000"/>
          </a:bodyPr>
          <a:lstStyle/>
          <a:p>
            <a:r>
              <a:rPr lang="en-US" dirty="0"/>
              <a:t>The origin of the day of the dead comes from a mix of culture. Aztec and Christian are the main influence of it. In some countries people use sugar skull painting for Halloween but it is not the same celebration.</a:t>
            </a:r>
          </a:p>
          <a:p>
            <a:r>
              <a:rPr lang="en-US" dirty="0"/>
              <a:t> Everyone is welcomed to join in on the celebration, but nearly everyone in Mexico celebrates it. The Day of the Dead is a holiday celebrated all throughout Mexico. It is a day to celebrate, remember and prepare special foods in honor of those who have died. The traditional food is the bread of the dead (pan de </a:t>
            </a:r>
            <a:r>
              <a:rPr lang="en-US" dirty="0" err="1"/>
              <a:t>muertos</a:t>
            </a:r>
            <a:r>
              <a:rPr lang="en-US" dirty="0"/>
              <a:t>). People paint there faces to match </a:t>
            </a:r>
            <a:r>
              <a:rPr lang="en-US" dirty="0" err="1"/>
              <a:t>Caleveras</a:t>
            </a:r>
            <a:r>
              <a:rPr lang="en-US" dirty="0"/>
              <a:t>. </a:t>
            </a:r>
          </a:p>
          <a:p>
            <a:r>
              <a:rPr lang="en-US" dirty="0"/>
              <a:t>The famous decoration is the sugar skulls, Marigolds, and candles. People believe the spirit of the dead goes and visits their families from October 31 (aka Halloween) then leaves on November 2. The Day of the Dead is held every year on the 2nd of November in Mexico. This Mexican holiday is celebrated because families do it to honor their loved ones who have passed.</a:t>
            </a:r>
          </a:p>
          <a:p>
            <a:endParaRPr lang="el-GR" dirty="0"/>
          </a:p>
        </p:txBody>
      </p:sp>
    </p:spTree>
    <p:extLst>
      <p:ext uri="{BB962C8B-B14F-4D97-AF65-F5344CB8AC3E}">
        <p14:creationId xmlns:p14="http://schemas.microsoft.com/office/powerpoint/2010/main" val="213111043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01CFC1BB-C5B3-4479-9752-C53221627F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8" name="Picture 37">
            <a:extLst>
              <a:ext uri="{FF2B5EF4-FFF2-40B4-BE49-F238E27FC236}">
                <a16:creationId xmlns:a16="http://schemas.microsoft.com/office/drawing/2014/main" id="{C56FCE19-3103-4473-A92E-E38D00FCD0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40" name="Picture 39">
            <a:extLst>
              <a:ext uri="{FF2B5EF4-FFF2-40B4-BE49-F238E27FC236}">
                <a16:creationId xmlns:a16="http://schemas.microsoft.com/office/drawing/2014/main" id="{E909C556-FC01-4870-ABC0-8D5C17BD0F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42" name="Rectangle 41">
            <a:extLst>
              <a:ext uri="{FF2B5EF4-FFF2-40B4-BE49-F238E27FC236}">
                <a16:creationId xmlns:a16="http://schemas.microsoft.com/office/drawing/2014/main" id="{C6DB8A24-0DF2-4AB3-9191-C02AB6937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44" name="Rectangle 43">
            <a:extLst>
              <a:ext uri="{FF2B5EF4-FFF2-40B4-BE49-F238E27FC236}">
                <a16:creationId xmlns:a16="http://schemas.microsoft.com/office/drawing/2014/main" id="{6924F406-F250-4FCF-A28E-52F364A5A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useBgFill="1">
        <p:nvSpPr>
          <p:cNvPr id="46" name="Rectangle 45">
            <a:extLst>
              <a:ext uri="{FF2B5EF4-FFF2-40B4-BE49-F238E27FC236}">
                <a16:creationId xmlns:a16="http://schemas.microsoft.com/office/drawing/2014/main" id="{E4055289-E0C6-4BD3-83C1-D3C305932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Placeholder 9" descr="A altar with skulls and candles&#10;&#10;AI-generated content may be incorrect.">
            <a:extLst>
              <a:ext uri="{FF2B5EF4-FFF2-40B4-BE49-F238E27FC236}">
                <a16:creationId xmlns:a16="http://schemas.microsoft.com/office/drawing/2014/main" id="{7B0AB8F3-5803-0D75-9A30-77EE4B7F07EB}"/>
              </a:ext>
            </a:extLst>
          </p:cNvPr>
          <p:cNvPicPr>
            <a:picLocks noGrp="1" noChangeAspect="1"/>
          </p:cNvPicPr>
          <p:nvPr>
            <p:ph type="pic" idx="1"/>
          </p:nvPr>
        </p:nvPicPr>
        <p:blipFill>
          <a:blip r:embed="rId5">
            <a:extLst>
              <a:ext uri="{28A0092B-C50C-407E-A947-70E740481C1C}">
                <a14:useLocalDpi xmlns:a14="http://schemas.microsoft.com/office/drawing/2010/main" val="0"/>
              </a:ext>
            </a:extLst>
          </a:blip>
          <a:srcRect t="10926" b="14074"/>
          <a:stretch/>
        </p:blipFill>
        <p:spPr>
          <a:xfrm>
            <a:off x="20" y="-1"/>
            <a:ext cx="12191980" cy="6858001"/>
          </a:xfrm>
          <a:prstGeom prst="rect">
            <a:avLst/>
          </a:prstGeom>
        </p:spPr>
      </p:pic>
      <p:sp>
        <p:nvSpPr>
          <p:cNvPr id="48" name="Rectangle 47">
            <a:extLst>
              <a:ext uri="{FF2B5EF4-FFF2-40B4-BE49-F238E27FC236}">
                <a16:creationId xmlns:a16="http://schemas.microsoft.com/office/drawing/2014/main" id="{3D0E302E-D9CD-4301-A67C-2F0F43791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pic>
        <p:nvPicPr>
          <p:cNvPr id="50" name="Picture 49">
            <a:extLst>
              <a:ext uri="{FF2B5EF4-FFF2-40B4-BE49-F238E27FC236}">
                <a16:creationId xmlns:a16="http://schemas.microsoft.com/office/drawing/2014/main" id="{CA457133-9802-4229-B919-FF91AE235CC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sp>
        <p:nvSpPr>
          <p:cNvPr id="52" name="Rectangle 51">
            <a:extLst>
              <a:ext uri="{FF2B5EF4-FFF2-40B4-BE49-F238E27FC236}">
                <a16:creationId xmlns:a16="http://schemas.microsoft.com/office/drawing/2014/main" id="{35174CBE-3C8C-4936-BADC-26BFB4F07F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Title 1">
            <a:extLst>
              <a:ext uri="{FF2B5EF4-FFF2-40B4-BE49-F238E27FC236}">
                <a16:creationId xmlns:a16="http://schemas.microsoft.com/office/drawing/2014/main" id="{07A95E4D-2844-9F7A-9F76-CCFBDA56F7AC}"/>
              </a:ext>
            </a:extLst>
          </p:cNvPr>
          <p:cNvSpPr>
            <a:spLocks noGrp="1"/>
          </p:cNvSpPr>
          <p:nvPr>
            <p:ph type="title"/>
          </p:nvPr>
        </p:nvSpPr>
        <p:spPr>
          <a:xfrm>
            <a:off x="680321" y="753228"/>
            <a:ext cx="9613861" cy="1080938"/>
          </a:xfrm>
        </p:spPr>
        <p:txBody>
          <a:bodyPr vert="horz" lIns="91440" tIns="45720" rIns="91440" bIns="45720" rtlCol="0" anchor="ctr">
            <a:normAutofit/>
          </a:bodyPr>
          <a:lstStyle/>
          <a:p>
            <a:r>
              <a:rPr lang="en-US" sz="3600" dirty="0"/>
              <a:t>CALAVERA</a:t>
            </a:r>
          </a:p>
        </p:txBody>
      </p:sp>
      <p:pic>
        <p:nvPicPr>
          <p:cNvPr id="54" name="Picture 53">
            <a:extLst>
              <a:ext uri="{FF2B5EF4-FFF2-40B4-BE49-F238E27FC236}">
                <a16:creationId xmlns:a16="http://schemas.microsoft.com/office/drawing/2014/main" id="{74CBD692-4D03-4764-98E3-F9578385786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56" name="Rectangle 55">
            <a:extLst>
              <a:ext uri="{FF2B5EF4-FFF2-40B4-BE49-F238E27FC236}">
                <a16:creationId xmlns:a16="http://schemas.microsoft.com/office/drawing/2014/main" id="{932BC668-4D51-4090-89E3-5613B832E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4" name="Text Placeholder 3">
            <a:extLst>
              <a:ext uri="{FF2B5EF4-FFF2-40B4-BE49-F238E27FC236}">
                <a16:creationId xmlns:a16="http://schemas.microsoft.com/office/drawing/2014/main" id="{F5FE866A-EE30-F498-F4B9-4B8FAC9B2A8F}"/>
              </a:ext>
            </a:extLst>
          </p:cNvPr>
          <p:cNvSpPr>
            <a:spLocks noGrp="1"/>
          </p:cNvSpPr>
          <p:nvPr>
            <p:ph type="body" sz="half" idx="2"/>
          </p:nvPr>
        </p:nvSpPr>
        <p:spPr>
          <a:xfrm>
            <a:off x="680321" y="2336873"/>
            <a:ext cx="9613861" cy="3395060"/>
          </a:xfrm>
        </p:spPr>
        <p:txBody>
          <a:bodyPr vert="horz" lIns="91440" tIns="45720" rIns="91440" bIns="45720" rtlCol="0" anchor="ctr">
            <a:normAutofit/>
          </a:bodyPr>
          <a:lstStyle/>
          <a:p>
            <a:pPr indent="-228600">
              <a:buFont typeface="Arial" panose="020B0604020202020204" pitchFamily="34" charset="0"/>
              <a:buChar char="•"/>
            </a:pPr>
            <a:r>
              <a:rPr lang="en-US" sz="2000" dirty="0"/>
              <a:t>A common symbol of the holiday is the skull (in Spanish calavera), which celebrants represent in masks, called </a:t>
            </a:r>
            <a:r>
              <a:rPr lang="en-US" sz="2000" dirty="0" err="1"/>
              <a:t>calacas</a:t>
            </a:r>
            <a:r>
              <a:rPr lang="en-US" sz="2000" dirty="0"/>
              <a:t> (colloquial term for skeleton), and foods such as chocolate or sugar skulls, which are inscribed with the name of the recipient on the forehead. Sugar skulls can be given as gifts to both the living and the dead.[35] Other holiday foods include pan de </a:t>
            </a:r>
            <a:r>
              <a:rPr lang="en-US" sz="2000" dirty="0" err="1"/>
              <a:t>muerto</a:t>
            </a:r>
            <a:r>
              <a:rPr lang="en-US" sz="2000" dirty="0"/>
              <a:t>, a sweet egg bread made in various shapes from plain rounds to skulls, often decorated with white frosting to look like twisted bones.</a:t>
            </a:r>
          </a:p>
        </p:txBody>
      </p:sp>
    </p:spTree>
    <p:extLst>
      <p:ext uri="{BB962C8B-B14F-4D97-AF65-F5344CB8AC3E}">
        <p14:creationId xmlns:p14="http://schemas.microsoft.com/office/powerpoint/2010/main" val="15898340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12C46-8BB8-6C15-3B8B-C7EBBD1FA172}"/>
              </a:ext>
            </a:extLst>
          </p:cNvPr>
          <p:cNvSpPr>
            <a:spLocks noGrp="1"/>
          </p:cNvSpPr>
          <p:nvPr>
            <p:ph type="ctrTitle"/>
          </p:nvPr>
        </p:nvSpPr>
        <p:spPr/>
        <p:txBody>
          <a:bodyPr/>
          <a:lstStyle/>
          <a:p>
            <a:r>
              <a:rPr lang="en-US" dirty="0"/>
              <a:t>THE END </a:t>
            </a:r>
            <a:endParaRPr lang="el-GR" dirty="0"/>
          </a:p>
        </p:txBody>
      </p:sp>
    </p:spTree>
    <p:extLst>
      <p:ext uri="{BB962C8B-B14F-4D97-AF65-F5344CB8AC3E}">
        <p14:creationId xmlns:p14="http://schemas.microsoft.com/office/powerpoint/2010/main" val="284351487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52</TotalTime>
  <Words>654</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Trebuchet MS</vt:lpstr>
      <vt:lpstr>Berlin</vt:lpstr>
      <vt:lpstr>DIA DE LOS MUERTOS</vt:lpstr>
      <vt:lpstr>DIA DE LOS MUERTOS</vt:lpstr>
      <vt:lpstr>HOW IT STARTED</vt:lpstr>
      <vt:lpstr>ORIGINS</vt:lpstr>
      <vt:lpstr>CALAVERA</vt:lpstr>
      <vt:lpstr>THE END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christos kappas</dc:creator>
  <cp:lastModifiedBy>christos kappas</cp:lastModifiedBy>
  <cp:revision>1</cp:revision>
  <dcterms:created xsi:type="dcterms:W3CDTF">2025-03-27T19:17:50Z</dcterms:created>
  <dcterms:modified xsi:type="dcterms:W3CDTF">2025-03-27T20:10:49Z</dcterms:modified>
</cp:coreProperties>
</file>