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8" r:id="rId3"/>
    <p:sldId id="258" r:id="rId4"/>
    <p:sldId id="269" r:id="rId5"/>
    <p:sldId id="270" r:id="rId6"/>
    <p:sldId id="259" r:id="rId7"/>
    <p:sldId id="260" r:id="rId8"/>
    <p:sldId id="261" r:id="rId9"/>
    <p:sldId id="272" r:id="rId10"/>
    <p:sldId id="262" r:id="rId11"/>
    <p:sldId id="271" r:id="rId12"/>
    <p:sldId id="264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3" r:id="rId21"/>
    <p:sldId id="284" r:id="rId22"/>
    <p:sldId id="282" r:id="rId2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BC435-D171-4A62-BEE2-1B7F75BB6DE8}" v="3" dt="2020-04-27T20:38:24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6BBC435-D171-4A62-BEE2-1B7F75BB6DE8}"/>
    <pc:docChg chg="delSld">
      <pc:chgData name="" userId="" providerId="" clId="Web-{86BBC435-D171-4A62-BEE2-1B7F75BB6DE8}" dt="2020-04-27T20:38:24.083" v="2"/>
      <pc:docMkLst>
        <pc:docMk/>
      </pc:docMkLst>
      <pc:sldChg chg="del">
        <pc:chgData name="" userId="" providerId="" clId="Web-{86BBC435-D171-4A62-BEE2-1B7F75BB6DE8}" dt="2020-04-27T20:38:01.567" v="0"/>
        <pc:sldMkLst>
          <pc:docMk/>
          <pc:sldMk cId="0" sldId="267"/>
        </pc:sldMkLst>
      </pc:sldChg>
      <pc:sldChg chg="del">
        <pc:chgData name="" userId="" providerId="" clId="Web-{86BBC435-D171-4A62-BEE2-1B7F75BB6DE8}" dt="2020-04-27T20:38:18.723" v="1"/>
        <pc:sldMkLst>
          <pc:docMk/>
          <pc:sldMk cId="0" sldId="285"/>
        </pc:sldMkLst>
      </pc:sldChg>
      <pc:sldChg chg="del">
        <pc:chgData name="" userId="" providerId="" clId="Web-{86BBC435-D171-4A62-BEE2-1B7F75BB6DE8}" dt="2020-04-27T20:38:24.083" v="2"/>
        <pc:sldMkLst>
          <pc:docMk/>
          <pc:sldMk cId="0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2525A-3B05-450F-9129-98ED54F43702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7F8C079-C476-4609-B9CE-C3D9064CF74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9A3D-7094-44E6-A956-12BA40A4CF2B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A7BC4-6AC0-427D-9B95-74B47015211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0E78B-BAD2-4F6E-A504-3D16AFCE80B8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59D57-E6FE-4972-8173-64602201BDA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37F43-BD57-4BAF-9BA9-2832F541E693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5B66432-59D3-44B9-87BA-58B3397E856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BA3E7-B242-4A5D-B0DC-B5588EA3DBBF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6053D-D3D3-4FB9-AC34-D51DE2183EE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069AC-4361-42F5-8193-1959F5581A50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B6FDD-CF18-4E11-91A2-9A0AF25E35B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F233E-1DCD-4BE3-8C0F-07CB47D69990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1313142-61D4-4D7E-87D0-F593D675315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D305E-52D6-49B5-8802-A3C6A710A0EA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2E1A7-26A4-4E4B-8495-7FD97078750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ADF3B-2CE0-4474-8DC8-6AD00A1B8EBD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2BEA1-D202-411D-9CBB-58462614AEF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5F005-8F68-4C8D-9316-D9C7D3293299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E37E2-3CBE-457E-8898-98505916156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9693-01E7-4769-86EB-3FF07732B821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E6100-6961-4613-9C21-DBA3947FDCD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228A76-D4BE-47A1-82D0-022113B83403}" type="datetimeFigureOut">
              <a:rPr lang="el-GR" smtClean="0"/>
              <a:pPr>
                <a:defRPr/>
              </a:pPr>
              <a:t>27/4/2020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7A3E14-C0FD-4B41-9BA5-E53CF72AA24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4797152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Η ΓΑΛΛΙΚΗ ΕΠΑΝΑΣΤΑΣΗ  1789-1815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436096" y="260648"/>
            <a:ext cx="3707904" cy="186650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err="1"/>
              <a:t>Liberté</a:t>
            </a:r>
            <a:r>
              <a:rPr lang="en-US" sz="2800" b="1" dirty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/>
              <a:t>	Égalité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/>
              <a:t>		</a:t>
            </a:r>
            <a:r>
              <a:rPr lang="en-US" sz="2800" b="1" dirty="0" err="1"/>
              <a:t>Fraternité</a:t>
            </a:r>
            <a:endParaRPr lang="en-US" sz="2800" b="1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sz="2800" dirty="0"/>
          </a:p>
        </p:txBody>
      </p:sp>
      <p:pic>
        <p:nvPicPr>
          <p:cNvPr id="8198" name="Picture 6" descr="http://www.imerodromos.gr/wp-content/uploads/2014/07/french_revolution.gif"/>
          <p:cNvPicPr>
            <a:picLocks noChangeAspect="1" noChangeArrowheads="1"/>
          </p:cNvPicPr>
          <p:nvPr/>
        </p:nvPicPr>
        <p:blipFill>
          <a:blip r:embed="rId2" cstate="print">
            <a:lum bright="-15000" contrast="20000"/>
          </a:blip>
          <a:srcRect/>
          <a:stretch>
            <a:fillRect/>
          </a:stretch>
        </p:blipFill>
        <p:spPr bwMode="auto">
          <a:xfrm>
            <a:off x="395536" y="-1"/>
            <a:ext cx="3240360" cy="474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002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1791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199" y="285965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1792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6267" y="342141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1793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32656"/>
            <a:ext cx="579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Χρονογραμμή</a:t>
            </a:r>
            <a:r>
              <a:rPr lang="el-GR" dirty="0"/>
              <a:t> των πρώτων χρόνων της Επανάστασης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1247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1789, (Ιούλιος 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493" y="1494076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1789 (Αύγουστος)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8335" y="42170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1794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7085" y="48280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1795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2840" y="59492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1799</a:t>
            </a:r>
          </a:p>
        </p:txBody>
      </p:sp>
      <p:cxnSp>
        <p:nvCxnSpPr>
          <p:cNvPr id="14" name="Ευθύγραμμο βέλος σύνδεσης 13"/>
          <p:cNvCxnSpPr>
            <a:stCxn id="6" idx="3"/>
          </p:cNvCxnSpPr>
          <p:nvPr/>
        </p:nvCxnSpPr>
        <p:spPr>
          <a:xfrm>
            <a:off x="3059832" y="1309410"/>
            <a:ext cx="1559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9521" y="1162856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Κατάληψη της Βαστίλης</a:t>
            </a:r>
          </a:p>
        </p:txBody>
      </p:sp>
      <p:cxnSp>
        <p:nvCxnSpPr>
          <p:cNvPr id="19" name="Ευθύγραμμο βέλος σύνδεσης 18"/>
          <p:cNvCxnSpPr>
            <a:stCxn id="9" idx="3"/>
          </p:cNvCxnSpPr>
          <p:nvPr/>
        </p:nvCxnSpPr>
        <p:spPr>
          <a:xfrm>
            <a:off x="3293617" y="1678742"/>
            <a:ext cx="1674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6537" y="1423365"/>
            <a:ext cx="375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Διακήρυξη των Δικαιωμάτων του Ανθρώπου και του Πολίτη</a:t>
            </a:r>
          </a:p>
        </p:txBody>
      </p:sp>
      <p:cxnSp>
        <p:nvCxnSpPr>
          <p:cNvPr id="22" name="Ευθύγραμμο βέλος σύνδεσης 21"/>
          <p:cNvCxnSpPr>
            <a:stCxn id="2" idx="3"/>
          </p:cNvCxnSpPr>
          <p:nvPr/>
        </p:nvCxnSpPr>
        <p:spPr>
          <a:xfrm>
            <a:off x="4067944" y="2384884"/>
            <a:ext cx="1417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0864" y="2069696"/>
            <a:ext cx="313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Α΄ Σύνταγμα, </a:t>
            </a:r>
          </a:p>
          <a:p>
            <a:r>
              <a:rPr lang="el-GR" dirty="0"/>
              <a:t>Συνταγματική Μοναρχία</a:t>
            </a:r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 flipV="1">
            <a:off x="4776797" y="3044324"/>
            <a:ext cx="13979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23576" y="2721159"/>
            <a:ext cx="263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Β΄ Σύνταγμα, </a:t>
            </a:r>
          </a:p>
          <a:p>
            <a:r>
              <a:rPr lang="el-GR" dirty="0"/>
              <a:t>Αβασίλευτη Δημοκρατία</a:t>
            </a:r>
          </a:p>
        </p:txBody>
      </p:sp>
      <p:cxnSp>
        <p:nvCxnSpPr>
          <p:cNvPr id="29" name="Ευθύγραμμο βέλος σύνδεσης 28"/>
          <p:cNvCxnSpPr/>
          <p:nvPr/>
        </p:nvCxnSpPr>
        <p:spPr>
          <a:xfrm>
            <a:off x="5148064" y="3606083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9135" y="3342743"/>
            <a:ext cx="269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Εκτέλεση βασιλέων, Τρομοκρατία-</a:t>
            </a:r>
            <a:r>
              <a:rPr lang="el-GR" dirty="0" err="1"/>
              <a:t>Ροβεσπιέρ</a:t>
            </a:r>
            <a:endParaRPr lang="el-GR" dirty="0"/>
          </a:p>
        </p:txBody>
      </p:sp>
      <p:cxnSp>
        <p:nvCxnSpPr>
          <p:cNvPr id="33" name="Ευθύγραμμο βέλος σύνδεσης 32"/>
          <p:cNvCxnSpPr>
            <a:stCxn id="10" idx="3"/>
          </p:cNvCxnSpPr>
          <p:nvPr/>
        </p:nvCxnSpPr>
        <p:spPr>
          <a:xfrm>
            <a:off x="5665962" y="4401723"/>
            <a:ext cx="1097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63250" y="4217057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Εκτέλεση </a:t>
            </a:r>
            <a:r>
              <a:rPr lang="el-GR" dirty="0" err="1"/>
              <a:t>Ροβεσπιέρ</a:t>
            </a:r>
            <a:endParaRPr lang="el-GR" dirty="0"/>
          </a:p>
        </p:txBody>
      </p:sp>
      <p:cxnSp>
        <p:nvCxnSpPr>
          <p:cNvPr id="36" name="Ευθύγραμμο βέλος σύνδεσης 35"/>
          <p:cNvCxnSpPr>
            <a:stCxn id="11" idx="3"/>
          </p:cNvCxnSpPr>
          <p:nvPr/>
        </p:nvCxnSpPr>
        <p:spPr>
          <a:xfrm>
            <a:off x="6174712" y="5012699"/>
            <a:ext cx="1056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31454" y="4737259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Γ΄ Σύνταγμα,</a:t>
            </a:r>
          </a:p>
          <a:p>
            <a:r>
              <a:rPr lang="el-GR" dirty="0"/>
              <a:t>Διευθυντήριο</a:t>
            </a:r>
          </a:p>
        </p:txBody>
      </p:sp>
      <p:cxnSp>
        <p:nvCxnSpPr>
          <p:cNvPr id="40" name="Ευθύγραμμο βέλος σύνδεσης 39"/>
          <p:cNvCxnSpPr>
            <a:stCxn id="7" idx="3"/>
          </p:cNvCxnSpPr>
          <p:nvPr/>
        </p:nvCxnSpPr>
        <p:spPr>
          <a:xfrm>
            <a:off x="7570467" y="6133946"/>
            <a:ext cx="420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Εικόνα 4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627" y="5528653"/>
            <a:ext cx="851426" cy="113281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lum bright="-15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7662" y="3350048"/>
            <a:ext cx="707918" cy="93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Επεξήγηση με στρογγυλεμένο παραλληλόγραμμο 44"/>
          <p:cNvSpPr/>
          <p:nvPr/>
        </p:nvSpPr>
        <p:spPr>
          <a:xfrm>
            <a:off x="1223069" y="2693205"/>
            <a:ext cx="1933998" cy="1495364"/>
          </a:xfrm>
          <a:prstGeom prst="wedgeRoundRectCallout">
            <a:avLst>
              <a:gd name="adj1" fmla="val 76191"/>
              <a:gd name="adj2" fmla="val 18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Μάλλον το παράκανα με τις εκτελέσεις. Θα το χάσω κι εγώ το κεφαλάκι μου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istorynotes.info/wp-content/uploads/2012/06/execution-robespierre.jpg"/>
          <p:cNvPicPr>
            <a:picLocks noChangeAspect="1" noChangeArrowheads="1"/>
          </p:cNvPicPr>
          <p:nvPr/>
        </p:nvPicPr>
        <p:blipFill>
          <a:blip r:embed="rId2" cstate="print">
            <a:lum bright="-15000" contrast="20000"/>
          </a:blip>
          <a:srcRect/>
          <a:stretch>
            <a:fillRect/>
          </a:stretch>
        </p:blipFill>
        <p:spPr bwMode="auto">
          <a:xfrm>
            <a:off x="179512" y="332656"/>
            <a:ext cx="8808082" cy="550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9492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εκτέλεση του Ροβεσπιέρου, ο οποίος ήταν υπεύθυνος για τις εκτελέσεις περίπου 40.00 Γάλλων πριν από αυτόν.</a:t>
            </a:r>
          </a:p>
          <a:p>
            <a:pPr algn="ctr"/>
            <a:r>
              <a:rPr lang="el-GR" sz="1600" dirty="0"/>
              <a:t>Ας προσπαθήσουμε να περιγράψουμε την εικόνα.</a:t>
            </a:r>
          </a:p>
        </p:txBody>
      </p:sp>
    </p:spTree>
    <p:extLst>
      <p:ext uri="{BB962C8B-B14F-4D97-AF65-F5344CB8AC3E}">
        <p14:creationId xmlns:p14="http://schemas.microsoft.com/office/powerpoint/2010/main" val="251704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1187624" y="188640"/>
            <a:ext cx="7407275" cy="22048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ΓΑΛΛΙΚΗ ΕΠΑΝΑΣΤΑΣΗ</a:t>
            </a:r>
            <a:br>
              <a:rPr kumimoji="0" lang="el-GR" sz="3600" b="0" i="0" u="none" strike="noStrike" kern="1200" cap="all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600" b="0" i="0" u="none" strike="noStrike" kern="1200" cap="all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Η ΠΕΡΙΟΔΟΣ του ΝΑΠΟΛΕΟΝΤΑ</a:t>
            </a:r>
            <a:br>
              <a:rPr kumimoji="0" lang="el-GR" sz="3600" b="0" i="0" u="none" strike="noStrike" kern="1200" cap="all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600" b="0" i="0" u="none" strike="noStrike" kern="1200" cap="all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1799-1815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Αρχείο:Napoleon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810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upload.wikimedia.org/wikipedia/commons/5/50/Jacques-Louis_David_-_The_Emperor_Napoleon_in_His_Study_at_the_Tuileries_-_Google_Art_Projec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335495"/>
            <a:ext cx="2591966" cy="433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3275856" y="4293096"/>
            <a:ext cx="3168650" cy="2089150"/>
          </a:xfrm>
          <a:prstGeom prst="wedgeRoundRectCallout">
            <a:avLst>
              <a:gd name="adj1" fmla="val -87899"/>
              <a:gd name="adj2" fmla="val -86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latin typeface="Garamond" pitchFamily="18" charset="0"/>
              </a:rPr>
              <a:t>Είμαι ο </a:t>
            </a:r>
            <a:r>
              <a:rPr lang="el-GR" sz="2000" b="1" dirty="0" err="1">
                <a:latin typeface="Garamond" pitchFamily="18" charset="0"/>
              </a:rPr>
              <a:t>Ναπολών</a:t>
            </a:r>
            <a:r>
              <a:rPr lang="el-GR" sz="2000" b="1" dirty="0">
                <a:latin typeface="Garamond" pitchFamily="18" charset="0"/>
              </a:rPr>
              <a:t> Βοναπάρτης, αλλιώς  Μέγας Ναπολέων, γιατί  αναδιοργάνωσα την Γαλλία και κατέκτησα με τον στρατό μου σχεδόν ολόκληρη την Ευρώπη. </a:t>
            </a:r>
          </a:p>
        </p:txBody>
      </p:sp>
      <p:sp>
        <p:nvSpPr>
          <p:cNvPr id="3" name="2 - Κατακόρυφος πάπυρος"/>
          <p:cNvSpPr/>
          <p:nvPr/>
        </p:nvSpPr>
        <p:spPr>
          <a:xfrm>
            <a:off x="2411760" y="0"/>
            <a:ext cx="6732240" cy="39338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b="1" dirty="0">
                <a:latin typeface="Garamond" pitchFamily="18" charset="0"/>
              </a:rPr>
              <a:t>Μετά την εκτέλεση του Ροβεσπιέρου την εξουσία αναλαμβάνουν πιο μετριοπαθείς δυνάμεις και Ψηφίζεται νέο Σύνταγμα (1795)</a:t>
            </a:r>
          </a:p>
          <a:p>
            <a:pPr algn="ctr">
              <a:defRPr/>
            </a:pPr>
            <a:r>
              <a:rPr lang="el-GR" sz="2400" b="1" dirty="0">
                <a:latin typeface="Garamond" pitchFamily="18" charset="0"/>
              </a:rPr>
              <a:t>Την </a:t>
            </a:r>
            <a:r>
              <a:rPr lang="el-GR" sz="2400" b="1" u="sng" dirty="0">
                <a:latin typeface="Garamond" pitchFamily="18" charset="0"/>
              </a:rPr>
              <a:t>εκτελεστική εξουσία </a:t>
            </a:r>
            <a:r>
              <a:rPr lang="el-GR" sz="2400" b="1" dirty="0">
                <a:latin typeface="Garamond" pitchFamily="18" charset="0"/>
              </a:rPr>
              <a:t>αναλαμβάνει το πενταμελές </a:t>
            </a:r>
            <a:r>
              <a:rPr lang="el-GR" sz="2400" b="1" u="sng" dirty="0">
                <a:latin typeface="Garamond" pitchFamily="18" charset="0"/>
              </a:rPr>
              <a:t>Διευθυντήριο</a:t>
            </a:r>
          </a:p>
          <a:p>
            <a:pPr algn="ctr">
              <a:defRPr/>
            </a:pPr>
            <a:r>
              <a:rPr lang="el-GR" sz="2400" b="1" dirty="0">
                <a:latin typeface="Garamond" pitchFamily="18" charset="0"/>
              </a:rPr>
              <a:t>Τελικά όμως το </a:t>
            </a:r>
            <a:r>
              <a:rPr lang="el-GR" sz="2400" b="1" u="sng" dirty="0">
                <a:latin typeface="Garamond" pitchFamily="18" charset="0"/>
              </a:rPr>
              <a:t>1799 </a:t>
            </a:r>
            <a:r>
              <a:rPr lang="el-GR" sz="2400" b="1" dirty="0">
                <a:latin typeface="Garamond" pitchFamily="18" charset="0"/>
              </a:rPr>
              <a:t>το Διευθυντήριο </a:t>
            </a:r>
            <a:r>
              <a:rPr lang="el-GR" sz="2400" b="1" u="sng" dirty="0">
                <a:latin typeface="Garamond" pitchFamily="18" charset="0"/>
              </a:rPr>
              <a:t>παραδίδει</a:t>
            </a:r>
            <a:r>
              <a:rPr lang="el-GR" sz="2400" b="1" dirty="0">
                <a:latin typeface="Garamond" pitchFamily="18" charset="0"/>
              </a:rPr>
              <a:t> την εξουσία στον δημοφιλή στον λαό και τον στρατό νεαρό στρατηγό </a:t>
            </a:r>
            <a:r>
              <a:rPr lang="el-GR" sz="2400" b="1" u="sng" dirty="0">
                <a:latin typeface="Garamond" pitchFamily="18" charset="0"/>
              </a:rPr>
              <a:t>Ναπολέοντα Βοναπάρτη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2204864"/>
            <a:ext cx="2759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Ναπολέων </a:t>
            </a:r>
          </a:p>
        </p:txBody>
      </p:sp>
      <p:cxnSp>
        <p:nvCxnSpPr>
          <p:cNvPr id="4" name="3 - Ευθύγραμμο βέλος σύνδεσης"/>
          <p:cNvCxnSpPr/>
          <p:nvPr/>
        </p:nvCxnSpPr>
        <p:spPr>
          <a:xfrm flipV="1">
            <a:off x="3131840" y="1340768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3131840" y="2564904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139952" y="1124744"/>
            <a:ext cx="217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Εσωτερική πολιτική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067944" y="3573016"/>
            <a:ext cx="219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Εξωτερική πολιτική </a:t>
            </a:r>
          </a:p>
        </p:txBody>
      </p:sp>
      <p:cxnSp>
        <p:nvCxnSpPr>
          <p:cNvPr id="10" name="9 - Ευθύγραμμο βέλος σύνδεσης"/>
          <p:cNvCxnSpPr>
            <a:stCxn id="7" idx="3"/>
          </p:cNvCxnSpPr>
          <p:nvPr/>
        </p:nvCxnSpPr>
        <p:spPr>
          <a:xfrm flipV="1">
            <a:off x="6314202" y="692696"/>
            <a:ext cx="490046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stCxn id="7" idx="3"/>
          </p:cNvCxnSpPr>
          <p:nvPr/>
        </p:nvCxnSpPr>
        <p:spPr>
          <a:xfrm>
            <a:off x="6314202" y="1309410"/>
            <a:ext cx="490046" cy="67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804248" y="332656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Σειρά μεταρρυθμίσεων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804248" y="170080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Ναπολεόντειος κώδικας 1804</a:t>
            </a:r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5076056" y="155679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4067944" y="198884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Στόχος ένα κράτος πιο λειτουργικό και αποτελεσματικό </a:t>
            </a:r>
          </a:p>
        </p:txBody>
      </p:sp>
      <p:cxnSp>
        <p:nvCxnSpPr>
          <p:cNvPr id="18" name="17 - Ευθύγραμμο βέλος σύνδεσης"/>
          <p:cNvCxnSpPr>
            <a:stCxn id="8" idx="3"/>
          </p:cNvCxnSpPr>
          <p:nvPr/>
        </p:nvCxnSpPr>
        <p:spPr>
          <a:xfrm flipV="1">
            <a:off x="6266238" y="3284984"/>
            <a:ext cx="321986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444208" y="2780928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Πόλεμοι εναντίον απολυταρχικών χωρών της Ευρώπης</a:t>
            </a:r>
          </a:p>
        </p:txBody>
      </p:sp>
      <p:cxnSp>
        <p:nvCxnSpPr>
          <p:cNvPr id="21" name="20 - Ευθύγραμμο βέλος σύνδεσης"/>
          <p:cNvCxnSpPr>
            <a:stCxn id="8" idx="3"/>
          </p:cNvCxnSpPr>
          <p:nvPr/>
        </p:nvCxnSpPr>
        <p:spPr>
          <a:xfrm>
            <a:off x="6266238" y="3757682"/>
            <a:ext cx="393994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6660232" y="393305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Κατάκτηση μεγάλου μέρους της Κεντρικής και Νότιας Ευρώπης </a:t>
            </a:r>
          </a:p>
        </p:txBody>
      </p:sp>
      <p:cxnSp>
        <p:nvCxnSpPr>
          <p:cNvPr id="24" name="23 - Ευθύγραμμο βέλος σύνδεσης"/>
          <p:cNvCxnSpPr>
            <a:stCxn id="8" idx="3"/>
          </p:cNvCxnSpPr>
          <p:nvPr/>
        </p:nvCxnSpPr>
        <p:spPr>
          <a:xfrm>
            <a:off x="6266238" y="3757682"/>
            <a:ext cx="33954" cy="1903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5292080" y="5661248"/>
            <a:ext cx="204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Κύριος αντίπαλος </a:t>
            </a:r>
          </a:p>
          <a:p>
            <a:pPr algn="ctr"/>
            <a:r>
              <a:rPr lang="el-GR" dirty="0"/>
              <a:t>η Αγγλία</a:t>
            </a:r>
          </a:p>
        </p:txBody>
      </p:sp>
      <p:sp>
        <p:nvSpPr>
          <p:cNvPr id="26" name="25 - Βέλος προς τα κάτω"/>
          <p:cNvSpPr/>
          <p:nvPr/>
        </p:nvSpPr>
        <p:spPr>
          <a:xfrm rot="16200000">
            <a:off x="7200292" y="57692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TextBox"/>
          <p:cNvSpPr txBox="1"/>
          <p:nvPr/>
        </p:nvSpPr>
        <p:spPr>
          <a:xfrm>
            <a:off x="7524328" y="5733256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Αποκλεισμός 1806</a:t>
            </a:r>
          </a:p>
        </p:txBody>
      </p:sp>
      <p:cxnSp>
        <p:nvCxnSpPr>
          <p:cNvPr id="29" name="28 - Ευθύγραμμο βέλος σύνδεσης"/>
          <p:cNvCxnSpPr>
            <a:stCxn id="8" idx="3"/>
          </p:cNvCxnSpPr>
          <p:nvPr/>
        </p:nvCxnSpPr>
        <p:spPr>
          <a:xfrm flipH="1">
            <a:off x="4932040" y="3757682"/>
            <a:ext cx="1334198" cy="1111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3707904" y="479715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Μέγα λάθος η επέμβαση στην Ρωσία 1812</a:t>
            </a:r>
          </a:p>
        </p:txBody>
      </p:sp>
      <p:sp>
        <p:nvSpPr>
          <p:cNvPr id="31" name="30 - Δεξιό βέλος"/>
          <p:cNvSpPr/>
          <p:nvPr/>
        </p:nvSpPr>
        <p:spPr>
          <a:xfrm rot="7584524">
            <a:off x="2164993" y="4804985"/>
            <a:ext cx="252759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TextBox"/>
          <p:cNvSpPr txBox="1"/>
          <p:nvPr/>
        </p:nvSpPr>
        <p:spPr>
          <a:xfrm>
            <a:off x="323528" y="5921896"/>
            <a:ext cx="400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Στόχος η επικράτηση της Γαλλίας ή </a:t>
            </a:r>
            <a:r>
              <a:rPr lang="el-GR" b="1" dirty="0" err="1">
                <a:solidFill>
                  <a:srgbClr val="FF0000"/>
                </a:solidFill>
              </a:rPr>
              <a:t>φιλογαλλικών</a:t>
            </a:r>
            <a:r>
              <a:rPr lang="el-GR" b="1" dirty="0">
                <a:solidFill>
                  <a:srgbClr val="FF0000"/>
                </a:solidFill>
              </a:rPr>
              <a:t>   κυβερνήσεων σε όλη την Ευρώπη</a:t>
            </a:r>
          </a:p>
        </p:txBody>
      </p:sp>
      <p:pic>
        <p:nvPicPr>
          <p:cNvPr id="28" name="Picture 4" descr="http://upload.wikimedia.org/wikipedia/commons/5/50/Jacques-Louis_David_-_The_Emperor_Napoleon_in_His_Study_at_the_Tuileries_-_Google_Art_Project.jpg">
            <a:extLst>
              <a:ext uri="{FF2B5EF4-FFF2-40B4-BE49-F238E27FC236}">
                <a16:creationId xmlns:a16="http://schemas.microsoft.com/office/drawing/2014/main" id="{B6D07EE1-26BD-430C-B1F1-04EAA8270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549" y="2912170"/>
            <a:ext cx="2126236" cy="210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CDD7F18F-6745-454D-9197-B2A7FC559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632"/>
            <a:ext cx="8280920" cy="586735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2915816" y="33265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Αποτελέσματα των Ναπολεόντειων Πολέμων</a:t>
            </a:r>
          </a:p>
        </p:txBody>
      </p:sp>
      <p:cxnSp>
        <p:nvCxnSpPr>
          <p:cNvPr id="4" name="3 - Ευθύγραμμο βέλος σύνδεσης"/>
          <p:cNvCxnSpPr>
            <a:stCxn id="2" idx="2"/>
          </p:cNvCxnSpPr>
          <p:nvPr/>
        </p:nvCxnSpPr>
        <p:spPr>
          <a:xfrm flipH="1">
            <a:off x="2123728" y="1532985"/>
            <a:ext cx="2340260" cy="9599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TextBox"/>
          <p:cNvSpPr txBox="1"/>
          <p:nvPr/>
        </p:nvSpPr>
        <p:spPr>
          <a:xfrm>
            <a:off x="1241088" y="2574253"/>
            <a:ext cx="1765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Ανάπτυξη του εθνικισμού στα αντίπαλα της Γαλλίας κράτη </a:t>
            </a:r>
          </a:p>
        </p:txBody>
      </p:sp>
      <p:cxnSp>
        <p:nvCxnSpPr>
          <p:cNvPr id="7" name="6 - Ευθύγραμμο βέλος σύνδεσης"/>
          <p:cNvCxnSpPr>
            <a:stCxn id="2" idx="2"/>
            <a:endCxn id="8" idx="0"/>
          </p:cNvCxnSpPr>
          <p:nvPr/>
        </p:nvCxnSpPr>
        <p:spPr>
          <a:xfrm>
            <a:off x="4463988" y="1532985"/>
            <a:ext cx="0" cy="3120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915816" y="46531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Ακόμη μεγαλύτερη διάδοση των ιδεών του Διαφωτισμού και της Γαλλικής Επανάσταση</a:t>
            </a:r>
          </a:p>
        </p:txBody>
      </p:sp>
      <p:cxnSp>
        <p:nvCxnSpPr>
          <p:cNvPr id="11" name="10 - Ευθύγραμμο βέλος σύνδεσης"/>
          <p:cNvCxnSpPr>
            <a:stCxn id="2" idx="2"/>
          </p:cNvCxnSpPr>
          <p:nvPr/>
        </p:nvCxnSpPr>
        <p:spPr>
          <a:xfrm>
            <a:off x="4463988" y="1532985"/>
            <a:ext cx="1836204" cy="743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446378" y="1790814"/>
            <a:ext cx="2160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Οικονομικές ευκαιρίες για τους Έλληνες πλοιοκτήτες και ναυτικούς με το σπάσιμο του θαλάσσιου αποκλεισμού των γαλλικών λιμανιών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Ας σχηματίσουμε τώρα μια </a:t>
            </a:r>
            <a:r>
              <a:rPr lang="el-GR" sz="2400" b="1" dirty="0" err="1">
                <a:solidFill>
                  <a:srgbClr val="FF0000"/>
                </a:solidFill>
              </a:rPr>
              <a:t>χρονογραμμή</a:t>
            </a:r>
            <a:r>
              <a:rPr lang="el-GR" sz="2400" b="1" dirty="0">
                <a:solidFill>
                  <a:srgbClr val="FF0000"/>
                </a:solidFill>
              </a:rPr>
              <a:t> των σημαντικότερων γεγονότων της εποχής του Ναπολέοντα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95536" y="1628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accent1"/>
                </a:solidFill>
              </a:rPr>
              <a:t>1799</a:t>
            </a:r>
          </a:p>
        </p:txBody>
      </p:sp>
      <p:cxnSp>
        <p:nvCxnSpPr>
          <p:cNvPr id="6" name="5 - Ευθύγραμμο βέλος σύνδεσης"/>
          <p:cNvCxnSpPr>
            <a:stCxn id="4" idx="3"/>
          </p:cNvCxnSpPr>
          <p:nvPr/>
        </p:nvCxnSpPr>
        <p:spPr>
          <a:xfrm>
            <a:off x="1150871" y="1828855"/>
            <a:ext cx="1188881" cy="1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339752" y="1628800"/>
            <a:ext cx="40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Άνοδος του Ναπολέοντα στην εξουσία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264" y="1844824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B0F0"/>
                </a:solidFill>
              </a:rPr>
              <a:t>Συνεχίστε εσείς….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ap-NapoleonEmpire-1810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06391" cy="647397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39" name="2 - TextBox"/>
          <p:cNvSpPr txBox="1">
            <a:spLocks noChangeArrowheads="1"/>
          </p:cNvSpPr>
          <p:nvPr/>
        </p:nvSpPr>
        <p:spPr bwMode="auto">
          <a:xfrm>
            <a:off x="4373571" y="116632"/>
            <a:ext cx="4356348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Ποια είναι η μόνη χώρα που αντιστεκόταν στους Γάλλους το 1810;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Αρχείο:Napoleons retreat from mosc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644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- TextBox"/>
          <p:cNvSpPr txBox="1">
            <a:spLocks noChangeArrowheads="1"/>
          </p:cNvSpPr>
          <p:nvPr/>
        </p:nvSpPr>
        <p:spPr bwMode="auto">
          <a:xfrm>
            <a:off x="1763688" y="5733256"/>
            <a:ext cx="5863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/>
              <a:t>Ποιο ήταν το ολέθριο λάθος του Ναπολέοντα;</a:t>
            </a:r>
          </a:p>
          <a:p>
            <a:pPr algn="ctr"/>
            <a:r>
              <a:rPr lang="el-GR" b="1" dirty="0"/>
              <a:t>Άρα από πού αποχωρεί εδώ; </a:t>
            </a:r>
          </a:p>
          <a:p>
            <a:pPr algn="ctr"/>
            <a:r>
              <a:rPr lang="el-GR" b="1" dirty="0"/>
              <a:t>Μήπως καταλαβαίνετε την σημασία των λόγων του;</a:t>
            </a:r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3419872" y="620688"/>
            <a:ext cx="4176713" cy="1187450"/>
          </a:xfrm>
          <a:prstGeom prst="cloudCallout">
            <a:avLst>
              <a:gd name="adj1" fmla="val -10065"/>
              <a:gd name="adj2" fmla="val 749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/>
              <a:t>Στην νίκη αξίζουμε σαμπάνια. Στην ήττα την χρειαζόμαστε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ρχείο:Andrieux - La bataille de Waterloo.jpg"/>
          <p:cNvPicPr>
            <a:picLocks noChangeAspect="1" noChangeArrowheads="1"/>
          </p:cNvPicPr>
          <p:nvPr/>
        </p:nvPicPr>
        <p:blipFill>
          <a:blip r:embed="rId2" cstate="print">
            <a:lum bright="-8000" contrast="30000"/>
          </a:blip>
          <a:srcRect/>
          <a:stretch>
            <a:fillRect/>
          </a:stretch>
        </p:blipFill>
        <p:spPr bwMode="auto">
          <a:xfrm>
            <a:off x="255588" y="404813"/>
            <a:ext cx="87090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3 - TextBox"/>
          <p:cNvSpPr txBox="1">
            <a:spLocks noChangeArrowheads="1"/>
          </p:cNvSpPr>
          <p:nvPr/>
        </p:nvSpPr>
        <p:spPr bwMode="auto">
          <a:xfrm>
            <a:off x="3348038" y="58769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Η μάχη του Βατερλώ 1815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Αστέρι 4 ακτινών 1"/>
          <p:cNvSpPr/>
          <p:nvPr/>
        </p:nvSpPr>
        <p:spPr>
          <a:xfrm>
            <a:off x="1043608" y="836712"/>
            <a:ext cx="7128792" cy="3600400"/>
          </a:xfrm>
          <a:prstGeom prst="star4">
            <a:avLst>
              <a:gd name="adj" fmla="val 21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Το Παλαιό Καθεστώς στην Γαλλία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46738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Ο Βασιλιάς </a:t>
            </a:r>
          </a:p>
        </p:txBody>
      </p:sp>
      <p:sp>
        <p:nvSpPr>
          <p:cNvPr id="4" name="TextBox 3"/>
          <p:cNvSpPr txBox="1"/>
          <p:nvPr/>
        </p:nvSpPr>
        <p:spPr>
          <a:xfrm rot="20074315">
            <a:off x="121744" y="203101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Ο Κλήρος</a:t>
            </a:r>
          </a:p>
          <a:p>
            <a:pPr algn="ctr"/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Τάξη </a:t>
            </a:r>
          </a:p>
        </p:txBody>
      </p:sp>
      <p:sp>
        <p:nvSpPr>
          <p:cNvPr id="5" name="TextBox 4"/>
          <p:cNvSpPr txBox="1"/>
          <p:nvPr/>
        </p:nvSpPr>
        <p:spPr>
          <a:xfrm rot="2622507">
            <a:off x="7836153" y="2177121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Οι Ευγενείς</a:t>
            </a:r>
          </a:p>
          <a:p>
            <a:r>
              <a:rPr lang="el-GR" b="1" dirty="0"/>
              <a:t>2</a:t>
            </a:r>
            <a:r>
              <a:rPr lang="el-GR" b="1" baseline="30000" dirty="0"/>
              <a:t>η</a:t>
            </a:r>
            <a:r>
              <a:rPr lang="el-GR" b="1" dirty="0"/>
              <a:t> Τάξη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1982" y="4437112"/>
            <a:ext cx="395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Οι αγρότες, οι εργάτες και οι αστοί</a:t>
            </a:r>
          </a:p>
          <a:p>
            <a:pPr algn="ctr"/>
            <a:r>
              <a:rPr lang="el-GR" b="1" dirty="0"/>
              <a:t>3</a:t>
            </a:r>
            <a:r>
              <a:rPr lang="el-GR" b="1" baseline="30000" dirty="0"/>
              <a:t>η</a:t>
            </a:r>
            <a:r>
              <a:rPr lang="el-GR" b="1" dirty="0"/>
              <a:t> Τάξη </a:t>
            </a:r>
          </a:p>
        </p:txBody>
      </p:sp>
    </p:spTree>
    <p:extLst>
      <p:ext uri="{BB962C8B-B14F-4D97-AF65-F5344CB8AC3E}">
        <p14:creationId xmlns:p14="http://schemas.microsoft.com/office/powerpoint/2010/main" val="220386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750" y="115888"/>
            <a:ext cx="8569325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cap="none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ΣΥΝΕΔΡΙΟ ΤΗΣ ΒΙΕΝΝΗΣ (1814-1815)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3357563"/>
            <a:ext cx="88963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upload.wikimedia.org/wikipedia/commons/a/a5/CongressVien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213" y="803275"/>
            <a:ext cx="392747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File:Berlin .Gendarmenmarkt .Deutscher Dom 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20911"/>
            <a:ext cx="2347243" cy="267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888" y="115888"/>
            <a:ext cx="8612187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cap="none" dirty="0">
                <a:solidFill>
                  <a:schemeClr val="tx2">
                    <a:satMod val="200000"/>
                  </a:schemeClr>
                </a:solidFill>
              </a:rPr>
              <a:t>Η ΙΔΡΥΣΗ ΤΗΣ ΙΕΡΑΣ ΣΥΜΜΑΧΙΑΣ 1815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3860800"/>
            <a:ext cx="81200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The Holly Alliance, 1815 Giclee Pri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788988"/>
            <a:ext cx="245268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5 - TextBox"/>
          <p:cNvSpPr txBox="1">
            <a:spLocks noChangeArrowheads="1"/>
          </p:cNvSpPr>
          <p:nvPr/>
        </p:nvSpPr>
        <p:spPr bwMode="auto">
          <a:xfrm>
            <a:off x="5219700" y="4581525"/>
            <a:ext cx="3673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/>
              <a:t>= αποκατάσταση της Απολυταρχίας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- TextBox"/>
          <p:cNvSpPr txBox="1">
            <a:spLocks noChangeArrowheads="1"/>
          </p:cNvSpPr>
          <p:nvPr/>
        </p:nvSpPr>
        <p:spPr bwMode="auto">
          <a:xfrm>
            <a:off x="3924300" y="36449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73" y="1174580"/>
            <a:ext cx="8555454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936625" y="260350"/>
            <a:ext cx="8243888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cap="none" dirty="0">
                <a:solidFill>
                  <a:schemeClr val="tx2">
                    <a:satMod val="200000"/>
                  </a:schemeClr>
                </a:solidFill>
              </a:rPr>
              <a:t>Η ΠΡΟΣΦΟΡΑ ΤΗΣ ΓΑΛΛΙΚΗΣ ΕΠΑΝΑΣΤΑΣΗΣ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7585" l="2789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5" y="4109831"/>
            <a:ext cx="15287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20000"/>
          </a:blip>
          <a:srcRect/>
          <a:stretch>
            <a:fillRect/>
          </a:stretch>
        </p:blipFill>
        <p:spPr bwMode="auto">
          <a:xfrm>
            <a:off x="288135" y="266593"/>
            <a:ext cx="8604345" cy="62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iosphere.files.wordpress.com/2013/12/critique-de-la-socic3a9tc3a9-dordre-fiche-hda.jpg"/>
          <p:cNvPicPr>
            <a:picLocks noChangeAspect="1" noChangeArrowheads="1"/>
          </p:cNvPicPr>
          <p:nvPr/>
        </p:nvPicPr>
        <p:blipFill>
          <a:blip r:embed="rId2" cstate="email">
            <a:lum bright="-15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5112568" cy="639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Ευθύγραμμο βέλος σύνδεσης 3"/>
          <p:cNvCxnSpPr/>
          <p:nvPr/>
        </p:nvCxnSpPr>
        <p:spPr>
          <a:xfrm>
            <a:off x="2267744" y="764704"/>
            <a:ext cx="2376264" cy="28803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Κλήρος, 1</a:t>
            </a:r>
            <a:r>
              <a:rPr lang="el-GR" b="1" baseline="30000" dirty="0">
                <a:solidFill>
                  <a:srgbClr val="FF0000"/>
                </a:solidFill>
              </a:rPr>
              <a:t>η</a:t>
            </a:r>
            <a:r>
              <a:rPr lang="el-GR" b="1" dirty="0">
                <a:solidFill>
                  <a:srgbClr val="FF0000"/>
                </a:solidFill>
              </a:rPr>
              <a:t> τάξη</a:t>
            </a: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6588224" y="1268760"/>
            <a:ext cx="792088" cy="81996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2320" y="908720"/>
            <a:ext cx="12961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Ευγενείς, 2</a:t>
            </a:r>
            <a:r>
              <a:rPr lang="el-GR" b="1" baseline="30000" dirty="0">
                <a:solidFill>
                  <a:srgbClr val="0070C0"/>
                </a:solidFill>
              </a:rPr>
              <a:t>η</a:t>
            </a:r>
            <a:r>
              <a:rPr lang="el-GR" b="1" dirty="0">
                <a:solidFill>
                  <a:srgbClr val="0070C0"/>
                </a:solidFill>
              </a:rPr>
              <a:t> τάξη</a:t>
            </a: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2195736" y="3284984"/>
            <a:ext cx="1512168" cy="31762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36512" y="306896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Αγρότης, 3</a:t>
            </a:r>
            <a:r>
              <a:rPr lang="el-GR" b="1" baseline="30000" dirty="0">
                <a:solidFill>
                  <a:srgbClr val="00B050"/>
                </a:solidFill>
              </a:rPr>
              <a:t>η</a:t>
            </a:r>
            <a:r>
              <a:rPr lang="el-GR" b="1" dirty="0">
                <a:solidFill>
                  <a:srgbClr val="00B050"/>
                </a:solidFill>
              </a:rPr>
              <a:t> τάξη (περιλαμβάνονται και εργάτες και αστοί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644553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Ποιος είναι ποιος στην διπλανή εικόνα που απεικονίζει την κοινωνική κατάσταση στο Παλαιό Καθεστώς;</a:t>
            </a:r>
          </a:p>
        </p:txBody>
      </p:sp>
    </p:spTree>
    <p:extLst>
      <p:ext uri="{BB962C8B-B14F-4D97-AF65-F5344CB8AC3E}">
        <p14:creationId xmlns:p14="http://schemas.microsoft.com/office/powerpoint/2010/main" val="31821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Ας συμπληρώσουμε τώρα την κοινωνική πυραμίδα της Γαλλίας κατά τον 18</a:t>
            </a:r>
            <a:r>
              <a:rPr lang="el-GR" baseline="30000" dirty="0">
                <a:solidFill>
                  <a:srgbClr val="FFC000"/>
                </a:solidFill>
              </a:rPr>
              <a:t>ο</a:t>
            </a:r>
            <a:r>
              <a:rPr lang="el-GR" dirty="0">
                <a:solidFill>
                  <a:srgbClr val="FFC000"/>
                </a:solidFill>
              </a:rPr>
              <a:t> αι. </a:t>
            </a:r>
          </a:p>
        </p:txBody>
      </p:sp>
      <p:sp>
        <p:nvSpPr>
          <p:cNvPr id="4" name="Διάγραμμα ροής: Εξαγωγή 3"/>
          <p:cNvSpPr/>
          <p:nvPr/>
        </p:nvSpPr>
        <p:spPr>
          <a:xfrm>
            <a:off x="1691680" y="1772816"/>
            <a:ext cx="5616624" cy="475252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283968" y="2204864"/>
            <a:ext cx="46805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3815916" y="2924944"/>
            <a:ext cx="136815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3491880" y="3501008"/>
            <a:ext cx="201622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2569487" y="1916832"/>
            <a:ext cx="1786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2483768" y="2636913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2339752" y="3235042"/>
            <a:ext cx="1152128" cy="11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7624" y="1638093"/>
            <a:ext cx="1539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Βασιλιάς </a:t>
            </a:r>
          </a:p>
          <a:p>
            <a:pPr algn="ctr"/>
            <a:r>
              <a:rPr lang="el-GR" dirty="0"/>
              <a:t>(Λουδοβίκος)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301" y="2452247"/>
            <a:ext cx="183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Κλήρος, 1</a:t>
            </a:r>
            <a:r>
              <a:rPr lang="el-GR" baseline="30000" dirty="0"/>
              <a:t>η</a:t>
            </a:r>
            <a:r>
              <a:rPr lang="el-GR" dirty="0"/>
              <a:t> Τάξη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626" y="3061410"/>
            <a:ext cx="198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Ευγενείς, 2η Τάξη</a:t>
            </a:r>
          </a:p>
        </p:txBody>
      </p:sp>
      <p:cxnSp>
        <p:nvCxnSpPr>
          <p:cNvPr id="29" name="Ευθύγραμμο βέλος σύνδεσης 28"/>
          <p:cNvCxnSpPr/>
          <p:nvPr/>
        </p:nvCxnSpPr>
        <p:spPr>
          <a:xfrm>
            <a:off x="1835696" y="429309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906" y="3921730"/>
            <a:ext cx="2402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Αγρότες, Εργάτες και </a:t>
            </a:r>
          </a:p>
          <a:p>
            <a:r>
              <a:rPr lang="el-GR" dirty="0"/>
              <a:t>Αστοί, 3</a:t>
            </a:r>
            <a:r>
              <a:rPr lang="el-GR" baseline="30000" dirty="0"/>
              <a:t>η</a:t>
            </a:r>
            <a:r>
              <a:rPr lang="el-GR" dirty="0"/>
              <a:t> Τάξη </a:t>
            </a:r>
          </a:p>
        </p:txBody>
      </p:sp>
      <p:pic>
        <p:nvPicPr>
          <p:cNvPr id="15" name="Picture 2" descr="http://cliosphere.files.wordpress.com/2013/12/critique-de-la-socic3a9tc3a9-dordre-fiche-hda.jpg">
            <a:extLst>
              <a:ext uri="{FF2B5EF4-FFF2-40B4-BE49-F238E27FC236}">
                <a16:creationId xmlns:a16="http://schemas.microsoft.com/office/drawing/2014/main" id="{807566D3-D3BB-4C63-8E59-670FE74BF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lum bright="-15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0948" y="1961258"/>
            <a:ext cx="1016796" cy="34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cliosphere.files.wordpress.com/2013/12/critique-de-la-socic3a9tc3a9-dordre-fiche-hda.jpg">
            <a:extLst>
              <a:ext uri="{FF2B5EF4-FFF2-40B4-BE49-F238E27FC236}">
                <a16:creationId xmlns:a16="http://schemas.microsoft.com/office/drawing/2014/main" id="{B3379B16-1AD2-4A4D-85A3-CC613A39F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-15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2631" y="878198"/>
            <a:ext cx="752596" cy="23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cliosphere.files.wordpress.com/2013/12/critique-de-la-socic3a9tc3a9-dordre-fiche-hda.jpg">
            <a:extLst>
              <a:ext uri="{FF2B5EF4-FFF2-40B4-BE49-F238E27FC236}">
                <a16:creationId xmlns:a16="http://schemas.microsoft.com/office/drawing/2014/main" id="{A716EDE4-F77D-45F7-B410-7306C7CB5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lum bright="-15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3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9165" y="3862664"/>
            <a:ext cx="3395743" cy="20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D6DECF-8ED8-4002-A6D3-07FDDC0D7B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530" y="886011"/>
            <a:ext cx="1151867" cy="14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lum bright="-15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393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http://www.netschoolbook.gr/history2007/tennis-oath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754" b="-420"/>
          <a:stretch/>
        </p:blipFill>
        <p:spPr bwMode="auto">
          <a:xfrm>
            <a:off x="557749" y="3564048"/>
            <a:ext cx="8576945" cy="32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268" name="Picture 6" descr="http://upload.wikimedia.org/wikipedia/commons/8/87/Marie_Antoinette_17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1656184" cy="20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7273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upload.wikimedia.org/wikipedia/commons/c/ce/Antoine-Fran%C3%A7ois_Callet_-_Louis_XVI,_roi_de_France_et_de_Navarre_(1754-1793),_rev%C3%AAtu_du_grand_costume_royal_en_1779_-_Google_Art_Projec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232620" cy="252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://www.illustrationartgallery.com/acatalog/PettsBastil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3559870" cy="32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36718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724128" y="6093296"/>
            <a:ext cx="1152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1789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7727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upload.wikimedia.org/wikipedia/commons/6/6c/Declaration_of_the_Rights_of_Man_and_of_the_Citizen_in_1789.jpg"/>
          <p:cNvPicPr>
            <a:picLocks noChangeAspect="1" noChangeArrowheads="1"/>
          </p:cNvPicPr>
          <p:nvPr/>
        </p:nvPicPr>
        <p:blipFill>
          <a:blip r:embed="rId3" cstate="email">
            <a:lum bright="-15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719138"/>
            <a:ext cx="4608513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Αύγουστος 1789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8/8e/J%27savois_ben_qu%27j%27aurions_not_tour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528" cy="645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cliosphere.files.wordpress.com/2013/12/critique-de-la-socic3a9tc3a9-dordre-fiche-hda.jpg"/>
          <p:cNvPicPr>
            <a:picLocks noChangeAspect="1" noChangeArrowheads="1"/>
          </p:cNvPicPr>
          <p:nvPr/>
        </p:nvPicPr>
        <p:blipFill>
          <a:blip r:embed="rId3" cstate="email">
            <a:lum bright="-15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19497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29824" y="5089344"/>
            <a:ext cx="4206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Ποιες είναι οι διαφορές </a:t>
            </a:r>
          </a:p>
          <a:p>
            <a:pPr algn="ctr"/>
            <a:r>
              <a:rPr lang="el-GR" b="1" dirty="0"/>
              <a:t>στις δύο εικόνες;</a:t>
            </a:r>
          </a:p>
          <a:p>
            <a:pPr algn="just"/>
            <a:r>
              <a:rPr lang="el-GR" sz="1600" dirty="0"/>
              <a:t>Ας μην ξεχνάμε ότι η αριστερά εικόνα δημοσιεύτηκε μετά τις πρώτες νίκες των επαναστατών και την υποχώρηση του βασιλιά στα αιτήματά τους.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</TotalTime>
  <Words>498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Διαστημικό</vt:lpstr>
      <vt:lpstr>Η ΓΑΛΛΙΚΗ ΕΠΑΝΑΣΤΑΣΗ  1789-1815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ΣΥΝΕΔΡΙΟ ΤΗΣ ΒΙΕΝΝΗΣ (1814-1815)</vt:lpstr>
      <vt:lpstr>Η ΙΔΡΥΣΗ ΤΗΣ ΙΕΡΑΣ ΣΥΜΜΑΧΙΑΣ 1815</vt:lpstr>
      <vt:lpstr>Η ΠΡΟΣΦΟΡΑ ΤΗΣ ΓΑΛΛΙΚΗΣ ΕΠΑΝΑΣΤΑΣΗΣ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Γαλλική Επανάσταση</dc:title>
  <dc:creator>Γιώργος και Θωμαή</dc:creator>
  <cp:lastModifiedBy>Giorgos Mallios</cp:lastModifiedBy>
  <cp:revision>41</cp:revision>
  <dcterms:created xsi:type="dcterms:W3CDTF">2013-09-27T18:40:42Z</dcterms:created>
  <dcterms:modified xsi:type="dcterms:W3CDTF">2020-04-27T20:38:31Z</dcterms:modified>
</cp:coreProperties>
</file>