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74E7EA-19B2-4B37-9098-75003E29AAC1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59669-50F0-407B-B0F1-0B7DB988002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59832" y="1844824"/>
            <a:ext cx="2952328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Καλημέρα!</a:t>
            </a:r>
          </a:p>
          <a:p>
            <a:pPr algn="ctr"/>
            <a:endParaRPr lang="el-G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Πέμπτη 26 Νοεμβρίου 2020</a:t>
            </a:r>
            <a:endParaRPr lang="el-G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15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782261" cy="5544616"/>
          </a:xfrm>
        </p:spPr>
      </p:pic>
    </p:spTree>
    <p:extLst>
      <p:ext uri="{BB962C8B-B14F-4D97-AF65-F5344CB8AC3E}">
        <p14:creationId xmlns:p14="http://schemas.microsoft.com/office/powerpoint/2010/main" val="27629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Διαβάστε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057676"/>
          </a:xfrm>
        </p:spPr>
        <p:txBody>
          <a:bodyPr>
            <a:normAutofit/>
          </a:bodyPr>
          <a:lstStyle/>
          <a:p>
            <a:r>
              <a:rPr lang="el-GR" dirty="0" smtClean="0"/>
              <a:t>Αγρίνιο </a:t>
            </a:r>
            <a:r>
              <a:rPr lang="el-GR" b="1" dirty="0" smtClean="0"/>
              <a:t>26 4 10              </a:t>
            </a:r>
            <a:r>
              <a:rPr lang="el-GR" dirty="0" smtClean="0"/>
              <a:t>Θήβα </a:t>
            </a:r>
            <a:r>
              <a:rPr lang="el-GR" b="1" dirty="0" smtClean="0"/>
              <a:t>22 6 20</a:t>
            </a:r>
          </a:p>
          <a:p>
            <a:r>
              <a:rPr lang="el-GR" dirty="0" smtClean="0"/>
              <a:t>Αθήνα  </a:t>
            </a:r>
            <a:r>
              <a:rPr lang="el-GR" b="1" dirty="0" smtClean="0"/>
              <a:t>2 10                   </a:t>
            </a:r>
            <a:r>
              <a:rPr lang="el-GR" dirty="0" smtClean="0"/>
              <a:t>Ιθάκη </a:t>
            </a:r>
            <a:r>
              <a:rPr lang="el-GR" b="1" dirty="0" smtClean="0"/>
              <a:t>26 7 40</a:t>
            </a:r>
          </a:p>
          <a:p>
            <a:r>
              <a:rPr lang="el-GR" dirty="0" smtClean="0"/>
              <a:t>Άνδρος </a:t>
            </a:r>
            <a:r>
              <a:rPr lang="el-GR" b="1" dirty="0" smtClean="0"/>
              <a:t>22 8 20             </a:t>
            </a:r>
            <a:r>
              <a:rPr lang="el-GR" dirty="0" smtClean="0"/>
              <a:t>Ιωάννινα </a:t>
            </a:r>
            <a:r>
              <a:rPr lang="el-GR" b="1" dirty="0" smtClean="0"/>
              <a:t>26 5 10</a:t>
            </a:r>
          </a:p>
          <a:p>
            <a:r>
              <a:rPr lang="el-GR" dirty="0" err="1" smtClean="0"/>
              <a:t>Αράχωβα</a:t>
            </a:r>
            <a:r>
              <a:rPr lang="el-GR" dirty="0" smtClean="0"/>
              <a:t> </a:t>
            </a:r>
            <a:r>
              <a:rPr lang="el-GR" b="1" dirty="0" smtClean="0"/>
              <a:t>22 6 70          </a:t>
            </a:r>
            <a:r>
              <a:rPr lang="el-GR" dirty="0" smtClean="0"/>
              <a:t>Καβάλα </a:t>
            </a:r>
            <a:r>
              <a:rPr lang="el-GR" b="1" dirty="0" smtClean="0"/>
              <a:t>25 10</a:t>
            </a:r>
          </a:p>
          <a:p>
            <a:r>
              <a:rPr lang="el-GR" dirty="0" smtClean="0"/>
              <a:t>Άργος </a:t>
            </a:r>
            <a:r>
              <a:rPr lang="el-GR" b="1" dirty="0" smtClean="0"/>
              <a:t>27 </a:t>
            </a:r>
            <a:r>
              <a:rPr lang="el-GR" b="1" dirty="0"/>
              <a:t>5</a:t>
            </a:r>
            <a:r>
              <a:rPr lang="el-GR" b="1" dirty="0" smtClean="0"/>
              <a:t> 10               </a:t>
            </a:r>
            <a:r>
              <a:rPr lang="el-GR" dirty="0" smtClean="0"/>
              <a:t>Καλαμάτα </a:t>
            </a:r>
            <a:r>
              <a:rPr lang="el-GR" b="1" dirty="0" smtClean="0"/>
              <a:t>27 2 10</a:t>
            </a:r>
          </a:p>
          <a:p>
            <a:r>
              <a:rPr lang="el-GR" dirty="0" smtClean="0"/>
              <a:t>Αργοστόλι </a:t>
            </a:r>
            <a:r>
              <a:rPr lang="el-GR" b="1" dirty="0" smtClean="0"/>
              <a:t>26 7 10        </a:t>
            </a:r>
            <a:r>
              <a:rPr lang="el-GR" dirty="0" smtClean="0"/>
              <a:t>Καστοριά </a:t>
            </a:r>
            <a:r>
              <a:rPr lang="el-GR" b="1" dirty="0" smtClean="0"/>
              <a:t>24 6 70</a:t>
            </a:r>
          </a:p>
          <a:p>
            <a:r>
              <a:rPr lang="el-GR" dirty="0" smtClean="0"/>
              <a:t>Ηράκλειο </a:t>
            </a:r>
            <a:r>
              <a:rPr lang="el-GR" b="1" dirty="0" smtClean="0"/>
              <a:t>28 10             </a:t>
            </a:r>
            <a:r>
              <a:rPr lang="el-GR" dirty="0" smtClean="0"/>
              <a:t>Λαγονήσι </a:t>
            </a:r>
            <a:r>
              <a:rPr lang="el-GR" b="1" dirty="0" smtClean="0"/>
              <a:t>22 9 90</a:t>
            </a:r>
          </a:p>
          <a:p>
            <a:r>
              <a:rPr lang="el-GR" dirty="0" smtClean="0"/>
              <a:t>Θεσσαλονίκη </a:t>
            </a:r>
            <a:r>
              <a:rPr lang="el-GR" b="1" dirty="0" smtClean="0"/>
              <a:t>23 10      </a:t>
            </a:r>
            <a:r>
              <a:rPr lang="el-GR" dirty="0" smtClean="0"/>
              <a:t>Μάνη </a:t>
            </a:r>
            <a:r>
              <a:rPr lang="el-GR" b="1" dirty="0" smtClean="0"/>
              <a:t>25 5 30</a:t>
            </a:r>
          </a:p>
          <a:p>
            <a:r>
              <a:rPr lang="el-GR" dirty="0" smtClean="0"/>
              <a:t>Μέτσοβο  </a:t>
            </a:r>
            <a:r>
              <a:rPr lang="el-GR" b="1" dirty="0" smtClean="0"/>
              <a:t>  26 5 60        </a:t>
            </a:r>
            <a:r>
              <a:rPr lang="el-GR" dirty="0" smtClean="0"/>
              <a:t>Μύκονος</a:t>
            </a:r>
            <a:r>
              <a:rPr lang="el-GR" b="1" dirty="0" smtClean="0"/>
              <a:t> 22 8 90</a:t>
            </a:r>
          </a:p>
        </p:txBody>
      </p:sp>
    </p:spTree>
    <p:extLst>
      <p:ext uri="{BB962C8B-B14F-4D97-AF65-F5344CB8AC3E}">
        <p14:creationId xmlns:p14="http://schemas.microsoft.com/office/powerpoint/2010/main" val="23992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5"/>
            <a:ext cx="8889478" cy="6728523"/>
          </a:xfrm>
        </p:spPr>
      </p:pic>
      <p:sp>
        <p:nvSpPr>
          <p:cNvPr id="5" name="Heart 4"/>
          <p:cNvSpPr/>
          <p:nvPr/>
        </p:nvSpPr>
        <p:spPr>
          <a:xfrm>
            <a:off x="3779912" y="3068960"/>
            <a:ext cx="3240360" cy="266429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ΤΕΛΟΣ</a:t>
            </a:r>
          </a:p>
          <a:p>
            <a:pPr algn="ctr"/>
            <a:r>
              <a:rPr lang="el-GR" dirty="0" smtClean="0"/>
              <a:t>ΕΥΧΑΡΙΣΤΩ</a:t>
            </a:r>
            <a:br>
              <a:rPr lang="el-GR" dirty="0" smtClean="0"/>
            </a:br>
            <a:r>
              <a:rPr lang="el-GR" dirty="0" smtClean="0"/>
              <a:t>ΠΥΡΕΝΗ ΠΑΣΧΑΛΙΑ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6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8748464" cy="79208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Η </a:t>
            </a:r>
            <a:r>
              <a:rPr lang="el-GR" b="1" dirty="0" err="1" smtClean="0">
                <a:solidFill>
                  <a:srgbClr val="00B050"/>
                </a:solidFill>
              </a:rPr>
              <a:t>Μονίκ</a:t>
            </a:r>
            <a:r>
              <a:rPr lang="el-GR" b="1" dirty="0" smtClean="0">
                <a:solidFill>
                  <a:srgbClr val="00B050"/>
                </a:solidFill>
              </a:rPr>
              <a:t> μένει στην Ελλάδα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908720"/>
            <a:ext cx="4464496" cy="2808312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Η </a:t>
            </a:r>
            <a:r>
              <a:rPr lang="el-GR" sz="2000" b="1" dirty="0" err="1" smtClean="0"/>
              <a:t>Μονίκ</a:t>
            </a:r>
            <a:r>
              <a:rPr lang="el-GR" sz="2000" b="1" dirty="0" smtClean="0"/>
              <a:t> είναι από την Γαλλία και είναι δασκάλα. Τώρα μένει </a:t>
            </a:r>
            <a:r>
              <a:rPr lang="el-GR" sz="1800" b="1" dirty="0" smtClean="0"/>
              <a:t>στην Ελλάδα. Μένει στην Αθήνα, στην Ομόνοια. Η </a:t>
            </a:r>
            <a:r>
              <a:rPr lang="el-GR" sz="1800" b="1" dirty="0" err="1" smtClean="0"/>
              <a:t>Μονίκ</a:t>
            </a:r>
            <a:r>
              <a:rPr lang="el-GR" sz="1800" b="1" dirty="0" smtClean="0"/>
              <a:t> μιλάει πέντε γλώσσες . Η </a:t>
            </a:r>
            <a:r>
              <a:rPr lang="el-GR" sz="1800" b="1" dirty="0" err="1" smtClean="0"/>
              <a:t>Μονίκ</a:t>
            </a:r>
            <a:r>
              <a:rPr lang="el-GR" sz="1800" b="1" dirty="0" smtClean="0"/>
              <a:t> μιλάει αγγλικά, γαλλικά, γερμανικά, ρωσικά και τουρκικά. Η μαμά της μένει </a:t>
            </a:r>
            <a:r>
              <a:rPr lang="el-GR" sz="2000" b="1" dirty="0" smtClean="0"/>
              <a:t>στην </a:t>
            </a:r>
            <a:r>
              <a:rPr lang="el-GR" sz="1800" b="1" dirty="0" smtClean="0"/>
              <a:t>Τουρκία και η αδελφή </a:t>
            </a:r>
            <a:r>
              <a:rPr lang="el-GR" sz="2000" b="1" dirty="0" smtClean="0"/>
              <a:t>της στο Αφγανιστάν.</a:t>
            </a:r>
            <a:endParaRPr lang="el-GR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r="9652" b="8353"/>
          <a:stretch/>
        </p:blipFill>
        <p:spPr>
          <a:xfrm>
            <a:off x="894887" y="1052736"/>
            <a:ext cx="3320717" cy="471806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7" y="4144718"/>
            <a:ext cx="7334616" cy="252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096752" cy="1224136"/>
          </a:xfrm>
        </p:spPr>
        <p:txBody>
          <a:bodyPr>
            <a:normAutofit fontScale="90000"/>
          </a:bodyPr>
          <a:lstStyle/>
          <a:p>
            <a:r>
              <a:rPr lang="en-US" sz="27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Ρήμ</a:t>
            </a:r>
            <a:r>
              <a:rPr 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ατα ενεργητικής φωνής α’ και β’ συζυγία</a:t>
            </a:r>
            <a:br>
              <a:rPr 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Verbs in active voice (1st and 2nd conjugation)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064896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200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Ρήματα </a:t>
            </a:r>
            <a:r>
              <a:rPr lang="el-GR" sz="3200" dirty="0" err="1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α΄</a:t>
            </a:r>
            <a:r>
              <a:rPr lang="el-GR" sz="3200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 συζυγίας                                         Ρήματα β’ συζυγίας</a:t>
            </a:r>
            <a:endParaRPr lang="el-G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(1</a:t>
            </a:r>
            <a:r>
              <a:rPr lang="en-US" baseline="30000" dirty="0" err="1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st</a:t>
            </a:r>
            <a:r>
              <a:rPr lang="en-US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 conjugation</a:t>
            </a:r>
            <a:r>
              <a:rPr lang="el-GR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)                                                                    (2</a:t>
            </a:r>
            <a:r>
              <a:rPr lang="en-US" baseline="30000" dirty="0" err="1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nd</a:t>
            </a:r>
            <a:r>
              <a:rPr lang="en-US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 conjugation</a:t>
            </a:r>
            <a:r>
              <a:rPr lang="el-GR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)</a:t>
            </a:r>
            <a:endParaRPr lang="el-G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/>
                <a:ea typeface="Calibri"/>
                <a:cs typeface="Times New Roman"/>
              </a:rPr>
              <a:t>(</a:t>
            </a:r>
            <a:r>
              <a:rPr lang="en-US" dirty="0">
                <a:latin typeface="Calibri"/>
                <a:ea typeface="Calibri"/>
                <a:cs typeface="Times New Roman"/>
              </a:rPr>
              <a:t>o </a:t>
            </a:r>
            <a:r>
              <a:rPr lang="el-GR" dirty="0">
                <a:latin typeface="Calibri"/>
                <a:ea typeface="Calibri"/>
                <a:cs typeface="Times New Roman"/>
              </a:rPr>
              <a:t>τόνος στο </a:t>
            </a:r>
            <a:r>
              <a:rPr lang="el-GR" sz="3200" b="1" u="sng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θέμα</a:t>
            </a:r>
            <a:r>
              <a:rPr lang="el-GR" sz="3200" b="1" u="sng" dirty="0">
                <a:latin typeface="Calibri"/>
                <a:ea typeface="Calibri"/>
                <a:cs typeface="Times New Roman"/>
              </a:rPr>
              <a:t> </a:t>
            </a:r>
            <a:r>
              <a:rPr lang="el-GR" dirty="0">
                <a:latin typeface="Calibri"/>
                <a:ea typeface="Calibri"/>
                <a:cs typeface="Times New Roman"/>
              </a:rPr>
              <a:t>του ρήματος)                                        (ο τόνος στην </a:t>
            </a:r>
            <a:r>
              <a:rPr lang="el-GR" sz="3200" b="1" u="sng" cap="small" spc="25" dirty="0">
                <a:solidFill>
                  <a:srgbClr val="ED7D31"/>
                </a:solidFill>
                <a:latin typeface="Calibri"/>
                <a:ea typeface="Calibri"/>
                <a:cs typeface="Times New Roman"/>
              </a:rPr>
              <a:t>κατάληξη</a:t>
            </a:r>
            <a:r>
              <a:rPr lang="el-GR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dirty="0">
                <a:latin typeface="Calibri"/>
                <a:ea typeface="Calibri"/>
                <a:cs typeface="Times New Roman"/>
              </a:rPr>
              <a:t>του ρήματος)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/>
                <a:ea typeface="Calibri"/>
                <a:cs typeface="Times New Roman"/>
              </a:rPr>
              <a:t>            </a:t>
            </a:r>
            <a:r>
              <a:rPr lang="en-US" dirty="0">
                <a:latin typeface="Calibri"/>
                <a:ea typeface="Calibri"/>
                <a:cs typeface="Times New Roman"/>
              </a:rPr>
              <a:t>stay</a:t>
            </a:r>
            <a:r>
              <a:rPr lang="el-GR" dirty="0">
                <a:latin typeface="Calibri"/>
                <a:ea typeface="Calibri"/>
                <a:cs typeface="Times New Roman"/>
              </a:rPr>
              <a:t>                                                                                           </a:t>
            </a:r>
            <a:r>
              <a:rPr lang="en-US" dirty="0">
                <a:latin typeface="Calibri"/>
                <a:ea typeface="Calibri"/>
                <a:cs typeface="Times New Roman"/>
              </a:rPr>
              <a:t>speak</a:t>
            </a:r>
            <a:endParaRPr lang="el-G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600" b="1" u="sng" dirty="0" err="1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μέν</a:t>
            </a:r>
            <a:r>
              <a:rPr lang="el-GR" sz="3600" dirty="0">
                <a:latin typeface="Calibri"/>
                <a:ea typeface="Calibri"/>
                <a:cs typeface="Times New Roman"/>
              </a:rPr>
              <a:t>-  </a:t>
            </a:r>
            <a:r>
              <a:rPr lang="el-GR" b="1" dirty="0">
                <a:latin typeface="Calibri"/>
                <a:ea typeface="Calibri"/>
                <a:cs typeface="Times New Roman"/>
              </a:rPr>
              <a:t>ω </a:t>
            </a:r>
            <a:r>
              <a:rPr lang="el-GR" dirty="0">
                <a:latin typeface="Calibri"/>
                <a:ea typeface="Calibri"/>
                <a:cs typeface="Times New Roman"/>
              </a:rPr>
              <a:t>                                                                                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μιλ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sz="3600" b="1" i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άω</a:t>
            </a:r>
            <a:r>
              <a:rPr lang="el-GR" sz="3600" dirty="0">
                <a:latin typeface="Calibri"/>
                <a:ea typeface="Calibri"/>
                <a:cs typeface="Times New Roman"/>
              </a:rPr>
              <a:t>/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μιλ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sz="36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ώ</a:t>
            </a:r>
            <a:endParaRPr lang="el-G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 err="1">
                <a:latin typeface="Calibri"/>
                <a:ea typeface="Calibri"/>
                <a:cs typeface="Times New Roman"/>
              </a:rPr>
              <a:t>μέν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>
                <a:latin typeface="Calibri"/>
                <a:ea typeface="Calibri"/>
                <a:cs typeface="Times New Roman"/>
              </a:rPr>
              <a:t>εις</a:t>
            </a:r>
            <a:r>
              <a:rPr lang="el-GR" dirty="0">
                <a:latin typeface="Calibri"/>
                <a:ea typeface="Calibri"/>
                <a:cs typeface="Times New Roman"/>
              </a:rPr>
              <a:t>                                                                                   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μιλ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 err="1">
                <a:latin typeface="Calibri"/>
                <a:ea typeface="Calibri"/>
                <a:cs typeface="Times New Roman"/>
              </a:rPr>
              <a:t>άς</a:t>
            </a:r>
            <a:endParaRPr lang="el-G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 err="1">
                <a:latin typeface="Calibri"/>
                <a:ea typeface="Calibri"/>
                <a:cs typeface="Times New Roman"/>
              </a:rPr>
              <a:t>μέν</a:t>
            </a:r>
            <a:r>
              <a:rPr lang="el-GR" dirty="0">
                <a:latin typeface="Calibri"/>
                <a:ea typeface="Calibri"/>
                <a:cs typeface="Times New Roman"/>
              </a:rPr>
              <a:t>-</a:t>
            </a:r>
            <a:r>
              <a:rPr lang="el-GR" b="1" dirty="0">
                <a:latin typeface="Calibri"/>
                <a:ea typeface="Calibri"/>
                <a:cs typeface="Times New Roman"/>
              </a:rPr>
              <a:t> ει</a:t>
            </a:r>
            <a:r>
              <a:rPr lang="el-GR" dirty="0">
                <a:latin typeface="Calibri"/>
                <a:ea typeface="Calibri"/>
                <a:cs typeface="Times New Roman"/>
              </a:rPr>
              <a:t>                                                                                     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μιλ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 err="1">
                <a:latin typeface="Calibri"/>
                <a:ea typeface="Calibri"/>
                <a:cs typeface="Times New Roman"/>
              </a:rPr>
              <a:t>άει</a:t>
            </a:r>
            <a:r>
              <a:rPr lang="el-GR" dirty="0">
                <a:latin typeface="Calibri"/>
                <a:ea typeface="Calibri"/>
                <a:cs typeface="Times New Roman"/>
              </a:rPr>
              <a:t>/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μιλ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>
                <a:latin typeface="Calibri"/>
                <a:ea typeface="Calibri"/>
                <a:cs typeface="Times New Roman"/>
              </a:rPr>
              <a:t>ά</a:t>
            </a:r>
            <a:endParaRPr lang="el-G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 err="1">
                <a:latin typeface="Calibri"/>
                <a:ea typeface="Calibri"/>
                <a:cs typeface="Times New Roman"/>
              </a:rPr>
              <a:t>μέν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 err="1">
                <a:latin typeface="Calibri"/>
                <a:ea typeface="Calibri"/>
                <a:cs typeface="Times New Roman"/>
              </a:rPr>
              <a:t>ουμε</a:t>
            </a:r>
            <a:r>
              <a:rPr lang="el-GR" b="1" dirty="0">
                <a:latin typeface="Calibri"/>
                <a:ea typeface="Calibri"/>
                <a:cs typeface="Times New Roman"/>
              </a:rPr>
              <a:t> </a:t>
            </a:r>
            <a:r>
              <a:rPr lang="el-GR" dirty="0">
                <a:latin typeface="Calibri"/>
                <a:ea typeface="Calibri"/>
                <a:cs typeface="Times New Roman"/>
              </a:rPr>
              <a:t>                                                                              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μιλ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>
                <a:latin typeface="Calibri"/>
                <a:ea typeface="Calibri"/>
                <a:cs typeface="Times New Roman"/>
              </a:rPr>
              <a:t>άμε</a:t>
            </a:r>
            <a:endParaRPr lang="el-G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 err="1">
                <a:latin typeface="Calibri"/>
                <a:ea typeface="Calibri"/>
                <a:cs typeface="Times New Roman"/>
              </a:rPr>
              <a:t>μέν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 err="1">
                <a:latin typeface="Calibri"/>
                <a:ea typeface="Calibri"/>
                <a:cs typeface="Times New Roman"/>
              </a:rPr>
              <a:t>ετε</a:t>
            </a:r>
            <a:r>
              <a:rPr lang="el-GR" b="1" dirty="0">
                <a:latin typeface="Calibri"/>
                <a:ea typeface="Calibri"/>
                <a:cs typeface="Times New Roman"/>
              </a:rPr>
              <a:t> </a:t>
            </a:r>
            <a:r>
              <a:rPr lang="el-GR" dirty="0">
                <a:latin typeface="Calibri"/>
                <a:ea typeface="Calibri"/>
                <a:cs typeface="Times New Roman"/>
              </a:rPr>
              <a:t>                                                                                  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μιλ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 err="1">
                <a:latin typeface="Calibri"/>
                <a:ea typeface="Calibri"/>
                <a:cs typeface="Times New Roman"/>
              </a:rPr>
              <a:t>άτε</a:t>
            </a:r>
            <a:endParaRPr lang="el-GR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 err="1">
                <a:latin typeface="Calibri"/>
                <a:ea typeface="Calibri"/>
                <a:cs typeface="Times New Roman"/>
              </a:rPr>
              <a:t>μέν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 err="1">
                <a:latin typeface="Calibri"/>
                <a:ea typeface="Calibri"/>
                <a:cs typeface="Times New Roman"/>
              </a:rPr>
              <a:t>ουν(ε</a:t>
            </a:r>
            <a:r>
              <a:rPr lang="el-GR" b="1" dirty="0">
                <a:latin typeface="Calibri"/>
                <a:ea typeface="Calibri"/>
                <a:cs typeface="Times New Roman"/>
              </a:rPr>
              <a:t>)</a:t>
            </a:r>
            <a:r>
              <a:rPr lang="el-GR" dirty="0">
                <a:latin typeface="Calibri"/>
                <a:ea typeface="Calibri"/>
                <a:cs typeface="Times New Roman"/>
              </a:rPr>
              <a:t>                                                                             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μιλ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 err="1">
                <a:latin typeface="Calibri"/>
                <a:ea typeface="Calibri"/>
                <a:cs typeface="Times New Roman"/>
              </a:rPr>
              <a:t>άνε</a:t>
            </a:r>
            <a:r>
              <a:rPr lang="el-GR" dirty="0">
                <a:latin typeface="Calibri"/>
                <a:ea typeface="Calibri"/>
                <a:cs typeface="Times New Roman"/>
              </a:rPr>
              <a:t>/ </a:t>
            </a:r>
            <a:r>
              <a:rPr lang="el-GR" dirty="0" err="1">
                <a:latin typeface="Calibri"/>
                <a:ea typeface="Calibri"/>
                <a:cs typeface="Times New Roman"/>
              </a:rPr>
              <a:t>μιλ</a:t>
            </a:r>
            <a:r>
              <a:rPr lang="el-GR" dirty="0">
                <a:latin typeface="Calibri"/>
                <a:ea typeface="Calibri"/>
                <a:cs typeface="Times New Roman"/>
              </a:rPr>
              <a:t>- </a:t>
            </a:r>
            <a:r>
              <a:rPr lang="el-GR" b="1" dirty="0" err="1">
                <a:latin typeface="Calibri"/>
                <a:ea typeface="Calibri"/>
                <a:cs typeface="Times New Roman"/>
              </a:rPr>
              <a:t>ούν</a:t>
            </a:r>
            <a:endParaRPr lang="el-GR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79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28718"/>
            <a:ext cx="6777037" cy="10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42" y="2892320"/>
            <a:ext cx="70294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898115" cy="457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3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172400" cy="568863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800" dirty="0">
                <a:latin typeface="Calibri"/>
                <a:ea typeface="Calibri"/>
                <a:cs typeface="Times New Roman"/>
              </a:rPr>
              <a:t>Παραδείγματα (</a:t>
            </a:r>
            <a:r>
              <a:rPr lang="en-US" sz="3800" dirty="0">
                <a:latin typeface="Calibri"/>
                <a:ea typeface="Calibri"/>
                <a:cs typeface="Times New Roman"/>
              </a:rPr>
              <a:t>examples</a:t>
            </a:r>
            <a:r>
              <a:rPr lang="el-GR" sz="3800" dirty="0" smtClean="0">
                <a:latin typeface="Calibri"/>
                <a:ea typeface="Calibri"/>
                <a:cs typeface="Times New Roman"/>
              </a:rPr>
              <a:t>)</a:t>
            </a:r>
          </a:p>
          <a:p>
            <a:pPr marL="68580" indent="0">
              <a:lnSpc>
                <a:spcPct val="107000"/>
              </a:lnSpc>
              <a:spcAft>
                <a:spcPts val="800"/>
              </a:spcAft>
              <a:buNone/>
            </a:pPr>
            <a:endParaRPr lang="el-GR" sz="3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800" dirty="0">
                <a:latin typeface="Calibri"/>
                <a:ea typeface="Calibri"/>
                <a:cs typeface="Times New Roman"/>
              </a:rPr>
              <a:t>Εγώ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μένω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στο Γουδί.                                                    Εγώ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μιλάω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ελληνικά αρκετά καλά.</a:t>
            </a:r>
            <a:br>
              <a:rPr lang="el-GR" sz="3800" dirty="0">
                <a:latin typeface="Calibri"/>
                <a:ea typeface="Calibri"/>
                <a:cs typeface="Times New Roman"/>
              </a:rPr>
            </a:br>
            <a:r>
              <a:rPr lang="el-GR" sz="3800" dirty="0">
                <a:latin typeface="Calibri"/>
                <a:ea typeface="Calibri"/>
                <a:cs typeface="Times New Roman"/>
              </a:rPr>
              <a:t>Εσύ πού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μένεις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;                                                             Πόσο καλά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μιλάς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αγγλικά;</a:t>
            </a:r>
            <a:br>
              <a:rPr lang="el-GR" sz="3800" dirty="0">
                <a:latin typeface="Calibri"/>
                <a:ea typeface="Calibri"/>
                <a:cs typeface="Times New Roman"/>
              </a:rPr>
            </a:br>
            <a:r>
              <a:rPr lang="el-GR" sz="3800" dirty="0">
                <a:solidFill>
                  <a:srgbClr val="2F5597"/>
                </a:solidFill>
                <a:latin typeface="Calibri"/>
                <a:ea typeface="Calibri"/>
                <a:cs typeface="Times New Roman"/>
              </a:rPr>
              <a:t>Ο Παναγιώτης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μένει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στον Πειραιά.                           </a:t>
            </a:r>
            <a:r>
              <a:rPr lang="el-GR" sz="38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Ο Φου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μιλάει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κινεζικά.</a:t>
            </a:r>
            <a:br>
              <a:rPr lang="el-GR" sz="3800" dirty="0">
                <a:latin typeface="Calibri"/>
                <a:ea typeface="Calibri"/>
                <a:cs typeface="Times New Roman"/>
              </a:rPr>
            </a:br>
            <a:r>
              <a:rPr lang="el-GR" sz="3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Η Αρλέτα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μένει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Μουσών 23.                                       </a:t>
            </a:r>
            <a:r>
              <a:rPr lang="el-GR" sz="3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Η Βέρα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μιλάει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βουλγαρικά.</a:t>
            </a:r>
            <a:br>
              <a:rPr lang="el-GR" sz="3800" dirty="0">
                <a:latin typeface="Calibri"/>
                <a:ea typeface="Calibri"/>
                <a:cs typeface="Times New Roman"/>
              </a:rPr>
            </a:br>
            <a:r>
              <a:rPr lang="el-GR" sz="38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Το σκυλάκι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μένει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στο σπίτι.                                        </a:t>
            </a:r>
            <a:r>
              <a:rPr lang="el-GR" sz="38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Το παιδί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της </a:t>
            </a:r>
            <a:r>
              <a:rPr lang="el-GR" sz="3800" dirty="0" err="1">
                <a:latin typeface="Calibri"/>
                <a:ea typeface="Calibri"/>
                <a:cs typeface="Times New Roman"/>
              </a:rPr>
              <a:t>Μελέκ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μιλάει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τούρκικα.</a:t>
            </a:r>
            <a:br>
              <a:rPr lang="el-GR" sz="3800" dirty="0">
                <a:latin typeface="Calibri"/>
                <a:ea typeface="Calibri"/>
                <a:cs typeface="Times New Roman"/>
              </a:rPr>
            </a:br>
            <a:r>
              <a:rPr lang="el-GR" sz="3800" dirty="0">
                <a:latin typeface="Calibri"/>
                <a:ea typeface="Calibri"/>
                <a:cs typeface="Times New Roman"/>
              </a:rPr>
              <a:t>Εμείς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μένουμε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στην Καισαριανή.                              Εμείς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μιλάμε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ελληνικά.</a:t>
            </a:r>
            <a:br>
              <a:rPr lang="el-GR" sz="3800" dirty="0">
                <a:latin typeface="Calibri"/>
                <a:ea typeface="Calibri"/>
                <a:cs typeface="Times New Roman"/>
              </a:rPr>
            </a:br>
            <a:r>
              <a:rPr lang="el-GR" sz="3800" dirty="0">
                <a:latin typeface="Calibri"/>
                <a:ea typeface="Calibri"/>
                <a:cs typeface="Times New Roman"/>
              </a:rPr>
              <a:t>Εσείς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μένετε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εδώ;                                                         Τι γλώσσα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μιλάτε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εσείς;</a:t>
            </a:r>
            <a:br>
              <a:rPr lang="el-GR" sz="3800" dirty="0">
                <a:latin typeface="Calibri"/>
                <a:ea typeface="Calibri"/>
                <a:cs typeface="Times New Roman"/>
              </a:rPr>
            </a:br>
            <a:r>
              <a:rPr lang="el-GR" sz="38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Ο Φου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και ο </a:t>
            </a:r>
            <a:r>
              <a:rPr lang="el-GR" sz="38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Παναγιώτης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δεν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μένουν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κοντά.          </a:t>
            </a:r>
            <a:r>
              <a:rPr lang="el-GR" sz="38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Ο Πάμπλο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και </a:t>
            </a:r>
            <a:r>
              <a:rPr lang="el-GR" sz="38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ο Πέδρο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μιλάνε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ισπανικά.</a:t>
            </a:r>
            <a:br>
              <a:rPr lang="el-GR" sz="3800" dirty="0">
                <a:latin typeface="Calibri"/>
                <a:ea typeface="Calibri"/>
                <a:cs typeface="Times New Roman"/>
              </a:rPr>
            </a:br>
            <a:r>
              <a:rPr lang="el-GR" sz="3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Η Αρλέτα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και </a:t>
            </a:r>
            <a:r>
              <a:rPr lang="el-GR" sz="3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η Άννα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μένουνε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στη Φιλοθέη</a:t>
            </a:r>
            <a:r>
              <a:rPr lang="el-GR" sz="3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           Η Αρλέτα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και </a:t>
            </a:r>
            <a:r>
              <a:rPr lang="el-GR" sz="3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η Μαρίνα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μιλάνε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αγγλικά</a:t>
            </a:r>
            <a:br>
              <a:rPr lang="el-GR" sz="3800" dirty="0">
                <a:latin typeface="Calibri"/>
                <a:ea typeface="Calibri"/>
                <a:cs typeface="Times New Roman"/>
              </a:rPr>
            </a:br>
            <a:r>
              <a:rPr lang="el-GR" sz="38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Τα παιδιά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μένουνε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στην Κίνα τώρα.                         </a:t>
            </a:r>
            <a:r>
              <a:rPr lang="el-GR" sz="38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Τα παιδιά 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του Νίκου δεν </a:t>
            </a:r>
            <a:r>
              <a:rPr lang="el-GR" sz="3800" b="1" dirty="0">
                <a:latin typeface="Calibri"/>
                <a:ea typeface="Calibri"/>
                <a:cs typeface="Times New Roman"/>
              </a:rPr>
              <a:t>μιλάνε</a:t>
            </a:r>
            <a:r>
              <a:rPr lang="el-GR" sz="3800" dirty="0">
                <a:latin typeface="Calibri"/>
                <a:ea typeface="Calibri"/>
                <a:cs typeface="Times New Roman"/>
              </a:rPr>
              <a:t> τούρκικα.</a:t>
            </a:r>
          </a:p>
          <a:p>
            <a:pPr marL="68580" indent="0">
              <a:lnSpc>
                <a:spcPct val="107000"/>
              </a:lnSpc>
              <a:spcAft>
                <a:spcPts val="800"/>
              </a:spcAft>
              <a:buNone/>
            </a:pPr>
            <a:endParaRPr lang="el-GR" dirty="0">
              <a:latin typeface="Calibri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05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99414"/>
            <a:ext cx="3911848" cy="2924945"/>
          </a:xfrm>
        </p:spPr>
      </p:pic>
      <p:sp>
        <p:nvSpPr>
          <p:cNvPr id="5" name="Cloud 4"/>
          <p:cNvSpPr/>
          <p:nvPr/>
        </p:nvSpPr>
        <p:spPr>
          <a:xfrm>
            <a:off x="2195736" y="34549"/>
            <a:ext cx="6552728" cy="41764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β</a:t>
            </a:r>
            <a:r>
              <a:rPr lang="el-GR" sz="2800" dirty="0" smtClean="0">
                <a:solidFill>
                  <a:schemeClr val="tx1"/>
                </a:solidFill>
              </a:rPr>
              <a:t>λέπω, πληρώνω, ανοίγω, πηγαίνω,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γ</a:t>
            </a:r>
            <a:r>
              <a:rPr lang="el-GR" sz="2800" dirty="0" smtClean="0">
                <a:solidFill>
                  <a:schemeClr val="tx1"/>
                </a:solidFill>
              </a:rPr>
              <a:t>ράφω, αγοράζω, κλείνω, προσέχω, τρέχω, κοιτάζω, βγαίνω, παίρνω, μιλάω, έχω , δουλεύω, κάνω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8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92696"/>
            <a:ext cx="6921217" cy="5139933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</a:pPr>
            <a:r>
              <a:rPr lang="el-GR" sz="2200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Ρήματα </a:t>
            </a:r>
            <a:r>
              <a:rPr lang="el-GR" sz="2200" dirty="0" err="1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α΄</a:t>
            </a:r>
            <a:r>
              <a:rPr lang="el-GR" sz="2200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2200" dirty="0" smtClean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συζυγία</a:t>
            </a:r>
            <a:endParaRPr lang="el-GR" sz="1700" dirty="0">
              <a:solidFill>
                <a:srgbClr val="3E3D2D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</a:pPr>
            <a:r>
              <a:rPr lang="el-GR" sz="1700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(1</a:t>
            </a:r>
            <a:r>
              <a:rPr lang="en-US" sz="1700" baseline="30000" dirty="0" err="1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st</a:t>
            </a:r>
            <a:r>
              <a:rPr lang="en-US" sz="1700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 conjugation</a:t>
            </a:r>
            <a:r>
              <a:rPr lang="el-GR" sz="1700" dirty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)                                                                  </a:t>
            </a:r>
            <a:endParaRPr lang="el-GR" sz="1700" dirty="0" smtClean="0">
              <a:solidFill>
                <a:srgbClr val="C45911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</a:pPr>
            <a:r>
              <a:rPr lang="el-GR" sz="1700" dirty="0" smtClean="0">
                <a:solidFill>
                  <a:srgbClr val="C45911"/>
                </a:solidFill>
                <a:latin typeface="Calibri"/>
                <a:ea typeface="Calibri"/>
                <a:cs typeface="Times New Roman"/>
              </a:rPr>
              <a:t>   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(</a:t>
            </a:r>
            <a:r>
              <a:rPr lang="en-US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o 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τόνος στο </a:t>
            </a:r>
            <a:r>
              <a:rPr lang="el-GR" sz="2200" b="1" u="sng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θέμα</a:t>
            </a:r>
            <a:r>
              <a:rPr lang="el-GR" sz="2200" b="1" u="sng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του ρήματος)                                        </a:t>
            </a:r>
          </a:p>
          <a:p>
            <a:pPr marL="68580" lvl="0" indent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  <a:buNone/>
            </a:pPr>
            <a:r>
              <a:rPr lang="el-GR" sz="1700" b="1" i="1" u="sng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</a:t>
            </a:r>
            <a:r>
              <a:rPr lang="en-US" sz="1700" b="1" i="1" u="sng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stay</a:t>
            </a:r>
            <a:r>
              <a:rPr lang="el-GR" sz="1700" b="1" i="1" u="sng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</a:t>
            </a:r>
            <a:r>
              <a:rPr lang="en-US" sz="1700" b="1" i="1" u="sng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have</a:t>
            </a:r>
            <a:r>
              <a:rPr lang="el-GR" sz="1700" b="1" i="1" u="sng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</a:t>
            </a:r>
            <a:r>
              <a:rPr lang="en-US" sz="1700" b="1" i="1" u="sng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</a:t>
            </a:r>
            <a:r>
              <a:rPr lang="el-GR" sz="1700" b="1" i="1" u="sng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n-US" sz="1700" b="1" i="1" u="sng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work</a:t>
            </a:r>
            <a:r>
              <a:rPr lang="el-GR" sz="1700" b="1" i="1" u="sng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                                        </a:t>
            </a:r>
            <a:endParaRPr lang="el-GR" sz="1700" b="1" i="1" u="sng" dirty="0">
              <a:solidFill>
                <a:srgbClr val="3E3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</a:pPr>
            <a:r>
              <a:rPr lang="el-GR" sz="2500" b="1" u="sng" dirty="0" err="1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μέν</a:t>
            </a:r>
            <a:r>
              <a:rPr lang="el-GR" sz="25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-  </a:t>
            </a:r>
            <a:r>
              <a:rPr lang="el-GR" sz="17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ω 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        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έχ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ω   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δουλεύ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ω                                                               </a:t>
            </a:r>
            <a:endParaRPr lang="el-GR" sz="1700" dirty="0">
              <a:solidFill>
                <a:srgbClr val="3E3D2D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</a:pPr>
            <a:r>
              <a:rPr lang="el-GR" sz="1700" dirty="0" err="1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μέν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el-GR" sz="17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εις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         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έχ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εις     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δουλεύ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εις                                                              </a:t>
            </a:r>
            <a:endParaRPr lang="el-GR" sz="1700" dirty="0">
              <a:solidFill>
                <a:srgbClr val="3E3D2D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</a:pPr>
            <a:r>
              <a:rPr lang="el-GR" sz="1700" dirty="0" err="1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μέν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el-GR" sz="17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ει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         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έχ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ει       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δουλεύ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ει                                                          </a:t>
            </a:r>
            <a:endParaRPr lang="el-GR" sz="1700" dirty="0">
              <a:solidFill>
                <a:srgbClr val="3E3D2D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</a:pPr>
            <a:r>
              <a:rPr lang="el-GR" sz="1700" dirty="0" err="1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μέν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el-GR" sz="1700" b="1" dirty="0" err="1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ουμε</a:t>
            </a:r>
            <a:r>
              <a:rPr lang="el-GR" sz="17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         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έχ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ουμε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δουλεύ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ουμε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                                                </a:t>
            </a:r>
            <a:endParaRPr lang="el-GR" sz="1700" dirty="0">
              <a:solidFill>
                <a:srgbClr val="3E3D2D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</a:pPr>
            <a:r>
              <a:rPr lang="el-GR" sz="1700" dirty="0" err="1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μέν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el-GR" sz="1700" b="1" dirty="0" err="1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ετε</a:t>
            </a:r>
            <a:r>
              <a:rPr lang="el-GR" sz="17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        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έχ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ετε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</a:t>
            </a:r>
            <a:r>
              <a:rPr lang="en-US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δουλεύ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</a:t>
            </a:r>
            <a:r>
              <a:rPr lang="el-GR" sz="1700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ετε</a:t>
            </a:r>
            <a:r>
              <a:rPr lang="el-GR" sz="1700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                                             </a:t>
            </a:r>
            <a:endParaRPr lang="el-GR" sz="1700" dirty="0">
              <a:solidFill>
                <a:srgbClr val="3E3D2D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4C600"/>
              </a:buClr>
            </a:pPr>
            <a:r>
              <a:rPr lang="el-GR" sz="1700" dirty="0" err="1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μέν</a:t>
            </a:r>
            <a:r>
              <a:rPr lang="el-GR" sz="1700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el-GR" sz="1700" b="1" dirty="0" err="1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ουν(ε</a:t>
            </a:r>
            <a:r>
              <a:rPr lang="el-GR" sz="17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)    </a:t>
            </a:r>
            <a:r>
              <a:rPr lang="en-US" sz="17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       </a:t>
            </a:r>
            <a:r>
              <a:rPr lang="el-GR" sz="17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l-GR" sz="1700" b="1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έχ</a:t>
            </a:r>
            <a:r>
              <a:rPr lang="el-GR" sz="17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700" b="1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ουν</a:t>
            </a:r>
            <a:r>
              <a:rPr lang="el-GR" sz="1700" b="1" dirty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</a:t>
            </a:r>
            <a:r>
              <a:rPr lang="en-US" sz="17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                </a:t>
            </a:r>
            <a:r>
              <a:rPr lang="el-GR" sz="1700" b="1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δουλεύ</a:t>
            </a:r>
            <a:r>
              <a:rPr lang="el-GR" sz="1700" b="1" dirty="0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l-GR" sz="1700" b="1" dirty="0" err="1" smtClean="0">
                <a:solidFill>
                  <a:srgbClr val="3E3D2D"/>
                </a:solidFill>
                <a:latin typeface="Calibri"/>
                <a:ea typeface="Calibri"/>
                <a:cs typeface="Times New Roman"/>
              </a:rPr>
              <a:t>ουν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03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88832" cy="1224136"/>
          </a:xfrm>
        </p:spPr>
        <p:txBody>
          <a:bodyPr>
            <a:noAutofit/>
          </a:bodyPr>
          <a:lstStyle/>
          <a:p>
            <a:r>
              <a:rPr lang="el-GR" sz="2800" b="1" i="1" u="sng" dirty="0" smtClean="0"/>
              <a:t>Βάλτε τα ρήματα στο σωστό πρόσωπο- </a:t>
            </a:r>
            <a:r>
              <a:rPr lang="en-US" sz="2800" b="1" i="1" u="sng" dirty="0" smtClean="0"/>
              <a:t>Put the verbs in the right form.</a:t>
            </a:r>
            <a:endParaRPr lang="el-GR" sz="28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5112568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l-GR" dirty="0" smtClean="0"/>
              <a:t>Εγώ ……. </a:t>
            </a:r>
            <a:r>
              <a:rPr lang="el-GR" dirty="0"/>
              <a:t>σ</a:t>
            </a:r>
            <a:r>
              <a:rPr lang="el-GR" dirty="0" smtClean="0"/>
              <a:t>την Κυψέλη. Εσείς που ………. (μένω)</a:t>
            </a:r>
          </a:p>
          <a:p>
            <a:pPr marL="525780" indent="-457200">
              <a:buFont typeface="+mj-lt"/>
              <a:buAutoNum type="arabicPeriod"/>
            </a:pPr>
            <a:r>
              <a:rPr lang="el-GR" dirty="0" smtClean="0"/>
              <a:t>Η κυρία Μαρία ……… από την Ελλάδα. Εμείς ………… από την Τουρκία. (είμαι)</a:t>
            </a:r>
          </a:p>
          <a:p>
            <a:pPr marL="525780" indent="-457200">
              <a:buFont typeface="+mj-lt"/>
              <a:buAutoNum type="arabicPeriod"/>
            </a:pPr>
            <a:r>
              <a:rPr lang="el-GR" dirty="0" smtClean="0"/>
              <a:t>Ο Νίκος και η Άννα δεν ………….. </a:t>
            </a:r>
            <a:r>
              <a:rPr lang="el-GR" dirty="0"/>
              <a:t>τ</a:t>
            </a:r>
            <a:r>
              <a:rPr lang="el-GR" dirty="0" smtClean="0"/>
              <a:t>ώρα. (δουλεύω)</a:t>
            </a:r>
          </a:p>
          <a:p>
            <a:pPr marL="525780" indent="-457200">
              <a:buFont typeface="+mj-lt"/>
              <a:buAutoNum type="arabicPeriod"/>
            </a:pPr>
            <a:r>
              <a:rPr lang="el-GR" dirty="0" smtClean="0"/>
              <a:t>Εμείς ……… στην Καλαμάτα. Εσύ πού ………..; (μένω)</a:t>
            </a:r>
          </a:p>
          <a:p>
            <a:pPr marL="525780" indent="-457200">
              <a:buFont typeface="+mj-lt"/>
              <a:buAutoNum type="arabicPeriod"/>
            </a:pPr>
            <a:r>
              <a:rPr lang="el-GR" dirty="0" smtClean="0"/>
              <a:t>Ο κύριος και η κυρία Γεωργίου ……… ένα παιδί. ( έχω)</a:t>
            </a:r>
          </a:p>
          <a:p>
            <a:pPr marL="525780" indent="-457200">
              <a:buFont typeface="+mj-lt"/>
              <a:buAutoNum type="arabicPeriod"/>
            </a:pPr>
            <a:r>
              <a:rPr lang="el-GR" dirty="0" smtClean="0"/>
              <a:t>Εγώ………. από την Κρήτη. Εσείς από πού……. (είμαι)</a:t>
            </a:r>
          </a:p>
          <a:p>
            <a:pPr marL="525780" indent="-457200">
              <a:buFont typeface="+mj-lt"/>
              <a:buAutoNum type="arabicPeriod"/>
            </a:pPr>
            <a:r>
              <a:rPr lang="el-GR" dirty="0" smtClean="0"/>
              <a:t>Ο μπαμπάς μου…….. </a:t>
            </a:r>
            <a:r>
              <a:rPr lang="el-GR" dirty="0"/>
              <a:t>σ</a:t>
            </a:r>
            <a:r>
              <a:rPr lang="el-GR" dirty="0" smtClean="0"/>
              <a:t>την Πάτρα. Εγώ ……. </a:t>
            </a:r>
            <a:r>
              <a:rPr lang="el-GR" dirty="0"/>
              <a:t>σ</a:t>
            </a:r>
            <a:r>
              <a:rPr lang="el-GR" dirty="0" smtClean="0"/>
              <a:t>την </a:t>
            </a:r>
            <a:r>
              <a:rPr lang="el-GR" dirty="0" err="1" smtClean="0"/>
              <a:t>Μόσχα.(δουλεύω</a:t>
            </a:r>
            <a:r>
              <a:rPr lang="el-GR" dirty="0" smtClean="0"/>
              <a:t>)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6496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328592"/>
          </a:xfrm>
        </p:spPr>
      </p:pic>
    </p:spTree>
    <p:extLst>
      <p:ext uri="{BB962C8B-B14F-4D97-AF65-F5344CB8AC3E}">
        <p14:creationId xmlns:p14="http://schemas.microsoft.com/office/powerpoint/2010/main" val="15688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</TotalTime>
  <Words>426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PowerPoint Presentation</vt:lpstr>
      <vt:lpstr>Η Μονίκ μένει στην Ελλάδα</vt:lpstr>
      <vt:lpstr>Ρήματα ενεργητικής φωνής α’ και β’ συζυγία Verbs in active voice (1st and 2nd conjugation) </vt:lpstr>
      <vt:lpstr>PowerPoint Presentation</vt:lpstr>
      <vt:lpstr>PowerPoint Presentation</vt:lpstr>
      <vt:lpstr>PowerPoint Presentation</vt:lpstr>
      <vt:lpstr>PowerPoint Presentation</vt:lpstr>
      <vt:lpstr>Βάλτε τα ρήματα στο σωστό πρόσωπο- Put the verbs in the right form.</vt:lpstr>
      <vt:lpstr>PowerPoint Presentation</vt:lpstr>
      <vt:lpstr>PowerPoint Presentation</vt:lpstr>
      <vt:lpstr>Διαβάστε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Πασχαλιά</dc:creator>
  <cp:lastModifiedBy>Πασχαλιά</cp:lastModifiedBy>
  <cp:revision>9</cp:revision>
  <dcterms:created xsi:type="dcterms:W3CDTF">2020-11-25T20:33:00Z</dcterms:created>
  <dcterms:modified xsi:type="dcterms:W3CDTF">2020-11-25T22:16:53Z</dcterms:modified>
</cp:coreProperties>
</file>