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6FF45448-1081-466A-B14C-14BC4C1F4511}" type="datetimeFigureOut">
              <a:rPr lang="el-GR" smtClean="0"/>
              <a:pPr/>
              <a:t>23/9/2020</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10BB2294-0457-4E5E-A626-EDC21E62E28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FF45448-1081-466A-B14C-14BC4C1F4511}" type="datetimeFigureOut">
              <a:rPr lang="el-GR" smtClean="0"/>
              <a:pPr/>
              <a:t>23/9/2020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FF45448-1081-466A-B14C-14BC4C1F4511}" type="datetimeFigureOut">
              <a:rPr lang="el-GR" smtClean="0"/>
              <a:pPr/>
              <a:t>23/9/2020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FF45448-1081-466A-B14C-14BC4C1F4511}" type="datetimeFigureOut">
              <a:rPr lang="el-GR" smtClean="0"/>
              <a:pPr/>
              <a:t>23/9/2020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6FF45448-1081-466A-B14C-14BC4C1F4511}" type="datetimeFigureOut">
              <a:rPr lang="el-GR" smtClean="0"/>
              <a:pPr/>
              <a:t>23/9/2020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FF45448-1081-466A-B14C-14BC4C1F4511}" type="datetimeFigureOut">
              <a:rPr lang="el-GR" smtClean="0"/>
              <a:pPr/>
              <a:t>23/9/2020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6FF45448-1081-466A-B14C-14BC4C1F4511}" type="datetimeFigureOut">
              <a:rPr lang="el-GR" smtClean="0"/>
              <a:pPr/>
              <a:t>23/9/2020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6FF45448-1081-466A-B14C-14BC4C1F4511}" type="datetimeFigureOut">
              <a:rPr lang="el-GR" smtClean="0"/>
              <a:pPr/>
              <a:t>23/9/2020</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6FF45448-1081-466A-B14C-14BC4C1F4511}" type="datetimeFigureOut">
              <a:rPr lang="el-GR" smtClean="0"/>
              <a:pPr/>
              <a:t>23/9/2020</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6FF45448-1081-466A-B14C-14BC4C1F4511}" type="datetimeFigureOut">
              <a:rPr lang="el-GR" smtClean="0"/>
              <a:pPr/>
              <a:t>23/9/2020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0BB2294-0457-4E5E-A626-EDC21E62E288}"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6FF45448-1081-466A-B14C-14BC4C1F4511}" type="datetimeFigureOut">
              <a:rPr lang="el-GR" smtClean="0"/>
              <a:pPr/>
              <a:t>23/9/2020</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10BB2294-0457-4E5E-A626-EDC21E62E288}"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FF45448-1081-466A-B14C-14BC4C1F4511}" type="datetimeFigureOut">
              <a:rPr lang="el-GR" smtClean="0"/>
              <a:pPr/>
              <a:t>23/9/2020</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0BB2294-0457-4E5E-A626-EDC21E62E28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eUg-60fnPX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TwjeiFNm_l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el.wikipedia.org/wiki/%CE%86%CF%81%CF%84%CE%B5%CE%BC%CE%B9%CF%82" TargetMode="External"/><Relationship Id="rId3" Type="http://schemas.openxmlformats.org/officeDocument/2006/relationships/hyperlink" Target="https://el.wikipedia.org/wiki/%CE%91%CE%B3%CE%B1%CE%BC%CE%AD%CE%BC%CE%BD%CF%89%CE%BD" TargetMode="External"/><Relationship Id="rId7" Type="http://schemas.openxmlformats.org/officeDocument/2006/relationships/hyperlink" Target="https://el.wikipedia.org/wiki/%CE%91%CF%87%CE%B9%CE%BB%CE%BB%CE%AD%CE%B1%CF%82" TargetMode="External"/><Relationship Id="rId2" Type="http://schemas.openxmlformats.org/officeDocument/2006/relationships/hyperlink" Target="https://el.wikipedia.org/wiki/%CE%9C%CF%85%CE%BA%CE%AE%CE%BD%CE%B5%CF%82" TargetMode="External"/><Relationship Id="rId1" Type="http://schemas.openxmlformats.org/officeDocument/2006/relationships/slideLayout" Target="../slideLayouts/slideLayout2.xml"/><Relationship Id="rId6" Type="http://schemas.openxmlformats.org/officeDocument/2006/relationships/hyperlink" Target="https://el.wikipedia.org/wiki/%CE%9C%CF%85%CF%81%CE%BC%CE%B9%CE%B4%CF%8C%CE%BD%CE%B5%CF%82" TargetMode="External"/><Relationship Id="rId5" Type="http://schemas.openxmlformats.org/officeDocument/2006/relationships/hyperlink" Target="https://el.wikipedia.org/wiki/%CE%A4%CF%81%CE%BF%CE%AF%CE%B1" TargetMode="External"/><Relationship Id="rId4" Type="http://schemas.openxmlformats.org/officeDocument/2006/relationships/hyperlink" Target="https://el.wikipedia.org/wiki/%CE%91%CF%85%CE%BB%CE%AF%CE%B4%CE%B1"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NUG-_rAtOxw" TargetMode="External"/><Relationship Id="rId2" Type="http://schemas.openxmlformats.org/officeDocument/2006/relationships/hyperlink" Target="https://el.wikipedia.org/wiki/%CE%9A%CE%BB%CF%85%CF%84%CE%B1%CE%B9%CE%BC%CE%BD%CE%AE%CF%83%CF%84%CF%81%CE%B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N</a:t>
            </a:r>
            <a:r>
              <a:rPr lang="el-GR" dirty="0" smtClean="0"/>
              <a:t>ΕΛ</a:t>
            </a:r>
            <a:endParaRPr lang="el-GR" dirty="0"/>
          </a:p>
        </p:txBody>
      </p:sp>
      <p:sp>
        <p:nvSpPr>
          <p:cNvPr id="3" name="2 - Υπότιτλος"/>
          <p:cNvSpPr>
            <a:spLocks noGrp="1"/>
          </p:cNvSpPr>
          <p:nvPr>
            <p:ph type="subTitle" idx="1"/>
          </p:nvPr>
        </p:nvSpPr>
        <p:spPr/>
        <p:txBody>
          <a:bodyPr/>
          <a:lstStyle/>
          <a:p>
            <a:r>
              <a:rPr lang="el-GR" dirty="0" smtClean="0"/>
              <a:t>Δημοτικά τραγούδια</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62500" lnSpcReduction="20000"/>
          </a:bodyPr>
          <a:lstStyle/>
          <a:p>
            <a:r>
              <a:rPr lang="el-GR" dirty="0" smtClean="0"/>
              <a:t>Ο Χάρβαρντ </a:t>
            </a:r>
            <a:r>
              <a:rPr lang="el-GR" dirty="0" err="1" smtClean="0"/>
              <a:t>Σόλνες</a:t>
            </a:r>
            <a:r>
              <a:rPr lang="el-GR" dirty="0" smtClean="0"/>
              <a:t> είναι ένας μεσήλικας άνδρας και </a:t>
            </a:r>
            <a:r>
              <a:rPr lang="el-GR" dirty="0" smtClean="0"/>
              <a:t>πετυχημένος αρχιμάστορας </a:t>
            </a:r>
            <a:r>
              <a:rPr lang="el-GR" dirty="0" smtClean="0"/>
              <a:t>σε μια μικρή πόλη στη Νορβηγία, ο οποίος </a:t>
            </a:r>
            <a:r>
              <a:rPr lang="el-GR" dirty="0" smtClean="0"/>
              <a:t>χαίρει </a:t>
            </a:r>
            <a:r>
              <a:rPr lang="el-GR" dirty="0" smtClean="0"/>
              <a:t>της αναγνώρισης στον τόπο του. Μια μέρα </a:t>
            </a:r>
            <a:r>
              <a:rPr lang="el-GR" dirty="0" smtClean="0"/>
              <a:t>δέχεται </a:t>
            </a:r>
            <a:r>
              <a:rPr lang="el-GR" dirty="0" smtClean="0"/>
              <a:t>επίσκεψη από τη </a:t>
            </a:r>
            <a:r>
              <a:rPr lang="el-GR" dirty="0" err="1" smtClean="0"/>
              <a:t>Χίλντα</a:t>
            </a:r>
            <a:r>
              <a:rPr lang="el-GR" dirty="0" smtClean="0"/>
              <a:t> </a:t>
            </a:r>
            <a:r>
              <a:rPr lang="el-GR" dirty="0" err="1" smtClean="0"/>
              <a:t>Βάνγκελ</a:t>
            </a:r>
            <a:r>
              <a:rPr lang="el-GR" dirty="0" smtClean="0"/>
              <a:t>, μία 23χρονη γυναίκα, την οποία αναγνωρίζει ο γιατρός </a:t>
            </a:r>
            <a:r>
              <a:rPr lang="el-GR" dirty="0" err="1" smtClean="0"/>
              <a:t>Χέρνταλ</a:t>
            </a:r>
            <a:r>
              <a:rPr lang="el-GR" dirty="0" smtClean="0"/>
              <a:t> από ένα πρόσφατο ταξίδι που είχε κάνει. </a:t>
            </a:r>
            <a:r>
              <a:rPr lang="el-GR" dirty="0" smtClean="0"/>
              <a:t>Εκείνη </a:t>
            </a:r>
            <a:r>
              <a:rPr lang="el-GR" dirty="0" smtClean="0"/>
              <a:t>του υπενθυμίζει ότι δεν είναι ξένοι - έχουν συναντηθεί προηγουμένως στην πόλη της πριν από 10 χρόνια, όταν εκείνη ήταν 13 ετών. Όταν ο </a:t>
            </a:r>
            <a:r>
              <a:rPr lang="el-GR" dirty="0" err="1" smtClean="0"/>
              <a:t>Σόλνες</a:t>
            </a:r>
            <a:r>
              <a:rPr lang="el-GR" dirty="0" smtClean="0"/>
              <a:t> δεν ανταποκρίνεται αμέσως, του θυμίζει ότι σε κάποια στιγμή κατά τη διάρκεια της συνάντησής τους, την είχε προσεγγίσει ερωτικά και της είχε υποσχεθεί ένα «βασίλειο», </a:t>
            </a:r>
            <a:r>
              <a:rPr lang="el-GR" dirty="0" smtClean="0"/>
              <a:t>υποσχέσεις τις οποίες </a:t>
            </a:r>
            <a:r>
              <a:rPr lang="el-GR" dirty="0" smtClean="0"/>
              <a:t>εκείνη τότε πίστευε. Εκείνος τα αρνείται όλα. Η </a:t>
            </a:r>
            <a:r>
              <a:rPr lang="el-GR" dirty="0" err="1" smtClean="0"/>
              <a:t>Χίλντα</a:t>
            </a:r>
            <a:r>
              <a:rPr lang="el-GR" dirty="0" smtClean="0"/>
              <a:t> τον πείθει όμως σταδιακά, ότι μπορεί να τον βοηθήσει με τα καθήκοντα του σπιτιού και έτσι εκείνος την παίρνει στο σπίτι του</a:t>
            </a:r>
            <a:r>
              <a:rPr lang="el-GR" dirty="0" smtClean="0"/>
              <a:t>.</a:t>
            </a:r>
          </a:p>
          <a:p>
            <a:r>
              <a:rPr lang="el-GR" dirty="0" smtClean="0"/>
              <a:t>Ο αρχιμάστορας νομίζει ότι μπορεί να πετύχει τα πάντα στη ζωή, ακόμη και να κάνει </a:t>
            </a:r>
            <a:r>
              <a:rPr lang="el-GR" dirty="0" err="1" smtClean="0"/>
              <a:t>ό,τι</a:t>
            </a:r>
            <a:r>
              <a:rPr lang="el-GR" dirty="0" smtClean="0"/>
              <a:t> θέλει με τη ζωή των άλλων γύρω του. Στο τέλος βρίσκει τραγικό θάνατο προσπαθώντας να υπερνικήσει </a:t>
            </a:r>
            <a:r>
              <a:rPr lang="el-GR" dirty="0" err="1" smtClean="0"/>
              <a:t>ό,τι</a:t>
            </a:r>
            <a:r>
              <a:rPr lang="el-GR" dirty="0" smtClean="0"/>
              <a:t> τον εμποδίζει</a:t>
            </a:r>
          </a:p>
          <a:p>
            <a:r>
              <a:rPr lang="en-US" dirty="0" smtClean="0">
                <a:hlinkClick r:id="rId2"/>
              </a:rPr>
              <a:t>https://</a:t>
            </a:r>
            <a:r>
              <a:rPr lang="en-US" dirty="0" smtClean="0">
                <a:hlinkClick r:id="rId2"/>
              </a:rPr>
              <a:t>www.youtube.com/watch?v=eUg-60fnPXs</a:t>
            </a:r>
            <a:endParaRPr lang="el-GR" dirty="0" smtClean="0"/>
          </a:p>
          <a:p>
            <a:endParaRPr lang="el-GR" dirty="0"/>
          </a:p>
        </p:txBody>
      </p:sp>
      <p:sp>
        <p:nvSpPr>
          <p:cNvPr id="3" name="2 - Τίτλος"/>
          <p:cNvSpPr>
            <a:spLocks noGrp="1"/>
          </p:cNvSpPr>
          <p:nvPr>
            <p:ph type="title"/>
          </p:nvPr>
        </p:nvSpPr>
        <p:spPr/>
        <p:txBody>
          <a:bodyPr>
            <a:normAutofit fontScale="90000"/>
          </a:bodyPr>
          <a:lstStyle/>
          <a:p>
            <a:r>
              <a:rPr lang="el-GR" i="1" dirty="0" smtClean="0"/>
              <a:t>Ο Αρχιμάστορας </a:t>
            </a:r>
            <a:r>
              <a:rPr lang="el-GR" i="1" dirty="0" err="1" smtClean="0"/>
              <a:t>Σόλνες</a:t>
            </a:r>
            <a:r>
              <a:rPr lang="el-GR" i="1" dirty="0" smtClean="0"/>
              <a:t> </a:t>
            </a:r>
            <a:r>
              <a:rPr lang="el-GR" dirty="0" smtClean="0"/>
              <a:t>του </a:t>
            </a:r>
            <a:r>
              <a:rPr lang="el-GR" dirty="0" err="1" smtClean="0"/>
              <a:t>Ίψεν</a:t>
            </a:r>
            <a:r>
              <a:rPr lang="el-GR" dirty="0" smtClean="0"/>
              <a:t/>
            </a:r>
            <a:br>
              <a:rPr lang="el-GR" dirty="0" smtClean="0"/>
            </a:br>
            <a:r>
              <a:rPr lang="el-GR" dirty="0" smtClean="0"/>
              <a:t>(θεατρικό έργο 1892, Νορβηγία)</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Υπόθεση</a:t>
            </a:r>
            <a:r>
              <a:rPr lang="en-US" dirty="0" smtClean="0"/>
              <a:t>: </a:t>
            </a:r>
            <a:r>
              <a:rPr lang="el-GR" dirty="0" smtClean="0"/>
              <a:t>στην Άρτα απροσδιόριστου χρονικού πλαισίου η κοινότητα προσπαθεί να κατασκευάσει ένα δημόσιο έργο (γέφυρα) το οποίο έχει μεγάλη σημασία για την ζωή της.</a:t>
            </a:r>
          </a:p>
          <a:p>
            <a:r>
              <a:rPr lang="el-GR" dirty="0" smtClean="0"/>
              <a:t>Παράδοξο στοιχείο είναι ότι το πρωί η εργασία προχωρεί κανονικά αλλά το βράδυ το έργο καταστρέφεται μυστηριωδώς</a:t>
            </a:r>
          </a:p>
          <a:p>
            <a:r>
              <a:rPr lang="el-GR" dirty="0" smtClean="0"/>
              <a:t>Οι συντελεστές του έργου βρίσκονται σε απόγνωση, καθώς δεν ξέρουν τι να κάνουν</a:t>
            </a:r>
            <a:endParaRPr lang="el-GR" dirty="0"/>
          </a:p>
        </p:txBody>
      </p:sp>
      <p:sp>
        <p:nvSpPr>
          <p:cNvPr id="2" name="1 - Τίτλος"/>
          <p:cNvSpPr>
            <a:spLocks noGrp="1"/>
          </p:cNvSpPr>
          <p:nvPr>
            <p:ph type="title"/>
          </p:nvPr>
        </p:nvSpPr>
        <p:spPr/>
        <p:txBody>
          <a:bodyPr/>
          <a:lstStyle/>
          <a:p>
            <a:r>
              <a:rPr lang="el-GR" dirty="0" smtClean="0"/>
              <a:t>«Του γιοφυριού της Άρτας»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r>
              <a:rPr lang="el-GR" dirty="0" smtClean="0"/>
              <a:t>Κατά παράδοξο τρόπο ένα πτηνό που μιλάει πλησιάζει και αποκαλύπτει τι πρέπει να γίνει για να λυθεί το πρόβλημα</a:t>
            </a:r>
            <a:r>
              <a:rPr lang="en-US" dirty="0" smtClean="0"/>
              <a:t>: </a:t>
            </a:r>
            <a:r>
              <a:rPr lang="el-GR" dirty="0" smtClean="0"/>
              <a:t>«πρέπει να θυσιαστεί η γυναίκα του Αρχιμάστορα»</a:t>
            </a:r>
          </a:p>
          <a:p>
            <a:r>
              <a:rPr lang="el-GR" dirty="0" smtClean="0"/>
              <a:t>Ο Αρχιμάστορας θλίβεται αλλά αναγκάζεται να υποχωρήσει γιατί το έργο πρέπει να προχωρήσει για το καλό της κοινότητας</a:t>
            </a:r>
          </a:p>
          <a:p>
            <a:r>
              <a:rPr lang="el-GR" dirty="0" smtClean="0"/>
              <a:t>Δίνει εντολή το ίδιο πτηνό να μεταφέρει την πρόσκληση στην αγαπημένη του γυναίκα ώστε αυτή να έρθει </a:t>
            </a:r>
            <a:r>
              <a:rPr lang="el-GR" b="1" dirty="0" smtClean="0">
                <a:solidFill>
                  <a:srgbClr val="FF0000"/>
                </a:solidFill>
              </a:rPr>
              <a:t>αργά</a:t>
            </a:r>
            <a:r>
              <a:rPr lang="el-GR" dirty="0" smtClean="0"/>
              <a:t>. </a:t>
            </a:r>
            <a:endParaRPr lang="el-GR" dirty="0"/>
          </a:p>
        </p:txBody>
      </p:sp>
      <p:sp>
        <p:nvSpPr>
          <p:cNvPr id="2" name="1 - Τίτλος"/>
          <p:cNvSpPr>
            <a:spLocks noGrp="1"/>
          </p:cNvSpPr>
          <p:nvPr>
            <p:ph type="title"/>
          </p:nvPr>
        </p:nvSpPr>
        <p:spPr/>
        <p:txBody>
          <a:bodyPr/>
          <a:lstStyle/>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r>
              <a:rPr lang="el-GR" dirty="0" smtClean="0"/>
              <a:t>Νέο παράδοξο στοιχείο είναι ότι το πτηνό μεταφέρει την πρόσκληση τροποποιημένη ώστε η γυναίκα να έρθει </a:t>
            </a:r>
            <a:r>
              <a:rPr lang="el-GR" b="1" dirty="0" smtClean="0">
                <a:solidFill>
                  <a:srgbClr val="FF0000"/>
                </a:solidFill>
              </a:rPr>
              <a:t>γρήγορα </a:t>
            </a:r>
            <a:r>
              <a:rPr lang="el-GR" dirty="0" smtClean="0"/>
              <a:t>(</a:t>
            </a:r>
            <a:r>
              <a:rPr lang="el-GR" i="1" dirty="0" smtClean="0"/>
              <a:t>δημιουργική παρανόηση</a:t>
            </a:r>
            <a:r>
              <a:rPr lang="el-GR" dirty="0" smtClean="0"/>
              <a:t>)</a:t>
            </a:r>
          </a:p>
          <a:p>
            <a:r>
              <a:rPr lang="el-GR" dirty="0" smtClean="0"/>
              <a:t>Η γυναίκα έρχεται χαρούμενη νομίζοντας ότι η πραγματική αιτία είναι η συμπαράσταση στον άντρα της</a:t>
            </a:r>
          </a:p>
          <a:p>
            <a:r>
              <a:rPr lang="el-GR" dirty="0" smtClean="0"/>
              <a:t>Της προβάλλουν δικαιολογία ώστε να κατεβεί στα θεμέλια του έργου και τότε βρίσκουν ευκαιρία να τη «χτίσουν»-θυσιάσουν</a:t>
            </a:r>
          </a:p>
          <a:p>
            <a:r>
              <a:rPr lang="el-GR" dirty="0" smtClean="0"/>
              <a:t>Η τελευταία αντίδρασή της προτού πεθάνει είναι να καταραστεί το έργο αλλά μετά την παρέμβαση της κοινότητας αλλάζει την κατάρα σε ηπιότερη</a:t>
            </a:r>
            <a:endParaRPr lang="el-GR" dirty="0"/>
          </a:p>
        </p:txBody>
      </p:sp>
      <p:sp>
        <p:nvSpPr>
          <p:cNvPr id="2" name="1 - Τίτλος"/>
          <p:cNvSpPr>
            <a:spLocks noGrp="1"/>
          </p:cNvSpPr>
          <p:nvPr>
            <p:ph type="title"/>
          </p:nvPr>
        </p:nvSpPr>
        <p:spPr/>
        <p:txBody>
          <a:bodyPr/>
          <a:lstStyle/>
          <a:p>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smtClean="0"/>
              <a:t>Σύγκρουση κοινότητας-ατόμου</a:t>
            </a:r>
          </a:p>
          <a:p>
            <a:r>
              <a:rPr lang="el-GR" dirty="0" smtClean="0"/>
              <a:t>Εσωτερική σύγκρουση στην ψυχή του Πρωτομάστορα (χρέος προς την κοινότητα-αγάπη για τη γυναίκα του)</a:t>
            </a:r>
          </a:p>
          <a:p>
            <a:r>
              <a:rPr lang="el-GR" dirty="0" smtClean="0"/>
              <a:t>Παράδοξο στοιχείο</a:t>
            </a:r>
            <a:r>
              <a:rPr lang="en-US" dirty="0" smtClean="0"/>
              <a:t>: </a:t>
            </a:r>
            <a:r>
              <a:rPr lang="el-GR" dirty="0" smtClean="0"/>
              <a:t>το αδιέξοδο-το πτηνό που δίνει λύση στο αδιέξοδο-δημιουργική παρανόηση</a:t>
            </a:r>
          </a:p>
          <a:p>
            <a:r>
              <a:rPr lang="el-GR" dirty="0" smtClean="0"/>
              <a:t>Εθιμικό στοιχείο</a:t>
            </a:r>
            <a:r>
              <a:rPr lang="en-US" dirty="0" smtClean="0"/>
              <a:t>: </a:t>
            </a:r>
            <a:r>
              <a:rPr lang="el-GR" dirty="0" smtClean="0"/>
              <a:t>θυσία κάποιου πλάσματος για επιτέλεση έργου σημαντικού</a:t>
            </a:r>
          </a:p>
          <a:p>
            <a:r>
              <a:rPr lang="el-GR" dirty="0" smtClean="0"/>
              <a:t>Τραγικό στοιχείο (τραγούδι)</a:t>
            </a:r>
            <a:endParaRPr lang="el-GR" dirty="0"/>
          </a:p>
        </p:txBody>
      </p:sp>
      <p:sp>
        <p:nvSpPr>
          <p:cNvPr id="2" name="1 - Τίτλος"/>
          <p:cNvSpPr>
            <a:spLocks noGrp="1"/>
          </p:cNvSpPr>
          <p:nvPr>
            <p:ph type="title"/>
          </p:nvPr>
        </p:nvSpPr>
        <p:spPr/>
        <p:txBody>
          <a:bodyPr/>
          <a:lstStyle/>
          <a:p>
            <a:pPr algn="ctr"/>
            <a:r>
              <a:rPr lang="el-GR" dirty="0" smtClean="0"/>
              <a:t>Θεματικοί άξονες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b="1" dirty="0" smtClean="0">
                <a:solidFill>
                  <a:srgbClr val="FF0000"/>
                </a:solidFill>
              </a:rPr>
              <a:t>Τραγικό δίλημμα </a:t>
            </a:r>
            <a:r>
              <a:rPr lang="el-GR" dirty="0" smtClean="0"/>
              <a:t>Πρωτομάστορα, να θυσιάσει τη γυναίκα του για το κοινό καλό ή να σώσει τη γυναίκα του και να ατιμαστεί ο ίδιος ως ανίκανος αρχιτεχνίτης</a:t>
            </a:r>
            <a:r>
              <a:rPr lang="en-US" dirty="0" smtClean="0"/>
              <a:t>;</a:t>
            </a:r>
            <a:r>
              <a:rPr lang="el-GR" dirty="0" smtClean="0"/>
              <a:t> </a:t>
            </a:r>
          </a:p>
          <a:p>
            <a:r>
              <a:rPr lang="el-GR" dirty="0" smtClean="0"/>
              <a:t>Μορφολογία Τραγωδίας</a:t>
            </a:r>
            <a:r>
              <a:rPr lang="en-US" dirty="0" smtClean="0"/>
              <a:t>: </a:t>
            </a:r>
            <a:r>
              <a:rPr lang="el-GR" dirty="0" smtClean="0"/>
              <a:t>πρωταγωνιστής (πρωτομάστορας, ατομική συνείδηση), Χορός (</a:t>
            </a:r>
            <a:r>
              <a:rPr lang="el-GR" dirty="0" err="1" smtClean="0"/>
              <a:t>εργάτες=κοινότητα</a:t>
            </a:r>
            <a:r>
              <a:rPr lang="el-GR" dirty="0" smtClean="0"/>
              <a:t>, συλλογική συνείδηση), περιπέτεια, είσοδος </a:t>
            </a:r>
            <a:r>
              <a:rPr lang="el-GR" dirty="0" smtClean="0"/>
              <a:t>νέου </a:t>
            </a:r>
            <a:r>
              <a:rPr lang="el-GR" dirty="0" smtClean="0"/>
              <a:t>προσώπου (γυναίκα), μαγικό στοιχείο</a:t>
            </a:r>
            <a:endParaRPr lang="el-GR" dirty="0"/>
          </a:p>
        </p:txBody>
      </p:sp>
      <p:sp>
        <p:nvSpPr>
          <p:cNvPr id="3" name="2 - Τίτλος"/>
          <p:cNvSpPr>
            <a:spLocks noGrp="1"/>
          </p:cNvSpPr>
          <p:nvPr>
            <p:ph type="title"/>
          </p:nvPr>
        </p:nvSpPr>
        <p:spPr/>
        <p:txBody>
          <a:bodyPr/>
          <a:lstStyle/>
          <a:p>
            <a:pPr algn="ctr"/>
            <a:r>
              <a:rPr lang="el-GR" dirty="0" smtClean="0"/>
              <a:t>Τραγικό στοιχείο</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endParaRPr lang="el-GR" dirty="0" smtClean="0"/>
          </a:p>
        </p:txBody>
      </p:sp>
      <p:sp>
        <p:nvSpPr>
          <p:cNvPr id="3" name="2 - Τίτλος"/>
          <p:cNvSpPr>
            <a:spLocks noGrp="1"/>
          </p:cNvSpPr>
          <p:nvPr>
            <p:ph type="title"/>
          </p:nvPr>
        </p:nvSpPr>
        <p:spPr/>
        <p:txBody>
          <a:bodyPr>
            <a:normAutofit fontScale="90000"/>
          </a:bodyPr>
          <a:lstStyle/>
          <a:p>
            <a:r>
              <a:rPr lang="el-GR" sz="3200" dirty="0" smtClean="0">
                <a:hlinkClick r:id="rId2"/>
              </a:rPr>
              <a:t/>
            </a:r>
            <a:br>
              <a:rPr lang="el-GR" sz="3200" dirty="0" smtClean="0">
                <a:hlinkClick r:id="rId2"/>
              </a:rPr>
            </a:br>
            <a:r>
              <a:rPr lang="en-US" sz="3200" dirty="0" smtClean="0">
                <a:hlinkClick r:id="rId2"/>
              </a:rPr>
              <a:t>https</a:t>
            </a:r>
            <a:r>
              <a:rPr lang="en-US" sz="3200" dirty="0" smtClean="0">
                <a:hlinkClick r:id="rId2"/>
              </a:rPr>
              <a:t>://www.youtube.com/watch?v=TwjeiFNm_l4</a:t>
            </a:r>
            <a:r>
              <a:rPr lang="el-GR" sz="3200" dirty="0" smtClean="0"/>
              <a:t> (μουσική απόδοση τραγουδιού)</a:t>
            </a:r>
            <a:br>
              <a:rPr lang="el-GR" sz="3200" dirty="0" smtClean="0"/>
            </a:br>
            <a:endParaRPr lang="el-GR" sz="3200" dirty="0"/>
          </a:p>
        </p:txBody>
      </p:sp>
      <p:pic>
        <p:nvPicPr>
          <p:cNvPr id="1026" name="Picture 2" descr="C:\Users\Antonis\Documents\Το-γεφύρι-της-Άρτας-1913-Boissonas.jpg"/>
          <p:cNvPicPr>
            <a:picLocks noChangeAspect="1" noChangeArrowheads="1"/>
          </p:cNvPicPr>
          <p:nvPr/>
        </p:nvPicPr>
        <p:blipFill>
          <a:blip r:embed="rId3" cstate="print"/>
          <a:srcRect/>
          <a:stretch>
            <a:fillRect/>
          </a:stretch>
        </p:blipFill>
        <p:spPr bwMode="auto">
          <a:xfrm>
            <a:off x="476250" y="1556792"/>
            <a:ext cx="8191500" cy="49685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r>
              <a:rPr lang="el-GR" dirty="0" smtClean="0"/>
              <a:t>Η επώνυμη ηρωίδα που βρίσκεται στις </a:t>
            </a:r>
            <a:r>
              <a:rPr lang="el-GR" dirty="0" smtClean="0">
                <a:hlinkClick r:id="rId2" tooltip="Μυκήνες"/>
              </a:rPr>
              <a:t>Μυκήνες</a:t>
            </a:r>
            <a:r>
              <a:rPr lang="el-GR" dirty="0" smtClean="0"/>
              <a:t> προσκαλείται από τον πατέρα της βασιλιά </a:t>
            </a:r>
            <a:r>
              <a:rPr lang="el-GR" dirty="0" smtClean="0">
                <a:hlinkClick r:id="rId3" tooltip="Αγαμέμνων"/>
              </a:rPr>
              <a:t>Αγαμέμνονα</a:t>
            </a:r>
            <a:r>
              <a:rPr lang="el-GR" dirty="0" smtClean="0"/>
              <a:t> στο στρατόπεδο των Αχαιών στην </a:t>
            </a:r>
            <a:r>
              <a:rPr lang="el-GR" dirty="0" smtClean="0">
                <a:hlinkClick r:id="rId4" tooltip="Αυλίδα"/>
              </a:rPr>
              <a:t>Αυλίδα</a:t>
            </a:r>
            <a:r>
              <a:rPr lang="el-GR" dirty="0" smtClean="0"/>
              <a:t> λίγο πριν τον απόπλου για την (αποβατική) εκστρατεία της </a:t>
            </a:r>
            <a:r>
              <a:rPr lang="el-GR" dirty="0" smtClean="0">
                <a:hlinkClick r:id="rId5" tooltip="Τροία"/>
              </a:rPr>
              <a:t>Τροίας</a:t>
            </a:r>
            <a:r>
              <a:rPr lang="el-GR" dirty="0" smtClean="0"/>
              <a:t> με τη δικαιολογία δήθεν </a:t>
            </a:r>
            <a:r>
              <a:rPr lang="el-GR" dirty="0" smtClean="0"/>
              <a:t>να παντρευτεί </a:t>
            </a:r>
            <a:r>
              <a:rPr lang="el-GR" dirty="0" smtClean="0"/>
              <a:t>τον βασιλέα των </a:t>
            </a:r>
            <a:r>
              <a:rPr lang="el-GR" dirty="0" smtClean="0">
                <a:hlinkClick r:id="rId6" tooltip="Μυρμιδόνες"/>
              </a:rPr>
              <a:t>Μυρμιδόνων</a:t>
            </a:r>
            <a:r>
              <a:rPr lang="el-GR" dirty="0" smtClean="0"/>
              <a:t> </a:t>
            </a:r>
            <a:r>
              <a:rPr lang="el-GR" dirty="0" smtClean="0">
                <a:hlinkClick r:id="rId7" tooltip="Αχιλλέας"/>
              </a:rPr>
              <a:t>Αχιλλέα</a:t>
            </a:r>
            <a:r>
              <a:rPr lang="el-GR" dirty="0" smtClean="0"/>
              <a:t>. Στην πράξη, όμως για να θυσιαστεί στην θεά </a:t>
            </a:r>
            <a:r>
              <a:rPr lang="el-GR" dirty="0" smtClean="0">
                <a:hlinkClick r:id="rId8" tooltip="Άρτεμις"/>
              </a:rPr>
              <a:t>Άρτεμη</a:t>
            </a:r>
            <a:r>
              <a:rPr lang="el-GR" dirty="0" smtClean="0"/>
              <a:t> υπέρ της </a:t>
            </a:r>
            <a:r>
              <a:rPr lang="el-GR" dirty="0" smtClean="0"/>
              <a:t>πατρίδος, διότι οι θεοί δεν αφήνουν τους ανέμους να πνεύσουν για να διευκολύνουν την πλεύση του στόλου των Αχαιών προς την Τροία.  </a:t>
            </a:r>
            <a:endParaRPr lang="el-GR" dirty="0"/>
          </a:p>
        </p:txBody>
      </p:sp>
      <p:sp>
        <p:nvSpPr>
          <p:cNvPr id="3" name="2 - Τίτλος"/>
          <p:cNvSpPr>
            <a:spLocks noGrp="1"/>
          </p:cNvSpPr>
          <p:nvPr>
            <p:ph type="title"/>
          </p:nvPr>
        </p:nvSpPr>
        <p:spPr/>
        <p:txBody>
          <a:bodyPr/>
          <a:lstStyle/>
          <a:p>
            <a:pPr algn="ctr"/>
            <a:r>
              <a:rPr lang="el-GR" dirty="0" err="1" smtClean="0"/>
              <a:t>Ιφιγένια</a:t>
            </a:r>
            <a:r>
              <a:rPr lang="el-GR" dirty="0" smtClean="0"/>
              <a:t> εν </a:t>
            </a:r>
            <a:r>
              <a:rPr lang="el-GR" dirty="0" err="1" smtClean="0"/>
              <a:t>Αυλίδι</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r>
              <a:rPr lang="el-GR" dirty="0" smtClean="0"/>
              <a:t>Ο Αγαμέμνονας πρέπει να βρει λύση στο αδιέξοδο, γι’ αυτό οι μάντεις του λένε ότι πρέπει να θυσιάσει κάτι που αγαπά για να πετύχει το κατόρθωμα που ονειρεύεται. Όταν όμως έφθασε συνοδευόμενη από την μητέρα της και έγινε γνωστός ο αληθής σκοπός της πρόσκλησης η μεν </a:t>
            </a:r>
            <a:r>
              <a:rPr lang="el-GR" dirty="0" smtClean="0">
                <a:hlinkClick r:id="rId2" tooltip="Κλυταιμνήστρα"/>
              </a:rPr>
              <a:t>Κλυταιμνήστρα</a:t>
            </a:r>
            <a:r>
              <a:rPr lang="el-GR" dirty="0" smtClean="0"/>
              <a:t> ικετεύει τον Αχιλλέα να σώσει την φημισμένη περί αυτού νύφη, η δε κόρη τον πατέρα της να μη προβεί σε τέτοια πράξη. Ο Αχιλλέας υπόσχεται να εμποδίσει την θυσία αλλά ο στρατός σε στασίαση απαιτεί την εκτέλεση της θυσίας. Και ενώ τα πράγματα περιπλέκονται η ευγενική ηρωίδα αποδέχεται να θυσιαστεί για την πατρίδα.</a:t>
            </a:r>
          </a:p>
          <a:p>
            <a:endParaRPr lang="el-GR" dirty="0" smtClean="0">
              <a:hlinkClick r:id="rId3"/>
            </a:endParaRPr>
          </a:p>
          <a:p>
            <a:endParaRPr lang="el-GR" dirty="0"/>
          </a:p>
        </p:txBody>
      </p:sp>
      <p:sp>
        <p:nvSpPr>
          <p:cNvPr id="3" name="2 - Τίτλος"/>
          <p:cNvSpPr>
            <a:spLocks noGrp="1"/>
          </p:cNvSpPr>
          <p:nvPr>
            <p:ph type="title"/>
          </p:nvPr>
        </p:nvSpPr>
        <p:spPr/>
        <p:txBody>
          <a:bodyPr>
            <a:normAutofit fontScale="90000"/>
          </a:bodyPr>
          <a:lstStyle/>
          <a:p>
            <a:r>
              <a:rPr lang="el-GR" sz="3200" dirty="0" smtClean="0">
                <a:hlinkClick r:id="rId3"/>
              </a:rPr>
              <a:t/>
            </a:r>
            <a:br>
              <a:rPr lang="el-GR" sz="3200" dirty="0" smtClean="0">
                <a:hlinkClick r:id="rId3"/>
              </a:rPr>
            </a:br>
            <a:r>
              <a:rPr lang="en-US" sz="3200" dirty="0" smtClean="0">
                <a:hlinkClick r:id="rId3"/>
              </a:rPr>
              <a:t>https</a:t>
            </a:r>
            <a:r>
              <a:rPr lang="en-US" sz="3200" dirty="0" smtClean="0">
                <a:hlinkClick r:id="rId3"/>
              </a:rPr>
              <a:t>://www.youtube.com/watch?v=NUG-_rAtOxw</a:t>
            </a:r>
            <a:r>
              <a:rPr lang="el-GR" sz="3200" dirty="0" smtClean="0"/>
              <a:t> (Ιφιγένεια εν </a:t>
            </a:r>
            <a:r>
              <a:rPr lang="el-GR" sz="3200" dirty="0" err="1" smtClean="0"/>
              <a:t>Αυλίδι</a:t>
            </a:r>
            <a:r>
              <a:rPr lang="el-GR" sz="3200" dirty="0" smtClean="0"/>
              <a:t>)</a:t>
            </a:r>
            <a:br>
              <a:rPr lang="el-GR" sz="3200" dirty="0" smtClean="0"/>
            </a:br>
            <a:endParaRPr lang="el-GR"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83</TotalTime>
  <Words>568</Words>
  <Application>Microsoft Office PowerPoint</Application>
  <PresentationFormat>Προβολή στην οθόνη (4:3)</PresentationFormat>
  <Paragraphs>31</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Συγκέντρωση</vt:lpstr>
      <vt:lpstr>NΕΛ</vt:lpstr>
      <vt:lpstr>«Του γιοφυριού της Άρτας»</vt:lpstr>
      <vt:lpstr>Διαφάνεια 3</vt:lpstr>
      <vt:lpstr>Διαφάνεια 4</vt:lpstr>
      <vt:lpstr>Θεματικοί άξονες</vt:lpstr>
      <vt:lpstr>Τραγικό στοιχείο</vt:lpstr>
      <vt:lpstr> https://www.youtube.com/watch?v=TwjeiFNm_l4 (μουσική απόδοση τραγουδιού) </vt:lpstr>
      <vt:lpstr>Ιφιγένια εν Αυλίδι</vt:lpstr>
      <vt:lpstr> https://www.youtube.com/watch?v=NUG-_rAtOxw (Ιφιγένεια εν Αυλίδι) </vt:lpstr>
      <vt:lpstr>Ο Αρχιμάστορας Σόλνες του Ίψεν (θεατρικό έργο 1892, Νορβηγία)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NΕΛ</dc:title>
  <dc:creator>Antonis</dc:creator>
  <cp:lastModifiedBy>Antonis</cp:lastModifiedBy>
  <cp:revision>15</cp:revision>
  <dcterms:created xsi:type="dcterms:W3CDTF">2020-09-23T14:54:35Z</dcterms:created>
  <dcterms:modified xsi:type="dcterms:W3CDTF">2020-09-23T19:33:47Z</dcterms:modified>
</cp:coreProperties>
</file>