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2" r:id="rId2"/>
    <p:sldId id="261" r:id="rId3"/>
    <p:sldId id="257" r:id="rId4"/>
    <p:sldId id="279" r:id="rId5"/>
    <p:sldId id="281" r:id="rId6"/>
    <p:sldId id="280" r:id="rId7"/>
    <p:sldId id="282" r:id="rId8"/>
    <p:sldId id="270" r:id="rId9"/>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706" autoAdjust="0"/>
  </p:normalViewPr>
  <p:slideViewPr>
    <p:cSldViewPr snapToGrid="0">
      <p:cViewPr varScale="1">
        <p:scale>
          <a:sx n="114" d="100"/>
          <a:sy n="114" d="100"/>
        </p:scale>
        <p:origin x="414" y="102"/>
      </p:cViewPr>
      <p:guideLst>
        <p:guide pos="3840"/>
        <p:guide orient="horz" pos="2160"/>
      </p:guideLst>
    </p:cSldViewPr>
  </p:slideViewPr>
  <p:notesTextViewPr>
    <p:cViewPr>
      <p:scale>
        <a:sx n="1" d="1"/>
        <a:sy n="1" d="1"/>
      </p:scale>
      <p:origin x="0" y="0"/>
    </p:cViewPr>
  </p:notesTextViewPr>
  <p:notesViewPr>
    <p:cSldViewPr snapToGrid="0" showGuides="1">
      <p:cViewPr varScale="1">
        <p:scale>
          <a:sx n="72" d="100"/>
          <a:sy n="72" d="100"/>
        </p:scale>
        <p:origin x="33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B9724BC-CE7B-46CE-943C-DAC919F8653B}" type="datetime1">
              <a:rPr lang="el-GR" smtClean="0"/>
              <a:t>3/5/2020</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98501B-77B5-4365-9881-C6E19A3C1E42}" type="slidenum">
              <a:rPr lang="el-GR" smtClean="0"/>
              <a:t>‹#›</a:t>
            </a:fld>
            <a:endParaRPr lang="el-GR" dirty="0"/>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9F0A164-543B-4F26-BFED-B1C8938B2680}" type="datetime1">
              <a:rPr lang="el-GR" noProof="0" smtClean="0"/>
              <a:t>3/5/2020</a:t>
            </a:fld>
            <a:endParaRPr lang="el-GR" noProof="0"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C8BD8E7-1312-41F3-99C4-6DA5AF891969}" type="slidenum">
              <a:rPr lang="el-GR" noProof="0" smtClean="0"/>
              <a:t>‹#›</a:t>
            </a:fld>
            <a:endParaRPr lang="el-GR" noProof="0" dirty="0"/>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FC8BD8E7-1312-41F3-99C4-6DA5AF891969}" type="slidenum">
              <a:rPr lang="el-GR" smtClean="0"/>
              <a:t>1</a:t>
            </a:fld>
            <a:endParaRPr lang="el-GR" dirty="0"/>
          </a:p>
        </p:txBody>
      </p:sp>
    </p:spTree>
    <p:extLst>
      <p:ext uri="{BB962C8B-B14F-4D97-AF65-F5344CB8AC3E}">
        <p14:creationId xmlns:p14="http://schemas.microsoft.com/office/powerpoint/2010/main" val="417899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FC8BD8E7-1312-41F3-99C4-6DA5AF891969}" type="slidenum">
              <a:rPr lang="el-GR" smtClean="0"/>
              <a:t>2</a:t>
            </a:fld>
            <a:endParaRPr lang="el-GR" dirty="0"/>
          </a:p>
        </p:txBody>
      </p:sp>
    </p:spTree>
    <p:extLst>
      <p:ext uri="{BB962C8B-B14F-4D97-AF65-F5344CB8AC3E}">
        <p14:creationId xmlns:p14="http://schemas.microsoft.com/office/powerpoint/2010/main" val="81350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FC8BD8E7-1312-41F3-99C4-6DA5AF891969}" type="slidenum">
              <a:rPr lang="el-GR" smtClean="0"/>
              <a:t>3</a:t>
            </a:fld>
            <a:endParaRPr lang="el-GR" dirty="0"/>
          </a:p>
        </p:txBody>
      </p:sp>
    </p:spTree>
    <p:extLst>
      <p:ext uri="{BB962C8B-B14F-4D97-AF65-F5344CB8AC3E}">
        <p14:creationId xmlns:p14="http://schemas.microsoft.com/office/powerpoint/2010/main" val="521655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FC8BD8E7-1312-41F3-99C4-6DA5AF891969}" type="slidenum">
              <a:rPr lang="el-GR" smtClean="0"/>
              <a:t>4</a:t>
            </a:fld>
            <a:endParaRPr lang="el-GR" dirty="0"/>
          </a:p>
        </p:txBody>
      </p:sp>
    </p:spTree>
    <p:extLst>
      <p:ext uri="{BB962C8B-B14F-4D97-AF65-F5344CB8AC3E}">
        <p14:creationId xmlns:p14="http://schemas.microsoft.com/office/powerpoint/2010/main" val="1266079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FC8BD8E7-1312-41F3-99C4-6DA5AF891969}" type="slidenum">
              <a:rPr lang="el-GR" smtClean="0"/>
              <a:t>5</a:t>
            </a:fld>
            <a:endParaRPr lang="el-GR" dirty="0"/>
          </a:p>
        </p:txBody>
      </p:sp>
    </p:spTree>
    <p:extLst>
      <p:ext uri="{BB962C8B-B14F-4D97-AF65-F5344CB8AC3E}">
        <p14:creationId xmlns:p14="http://schemas.microsoft.com/office/powerpoint/2010/main" val="347754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FC8BD8E7-1312-41F3-99C4-6DA5AF891969}" type="slidenum">
              <a:rPr lang="el-GR" smtClean="0"/>
              <a:t>6</a:t>
            </a:fld>
            <a:endParaRPr lang="el-GR" dirty="0"/>
          </a:p>
        </p:txBody>
      </p:sp>
    </p:spTree>
    <p:extLst>
      <p:ext uri="{BB962C8B-B14F-4D97-AF65-F5344CB8AC3E}">
        <p14:creationId xmlns:p14="http://schemas.microsoft.com/office/powerpoint/2010/main" val="257702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FC8BD8E7-1312-41F3-99C4-6DA5AF891969}" type="slidenum">
              <a:rPr lang="el-GR" smtClean="0"/>
              <a:t>7</a:t>
            </a:fld>
            <a:endParaRPr lang="el-GR" dirty="0"/>
          </a:p>
        </p:txBody>
      </p:sp>
    </p:spTree>
    <p:extLst>
      <p:ext uri="{BB962C8B-B14F-4D97-AF65-F5344CB8AC3E}">
        <p14:creationId xmlns:p14="http://schemas.microsoft.com/office/powerpoint/2010/main" val="482474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FC8BD8E7-1312-41F3-99C4-6DA5AF891969}" type="slidenum">
              <a:rPr lang="el-GR" smtClean="0"/>
              <a:t>8</a:t>
            </a:fld>
            <a:endParaRPr lang="el-GR" dirty="0"/>
          </a:p>
        </p:txBody>
      </p:sp>
    </p:spTree>
    <p:extLst>
      <p:ext uri="{BB962C8B-B14F-4D97-AF65-F5344CB8AC3E}">
        <p14:creationId xmlns:p14="http://schemas.microsoft.com/office/powerpoint/2010/main" val="316922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accent1">
            <a:lumMod val="75000"/>
          </a:schemeClr>
        </a:solidFill>
        <a:effectLst/>
      </p:bgPr>
    </p:bg>
    <p:spTree>
      <p:nvGrpSpPr>
        <p:cNvPr id="1" name=""/>
        <p:cNvGrpSpPr/>
        <p:nvPr/>
      </p:nvGrpSpPr>
      <p:grpSpPr>
        <a:xfrm>
          <a:off x="0" y="0"/>
          <a:ext cx="0" cy="0"/>
          <a:chOff x="0" y="0"/>
          <a:chExt cx="0" cy="0"/>
        </a:xfrm>
      </p:grpSpPr>
      <p:sp>
        <p:nvSpPr>
          <p:cNvPr id="7" name="Ορθογώνιο 6"/>
          <p:cNvSpPr/>
          <p:nvPr userDrawn="1"/>
        </p:nvSpPr>
        <p:spPr>
          <a:xfrm>
            <a:off x="310453" y="214365"/>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hasCustomPrompt="1"/>
          </p:nvPr>
        </p:nvSpPr>
        <p:spPr>
          <a:xfrm>
            <a:off x="838200" y="1548245"/>
            <a:ext cx="10515600" cy="2240280"/>
          </a:xfrm>
        </p:spPr>
        <p:txBody>
          <a:bodyPr rtlCol="0" anchor="b">
            <a:normAutofit/>
          </a:bodyPr>
          <a:lstStyle>
            <a:lvl1pPr algn="ctr" rtl="0">
              <a:defRPr sz="4400">
                <a:solidFill>
                  <a:schemeClr val="bg1"/>
                </a:solidFill>
              </a:defRPr>
            </a:lvl1pPr>
          </a:lstStyle>
          <a:p>
            <a:pPr rtl="0"/>
            <a:r>
              <a:rPr lang="el-GR" noProof="0" dirty="0"/>
              <a:t>ΚΑΝΤΕ ΚΛΙΚ ΓΙΑ ΝΑ ΕΠΕΞΕΡΓΑΣΤΕΙΤΕ ΤΟ ΣΤΥΛ ΥΠΟΔΕΙΓΜΑΤΟΣ ΤΙΤΛΟΥ</a:t>
            </a:r>
          </a:p>
        </p:txBody>
      </p:sp>
      <p:sp>
        <p:nvSpPr>
          <p:cNvPr id="3" name="Υπότιτλος 2"/>
          <p:cNvSpPr>
            <a:spLocks noGrp="1"/>
          </p:cNvSpPr>
          <p:nvPr>
            <p:ph type="subTitle" idx="1" hasCustomPrompt="1"/>
          </p:nvPr>
        </p:nvSpPr>
        <p:spPr>
          <a:xfrm>
            <a:off x="838200" y="3854659"/>
            <a:ext cx="10515600" cy="1143000"/>
          </a:xfrm>
        </p:spPr>
        <p:txBody>
          <a:bodyPr rtlCol="0">
            <a:normAutofit/>
          </a:bodyPr>
          <a:lstStyle>
            <a:lvl1pPr marL="0" indent="0" algn="ctr" rtl="0">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dirty="0"/>
              <a:t>ΚΑΝΤΕ ΚΛΙΚ ΓΙΑ ΝΑ ΕΠΕΞΕΡΓΑΣΤΕΙΤΕ ΤΟ ΣΤΥΛ ΥΠΟΔΕΙΓΜΑΤΟΣ ΥΠΟΤΙΤΛΟΥ</a:t>
            </a:r>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Εικόνα με λεζάντα">
    <p:spTree>
      <p:nvGrpSpPr>
        <p:cNvPr id="1" name=""/>
        <p:cNvGrpSpPr/>
        <p:nvPr/>
      </p:nvGrpSpPr>
      <p:grpSpPr>
        <a:xfrm>
          <a:off x="0" y="0"/>
          <a:ext cx="0" cy="0"/>
          <a:chOff x="0" y="0"/>
          <a:chExt cx="0" cy="0"/>
        </a:xfrm>
      </p:grpSpPr>
      <p:sp>
        <p:nvSpPr>
          <p:cNvPr id="8" name="Ορθογώνιο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title" hasCustomPrompt="1"/>
          </p:nvPr>
        </p:nvSpPr>
        <p:spPr>
          <a:xfrm>
            <a:off x="8532813" y="1683327"/>
            <a:ext cx="3125787" cy="2877260"/>
          </a:xfrm>
        </p:spPr>
        <p:txBody>
          <a:bodyPr rtlCol="0" anchor="b">
            <a:normAutofit/>
          </a:bodyPr>
          <a:lstStyle>
            <a:lvl1pPr rtl="0">
              <a:defRPr sz="3000">
                <a:solidFill>
                  <a:schemeClr val="bg1"/>
                </a:solidFill>
              </a:defRPr>
            </a:lvl1pPr>
          </a:lstStyle>
          <a:p>
            <a:pPr rtl="0"/>
            <a:r>
              <a:rPr lang="el-GR" noProof="0" dirty="0"/>
              <a:t>ΚΑΝΤΕ ΚΛΙΚ ΓΙΑ ΝΑ ΕΠΕΞΕΡΓΑΣΤΕΙΤΕ ΤΟ ΣΤΥΛ ΥΠΟΔΕΙΓΜΑΤΟΣ ΤΙΤΛΟΥ</a:t>
            </a:r>
          </a:p>
        </p:txBody>
      </p:sp>
      <p:sp>
        <p:nvSpPr>
          <p:cNvPr id="6" name="Σύμβολο κράτησης θέσης εικόνας 2" descr="Ένα κενό σύμβολ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4" name="Σύμβολο κράτησης θέσης κειμένου 3"/>
          <p:cNvSpPr>
            <a:spLocks noGrp="1"/>
          </p:cNvSpPr>
          <p:nvPr>
            <p:ph type="body" sz="half" idx="2"/>
          </p:nvPr>
        </p:nvSpPr>
        <p:spPr>
          <a:xfrm>
            <a:off x="8532813"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ΚΑΝΤΕ ΚΛΙΚ ΓΙΑ ΝΑ ΕΠΕΞΕΡΓΑΣΤΕΙΤΕ ΤΟ ΣΤΥΛ ΥΠΟΔΕΙΓΜΑΤΟΣ ΤΙΤΛΟΥ</a:t>
            </a:r>
          </a:p>
        </p:txBody>
      </p:sp>
      <p:sp>
        <p:nvSpPr>
          <p:cNvPr id="3" name="Σύμβολο κράτησης θέσης κατακόρυφου κειμένου 2"/>
          <p:cNvSpPr>
            <a:spLocks noGrp="1"/>
          </p:cNvSpPr>
          <p:nvPr>
            <p:ph type="body" orient="vert" idx="1"/>
          </p:nvPr>
        </p:nvSpPr>
        <p:spPr/>
        <p:txBody>
          <a:bodyPr vert="eaVert" rtlCol="0"/>
          <a:lstStyle>
            <a:lvl1pPr>
              <a:defRPr/>
            </a:lvl1pPr>
            <a:lvl5pPr>
              <a:defRPr/>
            </a:lvl5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52AEE24F-4B4F-47D0-870C-FD5475A57412}" type="datetime1">
              <a:rPr lang="el-GR" noProof="0" smtClean="0"/>
              <a:t>3/5/2020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724900" y="457200"/>
            <a:ext cx="1943100" cy="5719762"/>
          </a:xfrm>
        </p:spPr>
        <p:txBody>
          <a:bodyPr vert="eaVert" rtlCol="0"/>
          <a:lstStyle>
            <a:lvl1pPr rtl="0">
              <a:defRPr/>
            </a:lvl1pPr>
          </a:lstStyle>
          <a:p>
            <a:pPr rtl="0"/>
            <a:r>
              <a:rPr lang="el-GR" noProof="0" dirty="0"/>
              <a:t>ΚΑΝΤΕ ΚΛΙΚ ΓΙΑ ΝΑ ΕΠΕΞΕΡΓΑΣΤΕΙΤΕ ΤΟ ΣΤΥΛ ΥΠΟΔΕΙΓΜΑΤΟΣ ΤΙΤΛΟΥ</a:t>
            </a:r>
          </a:p>
        </p:txBody>
      </p:sp>
      <p:sp>
        <p:nvSpPr>
          <p:cNvPr id="3" name="Σύμβολο κράτησης θέσης κατακόρυφου κειμένου 2"/>
          <p:cNvSpPr>
            <a:spLocks noGrp="1"/>
          </p:cNvSpPr>
          <p:nvPr>
            <p:ph type="body" orient="vert" idx="1"/>
          </p:nvPr>
        </p:nvSpPr>
        <p:spPr>
          <a:xfrm>
            <a:off x="1524000" y="457200"/>
            <a:ext cx="7048500" cy="5719762"/>
          </a:xfrm>
        </p:spPr>
        <p:txBody>
          <a:bodyPr vert="eaVert" rtlCol="0"/>
          <a:lstStyle>
            <a:lvl1pPr>
              <a:defRPr/>
            </a:lvl1pPr>
            <a:lvl5pPr>
              <a:defRPr/>
            </a:lvl5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A67BB238-A738-4D02-B396-3468975470F9}" type="datetime1">
              <a:rPr lang="el-GR" noProof="0" smtClean="0"/>
              <a:t>3/5/2020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με εικόνες">
    <p:bg>
      <p:bgRef idx="1001">
        <a:schemeClr val="bg1"/>
      </p:bgRef>
    </p:bg>
    <p:spTree>
      <p:nvGrpSpPr>
        <p:cNvPr id="1" name=""/>
        <p:cNvGrpSpPr/>
        <p:nvPr/>
      </p:nvGrpSpPr>
      <p:grpSpPr>
        <a:xfrm>
          <a:off x="0" y="0"/>
          <a:ext cx="0" cy="0"/>
          <a:chOff x="0" y="0"/>
          <a:chExt cx="0" cy="0"/>
        </a:xfrm>
      </p:grpSpPr>
      <p:sp>
        <p:nvSpPr>
          <p:cNvPr id="8" name="Ορθογώνιο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hasCustomPrompt="1"/>
          </p:nvPr>
        </p:nvSpPr>
        <p:spPr>
          <a:xfrm>
            <a:off x="533400" y="5084483"/>
            <a:ext cx="11125200" cy="914400"/>
          </a:xfrm>
        </p:spPr>
        <p:txBody>
          <a:bodyPr rtlCol="0" anchor="b">
            <a:normAutofit/>
          </a:bodyPr>
          <a:lstStyle>
            <a:lvl1pPr algn="ctr" rtl="0">
              <a:lnSpc>
                <a:spcPct val="80000"/>
              </a:lnSpc>
              <a:defRPr sz="4400" spc="50" baseline="0">
                <a:solidFill>
                  <a:schemeClr val="bg1"/>
                </a:solidFill>
              </a:defRPr>
            </a:lvl1pPr>
          </a:lstStyle>
          <a:p>
            <a:pPr rtl="0"/>
            <a:r>
              <a:rPr lang="el-GR" noProof="0" dirty="0"/>
              <a:t>ΚΑΝΤΕ ΚΛΙΚ ΓΙΑ ΝΑ ΕΠΕΞΕΡΓΑΣΤΕΙΤΕ ΤΟ ΣΤΥΛ ΥΠΟΔΕΙΓΜΑΤΟΣ ΤΙΤΛΟΥ</a:t>
            </a:r>
          </a:p>
        </p:txBody>
      </p:sp>
      <p:sp>
        <p:nvSpPr>
          <p:cNvPr id="9" name="Σύμβολο κράτησης θέσης εικόνας 2" descr="Ένα κενό σύμβολ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13" name="Σύμβολο κράτησης θέσης εικόνας 2" descr="Ένα κενό σύμβολ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14" name="Σύμβολο κράτησης θέσης εικόνας 2" descr="Ένα κενό σύμβολ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3" name="Υπότιτλος 2"/>
          <p:cNvSpPr>
            <a:spLocks noGrp="1"/>
          </p:cNvSpPr>
          <p:nvPr>
            <p:ph type="subTitle" idx="1" hasCustomPrompt="1"/>
          </p:nvPr>
        </p:nvSpPr>
        <p:spPr>
          <a:xfrm>
            <a:off x="533400" y="6043123"/>
            <a:ext cx="11125200" cy="571500"/>
          </a:xfrm>
        </p:spPr>
        <p:txBody>
          <a:bodyPr rtlCol="0">
            <a:normAutofit/>
          </a:bodyPr>
          <a:lstStyle>
            <a:lvl1pPr marL="0" indent="0" algn="ctr" rtl="0">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dirty="0"/>
              <a:t>ΚΑΝΤΕ ΚΛΙΚ ΓΙΑ ΝΑ ΕΠΕΞΕΡΓΑΣΤΕΙΤΕ ΤΟ ΣΤΥΛ ΥΠΟΔΕΙΓΜΑΤΟΣ ΥΠΟΤΙΤΛΟΥ</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ΚΑΝΤΕ ΚΛΙΚ ΓΙΑ ΝΑ ΕΠΕΞΕΡΓΑΣΤΕΙΤΕ ΤΟ ΣΤΥΛ ΥΠΟΔΕΙΓΜΑΤΟΣ ΤΙΤΛΟΥ</a:t>
            </a:r>
          </a:p>
        </p:txBody>
      </p:sp>
      <p:sp>
        <p:nvSpPr>
          <p:cNvPr id="3" name="Σύμβολο κράτησης θέσης περιεχομένου 2"/>
          <p:cNvSpPr>
            <a:spLocks noGrp="1"/>
          </p:cNvSpPr>
          <p:nvPr>
            <p:ph idx="1"/>
          </p:nvPr>
        </p:nvSpPr>
        <p:spPr/>
        <p:txBody>
          <a:bodyPr rtlCol="0"/>
          <a:lstStyle>
            <a:lvl1pPr>
              <a:defRPr/>
            </a:lvl1pPr>
            <a:lvl5pPr>
              <a:defRPr/>
            </a:lvl5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1D3AF2CC-9721-42ED-9BD5-89550EB6B81D}" type="datetime1">
              <a:rPr lang="el-GR" noProof="0" smtClean="0"/>
              <a:t>3/5/2020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Κεφαλίδα ενότητας">
    <p:bg>
      <p:bgPr>
        <a:solidFill>
          <a:schemeClr val="accent1">
            <a:lumMod val="75000"/>
          </a:schemeClr>
        </a:solidFill>
        <a:effectLst/>
      </p:bgPr>
    </p:bg>
    <p:spTree>
      <p:nvGrpSpPr>
        <p:cNvPr id="1" name=""/>
        <p:cNvGrpSpPr/>
        <p:nvPr/>
      </p:nvGrpSpPr>
      <p:grpSpPr>
        <a:xfrm>
          <a:off x="0" y="0"/>
          <a:ext cx="0" cy="0"/>
          <a:chOff x="0" y="0"/>
          <a:chExt cx="0" cy="0"/>
        </a:xfrm>
      </p:grpSpPr>
      <p:sp>
        <p:nvSpPr>
          <p:cNvPr id="7" name="Ορθογώνιο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title" hasCustomPrompt="1"/>
          </p:nvPr>
        </p:nvSpPr>
        <p:spPr>
          <a:xfrm>
            <a:off x="831850" y="2483427"/>
            <a:ext cx="10515600" cy="2743200"/>
          </a:xfrm>
        </p:spPr>
        <p:txBody>
          <a:bodyPr rtlCol="0" anchor="b">
            <a:normAutofit/>
          </a:bodyPr>
          <a:lstStyle>
            <a:lvl1pPr algn="ctr" rtl="0">
              <a:defRPr sz="4400" spc="-50" baseline="0">
                <a:solidFill>
                  <a:schemeClr val="bg1"/>
                </a:solidFill>
              </a:defRPr>
            </a:lvl1pPr>
          </a:lstStyle>
          <a:p>
            <a:pPr rtl="0"/>
            <a:r>
              <a:rPr lang="el-GR" noProof="0" dirty="0"/>
              <a:t>ΚΑΝΤΕ ΚΛΙΚ ΓΙΑ ΝΑ ΕΠΕΞΕΡΓΑΣΤΕΙΤΕ ΤΟ ΣΤΥΛ ΥΠΟΔΕΙΓΜΑΤΟΣ ΤΙΤΛΟΥ</a:t>
            </a:r>
          </a:p>
        </p:txBody>
      </p:sp>
      <p:sp>
        <p:nvSpPr>
          <p:cNvPr id="5" name="Σύμβολο κράτησης θέσης κειμένου 4"/>
          <p:cNvSpPr>
            <a:spLocks noGrp="1"/>
          </p:cNvSpPr>
          <p:nvPr>
            <p:ph type="body" sz="quarter" idx="10"/>
          </p:nvPr>
        </p:nvSpPr>
        <p:spPr>
          <a:xfrm>
            <a:off x="835025" y="5257800"/>
            <a:ext cx="10515600" cy="914400"/>
          </a:xfrm>
        </p:spPr>
        <p:txBody>
          <a:bodyPr rtlCol="0">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rtl="0"/>
            <a:r>
              <a:rPr lang="el-GR" noProof="0"/>
              <a:t>Στυλ κειμένου υποδείγματος</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spc="0" baseline="0"/>
            </a:lvl1pPr>
          </a:lstStyle>
          <a:p>
            <a:pPr rtl="0"/>
            <a:r>
              <a:rPr lang="el-GR" noProof="0" dirty="0"/>
              <a:t>ΚΑΝΤΕ ΚΛΙΚ ΓΙΑ ΝΑ ΕΠΕΞΕΡΓΑΣΤΕΙΤΕ ΤΟ ΣΤΥΛ ΥΠΟΔΕΙΓΜΑΤΟΣ ΤΙΤΛΟΥ</a:t>
            </a:r>
          </a:p>
        </p:txBody>
      </p:sp>
      <p:sp>
        <p:nvSpPr>
          <p:cNvPr id="3" name="Σύμβολο κράτησης θέσης περιεχομένου 2"/>
          <p:cNvSpPr>
            <a:spLocks noGrp="1"/>
          </p:cNvSpPr>
          <p:nvPr>
            <p:ph sz="half" idx="1"/>
          </p:nvPr>
        </p:nvSpPr>
        <p:spPr>
          <a:xfrm>
            <a:off x="1524000" y="1714500"/>
            <a:ext cx="4495800" cy="446227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περιεχομένου 3"/>
          <p:cNvSpPr>
            <a:spLocks noGrp="1"/>
          </p:cNvSpPr>
          <p:nvPr>
            <p:ph sz="half" idx="2"/>
          </p:nvPr>
        </p:nvSpPr>
        <p:spPr>
          <a:xfrm>
            <a:off x="6172200" y="1714500"/>
            <a:ext cx="4495800" cy="446227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44FAD923-52E6-4C43-AB91-3FE8455D9048}" type="datetime1">
              <a:rPr lang="el-GR" noProof="0" smtClean="0"/>
              <a:t>3/5/2020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ΚΑΝΤΕ ΚΛΙΚ ΓΙΑ ΝΑ ΕΠΕΞΕΡΓΑΣΤΕΙΤΕ ΤΟ ΣΤΥΛ ΥΠΟΔΕΙΓΜΑΤΟΣ ΤΙΤΛΟΥ</a:t>
            </a:r>
          </a:p>
        </p:txBody>
      </p:sp>
      <p:sp>
        <p:nvSpPr>
          <p:cNvPr id="3" name="Σύμβολο κράτησης θέσης κειμένου 2"/>
          <p:cNvSpPr>
            <a:spLocks noGrp="1"/>
          </p:cNvSpPr>
          <p:nvPr>
            <p:ph type="body" idx="1"/>
          </p:nvPr>
        </p:nvSpPr>
        <p:spPr>
          <a:xfrm>
            <a:off x="1527048" y="1733162"/>
            <a:ext cx="4498848" cy="685800"/>
          </a:xfrm>
        </p:spPr>
        <p:txBody>
          <a:bodyPr rtlCol="0"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4" name="Σύμβολο κράτησης θέσης περιεχομένου 3"/>
          <p:cNvSpPr>
            <a:spLocks noGrp="1"/>
          </p:cNvSpPr>
          <p:nvPr>
            <p:ph sz="half" idx="2"/>
          </p:nvPr>
        </p:nvSpPr>
        <p:spPr>
          <a:xfrm>
            <a:off x="1527048" y="2481943"/>
            <a:ext cx="4498848" cy="369025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κειμένου 4"/>
          <p:cNvSpPr>
            <a:spLocks noGrp="1"/>
          </p:cNvSpPr>
          <p:nvPr>
            <p:ph type="body" sz="quarter" idx="3"/>
          </p:nvPr>
        </p:nvSpPr>
        <p:spPr>
          <a:xfrm>
            <a:off x="6172200" y="1733162"/>
            <a:ext cx="4498848" cy="685800"/>
          </a:xfrm>
        </p:spPr>
        <p:txBody>
          <a:bodyPr rtlCol="0"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6" name="Σύμβολο κράτησης θέσης περιεχομένου 5"/>
          <p:cNvSpPr>
            <a:spLocks noGrp="1"/>
          </p:cNvSpPr>
          <p:nvPr>
            <p:ph sz="quarter" idx="4"/>
          </p:nvPr>
        </p:nvSpPr>
        <p:spPr>
          <a:xfrm>
            <a:off x="6172200" y="2481943"/>
            <a:ext cx="4498848" cy="369025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8" name="Θέση υποσέλιδου 7"/>
          <p:cNvSpPr>
            <a:spLocks noGrp="1"/>
          </p:cNvSpPr>
          <p:nvPr>
            <p:ph type="ftr" sz="quarter" idx="11"/>
          </p:nvPr>
        </p:nvSpPr>
        <p:spPr/>
        <p:txBody>
          <a:bodyPr rtlCol="0"/>
          <a:lstStyle/>
          <a:p>
            <a:pPr rtl="0"/>
            <a:r>
              <a:rPr lang="el-GR" noProof="0" dirty="0"/>
              <a:t>Προσθήκη υποσέλιδου</a:t>
            </a:r>
          </a:p>
        </p:txBody>
      </p:sp>
      <p:sp>
        <p:nvSpPr>
          <p:cNvPr id="7" name="Θέση ημερομηνίας 6"/>
          <p:cNvSpPr>
            <a:spLocks noGrp="1"/>
          </p:cNvSpPr>
          <p:nvPr>
            <p:ph type="dt" sz="half" idx="10"/>
          </p:nvPr>
        </p:nvSpPr>
        <p:spPr/>
        <p:txBody>
          <a:bodyPr rtlCol="0"/>
          <a:lstStyle/>
          <a:p>
            <a:pPr rtl="0"/>
            <a:fld id="{AEF59196-F4D7-488C-BF06-3FF8FF197675}" type="datetime1">
              <a:rPr lang="el-GR" noProof="0" smtClean="0"/>
              <a:t>3/5/2020</a:t>
            </a:fld>
            <a:endParaRPr lang="el-GR" noProof="0" dirty="0"/>
          </a:p>
        </p:txBody>
      </p:sp>
      <p:sp>
        <p:nvSpPr>
          <p:cNvPr id="9" name="Θέση αριθμού διαφάνειας 8"/>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ΚΑΝΤΕ ΚΛΙΚ ΓΙΑ ΝΑ ΕΠΕΞΕΡΓΑΣΤΕΙΤΕ ΤΟ ΣΤΥΛ ΥΠΟΔΕΙΓΜΑΤΟΣ ΤΙΤΛΟΥ</a:t>
            </a:r>
          </a:p>
        </p:txBody>
      </p:sp>
      <p:sp>
        <p:nvSpPr>
          <p:cNvPr id="4" name="Θέση υποσέλιδου 3"/>
          <p:cNvSpPr>
            <a:spLocks noGrp="1"/>
          </p:cNvSpPr>
          <p:nvPr>
            <p:ph type="ftr" sz="quarter" idx="11"/>
          </p:nvPr>
        </p:nvSpPr>
        <p:spPr/>
        <p:txBody>
          <a:bodyPr rtlCol="0"/>
          <a:lstStyle/>
          <a:p>
            <a:pPr rtl="0"/>
            <a:r>
              <a:rPr lang="el-GR" noProof="0" dirty="0"/>
              <a:t>Προσθήκη υποσέλιδου</a:t>
            </a:r>
          </a:p>
        </p:txBody>
      </p:sp>
      <p:sp>
        <p:nvSpPr>
          <p:cNvPr id="3" name="Θέση ημερομηνίας 2"/>
          <p:cNvSpPr>
            <a:spLocks noGrp="1"/>
          </p:cNvSpPr>
          <p:nvPr>
            <p:ph type="dt" sz="half" idx="10"/>
          </p:nvPr>
        </p:nvSpPr>
        <p:spPr/>
        <p:txBody>
          <a:bodyPr rtlCol="0"/>
          <a:lstStyle/>
          <a:p>
            <a:pPr rtl="0"/>
            <a:fld id="{561B4250-53D7-4709-A596-1769661F909F}" type="datetime1">
              <a:rPr lang="el-GR" noProof="0" smtClean="0"/>
              <a:t>3/5/2020</a:t>
            </a:fld>
            <a:endParaRPr lang="el-GR" noProof="0" dirty="0"/>
          </a:p>
        </p:txBody>
      </p:sp>
      <p:sp>
        <p:nvSpPr>
          <p:cNvPr id="5" name="Θέση αριθμού διαφάνειας 4"/>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51812" y="1672934"/>
            <a:ext cx="3506788" cy="2880360"/>
          </a:xfrm>
        </p:spPr>
        <p:txBody>
          <a:bodyPr rtlCol="0" anchor="b">
            <a:normAutofit/>
          </a:bodyPr>
          <a:lstStyle>
            <a:lvl1pPr rtl="0">
              <a:defRPr sz="3000"/>
            </a:lvl1pPr>
          </a:lstStyle>
          <a:p>
            <a:pPr rtl="0"/>
            <a:r>
              <a:rPr lang="el-GR" noProof="0" dirty="0"/>
              <a:t>ΚΑΝΤΕ ΚΛΙΚ ΓΙΑ ΝΑ ΕΠΕΞΕΡΓΑΣΤΕΙΤΕ ΤΟ ΣΤΥΛ ΥΠΟΔΕΙΓΜΑΤΟΣ ΤΙΤΛΟΥ</a:t>
            </a:r>
          </a:p>
        </p:txBody>
      </p:sp>
      <p:sp>
        <p:nvSpPr>
          <p:cNvPr id="3" name="Σύμβολο κράτησης θέσης περιεχομένου 2"/>
          <p:cNvSpPr>
            <a:spLocks noGrp="1"/>
          </p:cNvSpPr>
          <p:nvPr>
            <p:ph idx="1"/>
          </p:nvPr>
        </p:nvSpPr>
        <p:spPr>
          <a:xfrm>
            <a:off x="530352" y="457200"/>
            <a:ext cx="7242111" cy="5715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κειμένου 3"/>
          <p:cNvSpPr>
            <a:spLocks noGrp="1"/>
          </p:cNvSpPr>
          <p:nvPr>
            <p:ph type="body" sz="half" idx="2"/>
          </p:nvPr>
        </p:nvSpPr>
        <p:spPr>
          <a:xfrm>
            <a:off x="8151812" y="4590288"/>
            <a:ext cx="3514564" cy="1581912"/>
          </a:xfrm>
        </p:spPr>
        <p:txBody>
          <a:bodyPr rtlCol="0"/>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4D6B0A0C-100E-4BB6-A8B6-294CCEFAB75B}" type="datetime1">
              <a:rPr lang="el-GR" noProof="0" smtClean="0"/>
              <a:t>3/5/2020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pPr rtl="0"/>
            <a:r>
              <a:rPr lang="el-GR" noProof="0" dirty="0"/>
              <a:t>ΚΑΝΤΕ ΚΛΙΚ ΓΙΑ ΝΑ ΕΠΕΞΕΡΓΑΣΤΕΙΤΕ ΤΟ ΣΤΥΛ ΥΠΟΔΕΙΓΜΑΤΟΣ ΤΙΤΛΟΥ</a:t>
            </a:r>
          </a:p>
        </p:txBody>
      </p:sp>
      <p:sp>
        <p:nvSpPr>
          <p:cNvPr id="3" name="Θέση κειμένου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rtl="0"/>
            <a:r>
              <a:rPr lang="el-GR" noProof="0" dirty="0"/>
              <a:t>Επεξεργασία στυλ κειμένου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7" name="Ορθογώνιο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5" name="Θέση υποσέλιδου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pPr rtl="0"/>
            <a:r>
              <a:rPr lang="el-GR" noProof="0" dirty="0"/>
              <a:t>Προσθήκη υποσέλιδου</a:t>
            </a:r>
          </a:p>
        </p:txBody>
      </p:sp>
      <p:sp>
        <p:nvSpPr>
          <p:cNvPr id="4" name="Θέση ημερομηνίας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pPr rtl="0"/>
            <a:fld id="{E8172837-C7C6-43D5-90D4-5DB1C65AFF77}" type="datetime1">
              <a:rPr lang="el-GR" noProof="0" smtClean="0"/>
              <a:t>3/5/2020</a:t>
            </a:fld>
            <a:endParaRPr lang="el-GR" noProof="0" dirty="0"/>
          </a:p>
        </p:txBody>
      </p:sp>
      <p:sp>
        <p:nvSpPr>
          <p:cNvPr id="6" name="Θέση αριθμού διαφάνειας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pPr rtl="0"/>
            <a:fld id="{E31375A4-56A4-47D6-9801-1991572033F7}" type="slidenum">
              <a:rPr lang="el-GR" noProof="0" smtClean="0"/>
              <a:pPr/>
              <a:t>‹#›</a:t>
            </a:fld>
            <a:endParaRPr lang="el-GR"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f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jfif"/><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n-US" dirty="0"/>
              <a:t>3.2 </a:t>
            </a:r>
            <a:r>
              <a:rPr lang="el-GR" dirty="0" err="1"/>
              <a:t>Κοινωνικοσ</a:t>
            </a:r>
            <a:r>
              <a:rPr lang="el-GR" dirty="0"/>
              <a:t> </a:t>
            </a:r>
            <a:r>
              <a:rPr lang="el-GR" dirty="0" err="1"/>
              <a:t>ρολοσ</a:t>
            </a:r>
            <a:endParaRPr lang="el-GR" spc="50" dirty="0"/>
          </a:p>
        </p:txBody>
      </p:sp>
      <p:pic>
        <p:nvPicPr>
          <p:cNvPr id="7" name="Σύμβολο κράτησης θέσης εικόνας 6"/>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a:stretch/>
        </p:blipFill>
        <p:spPr>
          <a:xfrm>
            <a:off x="1092821" y="872180"/>
            <a:ext cx="4023360" cy="2679620"/>
          </a:xfrm>
        </p:spPr>
      </p:pic>
      <p:pic>
        <p:nvPicPr>
          <p:cNvPr id="8" name="Σύμβολο κράτησης θέσης εικόνας 7"/>
          <p:cNvPicPr>
            <a:picLocks noGrp="1" noChangeAspect="1"/>
          </p:cNvPicPr>
          <p:nvPr>
            <p:ph type="pic" idx="11"/>
          </p:nvPr>
        </p:nvPicPr>
        <p:blipFill>
          <a:blip r:embed="rId4" cstate="print">
            <a:extLst>
              <a:ext uri="{28A0092B-C50C-407E-A947-70E740481C1C}">
                <a14:useLocalDpi xmlns:a14="http://schemas.microsoft.com/office/drawing/2010/main" val="0"/>
              </a:ext>
            </a:extLst>
          </a:blip>
          <a:srcRect/>
          <a:stretch/>
        </p:blipFill>
        <p:spPr>
          <a:xfrm>
            <a:off x="6420130" y="950766"/>
            <a:ext cx="4023360" cy="2844206"/>
          </a:xfr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880946" y="936702"/>
            <a:ext cx="5138854" cy="4998961"/>
          </a:xfrm>
        </p:spPr>
        <p:txBody>
          <a:bodyPr rtlCol="0">
            <a:normAutofit/>
          </a:bodyPr>
          <a:lstStyle/>
          <a:p>
            <a:pPr marL="45720" indent="0" algn="ctr" rtl="0">
              <a:buNone/>
            </a:pPr>
            <a:r>
              <a:rPr lang="el-GR" sz="2400" dirty="0"/>
              <a:t>Η κοινωνική θέση του διευθυντή στο σχολείο συνδέεται με τις </a:t>
            </a:r>
            <a:r>
              <a:rPr lang="el-GR" sz="2400" b="1" dirty="0"/>
              <a:t>υποχρεώσει</a:t>
            </a:r>
            <a:r>
              <a:rPr lang="el-GR" sz="2400" dirty="0"/>
              <a:t>ς και τα </a:t>
            </a:r>
            <a:r>
              <a:rPr lang="el-GR" sz="2400" b="1" dirty="0"/>
              <a:t>δικαιώματά του </a:t>
            </a:r>
            <a:r>
              <a:rPr lang="el-GR" sz="2400" dirty="0"/>
              <a:t>σε σχέση με τα άλλα μέλη της σχολικής κοινότητας. Συνδέεται επομένως με τις </a:t>
            </a:r>
            <a:r>
              <a:rPr lang="el-GR" sz="2400" b="1" dirty="0"/>
              <a:t>συμπεριφορές</a:t>
            </a:r>
            <a:r>
              <a:rPr lang="el-GR" sz="2400" dirty="0"/>
              <a:t> που οφείλει να έχει ο διευθυντής απέναντι στους προϊσταμένους του, στους καθηγητές, στους γονείς και τους μαθητές του σχολείου </a:t>
            </a:r>
          </a:p>
        </p:txBody>
      </p:sp>
      <p:pic>
        <p:nvPicPr>
          <p:cNvPr id="8" name="Θέση περιεχομένου 7" descr="Εικόνα που περιέχει σχεδίαση&#10;&#10;Περιγραφή που δημιουργήθηκε αυτόματα">
            <a:extLst>
              <a:ext uri="{FF2B5EF4-FFF2-40B4-BE49-F238E27FC236}">
                <a16:creationId xmlns:a16="http://schemas.microsoft.com/office/drawing/2014/main" id="{0F9EC21D-B127-447A-96CF-3ED525E9396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93769" y="2125663"/>
            <a:ext cx="3228975" cy="3810000"/>
          </a:xfrm>
        </p:spPr>
      </p:pic>
    </p:spTree>
    <p:extLst>
      <p:ext uri="{BB962C8B-B14F-4D97-AF65-F5344CB8AC3E}">
        <p14:creationId xmlns:p14="http://schemas.microsoft.com/office/powerpoint/2010/main" val="42604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9D030EC7-311C-4757-AF86-B7397B36DEE4}"/>
              </a:ext>
            </a:extLst>
          </p:cNvPr>
          <p:cNvSpPr/>
          <p:nvPr/>
        </p:nvSpPr>
        <p:spPr>
          <a:xfrm>
            <a:off x="6289287" y="936701"/>
            <a:ext cx="4928839" cy="12823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2"/>
                </a:solidFill>
              </a:rPr>
              <a:t>Η συμπεριφορά που οφείλει να έχει το άτομο, επειδή κατέχει μια κοινωνική θέση σε μια κοινωνική ομάδα, προσδιορίζει τον κοινωνικό του ρόλο.</a:t>
            </a:r>
          </a:p>
        </p:txBody>
      </p:sp>
      <p:sp>
        <p:nvSpPr>
          <p:cNvPr id="9" name="Ορθογώνιο 8">
            <a:extLst>
              <a:ext uri="{FF2B5EF4-FFF2-40B4-BE49-F238E27FC236}">
                <a16:creationId xmlns:a16="http://schemas.microsoft.com/office/drawing/2014/main" id="{2386A1C5-95AA-4B6F-9705-F6F529B42127}"/>
              </a:ext>
            </a:extLst>
          </p:cNvPr>
          <p:cNvSpPr/>
          <p:nvPr/>
        </p:nvSpPr>
        <p:spPr>
          <a:xfrm>
            <a:off x="6289288" y="2430966"/>
            <a:ext cx="4962292" cy="384717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err="1">
                <a:solidFill>
                  <a:schemeClr val="tx2"/>
                </a:solidFill>
              </a:rPr>
              <a:t>π.χ</a:t>
            </a:r>
            <a:r>
              <a:rPr lang="el-GR" sz="2400" dirty="0">
                <a:solidFill>
                  <a:schemeClr val="tx2"/>
                </a:solidFill>
              </a:rPr>
              <a:t> η συγκεκριμένη συμπεριφορά που περιμένουμε από ένα γονέα, δηλαδή να παρέχει στα παιδιά του αγάπη, ασφάλεια, φροντίδα και την κατάλληλη προετοιμασία τους για το μέλλον, αποτελεί το περιεχόμενο του κοινωνικού ρόλου του γονέα</a:t>
            </a:r>
          </a:p>
        </p:txBody>
      </p:sp>
      <p:pic>
        <p:nvPicPr>
          <p:cNvPr id="11" name="Εικόνα 10" descr="Εικόνα που περιέχει δωμάτιο, σχεδίαση&#10;&#10;Περιγραφή που δημιουργήθηκε αυτόματα">
            <a:extLst>
              <a:ext uri="{FF2B5EF4-FFF2-40B4-BE49-F238E27FC236}">
                <a16:creationId xmlns:a16="http://schemas.microsoft.com/office/drawing/2014/main" id="{390BABEF-E8EA-4DFE-877F-F298D40F4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65" y="836341"/>
            <a:ext cx="5977052" cy="5073805"/>
          </a:xfrm>
          <a:prstGeom prst="rect">
            <a:avLst/>
          </a:prstGeom>
        </p:spPr>
      </p:pic>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παιδί, αγόρι, εσωτερικό, νεαρός&#10;&#10;Περιγραφή που δημιουργήθηκε αυτόματα">
            <a:extLst>
              <a:ext uri="{FF2B5EF4-FFF2-40B4-BE49-F238E27FC236}">
                <a16:creationId xmlns:a16="http://schemas.microsoft.com/office/drawing/2014/main" id="{F9D487F4-D221-4E49-819A-EA687120C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18" y="501806"/>
            <a:ext cx="3527700" cy="2496014"/>
          </a:xfrm>
          <a:prstGeom prst="rect">
            <a:avLst/>
          </a:prstGeom>
        </p:spPr>
      </p:pic>
      <p:sp>
        <p:nvSpPr>
          <p:cNvPr id="5" name="Διάγραμμα ροής: Γραμμή σύνδεσης εκτός σελίδας 4">
            <a:extLst>
              <a:ext uri="{FF2B5EF4-FFF2-40B4-BE49-F238E27FC236}">
                <a16:creationId xmlns:a16="http://schemas.microsoft.com/office/drawing/2014/main" id="{E3E8B485-7E66-4B3B-9CC5-E4F302D901E6}"/>
              </a:ext>
            </a:extLst>
          </p:cNvPr>
          <p:cNvSpPr/>
          <p:nvPr/>
        </p:nvSpPr>
        <p:spPr>
          <a:xfrm>
            <a:off x="7575397" y="479503"/>
            <a:ext cx="4308086" cy="5898994"/>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p>
          <a:p>
            <a:pPr algn="ctr"/>
            <a:r>
              <a:rPr lang="el-GR" sz="2000" dirty="0"/>
              <a:t>Τους </a:t>
            </a:r>
            <a:r>
              <a:rPr lang="el-GR" sz="2000" b="1" u="sng" dirty="0"/>
              <a:t>κοινωνικούς ρόλους </a:t>
            </a:r>
            <a:r>
              <a:rPr lang="el-GR" sz="2000" dirty="0"/>
              <a:t>(και τις αντίστοιχες υποχρεώσεις και δικαιώματα ) τους μαθαίνουμε από τα πρώτα στάδια της ζωής μας μέσα από το παιχνίδι και την οικογενειακή και σχολική ζωή. Με αυτό τον τρόπο </a:t>
            </a:r>
            <a:r>
              <a:rPr lang="el-GR" sz="2000" b="1" u="sng" dirty="0"/>
              <a:t>μαθαίνουμε</a:t>
            </a:r>
            <a:r>
              <a:rPr lang="el-GR" sz="2000" dirty="0"/>
              <a:t> ποια συμπεριφορά περιμένουν οι άλλοι από εμάς όταν ασκούμε ένα ρόλο (π.χ. του φίλου, του μαθητή, του αδελφού) αλλά και προβλέπουμε την αντίστοιχη συμπεριφορά των άλλων. Η έκφραση «δε φέρθηκε όπως έπρεπε» ως γονέας, δάσκαλος, γιατρός, έχει ακριβώς αυτό το νόημα</a:t>
            </a:r>
          </a:p>
        </p:txBody>
      </p:sp>
      <p:pic>
        <p:nvPicPr>
          <p:cNvPr id="7" name="Εικόνα 6" descr="Εικόνα που περιέχει χλόη, υπαίθριος, άτομο, μικρό&#10;&#10;Περιγραφή που δημιουργήθηκε αυτόματα">
            <a:extLst>
              <a:ext uri="{FF2B5EF4-FFF2-40B4-BE49-F238E27FC236}">
                <a16:creationId xmlns:a16="http://schemas.microsoft.com/office/drawing/2014/main" id="{F0003FC0-2D29-4563-AA60-0C4DACBC1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958" y="501805"/>
            <a:ext cx="3527699" cy="2653989"/>
          </a:xfrm>
          <a:prstGeom prst="rect">
            <a:avLst/>
          </a:prstGeom>
        </p:spPr>
      </p:pic>
      <p:pic>
        <p:nvPicPr>
          <p:cNvPr id="12" name="Εικόνα 11" descr="Εικόνα που περιέχει άτομο, παιδί, γυναίκα, άτομα&#10;&#10;Περιγραφή που δημιουργήθηκε αυτόματα">
            <a:extLst>
              <a:ext uri="{FF2B5EF4-FFF2-40B4-BE49-F238E27FC236}">
                <a16:creationId xmlns:a16="http://schemas.microsoft.com/office/drawing/2014/main" id="{1279080A-8A13-4400-ABDA-A54CD3DA94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9463" y="3429000"/>
            <a:ext cx="3657600" cy="2441448"/>
          </a:xfrm>
          <a:prstGeom prst="rect">
            <a:avLst/>
          </a:prstGeom>
        </p:spPr>
      </p:pic>
    </p:spTree>
    <p:extLst>
      <p:ext uri="{BB962C8B-B14F-4D97-AF65-F5344CB8AC3E}">
        <p14:creationId xmlns:p14="http://schemas.microsoft.com/office/powerpoint/2010/main" val="199239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9D030EC7-311C-4757-AF86-B7397B36DEE4}"/>
              </a:ext>
            </a:extLst>
          </p:cNvPr>
          <p:cNvSpPr/>
          <p:nvPr/>
        </p:nvSpPr>
        <p:spPr>
          <a:xfrm>
            <a:off x="165410" y="189571"/>
            <a:ext cx="6402657" cy="111512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tx2"/>
                </a:solidFill>
              </a:rPr>
              <a:t>Κοινωνικοί κανόνες</a:t>
            </a:r>
          </a:p>
        </p:txBody>
      </p:sp>
      <p:sp>
        <p:nvSpPr>
          <p:cNvPr id="9" name="Ορθογώνιο 8">
            <a:extLst>
              <a:ext uri="{FF2B5EF4-FFF2-40B4-BE49-F238E27FC236}">
                <a16:creationId xmlns:a16="http://schemas.microsoft.com/office/drawing/2014/main" id="{2386A1C5-95AA-4B6F-9705-F6F529B42127}"/>
              </a:ext>
            </a:extLst>
          </p:cNvPr>
          <p:cNvSpPr/>
          <p:nvPr/>
        </p:nvSpPr>
        <p:spPr>
          <a:xfrm>
            <a:off x="7600021" y="1728439"/>
            <a:ext cx="4326207" cy="394753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2"/>
                </a:solidFill>
              </a:rPr>
              <a:t>Οι σχολικοί κανόνες καθορίζουν το ρόλο μας ως μαθητών, οι κανόνες της Πολιτείας το ρόλο μας ως πολιτών</a:t>
            </a:r>
          </a:p>
        </p:txBody>
      </p:sp>
      <p:pic>
        <p:nvPicPr>
          <p:cNvPr id="3" name="Εικόνα 2" descr="Εικόνα που περιέχει αντικείμενο, ρολόι, υπογραφή&#10;&#10;Περιγραφή που δημιουργήθηκε αυτόματα">
            <a:extLst>
              <a:ext uri="{FF2B5EF4-FFF2-40B4-BE49-F238E27FC236}">
                <a16:creationId xmlns:a16="http://schemas.microsoft.com/office/drawing/2014/main" id="{ED2B0CF5-295E-4ED7-B1FC-49BB33672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38" y="981075"/>
            <a:ext cx="2857500" cy="2447925"/>
          </a:xfrm>
          <a:prstGeom prst="rect">
            <a:avLst/>
          </a:prstGeom>
        </p:spPr>
      </p:pic>
      <p:pic>
        <p:nvPicPr>
          <p:cNvPr id="6" name="Εικόνα 5" descr="Εικόνα που περιέχει σχεδίαση&#10;&#10;Περιγραφή που δημιουργήθηκε αυτόματα">
            <a:extLst>
              <a:ext uri="{FF2B5EF4-FFF2-40B4-BE49-F238E27FC236}">
                <a16:creationId xmlns:a16="http://schemas.microsoft.com/office/drawing/2014/main" id="{220CC5D9-4A18-467F-88C6-5D38763DDD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6220" y="1584244"/>
            <a:ext cx="3820004" cy="3255385"/>
          </a:xfrm>
          <a:prstGeom prst="rect">
            <a:avLst/>
          </a:prstGeom>
        </p:spPr>
      </p:pic>
      <p:pic>
        <p:nvPicPr>
          <p:cNvPr id="10" name="Εικόνα 9" descr="Εικόνα που περιέχει σχεδίαση&#10;&#10;Περιγραφή που δημιουργήθηκε αυτόματα">
            <a:extLst>
              <a:ext uri="{FF2B5EF4-FFF2-40B4-BE49-F238E27FC236}">
                <a16:creationId xmlns:a16="http://schemas.microsoft.com/office/drawing/2014/main" id="{ADCC48F7-8C2A-41BE-99AC-A51CC4F638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865" y="3702205"/>
            <a:ext cx="3704062" cy="2692399"/>
          </a:xfrm>
          <a:prstGeom prst="rect">
            <a:avLst/>
          </a:prstGeom>
        </p:spPr>
      </p:pic>
      <p:sp>
        <p:nvSpPr>
          <p:cNvPr id="12" name="TextBox 11">
            <a:extLst>
              <a:ext uri="{FF2B5EF4-FFF2-40B4-BE49-F238E27FC236}">
                <a16:creationId xmlns:a16="http://schemas.microsoft.com/office/drawing/2014/main" id="{70CC5C8C-0117-48A1-A885-8FF7C593CA26}"/>
              </a:ext>
            </a:extLst>
          </p:cNvPr>
          <p:cNvSpPr txBox="1"/>
          <p:nvPr/>
        </p:nvSpPr>
        <p:spPr>
          <a:xfrm>
            <a:off x="4541799" y="2334238"/>
            <a:ext cx="2383108" cy="1754326"/>
          </a:xfrm>
          <a:prstGeom prst="rect">
            <a:avLst/>
          </a:prstGeom>
          <a:noFill/>
        </p:spPr>
        <p:txBody>
          <a:bodyPr wrap="square" rtlCol="0">
            <a:spAutoFit/>
          </a:bodyPr>
          <a:lstStyle/>
          <a:p>
            <a:r>
              <a:rPr lang="el-GR" b="1" dirty="0"/>
              <a:t>Οι κοινωνικοί ρόλοι προσδιορίζονται από συγκεκριμένους κανόνες που καθορίζουν τη συμπεριφορά μας</a:t>
            </a:r>
          </a:p>
        </p:txBody>
      </p:sp>
    </p:spTree>
    <p:extLst>
      <p:ext uri="{BB962C8B-B14F-4D97-AF65-F5344CB8AC3E}">
        <p14:creationId xmlns:p14="http://schemas.microsoft.com/office/powerpoint/2010/main" val="252999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Φυσαλίδα ομιλίας: Ορθογώνιο με στρογγυλεμένες γωνίες 6">
            <a:extLst>
              <a:ext uri="{FF2B5EF4-FFF2-40B4-BE49-F238E27FC236}">
                <a16:creationId xmlns:a16="http://schemas.microsoft.com/office/drawing/2014/main" id="{CFF862D0-DC15-4EA4-841D-0708084F1C34}"/>
              </a:ext>
            </a:extLst>
          </p:cNvPr>
          <p:cNvSpPr/>
          <p:nvPr/>
        </p:nvSpPr>
        <p:spPr>
          <a:xfrm>
            <a:off x="1204331" y="1557454"/>
            <a:ext cx="3936381" cy="3088887"/>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2"/>
                </a:solidFill>
              </a:rPr>
              <a:t>Σύγχρονες δημοκρατικές κοινωνίες</a:t>
            </a:r>
          </a:p>
          <a:p>
            <a:pPr algn="ctr"/>
            <a:r>
              <a:rPr lang="el-GR" dirty="0">
                <a:solidFill>
                  <a:schemeClr val="tx2"/>
                </a:solidFill>
              </a:rPr>
              <a:t>Σέβονται την ελευθερία όλων να αναπτύσσουν την προσωπικότητά τους εφόσον βέβαια δεν παραβιάζουν τους νόμους</a:t>
            </a:r>
          </a:p>
        </p:txBody>
      </p:sp>
      <p:sp>
        <p:nvSpPr>
          <p:cNvPr id="9" name="Φυσαλίδα ομιλίας: Ορθογώνιο με στρογγυλεμένες γωνίες 8">
            <a:extLst>
              <a:ext uri="{FF2B5EF4-FFF2-40B4-BE49-F238E27FC236}">
                <a16:creationId xmlns:a16="http://schemas.microsoft.com/office/drawing/2014/main" id="{BF8C54C1-C8DE-47ED-BBE5-FA63409BEAE5}"/>
              </a:ext>
            </a:extLst>
          </p:cNvPr>
          <p:cNvSpPr/>
          <p:nvPr/>
        </p:nvSpPr>
        <p:spPr>
          <a:xfrm>
            <a:off x="6017941" y="932986"/>
            <a:ext cx="3936381" cy="3088887"/>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2"/>
                </a:solidFill>
              </a:rPr>
              <a:t>Παραδοσιακές κοινωνίες</a:t>
            </a:r>
          </a:p>
          <a:p>
            <a:pPr algn="ctr"/>
            <a:endParaRPr lang="el-GR" dirty="0">
              <a:solidFill>
                <a:schemeClr val="tx2"/>
              </a:solidFill>
            </a:endParaRPr>
          </a:p>
          <a:p>
            <a:pPr algn="ctr"/>
            <a:r>
              <a:rPr lang="el-GR" dirty="0">
                <a:solidFill>
                  <a:schemeClr val="tx2"/>
                </a:solidFill>
              </a:rPr>
              <a:t>Αφήνουν λιγότερα περιθώρια προσωπικής επιλογής στους τρόπους συμπεριφοράς.</a:t>
            </a:r>
          </a:p>
        </p:txBody>
      </p:sp>
    </p:spTree>
    <p:extLst>
      <p:ext uri="{BB962C8B-B14F-4D97-AF65-F5344CB8AC3E}">
        <p14:creationId xmlns:p14="http://schemas.microsoft.com/office/powerpoint/2010/main" val="38678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2386A1C5-95AA-4B6F-9705-F6F529B42127}"/>
              </a:ext>
            </a:extLst>
          </p:cNvPr>
          <p:cNvSpPr/>
          <p:nvPr/>
        </p:nvSpPr>
        <p:spPr>
          <a:xfrm>
            <a:off x="5274527" y="4605454"/>
            <a:ext cx="6568067" cy="168383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2"/>
                </a:solidFill>
              </a:rPr>
              <a:t>Χαρακτηριστικό παράδειγμα αποτελούν οι ρόλοι του εργαζόμενου και του γονέα, οι οποίοι συγκρούονται ιδιαίτερα όταν δεν υπάρχουν μέτρα κοινωνικής πρόνοιας π.χ. παιδικοί σταθμοί</a:t>
            </a:r>
          </a:p>
        </p:txBody>
      </p:sp>
      <p:pic>
        <p:nvPicPr>
          <p:cNvPr id="4" name="Εικόνα 3" descr="Εικόνα που περιέχει πίνακας, γυναίκα, φαγητό, δωμάτιο&#10;&#10;Περιγραφή που δημιουργήθηκε αυτόματα">
            <a:extLst>
              <a:ext uri="{FF2B5EF4-FFF2-40B4-BE49-F238E27FC236}">
                <a16:creationId xmlns:a16="http://schemas.microsoft.com/office/drawing/2014/main" id="{4717E847-7C88-436C-8A15-BD6061059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09" y="501805"/>
            <a:ext cx="4493520" cy="4103649"/>
          </a:xfrm>
          <a:prstGeom prst="rect">
            <a:avLst/>
          </a:prstGeom>
        </p:spPr>
      </p:pic>
      <p:sp>
        <p:nvSpPr>
          <p:cNvPr id="8" name="Ορθογώνιο 7">
            <a:extLst>
              <a:ext uri="{FF2B5EF4-FFF2-40B4-BE49-F238E27FC236}">
                <a16:creationId xmlns:a16="http://schemas.microsoft.com/office/drawing/2014/main" id="{9D030EC7-311C-4757-AF86-B7397B36DEE4}"/>
              </a:ext>
            </a:extLst>
          </p:cNvPr>
          <p:cNvSpPr/>
          <p:nvPr/>
        </p:nvSpPr>
        <p:spPr>
          <a:xfrm>
            <a:off x="546409" y="3429000"/>
            <a:ext cx="4493520" cy="4844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tx2"/>
                </a:solidFill>
              </a:rPr>
              <a:t>Σύγκρουση ρόλων</a:t>
            </a:r>
          </a:p>
        </p:txBody>
      </p:sp>
      <p:sp>
        <p:nvSpPr>
          <p:cNvPr id="7" name="Ορθογώνιο 6">
            <a:extLst>
              <a:ext uri="{FF2B5EF4-FFF2-40B4-BE49-F238E27FC236}">
                <a16:creationId xmlns:a16="http://schemas.microsoft.com/office/drawing/2014/main" id="{2B0C9F19-A7A5-4427-A8C7-E488E69629D2}"/>
              </a:ext>
            </a:extLst>
          </p:cNvPr>
          <p:cNvSpPr/>
          <p:nvPr/>
        </p:nvSpPr>
        <p:spPr>
          <a:xfrm>
            <a:off x="5274527" y="2497872"/>
            <a:ext cx="6568066" cy="1773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Συχνά, οι υποχρεώσεις που συνεπάγεται ένας ρόλος έρχονται σε σύγκρουση με τις υποχρεώσεις του άλλου</a:t>
            </a:r>
          </a:p>
          <a:p>
            <a:pPr algn="ctr"/>
            <a:endParaRPr lang="el-GR" dirty="0"/>
          </a:p>
          <a:p>
            <a:pPr algn="ctr"/>
            <a:r>
              <a:rPr lang="el-GR" b="1" u="sng" dirty="0"/>
              <a:t>Το φαινόμενο αυτό ονομάζεται σύγκρουση ρόλων</a:t>
            </a:r>
          </a:p>
        </p:txBody>
      </p:sp>
      <p:sp>
        <p:nvSpPr>
          <p:cNvPr id="11" name="Ορθογώνιο 10">
            <a:extLst>
              <a:ext uri="{FF2B5EF4-FFF2-40B4-BE49-F238E27FC236}">
                <a16:creationId xmlns:a16="http://schemas.microsoft.com/office/drawing/2014/main" id="{E34F5EB0-2EC5-4810-B4F9-0048938F8FB9}"/>
              </a:ext>
            </a:extLst>
          </p:cNvPr>
          <p:cNvSpPr/>
          <p:nvPr/>
        </p:nvSpPr>
        <p:spPr>
          <a:xfrm>
            <a:off x="5274527" y="501805"/>
            <a:ext cx="6568066" cy="177304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2"/>
                </a:solidFill>
              </a:rPr>
              <a:t>Επειδή το άτομο συμμετέχει σε πολλές κοινωνικές ομάδες και κατέχει διαφορετικές θέσεις, ασκεί πολλούς ρόλους ταυτόχρονα</a:t>
            </a:r>
          </a:p>
        </p:txBody>
      </p:sp>
    </p:spTree>
    <p:extLst>
      <p:ext uri="{BB962C8B-B14F-4D97-AF65-F5344CB8AC3E}">
        <p14:creationId xmlns:p14="http://schemas.microsoft.com/office/powerpoint/2010/main" val="101420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descr="Εικόνα που περιέχει λευκό, πίνακας, κέικ, απομακρυσμένος&#10;&#10;Περιγραφή που δημιουργήθηκε αυτόματα">
            <a:extLst>
              <a:ext uri="{FF2B5EF4-FFF2-40B4-BE49-F238E27FC236}">
                <a16:creationId xmlns:a16="http://schemas.microsoft.com/office/drawing/2014/main" id="{D77BA85C-0DDB-4256-8EC6-3032531FD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500" y="1039698"/>
            <a:ext cx="8631292" cy="4234829"/>
          </a:xfrm>
          <a:prstGeom prst="rect">
            <a:avLst/>
          </a:prstGeom>
        </p:spPr>
      </p:pic>
      <p:pic>
        <p:nvPicPr>
          <p:cNvPr id="10" name="Εικόνα 9" descr="Εικόνα που περιέχει σχεδίαση&#10;&#10;Περιγραφή που δημιουργήθηκε αυτόματα">
            <a:extLst>
              <a:ext uri="{FF2B5EF4-FFF2-40B4-BE49-F238E27FC236}">
                <a16:creationId xmlns:a16="http://schemas.microsoft.com/office/drawing/2014/main" id="{10C68623-9341-44F8-985B-588180ACAC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3044" y="3935553"/>
            <a:ext cx="1932878" cy="1156939"/>
          </a:xfrm>
          <a:prstGeom prst="rect">
            <a:avLst/>
          </a:prstGeom>
        </p:spPr>
      </p:pic>
      <p:pic>
        <p:nvPicPr>
          <p:cNvPr id="13" name="Εικόνα 12" descr="Εικόνα που περιέχει σχεδίαση&#10;&#10;Περιγραφή που δημιουργήθηκε αυτόματα">
            <a:extLst>
              <a:ext uri="{FF2B5EF4-FFF2-40B4-BE49-F238E27FC236}">
                <a16:creationId xmlns:a16="http://schemas.microsoft.com/office/drawing/2014/main" id="{5ABD2F20-7679-4D7F-AF61-161E4F1F75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1111" y="4202964"/>
            <a:ext cx="2143125" cy="2143125"/>
          </a:xfrm>
          <a:prstGeom prst="rect">
            <a:avLst/>
          </a:prstGeom>
        </p:spPr>
      </p:pic>
      <p:sp>
        <p:nvSpPr>
          <p:cNvPr id="14" name="TextBox 13">
            <a:extLst>
              <a:ext uri="{FF2B5EF4-FFF2-40B4-BE49-F238E27FC236}">
                <a16:creationId xmlns:a16="http://schemas.microsoft.com/office/drawing/2014/main" id="{B20DBFB9-CC74-4A72-939B-81EE8694FC71}"/>
              </a:ext>
            </a:extLst>
          </p:cNvPr>
          <p:cNvSpPr txBox="1"/>
          <p:nvPr/>
        </p:nvSpPr>
        <p:spPr>
          <a:xfrm>
            <a:off x="9736873" y="4812861"/>
            <a:ext cx="1371600" cy="923330"/>
          </a:xfrm>
          <a:prstGeom prst="rect">
            <a:avLst/>
          </a:prstGeom>
          <a:noFill/>
        </p:spPr>
        <p:txBody>
          <a:bodyPr wrap="square" rtlCol="0">
            <a:spAutoFit/>
          </a:bodyPr>
          <a:lstStyle/>
          <a:p>
            <a:r>
              <a:rPr lang="en-US" b="1" dirty="0">
                <a:highlight>
                  <a:srgbClr val="FFFF00"/>
                </a:highlight>
              </a:rPr>
              <a:t>STAY HOME</a:t>
            </a:r>
          </a:p>
          <a:p>
            <a:endParaRPr lang="en-US" b="1" dirty="0">
              <a:highlight>
                <a:srgbClr val="FFFF00"/>
              </a:highlight>
            </a:endParaRPr>
          </a:p>
          <a:p>
            <a:r>
              <a:rPr lang="en-US" b="1" dirty="0">
                <a:highlight>
                  <a:srgbClr val="FFFF00"/>
                </a:highlight>
              </a:rPr>
              <a:t>STAY SAFE</a:t>
            </a:r>
            <a:endParaRPr lang="el-GR" b="1" dirty="0">
              <a:highlight>
                <a:srgbClr val="FFFF00"/>
              </a:highlight>
            </a:endParaRPr>
          </a:p>
        </p:txBody>
      </p:sp>
    </p:spTree>
    <p:extLst>
      <p:ext uri="{BB962C8B-B14F-4D97-AF65-F5344CB8AC3E}">
        <p14:creationId xmlns:p14="http://schemas.microsoft.com/office/powerpoint/2010/main" val="151459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Υγεία και φυσική κατάσταση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3781_TF02922391.potx" id="{DCB5A5D2-48C7-483D-8661-AAC974002682}" vid="{DFC6495C-A5D8-43AB-A4BF-0E70545C8DBA}"/>
    </a:ext>
  </a:extLst>
</a:theme>
</file>

<file path=ppt/theme/theme2.xml><?xml version="1.0" encoding="utf-8"?>
<a:theme xmlns:a="http://schemas.openxmlformats.org/drawingml/2006/main" name="Θέμα του Offic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Παρουσίαση υγείας και ευεξίας (ευρεία οθόνη)</Template>
  <TotalTime>99</TotalTime>
  <Words>351</Words>
  <Application>Microsoft Office PowerPoint</Application>
  <PresentationFormat>Ευρεία οθόνη</PresentationFormat>
  <Paragraphs>31</Paragraphs>
  <Slides>8</Slides>
  <Notes>8</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vt:i4>
      </vt:variant>
    </vt:vector>
  </HeadingPairs>
  <TitlesOfParts>
    <vt:vector size="12" baseType="lpstr">
      <vt:lpstr>Arial</vt:lpstr>
      <vt:lpstr>Calibri</vt:lpstr>
      <vt:lpstr>Calibri Light</vt:lpstr>
      <vt:lpstr>Υγεία και φυσική κατάσταση 16x9</vt:lpstr>
      <vt:lpstr>3.2 Κοινωνικοσ ρολοσ</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 κοινωνικοσ ρολοσ</dc:title>
  <dc:creator>Damianos Maniatakos</dc:creator>
  <cp:lastModifiedBy>Damianos Maniatakos</cp:lastModifiedBy>
  <cp:revision>16</cp:revision>
  <dcterms:created xsi:type="dcterms:W3CDTF">2020-04-05T16:35:28Z</dcterms:created>
  <dcterms:modified xsi:type="dcterms:W3CDTF">2020-05-03T10:50:12Z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