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83" r:id="rId2"/>
    <p:sldId id="284" r:id="rId3"/>
    <p:sldId id="261" r:id="rId4"/>
    <p:sldId id="288" r:id="rId5"/>
    <p:sldId id="290" r:id="rId6"/>
    <p:sldId id="292" r:id="rId7"/>
    <p:sldId id="291" r:id="rId8"/>
    <p:sldId id="287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mianos Maniatakos" initials="DM" lastIdx="1" clrIdx="0">
    <p:extLst>
      <p:ext uri="{19B8F6BF-5375-455C-9EA6-DF929625EA0E}">
        <p15:presenceInfo xmlns:p15="http://schemas.microsoft.com/office/powerpoint/2012/main" userId="Damianos Maniatako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91997B-B8F6-4126-BD59-D5DAC35CA160}" type="datetimeFigureOut">
              <a:rPr lang="el-GR" smtClean="0"/>
              <a:t>19/5/2020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F2F6E6-543A-455A-9565-CC12FE0346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96253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el-GR" smtClean="0"/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13500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el-GR" smtClean="0"/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300673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el-GR" smtClean="0"/>
              <a:t>17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492920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el-GR" smtClean="0"/>
              <a:t>18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574014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el-GR" smtClean="0"/>
              <a:t>19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0733958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el-GR" smtClean="0"/>
              <a:t>20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936893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el-GR" smtClean="0"/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83368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el-GR" smtClean="0"/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01105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el-GR" smtClean="0"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782675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el-GR" smtClean="0"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528766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el-GR" smtClean="0"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367930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el-GR" smtClean="0"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862334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el-GR" smtClean="0"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231228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FC8BD8E7-1312-41F3-99C4-6DA5AF891969}" type="slidenum">
              <a:rPr lang="el-GR" smtClean="0"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34851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A06A03B-AC53-4733-BDFF-04285BEA00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1E301D8D-10A4-4403-B5D1-22178BDF28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DD169E1-2852-4F42-883A-B7560B8BF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E446-5626-4EC2-B574-D484658B3BE0}" type="datetimeFigureOut">
              <a:rPr lang="el-GR" smtClean="0"/>
              <a:t>19/5/2020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69C9A02-03B7-4517-9B84-190851F6D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0848E16-BD19-441D-9C68-3CD887C3C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FE52-01F7-4700-961B-42BB77E9CC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91996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9E4DC3F-8F28-4DCF-9DD9-043D4EBC9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F3BBDE27-093E-4FA1-A064-A7A4D6A833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5273982B-6510-4EB1-BA7C-1BB790DD8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E446-5626-4EC2-B574-D484658B3BE0}" type="datetimeFigureOut">
              <a:rPr lang="el-GR" smtClean="0"/>
              <a:t>19/5/2020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C99D2C9-7F39-4F99-88C3-6B004D3A5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7845CED-ECE0-4CDE-A98E-AF8593D8B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FE52-01F7-4700-961B-42BB77E9CC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4259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D152C528-6E21-4FB3-A1A3-64065A18F8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7B4AF53-D151-4265-BC60-7853684182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7EA2E83-132D-4EE2-8F73-3BE7B577F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E446-5626-4EC2-B574-D484658B3BE0}" type="datetimeFigureOut">
              <a:rPr lang="el-GR" smtClean="0"/>
              <a:t>19/5/2020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70EF526-993E-4E50-8526-A83452887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14B460BA-46F0-4679-BEE4-311167463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FE52-01F7-4700-961B-42BB77E9CC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8894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13A80C-2A66-4FEF-9554-09C0FF3C6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B3C716E-7944-4676-B071-87C950C39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1573E6C-A219-437C-B0A4-6E6B5A63A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E446-5626-4EC2-B574-D484658B3BE0}" type="datetimeFigureOut">
              <a:rPr lang="el-GR" smtClean="0"/>
              <a:t>19/5/2020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9643183-FEB4-46DD-BB6B-672E4AEFD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E403E18-A401-421E-869D-689DE16AA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FE52-01F7-4700-961B-42BB77E9CC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9654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6D601D3-6F6F-49B7-B8C7-07570F168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AB3E802-96C2-41E0-B989-BBFEDB67C8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3651350-25BB-4A69-A597-39AFF15AE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E446-5626-4EC2-B574-D484658B3BE0}" type="datetimeFigureOut">
              <a:rPr lang="el-GR" smtClean="0"/>
              <a:t>19/5/2020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BD1E7A8-2490-484E-A9CE-D493C18EB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6B1E6657-90DB-47D4-9D38-C91C5C6CC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FE52-01F7-4700-961B-42BB77E9CC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10037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0FFD0A-95AB-42AF-948A-BBB9E7465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773FBE8-E131-455E-8EFB-17A63FF9C5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3116085-5903-4B52-9BFD-66F2954619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8A40620-B76F-4CFB-8EA3-53B1CBDD0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E446-5626-4EC2-B574-D484658B3BE0}" type="datetimeFigureOut">
              <a:rPr lang="el-GR" smtClean="0"/>
              <a:t>19/5/2020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EEEA1B1-C23D-4D0F-A6B1-23F445262C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FE8D109B-9AC4-428A-BE5A-57C5E4394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FE52-01F7-4700-961B-42BB77E9CC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6297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67ED9F2-8463-44A0-AF6D-8384D8DF5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C26BB36-4CE0-4C72-BBEE-2DB76F8B8B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5503778-68FC-480D-93C0-2838588BA5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0CCBC604-D705-476C-8197-D3B2C8BE4C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703A3422-6B55-4DD2-8D44-121691C001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DBA0E109-0FAC-4FAC-B188-3F9BE3B8B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E446-5626-4EC2-B574-D484658B3BE0}" type="datetimeFigureOut">
              <a:rPr lang="el-GR" smtClean="0"/>
              <a:t>19/5/2020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A796A130-71C7-4330-84D8-2AEE18E7C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9ADB7BE1-3C17-470F-B64F-84F82885D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FE52-01F7-4700-961B-42BB77E9CC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2877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830BCB6-5124-44F4-9C6E-66B592BB5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C459D319-E42A-4D16-9274-1AF86FE17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E446-5626-4EC2-B574-D484658B3BE0}" type="datetimeFigureOut">
              <a:rPr lang="el-GR" smtClean="0"/>
              <a:t>19/5/2020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2344EFF9-B7D1-4BEA-9127-162A014EF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4A5B2B0-F3CD-48A7-A64C-6D79FE30D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FE52-01F7-4700-961B-42BB77E9CC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3555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6F774DC6-3DE1-439C-A2AE-FEF158258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E446-5626-4EC2-B574-D484658B3BE0}" type="datetimeFigureOut">
              <a:rPr lang="el-GR" smtClean="0"/>
              <a:t>19/5/2020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68263308-D7FC-442F-B2A7-C8C36F82E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ED749954-FDF4-4AED-8834-611C391F9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FE52-01F7-4700-961B-42BB77E9CC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8007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107FB89-5557-4734-AF79-CE9BD3B43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9469AF8-D646-4FD5-9E20-9A27F82353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817B4E1C-9923-4BCB-B513-2C1334522E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2B6F25A2-6CBB-44EA-A178-2C4F773F2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E446-5626-4EC2-B574-D484658B3BE0}" type="datetimeFigureOut">
              <a:rPr lang="el-GR" smtClean="0"/>
              <a:t>19/5/2020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AF45453-2A6C-42A6-B803-A930FC84C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F448143-B08F-44DC-AB9A-FE3F18DE5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FE52-01F7-4700-961B-42BB77E9CC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9461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950E642-5B2A-4678-B663-F362BB8BF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BD395AD5-4762-4352-95BD-2F6088A9D9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71DB3E31-B036-488B-8ECA-7AD94D0B2C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4D4D6136-CB63-4483-8656-C630D9B95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4E446-5626-4EC2-B574-D484658B3BE0}" type="datetimeFigureOut">
              <a:rPr lang="el-GR" smtClean="0"/>
              <a:t>19/5/2020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70CDF39-037A-4BDC-80B2-B37031EC1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F3A2E07-E55E-4060-966E-31760AD11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5FE52-01F7-4700-961B-42BB77E9CC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0043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5F69250B-BAF3-4A89-AB33-B2B40E838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EAE533C-C962-46EE-9ED9-9D5D35ED1F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8284F1D-E881-4B3A-AE25-8BB13EB7AF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4E446-5626-4EC2-B574-D484658B3BE0}" type="datetimeFigureOut">
              <a:rPr lang="el-GR" smtClean="0"/>
              <a:t>19/5/2020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5C46061-F36F-410A-A3A4-51DECAB2A7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BDBC3D6-0EE4-4A17-BB42-DE372082C0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5FE52-01F7-4700-961B-42BB77E9CCE0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6464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 descr="Εικόνα που περιέχει υπογραφή&#10;&#10;Περιγραφή που δημιουργήθηκε αυτόματα">
            <a:extLst>
              <a:ext uri="{FF2B5EF4-FFF2-40B4-BE49-F238E27FC236}">
                <a16:creationId xmlns:a16="http://schemas.microsoft.com/office/drawing/2014/main" id="{F47905CC-3C3F-49C0-BD6C-7335F50450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904" y="0"/>
            <a:ext cx="48241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250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9D030EC7-311C-4757-AF86-B7397B36DEE4}"/>
              </a:ext>
            </a:extLst>
          </p:cNvPr>
          <p:cNvSpPr/>
          <p:nvPr/>
        </p:nvSpPr>
        <p:spPr>
          <a:xfrm>
            <a:off x="2235201" y="124916"/>
            <a:ext cx="7398326" cy="11151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 err="1">
                <a:solidFill>
                  <a:schemeClr val="bg1"/>
                </a:solidFill>
              </a:rPr>
              <a:t>Προεδρευόμενη</a:t>
            </a:r>
            <a:r>
              <a:rPr lang="el-GR" sz="3200" dirty="0">
                <a:solidFill>
                  <a:schemeClr val="bg1"/>
                </a:solidFill>
              </a:rPr>
              <a:t> Κοινοβουλευτική Δημοκρατία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5C2130E-3D06-446F-A1DE-226D697D0A27}"/>
              </a:ext>
            </a:extLst>
          </p:cNvPr>
          <p:cNvSpPr txBox="1"/>
          <p:nvPr/>
        </p:nvSpPr>
        <p:spPr>
          <a:xfrm>
            <a:off x="1810327" y="2752436"/>
            <a:ext cx="2881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Πηγή εξουσίας  και ανώτατο όργανο της </a:t>
            </a:r>
            <a:r>
              <a:rPr lang="el-GR" dirty="0" err="1">
                <a:solidFill>
                  <a:schemeClr val="bg1"/>
                </a:solidFill>
              </a:rPr>
              <a:t>Πολιτίας</a:t>
            </a:r>
            <a:r>
              <a:rPr lang="el-GR" dirty="0">
                <a:solidFill>
                  <a:schemeClr val="bg1"/>
                </a:solidFill>
              </a:rPr>
              <a:t> είναι ο λαός</a:t>
            </a:r>
          </a:p>
        </p:txBody>
      </p:sp>
      <p:sp>
        <p:nvSpPr>
          <p:cNvPr id="6" name="Ορθογώνιο: Στρογγύλεμα γωνιών 5">
            <a:extLst>
              <a:ext uri="{FF2B5EF4-FFF2-40B4-BE49-F238E27FC236}">
                <a16:creationId xmlns:a16="http://schemas.microsoft.com/office/drawing/2014/main" id="{73C21BD9-0F31-4504-997D-27C79995FAB7}"/>
              </a:ext>
            </a:extLst>
          </p:cNvPr>
          <p:cNvSpPr/>
          <p:nvPr/>
        </p:nvSpPr>
        <p:spPr>
          <a:xfrm>
            <a:off x="1241570" y="2659309"/>
            <a:ext cx="6476301" cy="83051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0000"/>
              </a:lnSpc>
              <a:defRPr/>
            </a:pPr>
            <a:r>
              <a:rPr lang="el-GR" b="1"/>
              <a:t>Αρχηγός του κράτους είναι ο Πρόεδρος της Δημοκρατίας – εκλέγεται από τη Βουλή- δεν έχει ουσιαστικές πολιτικές αρμοδιότητες</a:t>
            </a:r>
            <a:endParaRPr lang="el-GR" b="1" dirty="0"/>
          </a:p>
        </p:txBody>
      </p:sp>
      <p:sp>
        <p:nvSpPr>
          <p:cNvPr id="7" name="Ορθογώνιο: Στρογγύλεμα γωνιών 6">
            <a:extLst>
              <a:ext uri="{FF2B5EF4-FFF2-40B4-BE49-F238E27FC236}">
                <a16:creationId xmlns:a16="http://schemas.microsoft.com/office/drawing/2014/main" id="{BF3779E6-AC12-4358-B762-B38F22689F0D}"/>
              </a:ext>
            </a:extLst>
          </p:cNvPr>
          <p:cNvSpPr/>
          <p:nvPr/>
        </p:nvSpPr>
        <p:spPr>
          <a:xfrm>
            <a:off x="1241569" y="3675766"/>
            <a:ext cx="6476301" cy="83051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l-GR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Η εξουσία ασκείται από την εκλεγμένη από το λαό κυβέρνηση</a:t>
            </a:r>
            <a:endParaRPr lang="el-GR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Ορθογώνιο: Στρογγύλεμα γωνιών 8">
            <a:extLst>
              <a:ext uri="{FF2B5EF4-FFF2-40B4-BE49-F238E27FC236}">
                <a16:creationId xmlns:a16="http://schemas.microsoft.com/office/drawing/2014/main" id="{5886A5C9-CA21-432C-8C83-E93003F93017}"/>
              </a:ext>
            </a:extLst>
          </p:cNvPr>
          <p:cNvSpPr/>
          <p:nvPr/>
        </p:nvSpPr>
        <p:spPr>
          <a:xfrm>
            <a:off x="1241568" y="4749950"/>
            <a:ext cx="6476301" cy="83051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l-GR" b="1">
                <a:effectLst>
                  <a:outerShdw blurRad="38100" dist="38100" dir="2700000" algn="tl">
                    <a:srgbClr val="000000"/>
                  </a:outerShdw>
                </a:effectLst>
              </a:rPr>
              <a:t>Παραδείγματα χωρών: Ελλάδα, Ιταλία</a:t>
            </a:r>
            <a:endParaRPr lang="el-GR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65836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9D030EC7-311C-4757-AF86-B7397B36DEE4}"/>
              </a:ext>
            </a:extLst>
          </p:cNvPr>
          <p:cNvSpPr/>
          <p:nvPr/>
        </p:nvSpPr>
        <p:spPr>
          <a:xfrm>
            <a:off x="2235201" y="124916"/>
            <a:ext cx="7398326" cy="11151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>
                <a:solidFill>
                  <a:schemeClr val="bg1"/>
                </a:solidFill>
              </a:rPr>
              <a:t>Προεδρική Κοινοβουλευτική Δημοκρατία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5C2130E-3D06-446F-A1DE-226D697D0A27}"/>
              </a:ext>
            </a:extLst>
          </p:cNvPr>
          <p:cNvSpPr txBox="1"/>
          <p:nvPr/>
        </p:nvSpPr>
        <p:spPr>
          <a:xfrm>
            <a:off x="1810327" y="2752436"/>
            <a:ext cx="2881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Πηγή εξουσίας  και ανώτατο όργανο της </a:t>
            </a:r>
            <a:r>
              <a:rPr lang="el-GR" dirty="0" err="1">
                <a:solidFill>
                  <a:schemeClr val="bg1"/>
                </a:solidFill>
              </a:rPr>
              <a:t>Πολιτίας</a:t>
            </a:r>
            <a:r>
              <a:rPr lang="el-GR" dirty="0">
                <a:solidFill>
                  <a:schemeClr val="bg1"/>
                </a:solidFill>
              </a:rPr>
              <a:t> είναι ο λαός</a:t>
            </a:r>
          </a:p>
        </p:txBody>
      </p:sp>
      <p:sp>
        <p:nvSpPr>
          <p:cNvPr id="6" name="Ορθογώνιο: Στρογγύλεμα γωνιών 5">
            <a:extLst>
              <a:ext uri="{FF2B5EF4-FFF2-40B4-BE49-F238E27FC236}">
                <a16:creationId xmlns:a16="http://schemas.microsoft.com/office/drawing/2014/main" id="{73C21BD9-0F31-4504-997D-27C79995FAB7}"/>
              </a:ext>
            </a:extLst>
          </p:cNvPr>
          <p:cNvSpPr/>
          <p:nvPr/>
        </p:nvSpPr>
        <p:spPr>
          <a:xfrm>
            <a:off x="1241570" y="2659309"/>
            <a:ext cx="6476301" cy="83051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9050">
              <a:lnSpc>
                <a:spcPct val="80000"/>
              </a:lnSpc>
              <a:defRPr/>
            </a:pPr>
            <a:r>
              <a:rPr lang="el-GR" b="1" dirty="0"/>
              <a:t>Αρχηγός του κράτους ο Πρόεδρος της Δημοκρατίας – εκλέγεται από τον λαό άμεσα  ή και έμμεσα (ΗΠΑ, Κύπρος, Ρωσία) </a:t>
            </a:r>
          </a:p>
        </p:txBody>
      </p:sp>
      <p:sp>
        <p:nvSpPr>
          <p:cNvPr id="7" name="Ορθογώνιο: Στρογγύλεμα γωνιών 6">
            <a:extLst>
              <a:ext uri="{FF2B5EF4-FFF2-40B4-BE49-F238E27FC236}">
                <a16:creationId xmlns:a16="http://schemas.microsoft.com/office/drawing/2014/main" id="{BF3779E6-AC12-4358-B762-B38F22689F0D}"/>
              </a:ext>
            </a:extLst>
          </p:cNvPr>
          <p:cNvSpPr/>
          <p:nvPr/>
        </p:nvSpPr>
        <p:spPr>
          <a:xfrm>
            <a:off x="1241569" y="3675766"/>
            <a:ext cx="6476301" cy="83051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1905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l-GR" b="1">
                <a:effectLst>
                  <a:outerShdw blurRad="38100" dist="38100" dir="2700000" algn="tl">
                    <a:srgbClr val="000000"/>
                  </a:outerShdw>
                </a:effectLst>
              </a:rPr>
              <a:t>Σχηματίζει ο ίδιος την Κυβέρνησή του και είναι ο Πρόεδρος της Κυβέρνησης – διαθέτει ουσιαστικές πολιτικές αρμοδιότητες</a:t>
            </a:r>
            <a:endParaRPr lang="el-GR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Ορθογώνιο: Στρογγύλεμα γωνιών 8">
            <a:extLst>
              <a:ext uri="{FF2B5EF4-FFF2-40B4-BE49-F238E27FC236}">
                <a16:creationId xmlns:a16="http://schemas.microsoft.com/office/drawing/2014/main" id="{5886A5C9-CA21-432C-8C83-E93003F93017}"/>
              </a:ext>
            </a:extLst>
          </p:cNvPr>
          <p:cNvSpPr/>
          <p:nvPr/>
        </p:nvSpPr>
        <p:spPr>
          <a:xfrm>
            <a:off x="1241568" y="4749950"/>
            <a:ext cx="6476301" cy="83051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1905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l-GR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Παραδείγματα: Κύπρος, Ρωσία, ΗΠΑ</a:t>
            </a:r>
          </a:p>
        </p:txBody>
      </p:sp>
    </p:spTree>
    <p:extLst>
      <p:ext uri="{BB962C8B-B14F-4D97-AF65-F5344CB8AC3E}">
        <p14:creationId xmlns:p14="http://schemas.microsoft.com/office/powerpoint/2010/main" val="986708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7A7832DA-1751-4A37-9884-312BC6803280}"/>
              </a:ext>
            </a:extLst>
          </p:cNvPr>
          <p:cNvSpPr/>
          <p:nvPr/>
        </p:nvSpPr>
        <p:spPr>
          <a:xfrm>
            <a:off x="1308683" y="2046915"/>
            <a:ext cx="3558881" cy="380860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  <a:p>
            <a:pPr algn="ctr"/>
            <a:r>
              <a:rPr lang="el-GR" dirty="0"/>
              <a:t> </a:t>
            </a:r>
            <a:r>
              <a:rPr lang="el-GR" b="1" dirty="0">
                <a:solidFill>
                  <a:schemeClr val="tx1"/>
                </a:solidFill>
              </a:rPr>
              <a:t>Ο ανώτατος νόμος του κράτους</a:t>
            </a:r>
          </a:p>
          <a:p>
            <a:pPr algn="ctr"/>
            <a:endParaRPr lang="el-GR" b="1" u="sng" dirty="0">
              <a:solidFill>
                <a:schemeClr val="tx1"/>
              </a:solidFill>
            </a:endParaRPr>
          </a:p>
          <a:p>
            <a:pPr algn="ctr"/>
            <a:r>
              <a:rPr lang="el-GR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Όλοι άλλοι οι νόμοι πρέπει να στηρίζονται στο Σύνταγμα </a:t>
            </a:r>
          </a:p>
          <a:p>
            <a:pPr algn="ctr"/>
            <a:endParaRPr lang="el-GR" kern="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endParaRPr lang="el-GR" kern="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endParaRPr lang="el-GR" kern="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endParaRPr lang="el-GR" kern="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endParaRPr lang="el-GR" kern="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endParaRPr lang="el-GR" kern="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endParaRPr lang="el-GR" dirty="0">
              <a:solidFill>
                <a:schemeClr val="tx2"/>
              </a:solidFill>
            </a:endParaRP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5BCB4A0A-ECDE-4FD4-9395-A63EFBF3F405}"/>
              </a:ext>
            </a:extLst>
          </p:cNvPr>
          <p:cNvSpPr/>
          <p:nvPr/>
        </p:nvSpPr>
        <p:spPr>
          <a:xfrm>
            <a:off x="1308683" y="674255"/>
            <a:ext cx="10550808" cy="80356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ΣΥΝΤΑΓΜΑ</a:t>
            </a:r>
          </a:p>
        </p:txBody>
      </p:sp>
      <p:sp>
        <p:nvSpPr>
          <p:cNvPr id="8" name="Βέλος: Κάτω 7">
            <a:extLst>
              <a:ext uri="{FF2B5EF4-FFF2-40B4-BE49-F238E27FC236}">
                <a16:creationId xmlns:a16="http://schemas.microsoft.com/office/drawing/2014/main" id="{6929CA50-FFA9-4A8B-A668-4936EAF98071}"/>
              </a:ext>
            </a:extLst>
          </p:cNvPr>
          <p:cNvSpPr/>
          <p:nvPr/>
        </p:nvSpPr>
        <p:spPr>
          <a:xfrm>
            <a:off x="2968050" y="1582257"/>
            <a:ext cx="240145" cy="3602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Βέλος: Κάτω 8">
            <a:extLst>
              <a:ext uri="{FF2B5EF4-FFF2-40B4-BE49-F238E27FC236}">
                <a16:creationId xmlns:a16="http://schemas.microsoft.com/office/drawing/2014/main" id="{D6BB2E2E-AB8B-4338-A376-0039B0F60019}"/>
              </a:ext>
            </a:extLst>
          </p:cNvPr>
          <p:cNvSpPr/>
          <p:nvPr/>
        </p:nvSpPr>
        <p:spPr>
          <a:xfrm>
            <a:off x="6734177" y="1582257"/>
            <a:ext cx="240145" cy="3602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9B750523-8F0C-44C4-B9C3-1BCBA2C73754}"/>
              </a:ext>
            </a:extLst>
          </p:cNvPr>
          <p:cNvSpPr/>
          <p:nvPr/>
        </p:nvSpPr>
        <p:spPr>
          <a:xfrm>
            <a:off x="5423483" y="2046915"/>
            <a:ext cx="2861535" cy="380860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</a:rPr>
              <a:t>Ρυθμίζει την οργάνωση και τη λειτουργία της κρατικής εξουσίας</a:t>
            </a:r>
          </a:p>
          <a:p>
            <a:pPr algn="ctr"/>
            <a:endParaRPr lang="el-GR" b="1" u="sng" dirty="0">
              <a:solidFill>
                <a:schemeClr val="tx1"/>
              </a:solidFill>
            </a:endParaRPr>
          </a:p>
          <a:p>
            <a:pPr algn="ctr"/>
            <a:r>
              <a:rPr lang="el-GR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Προσδιορίζει τα όρια των αρμοδιοτήτων των κρατικών οργάνων ώστε να παρεμποδίζονται τυχόν αυθαιρεσίες σε βάρος των πολιτών</a:t>
            </a:r>
            <a:endParaRPr lang="el-GR" dirty="0">
              <a:solidFill>
                <a:schemeClr val="bg1"/>
              </a:solidFill>
            </a:endParaRPr>
          </a:p>
        </p:txBody>
      </p:sp>
      <p:sp>
        <p:nvSpPr>
          <p:cNvPr id="10" name="Ορθογώνιο 9">
            <a:extLst>
              <a:ext uri="{FF2B5EF4-FFF2-40B4-BE49-F238E27FC236}">
                <a16:creationId xmlns:a16="http://schemas.microsoft.com/office/drawing/2014/main" id="{03C6977F-5D25-434E-87FF-EF98E2F33174}"/>
              </a:ext>
            </a:extLst>
          </p:cNvPr>
          <p:cNvSpPr/>
          <p:nvPr/>
        </p:nvSpPr>
        <p:spPr>
          <a:xfrm>
            <a:off x="9282545" y="2075685"/>
            <a:ext cx="2290619" cy="380860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>
                <a:solidFill>
                  <a:schemeClr val="tx1"/>
                </a:solidFill>
              </a:rPr>
              <a:t>Κατοχυρώνει τα δικαιώματα των πολιτών</a:t>
            </a:r>
          </a:p>
          <a:p>
            <a:pPr algn="ctr"/>
            <a:endParaRPr lang="el-GR" b="1" u="sng" dirty="0">
              <a:solidFill>
                <a:schemeClr val="tx1"/>
              </a:solidFill>
            </a:endParaRPr>
          </a:p>
          <a:p>
            <a:pPr algn="ctr"/>
            <a:r>
              <a:rPr lang="el-GR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Και καθορίζει τις βασικές υποχρεώσεις</a:t>
            </a:r>
          </a:p>
          <a:p>
            <a:pPr algn="ctr"/>
            <a:endParaRPr lang="el-GR" kern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endParaRPr lang="el-GR" kern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endParaRPr lang="el-GR" kern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endParaRPr lang="el-GR" kern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el-GR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endParaRPr lang="el-GR" dirty="0">
              <a:solidFill>
                <a:schemeClr val="tx2"/>
              </a:solidFill>
            </a:endParaRPr>
          </a:p>
        </p:txBody>
      </p:sp>
      <p:sp>
        <p:nvSpPr>
          <p:cNvPr id="11" name="Βέλος: Κάτω 10">
            <a:extLst>
              <a:ext uri="{FF2B5EF4-FFF2-40B4-BE49-F238E27FC236}">
                <a16:creationId xmlns:a16="http://schemas.microsoft.com/office/drawing/2014/main" id="{71BB9E89-A0F5-45D0-94FA-459F653D7CE2}"/>
              </a:ext>
            </a:extLst>
          </p:cNvPr>
          <p:cNvSpPr/>
          <p:nvPr/>
        </p:nvSpPr>
        <p:spPr>
          <a:xfrm>
            <a:off x="10068937" y="1596642"/>
            <a:ext cx="240145" cy="360218"/>
          </a:xfrm>
          <a:prstGeom prst="downArrow">
            <a:avLst>
              <a:gd name="adj1" fmla="val 50000"/>
              <a:gd name="adj2" fmla="val 576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8703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7A7832DA-1751-4A37-9884-312BC6803280}"/>
              </a:ext>
            </a:extLst>
          </p:cNvPr>
          <p:cNvSpPr/>
          <p:nvPr/>
        </p:nvSpPr>
        <p:spPr>
          <a:xfrm>
            <a:off x="1308683" y="2046915"/>
            <a:ext cx="3558881" cy="380860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 </a:t>
            </a:r>
            <a:r>
              <a:rPr lang="el-GR" b="1" dirty="0">
                <a:solidFill>
                  <a:schemeClr val="tx1"/>
                </a:solidFill>
              </a:rPr>
              <a:t>ΗΠΙΑ</a:t>
            </a:r>
          </a:p>
          <a:p>
            <a:pPr algn="ctr"/>
            <a:endParaRPr lang="el-GR" b="1" u="sng" dirty="0">
              <a:solidFill>
                <a:schemeClr val="tx1"/>
              </a:solidFill>
            </a:endParaRPr>
          </a:p>
          <a:p>
            <a:pPr algn="ctr"/>
            <a:r>
              <a:rPr lang="el-GR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Οι διατάξεις αναθεωρούνται σχετικά εύκολα και χωρίς χρονοβόρες διαδικασίες</a:t>
            </a:r>
          </a:p>
          <a:p>
            <a:pPr algn="ctr"/>
            <a:endParaRPr lang="el-GR" dirty="0">
              <a:solidFill>
                <a:schemeClr val="tx2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A1DB5187-A133-4FCC-91ED-A08D3AF8DA0E}"/>
              </a:ext>
            </a:extLst>
          </p:cNvPr>
          <p:cNvSpPr/>
          <p:nvPr/>
        </p:nvSpPr>
        <p:spPr>
          <a:xfrm>
            <a:off x="5287820" y="2046915"/>
            <a:ext cx="4498109" cy="380860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 u="sng" dirty="0">
              <a:solidFill>
                <a:schemeClr val="tx2"/>
              </a:solidFill>
            </a:endParaRPr>
          </a:p>
          <a:p>
            <a:pPr algn="ctr"/>
            <a:endParaRPr lang="el-GR" kern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endParaRPr lang="el-GR" b="1" kern="0" dirty="0">
              <a:solidFill>
                <a:schemeClr val="tx1"/>
              </a:solidFill>
            </a:endParaRPr>
          </a:p>
          <a:p>
            <a:pPr algn="ctr"/>
            <a:endParaRPr lang="el-GR" b="1" kern="0" dirty="0">
              <a:solidFill>
                <a:schemeClr val="tx1"/>
              </a:solidFill>
            </a:endParaRPr>
          </a:p>
          <a:p>
            <a:pPr algn="ctr"/>
            <a:r>
              <a:rPr lang="el-GR" b="1" kern="0" dirty="0">
                <a:solidFill>
                  <a:schemeClr val="tx1"/>
                </a:solidFill>
              </a:rPr>
              <a:t>ΑΥΣΤΗΡΑ</a:t>
            </a:r>
          </a:p>
          <a:p>
            <a:pPr algn="ctr"/>
            <a:endParaRPr lang="el-GR" kern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el-GR" kern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Οι διατάξεις  αναθεωρούνται δύσκολα (κάποιες μάλιστα απαγορεύεται να αναθεωρηθούν), μόνο ανά τακτικά διαστήματα και υπό αυστηρές προϋποθέσεις</a:t>
            </a:r>
          </a:p>
          <a:p>
            <a:pPr algn="ctr"/>
            <a:endParaRPr lang="el-GR" b="1" kern="0" dirty="0">
              <a:solidFill>
                <a:schemeClr val="tx1"/>
              </a:solidFill>
            </a:endParaRPr>
          </a:p>
          <a:p>
            <a:pPr algn="ctr"/>
            <a:endParaRPr lang="el-GR" kern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endParaRPr lang="el-GR" kern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endParaRPr lang="el-GR" b="1" u="sng" dirty="0">
              <a:solidFill>
                <a:schemeClr val="tx2"/>
              </a:solidFill>
            </a:endParaRPr>
          </a:p>
          <a:p>
            <a:pPr algn="ctr"/>
            <a:endParaRPr lang="el-GR" dirty="0">
              <a:solidFill>
                <a:schemeClr val="tx2"/>
              </a:solidFill>
            </a:endParaRPr>
          </a:p>
          <a:p>
            <a:pPr algn="ctr"/>
            <a:r>
              <a:rPr lang="el-GR" dirty="0">
                <a:solidFill>
                  <a:schemeClr val="tx2"/>
                </a:solidFill>
              </a:rPr>
              <a:t>   </a:t>
            </a: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5BCB4A0A-ECDE-4FD4-9395-A63EFBF3F405}"/>
              </a:ext>
            </a:extLst>
          </p:cNvPr>
          <p:cNvSpPr/>
          <p:nvPr/>
        </p:nvSpPr>
        <p:spPr>
          <a:xfrm>
            <a:off x="1308683" y="674255"/>
            <a:ext cx="8389499" cy="80356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 ΕΙΔΗ ΣΥΝΤΑΓΜΑΤΩΝ</a:t>
            </a:r>
          </a:p>
        </p:txBody>
      </p:sp>
      <p:sp>
        <p:nvSpPr>
          <p:cNvPr id="8" name="Βέλος: Κάτω 7">
            <a:extLst>
              <a:ext uri="{FF2B5EF4-FFF2-40B4-BE49-F238E27FC236}">
                <a16:creationId xmlns:a16="http://schemas.microsoft.com/office/drawing/2014/main" id="{6929CA50-FFA9-4A8B-A668-4936EAF98071}"/>
              </a:ext>
            </a:extLst>
          </p:cNvPr>
          <p:cNvSpPr/>
          <p:nvPr/>
        </p:nvSpPr>
        <p:spPr>
          <a:xfrm>
            <a:off x="2968050" y="1582257"/>
            <a:ext cx="240145" cy="3602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Βέλος: Κάτω 8">
            <a:extLst>
              <a:ext uri="{FF2B5EF4-FFF2-40B4-BE49-F238E27FC236}">
                <a16:creationId xmlns:a16="http://schemas.microsoft.com/office/drawing/2014/main" id="{D6BB2E2E-AB8B-4338-A376-0039B0F60019}"/>
              </a:ext>
            </a:extLst>
          </p:cNvPr>
          <p:cNvSpPr/>
          <p:nvPr/>
        </p:nvSpPr>
        <p:spPr>
          <a:xfrm>
            <a:off x="7296730" y="1657927"/>
            <a:ext cx="240145" cy="3602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2792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9D030EC7-311C-4757-AF86-B7397B36DEE4}"/>
              </a:ext>
            </a:extLst>
          </p:cNvPr>
          <p:cNvSpPr/>
          <p:nvPr/>
        </p:nvSpPr>
        <p:spPr>
          <a:xfrm>
            <a:off x="2235201" y="124916"/>
            <a:ext cx="7398326" cy="11151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>
                <a:solidFill>
                  <a:schemeClr val="bg1"/>
                </a:solidFill>
              </a:rPr>
              <a:t>Σύνταγμα της Ελλάδας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5C2130E-3D06-446F-A1DE-226D697D0A27}"/>
              </a:ext>
            </a:extLst>
          </p:cNvPr>
          <p:cNvSpPr txBox="1"/>
          <p:nvPr/>
        </p:nvSpPr>
        <p:spPr>
          <a:xfrm>
            <a:off x="1810327" y="2752436"/>
            <a:ext cx="2881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Πηγή εξουσίας  και ανώτατο όργανο της </a:t>
            </a:r>
            <a:r>
              <a:rPr lang="el-GR" dirty="0" err="1">
                <a:solidFill>
                  <a:schemeClr val="bg1"/>
                </a:solidFill>
              </a:rPr>
              <a:t>Πολιτίας</a:t>
            </a:r>
            <a:r>
              <a:rPr lang="el-GR" dirty="0">
                <a:solidFill>
                  <a:schemeClr val="bg1"/>
                </a:solidFill>
              </a:rPr>
              <a:t> είναι ο λαός</a:t>
            </a:r>
          </a:p>
        </p:txBody>
      </p:sp>
      <p:sp>
        <p:nvSpPr>
          <p:cNvPr id="6" name="Ορθογώνιο: Στρογγύλεμα γωνιών 5">
            <a:extLst>
              <a:ext uri="{FF2B5EF4-FFF2-40B4-BE49-F238E27FC236}">
                <a16:creationId xmlns:a16="http://schemas.microsoft.com/office/drawing/2014/main" id="{73C21BD9-0F31-4504-997D-27C79995FAB7}"/>
              </a:ext>
            </a:extLst>
          </p:cNvPr>
          <p:cNvSpPr/>
          <p:nvPr/>
        </p:nvSpPr>
        <p:spPr>
          <a:xfrm>
            <a:off x="1241570" y="2659309"/>
            <a:ext cx="6476301" cy="83051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/>
              <a:t>Ψηφίστηκε το 1975</a:t>
            </a:r>
          </a:p>
        </p:txBody>
      </p:sp>
      <p:sp>
        <p:nvSpPr>
          <p:cNvPr id="7" name="Ορθογώνιο: Στρογγύλεμα γωνιών 6">
            <a:extLst>
              <a:ext uri="{FF2B5EF4-FFF2-40B4-BE49-F238E27FC236}">
                <a16:creationId xmlns:a16="http://schemas.microsoft.com/office/drawing/2014/main" id="{BF3779E6-AC12-4358-B762-B38F22689F0D}"/>
              </a:ext>
            </a:extLst>
          </p:cNvPr>
          <p:cNvSpPr/>
          <p:nvPr/>
        </p:nvSpPr>
        <p:spPr>
          <a:xfrm>
            <a:off x="1241568" y="3675766"/>
            <a:ext cx="6476301" cy="83051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1905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l-GR" b="1" dirty="0"/>
              <a:t>                                  Είναι αυστηρό</a:t>
            </a:r>
            <a:endParaRPr lang="el-GR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Ορθογώνιο: Στρογγύλεμα γωνιών 8">
            <a:extLst>
              <a:ext uri="{FF2B5EF4-FFF2-40B4-BE49-F238E27FC236}">
                <a16:creationId xmlns:a16="http://schemas.microsoft.com/office/drawing/2014/main" id="{5886A5C9-CA21-432C-8C83-E93003F93017}"/>
              </a:ext>
            </a:extLst>
          </p:cNvPr>
          <p:cNvSpPr/>
          <p:nvPr/>
        </p:nvSpPr>
        <p:spPr>
          <a:xfrm>
            <a:off x="1241568" y="4749950"/>
            <a:ext cx="6476301" cy="83051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1905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l-GR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Αναθεωρήθηκε το 1986 και το 2001</a:t>
            </a:r>
          </a:p>
        </p:txBody>
      </p:sp>
    </p:spTree>
    <p:extLst>
      <p:ext uri="{BB962C8B-B14F-4D97-AF65-F5344CB8AC3E}">
        <p14:creationId xmlns:p14="http://schemas.microsoft.com/office/powerpoint/2010/main" val="2523701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9D030EC7-311C-4757-AF86-B7397B36DEE4}"/>
              </a:ext>
            </a:extLst>
          </p:cNvPr>
          <p:cNvSpPr/>
          <p:nvPr/>
        </p:nvSpPr>
        <p:spPr>
          <a:xfrm>
            <a:off x="2207492" y="162418"/>
            <a:ext cx="7398326" cy="11151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>
                <a:solidFill>
                  <a:schemeClr val="bg1"/>
                </a:solidFill>
              </a:rPr>
              <a:t>Βασικές Αρχές του Συντάγματος της Ελλάδας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5C2130E-3D06-446F-A1DE-226D697D0A27}"/>
              </a:ext>
            </a:extLst>
          </p:cNvPr>
          <p:cNvSpPr txBox="1"/>
          <p:nvPr/>
        </p:nvSpPr>
        <p:spPr>
          <a:xfrm>
            <a:off x="1810327" y="2752436"/>
            <a:ext cx="2881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Πηγή εξουσίας  και ανώτατο όργανο της </a:t>
            </a:r>
            <a:r>
              <a:rPr lang="el-GR" dirty="0" err="1">
                <a:solidFill>
                  <a:schemeClr val="bg1"/>
                </a:solidFill>
              </a:rPr>
              <a:t>Πολιτίας</a:t>
            </a:r>
            <a:r>
              <a:rPr lang="el-GR" dirty="0">
                <a:solidFill>
                  <a:schemeClr val="bg1"/>
                </a:solidFill>
              </a:rPr>
              <a:t> είναι ο λαός</a:t>
            </a:r>
          </a:p>
        </p:txBody>
      </p:sp>
      <p:sp>
        <p:nvSpPr>
          <p:cNvPr id="6" name="Ορθογώνιο: Στρογγύλεμα γωνιών 5">
            <a:extLst>
              <a:ext uri="{FF2B5EF4-FFF2-40B4-BE49-F238E27FC236}">
                <a16:creationId xmlns:a16="http://schemas.microsoft.com/office/drawing/2014/main" id="{73C21BD9-0F31-4504-997D-27C79995FAB7}"/>
              </a:ext>
            </a:extLst>
          </p:cNvPr>
          <p:cNvSpPr/>
          <p:nvPr/>
        </p:nvSpPr>
        <p:spPr>
          <a:xfrm>
            <a:off x="1241570" y="2659309"/>
            <a:ext cx="6476301" cy="83051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l-GR" dirty="0"/>
              <a:t>Λαϊκή κυριαρχία</a:t>
            </a:r>
          </a:p>
        </p:txBody>
      </p:sp>
      <p:sp>
        <p:nvSpPr>
          <p:cNvPr id="7" name="Ορθογώνιο: Στρογγύλεμα γωνιών 6">
            <a:extLst>
              <a:ext uri="{FF2B5EF4-FFF2-40B4-BE49-F238E27FC236}">
                <a16:creationId xmlns:a16="http://schemas.microsoft.com/office/drawing/2014/main" id="{BF3779E6-AC12-4358-B762-B38F22689F0D}"/>
              </a:ext>
            </a:extLst>
          </p:cNvPr>
          <p:cNvSpPr/>
          <p:nvPr/>
        </p:nvSpPr>
        <p:spPr>
          <a:xfrm>
            <a:off x="1241568" y="3675766"/>
            <a:ext cx="6476301" cy="83051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7463" algn="ctr">
              <a:spcBef>
                <a:spcPct val="20000"/>
              </a:spcBef>
              <a:buClr>
                <a:schemeClr val="hlink"/>
              </a:buClr>
              <a:defRPr/>
            </a:pPr>
            <a:r>
              <a:rPr lang="el-GR" kern="0">
                <a:effectLst>
                  <a:outerShdw blurRad="38100" dist="38100" dir="2700000" algn="tl">
                    <a:srgbClr val="000000"/>
                  </a:outerShdw>
                </a:effectLst>
              </a:rPr>
              <a:t>Κράτος δικαίου</a:t>
            </a:r>
            <a:endParaRPr lang="el-GR" kern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Ορθογώνιο: Στρογγύλεμα γωνιών 8">
            <a:extLst>
              <a:ext uri="{FF2B5EF4-FFF2-40B4-BE49-F238E27FC236}">
                <a16:creationId xmlns:a16="http://schemas.microsoft.com/office/drawing/2014/main" id="{5886A5C9-CA21-432C-8C83-E93003F93017}"/>
              </a:ext>
            </a:extLst>
          </p:cNvPr>
          <p:cNvSpPr/>
          <p:nvPr/>
        </p:nvSpPr>
        <p:spPr>
          <a:xfrm>
            <a:off x="1241568" y="4749950"/>
            <a:ext cx="6476301" cy="83051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1905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l-GR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 Κοινωνικό κράτος</a:t>
            </a:r>
          </a:p>
        </p:txBody>
      </p:sp>
      <p:sp>
        <p:nvSpPr>
          <p:cNvPr id="10" name="Ορθογώνιο: Στρογγύλεμα γωνιών 9">
            <a:extLst>
              <a:ext uri="{FF2B5EF4-FFF2-40B4-BE49-F238E27FC236}">
                <a16:creationId xmlns:a16="http://schemas.microsoft.com/office/drawing/2014/main" id="{7A1AFB94-031B-4B0A-ACC3-32E2C9B047B3}"/>
              </a:ext>
            </a:extLst>
          </p:cNvPr>
          <p:cNvSpPr/>
          <p:nvPr/>
        </p:nvSpPr>
        <p:spPr>
          <a:xfrm>
            <a:off x="1241568" y="5865072"/>
            <a:ext cx="6476301" cy="83051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1905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l-GR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  Διάκριση λειτουργιών</a:t>
            </a:r>
          </a:p>
        </p:txBody>
      </p:sp>
    </p:spTree>
    <p:extLst>
      <p:ext uri="{BB962C8B-B14F-4D97-AF65-F5344CB8AC3E}">
        <p14:creationId xmlns:p14="http://schemas.microsoft.com/office/powerpoint/2010/main" val="2630110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5C2130E-3D06-446F-A1DE-226D697D0A27}"/>
              </a:ext>
            </a:extLst>
          </p:cNvPr>
          <p:cNvSpPr txBox="1"/>
          <p:nvPr/>
        </p:nvSpPr>
        <p:spPr>
          <a:xfrm>
            <a:off x="1810327" y="2752436"/>
            <a:ext cx="2881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Πηγή εξουσίας  και ανώτατο όργανο της </a:t>
            </a:r>
            <a:r>
              <a:rPr lang="el-GR" dirty="0" err="1">
                <a:solidFill>
                  <a:schemeClr val="bg1"/>
                </a:solidFill>
              </a:rPr>
              <a:t>Πολιτίας</a:t>
            </a:r>
            <a:r>
              <a:rPr lang="el-GR" dirty="0">
                <a:solidFill>
                  <a:schemeClr val="bg1"/>
                </a:solidFill>
              </a:rPr>
              <a:t> είναι ο λαός</a:t>
            </a:r>
          </a:p>
        </p:txBody>
      </p:sp>
      <p:sp>
        <p:nvSpPr>
          <p:cNvPr id="6" name="Ορθογώνιο: Στρογγύλεμα γωνιών 5">
            <a:extLst>
              <a:ext uri="{FF2B5EF4-FFF2-40B4-BE49-F238E27FC236}">
                <a16:creationId xmlns:a16="http://schemas.microsoft.com/office/drawing/2014/main" id="{73C21BD9-0F31-4504-997D-27C79995FAB7}"/>
              </a:ext>
            </a:extLst>
          </p:cNvPr>
          <p:cNvSpPr/>
          <p:nvPr/>
        </p:nvSpPr>
        <p:spPr>
          <a:xfrm>
            <a:off x="493425" y="2752436"/>
            <a:ext cx="3376612" cy="83051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l-GR" dirty="0"/>
              <a:t>Λαϊκή κυριαρχία</a:t>
            </a:r>
          </a:p>
        </p:txBody>
      </p:sp>
      <p:sp>
        <p:nvSpPr>
          <p:cNvPr id="2" name="Διάγραμμα ροής: Διεργασία 1">
            <a:extLst>
              <a:ext uri="{FF2B5EF4-FFF2-40B4-BE49-F238E27FC236}">
                <a16:creationId xmlns:a16="http://schemas.microsoft.com/office/drawing/2014/main" id="{FD45AB6B-E7C7-4A3F-B9D4-AAFA7C83FD09}"/>
              </a:ext>
            </a:extLst>
          </p:cNvPr>
          <p:cNvSpPr/>
          <p:nvPr/>
        </p:nvSpPr>
        <p:spPr>
          <a:xfrm>
            <a:off x="4904509" y="1126836"/>
            <a:ext cx="5024582" cy="4248728"/>
          </a:xfrm>
          <a:prstGeom prst="flowChartProcess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7A7028-B2CA-41C7-A57B-8B9B82A89AEA}"/>
              </a:ext>
            </a:extLst>
          </p:cNvPr>
          <p:cNvSpPr txBox="1"/>
          <p:nvPr/>
        </p:nvSpPr>
        <p:spPr>
          <a:xfrm>
            <a:off x="5495636" y="1699491"/>
            <a:ext cx="39716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l-GR" b="1" dirty="0"/>
              <a:t>Δικαίωμα εκλέγειν και </a:t>
            </a:r>
            <a:r>
              <a:rPr lang="el-GR" b="1" dirty="0" err="1"/>
              <a:t>εκλέγεσθαι</a:t>
            </a:r>
            <a:r>
              <a:rPr lang="el-GR" b="1" dirty="0"/>
              <a:t> στα δημόσια αξιώματα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l-GR" b="1" dirty="0"/>
              <a:t>Δημοψήφισμα και λαϊκή νομοθετική παρέμβαση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l-GR" b="1" dirty="0"/>
              <a:t>Συλλογική δράση (συνεταιρισμοί, σύλλογοι, πολιτικά κόμματα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l-GR" b="1" dirty="0"/>
              <a:t>Υποχρέωση σεβασμού της λαϊκής κυριαρχίας από τα όργανα της πολιτείας</a:t>
            </a:r>
          </a:p>
        </p:txBody>
      </p:sp>
    </p:spTree>
    <p:extLst>
      <p:ext uri="{BB962C8B-B14F-4D97-AF65-F5344CB8AC3E}">
        <p14:creationId xmlns:p14="http://schemas.microsoft.com/office/powerpoint/2010/main" val="380381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5C2130E-3D06-446F-A1DE-226D697D0A27}"/>
              </a:ext>
            </a:extLst>
          </p:cNvPr>
          <p:cNvSpPr txBox="1"/>
          <p:nvPr/>
        </p:nvSpPr>
        <p:spPr>
          <a:xfrm>
            <a:off x="1810327" y="2752436"/>
            <a:ext cx="2881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Πηγή εξουσίας  και ανώτατο όργανο της </a:t>
            </a:r>
            <a:r>
              <a:rPr lang="el-GR" dirty="0" err="1">
                <a:solidFill>
                  <a:schemeClr val="bg1"/>
                </a:solidFill>
              </a:rPr>
              <a:t>Πολιτίας</a:t>
            </a:r>
            <a:r>
              <a:rPr lang="el-GR" dirty="0">
                <a:solidFill>
                  <a:schemeClr val="bg1"/>
                </a:solidFill>
              </a:rPr>
              <a:t> είναι ο λαός</a:t>
            </a:r>
          </a:p>
        </p:txBody>
      </p:sp>
      <p:sp>
        <p:nvSpPr>
          <p:cNvPr id="6" name="Ορθογώνιο: Στρογγύλεμα γωνιών 5">
            <a:extLst>
              <a:ext uri="{FF2B5EF4-FFF2-40B4-BE49-F238E27FC236}">
                <a16:creationId xmlns:a16="http://schemas.microsoft.com/office/drawing/2014/main" id="{73C21BD9-0F31-4504-997D-27C79995FAB7}"/>
              </a:ext>
            </a:extLst>
          </p:cNvPr>
          <p:cNvSpPr/>
          <p:nvPr/>
        </p:nvSpPr>
        <p:spPr>
          <a:xfrm>
            <a:off x="493425" y="2752436"/>
            <a:ext cx="3376612" cy="83051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l-GR" dirty="0"/>
              <a:t>Κράτος Δικαίου</a:t>
            </a:r>
          </a:p>
        </p:txBody>
      </p:sp>
      <p:sp>
        <p:nvSpPr>
          <p:cNvPr id="2" name="Διάγραμμα ροής: Διεργασία 1">
            <a:extLst>
              <a:ext uri="{FF2B5EF4-FFF2-40B4-BE49-F238E27FC236}">
                <a16:creationId xmlns:a16="http://schemas.microsoft.com/office/drawing/2014/main" id="{FD45AB6B-E7C7-4A3F-B9D4-AAFA7C83FD09}"/>
              </a:ext>
            </a:extLst>
          </p:cNvPr>
          <p:cNvSpPr/>
          <p:nvPr/>
        </p:nvSpPr>
        <p:spPr>
          <a:xfrm>
            <a:off x="4904509" y="1339273"/>
            <a:ext cx="5024582" cy="2909454"/>
          </a:xfrm>
          <a:prstGeom prst="flowChartProcess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7A7028-B2CA-41C7-A57B-8B9B82A89AEA}"/>
              </a:ext>
            </a:extLst>
          </p:cNvPr>
          <p:cNvSpPr txBox="1"/>
          <p:nvPr/>
        </p:nvSpPr>
        <p:spPr>
          <a:xfrm>
            <a:off x="5495636" y="1699491"/>
            <a:ext cx="39716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l-GR" b="1" dirty="0"/>
              <a:t>Αρχή νομιμότητας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l-GR" b="1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l-GR" b="1" dirty="0"/>
              <a:t>Ανεξαρτησία δικαστών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l-GR" b="1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l-GR" b="1" dirty="0"/>
              <a:t>Προστασία δικαιωμάτων</a:t>
            </a:r>
          </a:p>
          <a:p>
            <a:pPr>
              <a:defRPr/>
            </a:pP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250989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5C2130E-3D06-446F-A1DE-226D697D0A27}"/>
              </a:ext>
            </a:extLst>
          </p:cNvPr>
          <p:cNvSpPr txBox="1"/>
          <p:nvPr/>
        </p:nvSpPr>
        <p:spPr>
          <a:xfrm>
            <a:off x="1810327" y="2752436"/>
            <a:ext cx="2881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Πηγή εξουσίας  και ανώτατο όργανο της </a:t>
            </a:r>
            <a:r>
              <a:rPr lang="el-GR" dirty="0" err="1">
                <a:solidFill>
                  <a:schemeClr val="bg1"/>
                </a:solidFill>
              </a:rPr>
              <a:t>Πολιτίας</a:t>
            </a:r>
            <a:r>
              <a:rPr lang="el-GR" dirty="0">
                <a:solidFill>
                  <a:schemeClr val="bg1"/>
                </a:solidFill>
              </a:rPr>
              <a:t> είναι ο λαός</a:t>
            </a:r>
          </a:p>
        </p:txBody>
      </p:sp>
      <p:sp>
        <p:nvSpPr>
          <p:cNvPr id="6" name="Ορθογώνιο: Στρογγύλεμα γωνιών 5">
            <a:extLst>
              <a:ext uri="{FF2B5EF4-FFF2-40B4-BE49-F238E27FC236}">
                <a16:creationId xmlns:a16="http://schemas.microsoft.com/office/drawing/2014/main" id="{73C21BD9-0F31-4504-997D-27C79995FAB7}"/>
              </a:ext>
            </a:extLst>
          </p:cNvPr>
          <p:cNvSpPr/>
          <p:nvPr/>
        </p:nvSpPr>
        <p:spPr>
          <a:xfrm>
            <a:off x="493425" y="2752436"/>
            <a:ext cx="3376612" cy="83051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l-GR" dirty="0"/>
              <a:t>Κοινωνικό Κράτος</a:t>
            </a:r>
          </a:p>
        </p:txBody>
      </p:sp>
      <p:sp>
        <p:nvSpPr>
          <p:cNvPr id="2" name="Διάγραμμα ροής: Διεργασία 1">
            <a:extLst>
              <a:ext uri="{FF2B5EF4-FFF2-40B4-BE49-F238E27FC236}">
                <a16:creationId xmlns:a16="http://schemas.microsoft.com/office/drawing/2014/main" id="{FD45AB6B-E7C7-4A3F-B9D4-AAFA7C83FD09}"/>
              </a:ext>
            </a:extLst>
          </p:cNvPr>
          <p:cNvSpPr/>
          <p:nvPr/>
        </p:nvSpPr>
        <p:spPr>
          <a:xfrm>
            <a:off x="4904509" y="1126836"/>
            <a:ext cx="5024582" cy="4248728"/>
          </a:xfrm>
          <a:prstGeom prst="flowChartProcess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7A7028-B2CA-41C7-A57B-8B9B82A89AEA}"/>
              </a:ext>
            </a:extLst>
          </p:cNvPr>
          <p:cNvSpPr txBox="1"/>
          <p:nvPr/>
        </p:nvSpPr>
        <p:spPr>
          <a:xfrm>
            <a:off x="5495636" y="1699491"/>
            <a:ext cx="39716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l-GR"/>
              <a:t>η μείωση των κοινωνικών ανισοτήτων και η ενδυνάμωση της κοινωνικής συνοχής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53481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5C2130E-3D06-446F-A1DE-226D697D0A27}"/>
              </a:ext>
            </a:extLst>
          </p:cNvPr>
          <p:cNvSpPr txBox="1"/>
          <p:nvPr/>
        </p:nvSpPr>
        <p:spPr>
          <a:xfrm>
            <a:off x="1810327" y="2752436"/>
            <a:ext cx="2881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Πηγή εξουσίας  και ανώτατο όργανο της </a:t>
            </a:r>
            <a:r>
              <a:rPr lang="el-GR" dirty="0" err="1">
                <a:solidFill>
                  <a:schemeClr val="bg1"/>
                </a:solidFill>
              </a:rPr>
              <a:t>Πολιτίας</a:t>
            </a:r>
            <a:r>
              <a:rPr lang="el-GR" dirty="0">
                <a:solidFill>
                  <a:schemeClr val="bg1"/>
                </a:solidFill>
              </a:rPr>
              <a:t> είναι ο λαός</a:t>
            </a:r>
          </a:p>
        </p:txBody>
      </p:sp>
      <p:sp>
        <p:nvSpPr>
          <p:cNvPr id="6" name="Ορθογώνιο: Στρογγύλεμα γωνιών 5">
            <a:extLst>
              <a:ext uri="{FF2B5EF4-FFF2-40B4-BE49-F238E27FC236}">
                <a16:creationId xmlns:a16="http://schemas.microsoft.com/office/drawing/2014/main" id="{73C21BD9-0F31-4504-997D-27C79995FAB7}"/>
              </a:ext>
            </a:extLst>
          </p:cNvPr>
          <p:cNvSpPr/>
          <p:nvPr/>
        </p:nvSpPr>
        <p:spPr>
          <a:xfrm>
            <a:off x="493425" y="2752436"/>
            <a:ext cx="3376612" cy="83051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l-GR" dirty="0"/>
              <a:t>Διάκριση Λειτουργιών</a:t>
            </a:r>
          </a:p>
        </p:txBody>
      </p:sp>
      <p:sp>
        <p:nvSpPr>
          <p:cNvPr id="2" name="Διάγραμμα ροής: Διεργασία 1">
            <a:extLst>
              <a:ext uri="{FF2B5EF4-FFF2-40B4-BE49-F238E27FC236}">
                <a16:creationId xmlns:a16="http://schemas.microsoft.com/office/drawing/2014/main" id="{FD45AB6B-E7C7-4A3F-B9D4-AAFA7C83FD09}"/>
              </a:ext>
            </a:extLst>
          </p:cNvPr>
          <p:cNvSpPr/>
          <p:nvPr/>
        </p:nvSpPr>
        <p:spPr>
          <a:xfrm>
            <a:off x="4904509" y="1126836"/>
            <a:ext cx="5024582" cy="4248728"/>
          </a:xfrm>
          <a:prstGeom prst="flowChartProcess">
            <a:avLst/>
          </a:prstGeom>
          <a:solidFill>
            <a:srgbClr val="FFC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7A7028-B2CA-41C7-A57B-8B9B82A89AEA}"/>
              </a:ext>
            </a:extLst>
          </p:cNvPr>
          <p:cNvSpPr txBox="1"/>
          <p:nvPr/>
        </p:nvSpPr>
        <p:spPr>
          <a:xfrm>
            <a:off x="5495636" y="1699491"/>
            <a:ext cx="397163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l-GR" b="1" dirty="0"/>
              <a:t>Νομοθετική Λειτουργία (Βουλή, Πρόεδρος της Δημοκρατίας)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l-GR" b="1" dirty="0"/>
              <a:t>Εκτελεστική Λειτουργία (Κυβέρνηση, Πρόεδρος της Δημοκρατίας)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l-GR" b="1" dirty="0"/>
              <a:t>Δικαστική Λειτουργία (Δικαστές)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413825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 descr="Εικόνα που περιέχει υπολογιστής, οθόνη, καθιστός, πράσινο&#10;&#10;Περιγραφή που δημιουργήθηκε αυτόματα">
            <a:extLst>
              <a:ext uri="{FF2B5EF4-FFF2-40B4-BE49-F238E27FC236}">
                <a16:creationId xmlns:a16="http://schemas.microsoft.com/office/drawing/2014/main" id="{EF424997-5609-4560-A97F-D2CB4BA74D3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78" b="17722"/>
          <a:stretch/>
        </p:blipFill>
        <p:spPr>
          <a:xfrm>
            <a:off x="20" y="10"/>
            <a:ext cx="12191980" cy="6857990"/>
          </a:xfrm>
          <a:prstGeom prst="rect">
            <a:avLst/>
          </a:prstGeom>
          <a:noFill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18D5352-933C-407D-85E5-BA62D1062597}"/>
              </a:ext>
            </a:extLst>
          </p:cNvPr>
          <p:cNvSpPr txBox="1"/>
          <p:nvPr/>
        </p:nvSpPr>
        <p:spPr>
          <a:xfrm>
            <a:off x="2733869" y="1912775"/>
            <a:ext cx="74644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Τα Πολιτεύματα και το Σύνταγμα</a:t>
            </a:r>
          </a:p>
        </p:txBody>
      </p:sp>
    </p:spTree>
    <p:extLst>
      <p:ext uri="{BB962C8B-B14F-4D97-AF65-F5344CB8AC3E}">
        <p14:creationId xmlns:p14="http://schemas.microsoft.com/office/powerpoint/2010/main" val="1562044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25C2130E-3D06-446F-A1DE-226D697D0A27}"/>
              </a:ext>
            </a:extLst>
          </p:cNvPr>
          <p:cNvSpPr txBox="1"/>
          <p:nvPr/>
        </p:nvSpPr>
        <p:spPr>
          <a:xfrm>
            <a:off x="1810327" y="2752436"/>
            <a:ext cx="2881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Πηγή εξουσίας  και ανώτατο όργανο της </a:t>
            </a:r>
            <a:r>
              <a:rPr lang="el-GR" dirty="0" err="1">
                <a:solidFill>
                  <a:schemeClr val="bg1"/>
                </a:solidFill>
              </a:rPr>
              <a:t>Πολιτίας</a:t>
            </a:r>
            <a:r>
              <a:rPr lang="el-GR" dirty="0">
                <a:solidFill>
                  <a:schemeClr val="bg1"/>
                </a:solidFill>
              </a:rPr>
              <a:t> είναι ο λαός</a:t>
            </a:r>
          </a:p>
        </p:txBody>
      </p:sp>
      <p:sp>
        <p:nvSpPr>
          <p:cNvPr id="6" name="Ορθογώνιο: Στρογγύλεμα γωνιών 5">
            <a:extLst>
              <a:ext uri="{FF2B5EF4-FFF2-40B4-BE49-F238E27FC236}">
                <a16:creationId xmlns:a16="http://schemas.microsoft.com/office/drawing/2014/main" id="{73C21BD9-0F31-4504-997D-27C79995FAB7}"/>
              </a:ext>
            </a:extLst>
          </p:cNvPr>
          <p:cNvSpPr/>
          <p:nvPr/>
        </p:nvSpPr>
        <p:spPr>
          <a:xfrm>
            <a:off x="3980873" y="2383591"/>
            <a:ext cx="3376612" cy="83051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l-GR" dirty="0"/>
              <a:t>ΤΕΛΟΣ</a:t>
            </a:r>
          </a:p>
        </p:txBody>
      </p:sp>
    </p:spTree>
    <p:extLst>
      <p:ext uri="{BB962C8B-B14F-4D97-AF65-F5344CB8AC3E}">
        <p14:creationId xmlns:p14="http://schemas.microsoft.com/office/powerpoint/2010/main" val="3785493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Φυσαλίδα ομιλίας: Έλλειψη 1">
            <a:extLst>
              <a:ext uri="{FF2B5EF4-FFF2-40B4-BE49-F238E27FC236}">
                <a16:creationId xmlns:a16="http://schemas.microsoft.com/office/drawing/2014/main" id="{CAE661B9-8CAF-44FC-B5D9-1290879CD26E}"/>
              </a:ext>
            </a:extLst>
          </p:cNvPr>
          <p:cNvSpPr/>
          <p:nvPr/>
        </p:nvSpPr>
        <p:spPr>
          <a:xfrm>
            <a:off x="3522869" y="1524000"/>
            <a:ext cx="4599708" cy="3792222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endParaRPr lang="el-GR" b="1" u="sng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903CB61-CAAB-40FB-BD65-E97F660973C0}"/>
              </a:ext>
            </a:extLst>
          </p:cNvPr>
          <p:cNvSpPr txBox="1"/>
          <p:nvPr/>
        </p:nvSpPr>
        <p:spPr>
          <a:xfrm>
            <a:off x="4470400" y="1791855"/>
            <a:ext cx="29279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u="sng" dirty="0">
                <a:solidFill>
                  <a:schemeClr val="bg1"/>
                </a:solidFill>
              </a:rPr>
              <a:t>ΟΡΙΣΜΟΣ</a:t>
            </a:r>
          </a:p>
          <a:p>
            <a:endParaRPr lang="el-GR" u="sng" dirty="0">
              <a:solidFill>
                <a:schemeClr val="bg1"/>
              </a:solidFill>
            </a:endParaRPr>
          </a:p>
          <a:p>
            <a:r>
              <a:rPr lang="el-GR" i="1" dirty="0">
                <a:solidFill>
                  <a:schemeClr val="bg1"/>
                </a:solidFill>
              </a:rPr>
              <a:t>Πολίτευμα είναι ο τρόπος οργάνωσης και άσκησης της κρατικής εξουσίας</a:t>
            </a:r>
            <a:endParaRPr lang="el-GR" u="sng" dirty="0">
              <a:solidFill>
                <a:schemeClr val="bg1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39AF1F88-919F-4DF2-B4D6-2063B9E18CB9}"/>
              </a:ext>
            </a:extLst>
          </p:cNvPr>
          <p:cNvSpPr/>
          <p:nvPr/>
        </p:nvSpPr>
        <p:spPr>
          <a:xfrm>
            <a:off x="794327" y="558178"/>
            <a:ext cx="3920286" cy="716949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4D53021-8786-4E7F-B63D-59C061462825}"/>
              </a:ext>
            </a:extLst>
          </p:cNvPr>
          <p:cNvSpPr txBox="1"/>
          <p:nvPr/>
        </p:nvSpPr>
        <p:spPr>
          <a:xfrm>
            <a:off x="1126836" y="794327"/>
            <a:ext cx="3445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ΠΟΛΙΤΕΥΜΑΤΑ</a:t>
            </a:r>
          </a:p>
        </p:txBody>
      </p:sp>
    </p:spTree>
    <p:extLst>
      <p:ext uri="{BB962C8B-B14F-4D97-AF65-F5344CB8AC3E}">
        <p14:creationId xmlns:p14="http://schemas.microsoft.com/office/powerpoint/2010/main" val="4260464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2A98B69-D8D3-4CD1-AFD8-178D222BB7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4810" y="937471"/>
            <a:ext cx="5931017" cy="731938"/>
          </a:xfrm>
        </p:spPr>
        <p:txBody>
          <a:bodyPr>
            <a:normAutofit fontScale="90000"/>
          </a:bodyPr>
          <a:lstStyle/>
          <a:p>
            <a:r>
              <a:rPr lang="el-GR" dirty="0"/>
              <a:t>ΜΟΡΦΕΣ ΠΟΛΙΤΕΥΜΑΤΩΝ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9700DAE3-BE07-43C1-8684-436703E864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1" y="1879134"/>
            <a:ext cx="4362974" cy="335560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endParaRPr lang="el-GR" dirty="0"/>
          </a:p>
        </p:txBody>
      </p:sp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E40BBDBA-84AA-4F05-88B8-746F65D7B057}"/>
              </a:ext>
            </a:extLst>
          </p:cNvPr>
          <p:cNvSpPr/>
          <p:nvPr/>
        </p:nvSpPr>
        <p:spPr>
          <a:xfrm>
            <a:off x="1241570" y="2659309"/>
            <a:ext cx="6476301" cy="83051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el-G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Μοναρχικά πολιτεύματα</a:t>
            </a:r>
          </a:p>
        </p:txBody>
      </p:sp>
      <p:sp>
        <p:nvSpPr>
          <p:cNvPr id="6" name="Ορθογώνιο: Στρογγύλεμα γωνιών 5">
            <a:extLst>
              <a:ext uri="{FF2B5EF4-FFF2-40B4-BE49-F238E27FC236}">
                <a16:creationId xmlns:a16="http://schemas.microsoft.com/office/drawing/2014/main" id="{0CB4E308-4B13-47BD-AA4A-40C61920D162}"/>
              </a:ext>
            </a:extLst>
          </p:cNvPr>
          <p:cNvSpPr/>
          <p:nvPr/>
        </p:nvSpPr>
        <p:spPr>
          <a:xfrm>
            <a:off x="1241571" y="3758268"/>
            <a:ext cx="6476301" cy="885039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l-GR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Ολιγαρχικά πολιτεύματα</a:t>
            </a:r>
          </a:p>
        </p:txBody>
      </p:sp>
      <p:sp>
        <p:nvSpPr>
          <p:cNvPr id="8" name="Ορθογώνιο: Στρογγύλεμα γωνιών 7">
            <a:extLst>
              <a:ext uri="{FF2B5EF4-FFF2-40B4-BE49-F238E27FC236}">
                <a16:creationId xmlns:a16="http://schemas.microsoft.com/office/drawing/2014/main" id="{2E5DA683-6B55-493E-A995-882060A3C3F4}"/>
              </a:ext>
            </a:extLst>
          </p:cNvPr>
          <p:cNvSpPr/>
          <p:nvPr/>
        </p:nvSpPr>
        <p:spPr>
          <a:xfrm>
            <a:off x="1203819" y="4911756"/>
            <a:ext cx="6551802" cy="76339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l-GR">
                <a:effectLst>
                  <a:outerShdw blurRad="38100" dist="38100" dir="2700000" algn="tl">
                    <a:srgbClr val="000000"/>
                  </a:outerShdw>
                </a:effectLst>
              </a:rPr>
              <a:t>Δημοκρατικά πολιτεύματα</a:t>
            </a:r>
            <a:endParaRPr lang="el-GR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39305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9D030EC7-311C-4757-AF86-B7397B36DEE4}"/>
              </a:ext>
            </a:extLst>
          </p:cNvPr>
          <p:cNvSpPr/>
          <p:nvPr/>
        </p:nvSpPr>
        <p:spPr>
          <a:xfrm>
            <a:off x="165410" y="189571"/>
            <a:ext cx="6402657" cy="11151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>
                <a:solidFill>
                  <a:schemeClr val="bg1"/>
                </a:solidFill>
              </a:rPr>
              <a:t>Μοναρχικά Πολιτεύματα</a:t>
            </a:r>
          </a:p>
        </p:txBody>
      </p:sp>
      <p:pic>
        <p:nvPicPr>
          <p:cNvPr id="6" name="Εικόνα 5" descr="Εικόνα που περιέχει σχεδίαση&#10;&#10;Περιγραφή που δημιουργήθηκε αυτόματα">
            <a:extLst>
              <a:ext uri="{FF2B5EF4-FFF2-40B4-BE49-F238E27FC236}">
                <a16:creationId xmlns:a16="http://schemas.microsoft.com/office/drawing/2014/main" id="{220CC5D9-4A18-467F-88C6-5D38763DDD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9605" y="1304693"/>
            <a:ext cx="6294032" cy="536373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0CC5C8C-0117-48A1-A885-8FF7C593CA26}"/>
              </a:ext>
            </a:extLst>
          </p:cNvPr>
          <p:cNvSpPr txBox="1"/>
          <p:nvPr/>
        </p:nvSpPr>
        <p:spPr>
          <a:xfrm>
            <a:off x="6254044" y="2772331"/>
            <a:ext cx="383175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l-GR" b="1" dirty="0"/>
              <a:t>Είτε όλες οι εξουσίες συγκεντρώνονται στο πρόσωπο του μονάρχη (</a:t>
            </a:r>
            <a:r>
              <a:rPr lang="el-GR" b="1" u="sng" dirty="0"/>
              <a:t>απόλυτη μοναρχία)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l-GR" b="1" dirty="0"/>
              <a:t>Είτε περιορίζονται από την ύπαρξη ενός Συντάγματος (Συνταγματική Μοναρχία)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endParaRPr lang="el-GR" b="1" u="sng" dirty="0"/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endParaRPr lang="el-GR" b="1" u="sng" dirty="0"/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endParaRPr lang="el-GR" b="1" u="sng" dirty="0"/>
          </a:p>
        </p:txBody>
      </p:sp>
      <p:pic>
        <p:nvPicPr>
          <p:cNvPr id="10" name="Picture 11" descr="14">
            <a:extLst>
              <a:ext uri="{FF2B5EF4-FFF2-40B4-BE49-F238E27FC236}">
                <a16:creationId xmlns:a16="http://schemas.microsoft.com/office/drawing/2014/main" id="{BEDAC85F-1DB6-4A16-9316-76B2FD1A72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57061" y="3279952"/>
            <a:ext cx="2257072" cy="2881312"/>
          </a:xfrm>
          <a:prstGeom prst="rect">
            <a:avLst/>
          </a:prstGeom>
          <a:noFill/>
        </p:spPr>
      </p:pic>
      <p:sp>
        <p:nvSpPr>
          <p:cNvPr id="11" name="AutoShape 15">
            <a:extLst>
              <a:ext uri="{FF2B5EF4-FFF2-40B4-BE49-F238E27FC236}">
                <a16:creationId xmlns:a16="http://schemas.microsoft.com/office/drawing/2014/main" id="{1BFF9923-F3BE-4EBF-B8D6-0F6007C60A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2386" y="2584102"/>
            <a:ext cx="2459214" cy="1115122"/>
          </a:xfrm>
          <a:prstGeom prst="wedgeRectCallout">
            <a:avLst>
              <a:gd name="adj1" fmla="val -79389"/>
              <a:gd name="adj2" fmla="val 5165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l-GR" sz="2200" b="1" dirty="0"/>
              <a:t>Το κράτος είμαι εγώ</a:t>
            </a:r>
          </a:p>
        </p:txBody>
      </p:sp>
    </p:spTree>
    <p:extLst>
      <p:ext uri="{BB962C8B-B14F-4D97-AF65-F5344CB8AC3E}">
        <p14:creationId xmlns:p14="http://schemas.microsoft.com/office/powerpoint/2010/main" val="4128766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9D030EC7-311C-4757-AF86-B7397B36DEE4}"/>
              </a:ext>
            </a:extLst>
          </p:cNvPr>
          <p:cNvSpPr/>
          <p:nvPr/>
        </p:nvSpPr>
        <p:spPr>
          <a:xfrm>
            <a:off x="165411" y="189571"/>
            <a:ext cx="6336990" cy="92418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>
                <a:solidFill>
                  <a:schemeClr val="bg1"/>
                </a:solidFill>
              </a:rPr>
              <a:t>Ολιγαρχικά Πολιτεύματα</a:t>
            </a:r>
          </a:p>
        </p:txBody>
      </p:sp>
      <p:pic>
        <p:nvPicPr>
          <p:cNvPr id="6" name="Εικόνα 5" descr="Εικόνα που περιέχει σχεδίαση&#10;&#10;Περιγραφή που δημιουργήθηκε αυτόματα">
            <a:extLst>
              <a:ext uri="{FF2B5EF4-FFF2-40B4-BE49-F238E27FC236}">
                <a16:creationId xmlns:a16="http://schemas.microsoft.com/office/drawing/2014/main" id="{220CC5D9-4A18-467F-88C6-5D38763DDD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4727" y="1316531"/>
            <a:ext cx="5920509" cy="519534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0CC5C8C-0117-48A1-A885-8FF7C593CA26}"/>
              </a:ext>
            </a:extLst>
          </p:cNvPr>
          <p:cNvSpPr txBox="1"/>
          <p:nvPr/>
        </p:nvSpPr>
        <p:spPr>
          <a:xfrm>
            <a:off x="6169891" y="2772331"/>
            <a:ext cx="434109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el-GR" b="1" u="sng" dirty="0"/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l-GR" b="1" dirty="0"/>
              <a:t>Η εξουσία ασκείται από περιορισμένο αριθμό προσώπων. Σήμερα τα ολιγαρχικά πολιτεύματα εμφανίζονται συνήθως με τη μορφή των στρατιωτικών </a:t>
            </a:r>
            <a:r>
              <a:rPr lang="el-GR" b="1" u="sng" dirty="0"/>
              <a:t>δικτατοριών.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el-GR" b="1" u="sng" dirty="0"/>
              <a:t>Οι δικτατορίες </a:t>
            </a:r>
            <a:r>
              <a:rPr lang="el-GR" b="1" dirty="0"/>
              <a:t>καταργούν τις δημοκρατικά εκλεγμένες κυβερνήσεις και παραμένουν στην εξουσία δια της βίας ενάντια στη θέληση του λαού</a:t>
            </a: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endParaRPr lang="el-GR" b="1" u="sng" dirty="0"/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endParaRPr lang="el-GR" b="1" u="sng" dirty="0"/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endParaRPr lang="el-GR" b="1" u="sng" dirty="0"/>
          </a:p>
        </p:txBody>
      </p:sp>
    </p:spTree>
    <p:extLst>
      <p:ext uri="{BB962C8B-B14F-4D97-AF65-F5344CB8AC3E}">
        <p14:creationId xmlns:p14="http://schemas.microsoft.com/office/powerpoint/2010/main" val="385749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9D030EC7-311C-4757-AF86-B7397B36DEE4}"/>
              </a:ext>
            </a:extLst>
          </p:cNvPr>
          <p:cNvSpPr/>
          <p:nvPr/>
        </p:nvSpPr>
        <p:spPr>
          <a:xfrm>
            <a:off x="2235201" y="124916"/>
            <a:ext cx="6308436" cy="11151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b="1" dirty="0"/>
              <a:t>Δημοκρατία ( </a:t>
            </a:r>
            <a:r>
              <a:rPr lang="el-GR" sz="3200" b="1" dirty="0" err="1"/>
              <a:t>δήμος+κράτος</a:t>
            </a:r>
            <a:r>
              <a:rPr lang="el-GR" sz="3200" b="1" dirty="0"/>
              <a:t>)</a:t>
            </a:r>
            <a:endParaRPr lang="el-GR" sz="3200" dirty="0">
              <a:solidFill>
                <a:schemeClr val="tx2"/>
              </a:solidFill>
            </a:endParaRPr>
          </a:p>
        </p:txBody>
      </p:sp>
      <p:sp>
        <p:nvSpPr>
          <p:cNvPr id="13" name="Φυσαλίδα ομιλίας: Έλλειψη 12">
            <a:extLst>
              <a:ext uri="{FF2B5EF4-FFF2-40B4-BE49-F238E27FC236}">
                <a16:creationId xmlns:a16="http://schemas.microsoft.com/office/drawing/2014/main" id="{6299BD6C-4AA0-4BDF-92C9-11FACA6935DB}"/>
              </a:ext>
            </a:extLst>
          </p:cNvPr>
          <p:cNvSpPr/>
          <p:nvPr/>
        </p:nvSpPr>
        <p:spPr>
          <a:xfrm>
            <a:off x="1266313" y="1932648"/>
            <a:ext cx="3816991" cy="234891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5C2130E-3D06-446F-A1DE-226D697D0A27}"/>
              </a:ext>
            </a:extLst>
          </p:cNvPr>
          <p:cNvSpPr txBox="1"/>
          <p:nvPr/>
        </p:nvSpPr>
        <p:spPr>
          <a:xfrm>
            <a:off x="1810327" y="2752436"/>
            <a:ext cx="2881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Πηγή εξουσίας  και ανώτατο όργανο της Πολιτείας είναι ο λαός</a:t>
            </a:r>
          </a:p>
        </p:txBody>
      </p:sp>
      <p:pic>
        <p:nvPicPr>
          <p:cNvPr id="15" name="Picture 5" descr="ANd9GcRLLIWCwWO7uFpsR0qXP-IjqLkIkKOzoiCD-rRD6MC_EqqSBdDc">
            <a:extLst>
              <a:ext uri="{FF2B5EF4-FFF2-40B4-BE49-F238E27FC236}">
                <a16:creationId xmlns:a16="http://schemas.microsoft.com/office/drawing/2014/main" id="{00E092BC-19A9-4D55-8E50-AC3293022D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27318" y="3675766"/>
            <a:ext cx="360045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89587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>
            <a:extLst>
              <a:ext uri="{FF2B5EF4-FFF2-40B4-BE49-F238E27FC236}">
                <a16:creationId xmlns:a16="http://schemas.microsoft.com/office/drawing/2014/main" id="{7A7832DA-1751-4A37-9884-312BC6803280}"/>
              </a:ext>
            </a:extLst>
          </p:cNvPr>
          <p:cNvSpPr/>
          <p:nvPr/>
        </p:nvSpPr>
        <p:spPr>
          <a:xfrm>
            <a:off x="1308683" y="2046915"/>
            <a:ext cx="3558881" cy="380860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u="sng" dirty="0">
                <a:solidFill>
                  <a:schemeClr val="tx2"/>
                </a:solidFill>
              </a:rPr>
              <a:t>1. άμεση</a:t>
            </a:r>
          </a:p>
          <a:p>
            <a:pPr algn="ctr"/>
            <a:r>
              <a:rPr lang="el-GR" dirty="0">
                <a:solidFill>
                  <a:schemeClr val="tx2"/>
                </a:solidFill>
              </a:rPr>
              <a:t>Ο λαός ασκεί άμεσα και απευθείας την εξουσία.</a:t>
            </a:r>
          </a:p>
          <a:p>
            <a:pPr algn="ctr"/>
            <a:endParaRPr lang="el-GR" dirty="0">
              <a:solidFill>
                <a:schemeClr val="tx2"/>
              </a:solidFill>
            </a:endParaRPr>
          </a:p>
          <a:p>
            <a:pPr algn="ctr"/>
            <a:r>
              <a:rPr lang="el-GR" dirty="0">
                <a:solidFill>
                  <a:schemeClr val="tx2"/>
                </a:solidFill>
              </a:rPr>
              <a:t>Σήμερα στα σύγχρονα κράτη, η </a:t>
            </a:r>
            <a:r>
              <a:rPr lang="el-GR" u="sng" dirty="0">
                <a:solidFill>
                  <a:schemeClr val="tx2"/>
                </a:solidFill>
              </a:rPr>
              <a:t>άμεση δημοκρατία δεν είναι εφικτή.</a:t>
            </a:r>
          </a:p>
          <a:p>
            <a:pPr algn="ctr"/>
            <a:endParaRPr lang="el-GR" dirty="0">
              <a:solidFill>
                <a:schemeClr val="tx2"/>
              </a:solidFill>
            </a:endParaRPr>
          </a:p>
          <a:p>
            <a:pPr algn="ctr"/>
            <a:r>
              <a:rPr lang="el-GR" dirty="0">
                <a:solidFill>
                  <a:schemeClr val="tx2"/>
                </a:solidFill>
              </a:rPr>
              <a:t>Στοιχεία άμεσης δημοκρατίας σήμερα</a:t>
            </a:r>
          </a:p>
          <a:p>
            <a:pPr algn="ctr"/>
            <a:r>
              <a:rPr lang="el-GR" dirty="0">
                <a:solidFill>
                  <a:schemeClr val="tx2"/>
                </a:solidFill>
              </a:rPr>
              <a:t>Α) Δημοψήφισμα</a:t>
            </a:r>
          </a:p>
          <a:p>
            <a:pPr algn="ctr"/>
            <a:r>
              <a:rPr lang="el-GR" dirty="0">
                <a:solidFill>
                  <a:schemeClr val="tx2"/>
                </a:solidFill>
              </a:rPr>
              <a:t>Β) Λαϊκή Νομοθετική Πρωτοβουλία </a:t>
            </a:r>
          </a:p>
          <a:p>
            <a:pPr algn="ctr"/>
            <a:endParaRPr lang="el-GR" dirty="0">
              <a:solidFill>
                <a:schemeClr val="tx2"/>
              </a:solidFill>
            </a:endParaRPr>
          </a:p>
        </p:txBody>
      </p:sp>
      <p:sp>
        <p:nvSpPr>
          <p:cNvPr id="5" name="Ορθογώνιο 4">
            <a:extLst>
              <a:ext uri="{FF2B5EF4-FFF2-40B4-BE49-F238E27FC236}">
                <a16:creationId xmlns:a16="http://schemas.microsoft.com/office/drawing/2014/main" id="{A1DB5187-A133-4FCC-91ED-A08D3AF8DA0E}"/>
              </a:ext>
            </a:extLst>
          </p:cNvPr>
          <p:cNvSpPr/>
          <p:nvPr/>
        </p:nvSpPr>
        <p:spPr>
          <a:xfrm>
            <a:off x="5384800" y="2046915"/>
            <a:ext cx="4498109" cy="380860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b="1" u="sng" dirty="0">
              <a:solidFill>
                <a:schemeClr val="tx2"/>
              </a:solidFill>
            </a:endParaRPr>
          </a:p>
          <a:p>
            <a:pPr algn="ctr"/>
            <a:r>
              <a:rPr lang="el-GR" b="1" u="sng" dirty="0">
                <a:solidFill>
                  <a:schemeClr val="tx2"/>
                </a:solidFill>
              </a:rPr>
              <a:t>2. αντιπροσωπευτική</a:t>
            </a:r>
          </a:p>
          <a:p>
            <a:pPr algn="ctr"/>
            <a:r>
              <a:rPr lang="el-GR" dirty="0">
                <a:solidFill>
                  <a:schemeClr val="tx1"/>
                </a:solidFill>
              </a:rPr>
              <a:t>Ο λαός ασκεί την εξουσία μέσω των αντιπροσώπων του, των βουλευτών</a:t>
            </a:r>
          </a:p>
          <a:p>
            <a:pPr algn="ctr"/>
            <a:endParaRPr lang="el-GR" b="1" u="sng" dirty="0">
              <a:solidFill>
                <a:schemeClr val="tx2"/>
              </a:solidFill>
            </a:endParaRPr>
          </a:p>
          <a:p>
            <a:pPr algn="ctr"/>
            <a:endParaRPr lang="el-GR" dirty="0">
              <a:solidFill>
                <a:schemeClr val="tx2"/>
              </a:solidFill>
            </a:endParaRPr>
          </a:p>
          <a:p>
            <a:pPr marL="609600" indent="-609600">
              <a:defRPr/>
            </a:pPr>
            <a:r>
              <a:rPr lang="el-GR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Μορφές αντιπροσωπευτικής δημοκρατίας</a:t>
            </a:r>
          </a:p>
          <a:p>
            <a:pPr marL="609600" indent="-609600">
              <a:buFontTx/>
              <a:buAutoNum type="arabicPeriod"/>
              <a:defRPr/>
            </a:pPr>
            <a:r>
              <a:rPr lang="el-GR" dirty="0"/>
              <a:t>Βασιλευόμενη κοινοβουλευτική δημοκρατία</a:t>
            </a:r>
          </a:p>
          <a:p>
            <a:pPr marL="609600" indent="-609600">
              <a:buFontTx/>
              <a:buAutoNum type="arabicPeriod"/>
              <a:defRPr/>
            </a:pPr>
            <a:r>
              <a:rPr lang="el-GR" dirty="0" err="1"/>
              <a:t>Προεδρευόμενη</a:t>
            </a:r>
            <a:r>
              <a:rPr lang="el-GR" dirty="0"/>
              <a:t> κοινοβουλευτική δημοκρατία</a:t>
            </a:r>
          </a:p>
          <a:p>
            <a:pPr marL="609600" indent="-609600">
              <a:buFontTx/>
              <a:buAutoNum type="arabicPeriod"/>
              <a:defRPr/>
            </a:pPr>
            <a:r>
              <a:rPr lang="el-GR" dirty="0"/>
              <a:t>Προεδρική κοινοβουλευτική δημοκρατία</a:t>
            </a:r>
          </a:p>
          <a:p>
            <a:pPr algn="ctr"/>
            <a:r>
              <a:rPr lang="el-GR" dirty="0">
                <a:solidFill>
                  <a:schemeClr val="tx2"/>
                </a:solidFill>
              </a:rPr>
              <a:t>   </a:t>
            </a:r>
          </a:p>
        </p:txBody>
      </p:sp>
      <p:sp>
        <p:nvSpPr>
          <p:cNvPr id="3" name="Ορθογώνιο 2">
            <a:extLst>
              <a:ext uri="{FF2B5EF4-FFF2-40B4-BE49-F238E27FC236}">
                <a16:creationId xmlns:a16="http://schemas.microsoft.com/office/drawing/2014/main" id="{5BCB4A0A-ECDE-4FD4-9395-A63EFBF3F405}"/>
              </a:ext>
            </a:extLst>
          </p:cNvPr>
          <p:cNvSpPr/>
          <p:nvPr/>
        </p:nvSpPr>
        <p:spPr>
          <a:xfrm>
            <a:off x="1308683" y="674255"/>
            <a:ext cx="8389499" cy="80356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ΔΗΜΟΚΡΑΤΙΑ</a:t>
            </a:r>
          </a:p>
        </p:txBody>
      </p:sp>
      <p:sp>
        <p:nvSpPr>
          <p:cNvPr id="8" name="Βέλος: Κάτω 7">
            <a:extLst>
              <a:ext uri="{FF2B5EF4-FFF2-40B4-BE49-F238E27FC236}">
                <a16:creationId xmlns:a16="http://schemas.microsoft.com/office/drawing/2014/main" id="{6929CA50-FFA9-4A8B-A668-4936EAF98071}"/>
              </a:ext>
            </a:extLst>
          </p:cNvPr>
          <p:cNvSpPr/>
          <p:nvPr/>
        </p:nvSpPr>
        <p:spPr>
          <a:xfrm>
            <a:off x="2968050" y="1582257"/>
            <a:ext cx="240145" cy="3602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Βέλος: Κάτω 8">
            <a:extLst>
              <a:ext uri="{FF2B5EF4-FFF2-40B4-BE49-F238E27FC236}">
                <a16:creationId xmlns:a16="http://schemas.microsoft.com/office/drawing/2014/main" id="{D6BB2E2E-AB8B-4338-A376-0039B0F60019}"/>
              </a:ext>
            </a:extLst>
          </p:cNvPr>
          <p:cNvSpPr/>
          <p:nvPr/>
        </p:nvSpPr>
        <p:spPr>
          <a:xfrm>
            <a:off x="7296730" y="1657927"/>
            <a:ext cx="240145" cy="3602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75694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>
            <a:extLst>
              <a:ext uri="{FF2B5EF4-FFF2-40B4-BE49-F238E27FC236}">
                <a16:creationId xmlns:a16="http://schemas.microsoft.com/office/drawing/2014/main" id="{9D030EC7-311C-4757-AF86-B7397B36DEE4}"/>
              </a:ext>
            </a:extLst>
          </p:cNvPr>
          <p:cNvSpPr/>
          <p:nvPr/>
        </p:nvSpPr>
        <p:spPr>
          <a:xfrm>
            <a:off x="2235201" y="124916"/>
            <a:ext cx="7398326" cy="111512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/>
              <a:t>Βασιλευόμενη κοινοβουλευτική δημοκρατία</a:t>
            </a:r>
            <a:endParaRPr lang="el-GR" sz="3200" dirty="0">
              <a:solidFill>
                <a:schemeClr val="tx2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5C2130E-3D06-446F-A1DE-226D697D0A27}"/>
              </a:ext>
            </a:extLst>
          </p:cNvPr>
          <p:cNvSpPr txBox="1"/>
          <p:nvPr/>
        </p:nvSpPr>
        <p:spPr>
          <a:xfrm>
            <a:off x="1810327" y="2752436"/>
            <a:ext cx="28817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>
                <a:solidFill>
                  <a:schemeClr val="bg1"/>
                </a:solidFill>
              </a:rPr>
              <a:t>Πηγή εξουσίας  και ανώτατο όργανο της </a:t>
            </a:r>
            <a:r>
              <a:rPr lang="el-GR" dirty="0" err="1">
                <a:solidFill>
                  <a:schemeClr val="bg1"/>
                </a:solidFill>
              </a:rPr>
              <a:t>Πολιτίας</a:t>
            </a:r>
            <a:r>
              <a:rPr lang="el-GR" dirty="0">
                <a:solidFill>
                  <a:schemeClr val="bg1"/>
                </a:solidFill>
              </a:rPr>
              <a:t> είναι ο λαός</a:t>
            </a:r>
          </a:p>
        </p:txBody>
      </p:sp>
      <p:sp>
        <p:nvSpPr>
          <p:cNvPr id="6" name="Ορθογώνιο: Στρογγύλεμα γωνιών 5">
            <a:extLst>
              <a:ext uri="{FF2B5EF4-FFF2-40B4-BE49-F238E27FC236}">
                <a16:creationId xmlns:a16="http://schemas.microsoft.com/office/drawing/2014/main" id="{73C21BD9-0F31-4504-997D-27C79995FAB7}"/>
              </a:ext>
            </a:extLst>
          </p:cNvPr>
          <p:cNvSpPr/>
          <p:nvPr/>
        </p:nvSpPr>
        <p:spPr>
          <a:xfrm>
            <a:off x="1241570" y="2659309"/>
            <a:ext cx="6476301" cy="83051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/>
              <a:t>αρχηγός κράτους είναι ο βασιλιάς – το αξίωμά του είναι κληρονομικό και ισόβιο</a:t>
            </a:r>
            <a:endParaRPr lang="el-GR" dirty="0">
              <a:solidFill>
                <a:schemeClr val="tx2"/>
              </a:solidFill>
            </a:endParaRPr>
          </a:p>
        </p:txBody>
      </p:sp>
      <p:sp>
        <p:nvSpPr>
          <p:cNvPr id="7" name="Ορθογώνιο: Στρογγύλεμα γωνιών 6">
            <a:extLst>
              <a:ext uri="{FF2B5EF4-FFF2-40B4-BE49-F238E27FC236}">
                <a16:creationId xmlns:a16="http://schemas.microsoft.com/office/drawing/2014/main" id="{BF3779E6-AC12-4358-B762-B38F22689F0D}"/>
              </a:ext>
            </a:extLst>
          </p:cNvPr>
          <p:cNvSpPr/>
          <p:nvPr/>
        </p:nvSpPr>
        <p:spPr>
          <a:xfrm>
            <a:off x="1241569" y="3675766"/>
            <a:ext cx="6476301" cy="83051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>
                <a:effectLst>
                  <a:outerShdw blurRad="38100" dist="38100" dir="2700000" algn="tl">
                    <a:srgbClr val="000000"/>
                  </a:outerShdw>
                </a:effectLst>
              </a:rPr>
              <a:t>η κυβέρνηση εκλέγεται από το λαό και ασκεί την εξουσία- ο βασιλιάς δεν έχει πολίτικές αρμοδιότητες</a:t>
            </a:r>
            <a:endParaRPr lang="el-GR" dirty="0">
              <a:solidFill>
                <a:schemeClr val="tx2"/>
              </a:solidFill>
            </a:endParaRPr>
          </a:p>
        </p:txBody>
      </p:sp>
      <p:sp>
        <p:nvSpPr>
          <p:cNvPr id="9" name="Ορθογώνιο: Στρογγύλεμα γωνιών 8">
            <a:extLst>
              <a:ext uri="{FF2B5EF4-FFF2-40B4-BE49-F238E27FC236}">
                <a16:creationId xmlns:a16="http://schemas.microsoft.com/office/drawing/2014/main" id="{5886A5C9-CA21-432C-8C83-E93003F93017}"/>
              </a:ext>
            </a:extLst>
          </p:cNvPr>
          <p:cNvSpPr/>
          <p:nvPr/>
        </p:nvSpPr>
        <p:spPr>
          <a:xfrm>
            <a:off x="1241568" y="4749950"/>
            <a:ext cx="6476301" cy="83051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l-GR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Παραδείγματα χωρών: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defRPr/>
            </a:pPr>
            <a:r>
              <a:rPr lang="el-GR" b="1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Μ.Βρετανία</a:t>
            </a:r>
            <a:r>
              <a:rPr lang="el-GR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Ισπανία, Δανία, Βέλγιο, Ολλανδία, Σουηδία, Νορβηγία</a:t>
            </a:r>
          </a:p>
        </p:txBody>
      </p:sp>
    </p:spTree>
    <p:extLst>
      <p:ext uri="{BB962C8B-B14F-4D97-AF65-F5344CB8AC3E}">
        <p14:creationId xmlns:p14="http://schemas.microsoft.com/office/powerpoint/2010/main" val="408719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629</Words>
  <Application>Microsoft Office PowerPoint</Application>
  <PresentationFormat>Ευρεία οθόνη</PresentationFormat>
  <Paragraphs>142</Paragraphs>
  <Slides>20</Slides>
  <Notes>14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Θέμα του Office</vt:lpstr>
      <vt:lpstr>Παρουσίαση του PowerPoint</vt:lpstr>
      <vt:lpstr>Παρουσίαση του PowerPoint</vt:lpstr>
      <vt:lpstr>Παρουσίαση του PowerPoint</vt:lpstr>
      <vt:lpstr>ΜΟΡΦΕΣ ΠΟΛΙΤΕΥΜΑΤΩΝ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Damianos Maniatakos</dc:creator>
  <cp:lastModifiedBy>Damianos Maniatakos</cp:lastModifiedBy>
  <cp:revision>29</cp:revision>
  <dcterms:created xsi:type="dcterms:W3CDTF">2020-05-18T15:13:28Z</dcterms:created>
  <dcterms:modified xsi:type="dcterms:W3CDTF">2020-05-19T06:36:38Z</dcterms:modified>
</cp:coreProperties>
</file>