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6" r:id="rId3"/>
    <p:sldId id="257" r:id="rId4"/>
    <p:sldId id="268" r:id="rId5"/>
    <p:sldId id="258" r:id="rId6"/>
    <p:sldId id="261" r:id="rId7"/>
    <p:sldId id="270" r:id="rId8"/>
    <p:sldId id="260" r:id="rId9"/>
    <p:sldId id="262" r:id="rId10"/>
    <p:sldId id="263" r:id="rId11"/>
    <p:sldId id="271" r:id="rId12"/>
    <p:sldId id="272" r:id="rId13"/>
    <p:sldId id="273" r:id="rId14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599" autoAdjust="0"/>
  </p:normalViewPr>
  <p:slideViewPr>
    <p:cSldViewPr>
      <p:cViewPr varScale="1">
        <p:scale>
          <a:sx n="103" d="100"/>
          <a:sy n="103" d="100"/>
        </p:scale>
        <p:origin x="132" y="3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FB5D4-A4C8-4338-A8FC-A504D2C24A9B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3E63C-D67E-46AD-8F8E-C5243B6C950C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559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2195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76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02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540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333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9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213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163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323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12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633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69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256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9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Ελεύθερη σχεδίαση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C4122-C6A0-4C3A-884B-99E79B92808F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423C5-B4FD-4F01-AAC7-0EEF433AB54A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6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B44FC-29E4-4980-A70E-CC0957147049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255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7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8DCF6-63D4-4ED8-8CE0-E0384DD74C4D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58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4B6AF-8822-45A2-A623-EEEB4E692DB5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60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Ελεύθερη σχεδίαση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CFDCC-5693-4EAE-8CEF-69A16980683C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  <p:sp>
        <p:nvSpPr>
          <p:cNvPr id="85" name="Σύμβολο κράτησης θέσης περιεχομένου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grpSp>
        <p:nvGrpSpPr>
          <p:cNvPr id="156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8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9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F0177-3457-4B12-BEA0-825D05B3CB8D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3EFF7-E94C-4FD9-A6DE-18293CCC3264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grpSp>
        <p:nvGrpSpPr>
          <p:cNvPr id="615" name="Πλαίσιο" descr="Γραφικό κουτιού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Ομάδα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Ομάδα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Ομάδα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Ομάδα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Ομάδα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Ομάδα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2F11F-5270-4642-B1F2-9C9E3C6334B7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614" name="Πλαίσιο" descr="Γραφικό κουτιού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Ομάδα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Ομάδα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Ελεύθερη σχεδίαση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Ομάδα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Ελεύθερη σχεδίαση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Ομάδα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Ομάδα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Ελεύθερη σχεδίαση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Ομάδα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Ελεύθερη σχεδίαση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147233-F6A7-434F-92E5-61A569BFCB2D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8CD73C-109C-4F2C-8D5C-05E3AE1DFFE2}" type="datetime1">
              <a:rPr lang="el-GR" smtClean="0"/>
              <a:t>13/4/2020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πίνακας, οθόνη&#10;&#10;Περιγραφή που δημιουργήθηκε αυτόματα">
            <a:extLst>
              <a:ext uri="{FF2B5EF4-FFF2-40B4-BE49-F238E27FC236}">
                <a16:creationId xmlns:a16="http://schemas.microsoft.com/office/drawing/2014/main" id="{C7995973-F88A-47FF-8B10-CA7F1E30C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Κοινωνικά χαρακτηριστικά  (1)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125860" y="2348880"/>
            <a:ext cx="3139753" cy="3384376"/>
          </a:xfrm>
        </p:spPr>
        <p:txBody>
          <a:bodyPr rtlCol="0">
            <a:normAutofit/>
          </a:bodyPr>
          <a:lstStyle/>
          <a:p>
            <a:pPr rtl="0"/>
            <a:r>
              <a:rPr lang="el-GR" sz="2000" dirty="0"/>
              <a:t>Η σημασία που μπορεί να έχουν τα εκ γενετής ή επίκτητα χαρακτηριστικά για να καταλάβει ένα άτομο κοινωνικές θέσεις με μεγαλύτερη εξουσία, </a:t>
            </a:r>
            <a:r>
              <a:rPr lang="el-GR" sz="2000" dirty="0">
                <a:solidFill>
                  <a:schemeClr val="accent2"/>
                </a:solidFill>
              </a:rPr>
              <a:t>διαφέρει </a:t>
            </a:r>
            <a:r>
              <a:rPr lang="el-GR" sz="2000" dirty="0"/>
              <a:t>από κοινωνία σε κοινωνία και από εποχή σε εποχή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0081F7-DA45-4859-ADED-BAE75130F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80" y="2204864"/>
            <a:ext cx="6031327" cy="3672408"/>
          </a:xfr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Κοινωνικά χαρακτηριστικά (2) 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125860" y="2348880"/>
            <a:ext cx="3139753" cy="3594720"/>
          </a:xfrm>
        </p:spPr>
        <p:txBody>
          <a:bodyPr rtlCol="0">
            <a:noAutofit/>
          </a:bodyPr>
          <a:lstStyle/>
          <a:p>
            <a:pPr rtl="0"/>
            <a:r>
              <a:rPr lang="el-GR" sz="2000" dirty="0"/>
              <a:t>Στις </a:t>
            </a:r>
            <a:r>
              <a:rPr lang="el-GR" sz="2000" dirty="0">
                <a:solidFill>
                  <a:schemeClr val="accent2"/>
                </a:solidFill>
              </a:rPr>
              <a:t>παραδοσιακές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accent2"/>
                </a:solidFill>
              </a:rPr>
              <a:t>κοινωνίες </a:t>
            </a:r>
            <a:r>
              <a:rPr lang="el-GR" sz="2000" dirty="0"/>
              <a:t>π.χ. το να είσαι γυναίκα αποτελεί ακόμα και σήμερα, χαρακτηριστικό αποκλεισμού από θέσεις εξουσίας, ενώ παλαιότερα οδηγούσε στον αποκλεισμό ακόμα και από τη θέση του ψηφοφόρου</a:t>
            </a:r>
          </a:p>
        </p:txBody>
      </p:sp>
      <p:pic>
        <p:nvPicPr>
          <p:cNvPr id="5" name="Θέση περιεχομένου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4C2390A-7B14-4299-9C50-9C2E0DFD7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69" y="1905000"/>
            <a:ext cx="2916049" cy="4038600"/>
          </a:xfrm>
        </p:spPr>
      </p:pic>
    </p:spTree>
    <p:extLst>
      <p:ext uri="{BB962C8B-B14F-4D97-AF65-F5344CB8AC3E}">
        <p14:creationId xmlns:p14="http://schemas.microsoft.com/office/powerpoint/2010/main" val="41510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Κοινωνικά χαρακτηριστικά  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93812" y="1905000"/>
            <a:ext cx="3571801" cy="3828256"/>
          </a:xfrm>
        </p:spPr>
        <p:txBody>
          <a:bodyPr rtlCol="0">
            <a:noAutofit/>
          </a:bodyPr>
          <a:lstStyle/>
          <a:p>
            <a:pPr rtl="0"/>
            <a:r>
              <a:rPr lang="el-GR" sz="2000" dirty="0"/>
              <a:t>Στις </a:t>
            </a:r>
            <a:r>
              <a:rPr lang="el-GR" sz="2000" dirty="0">
                <a:solidFill>
                  <a:schemeClr val="accent2"/>
                </a:solidFill>
              </a:rPr>
              <a:t>σύγχρονες δημοκρατικές κοινωνίες </a:t>
            </a:r>
            <a:r>
              <a:rPr lang="el-GR" sz="2000" dirty="0"/>
              <a:t>μεγαλύτερη σημασία αποδίδεται στα </a:t>
            </a:r>
            <a:r>
              <a:rPr lang="el-GR" sz="2000" dirty="0">
                <a:solidFill>
                  <a:schemeClr val="accent2"/>
                </a:solidFill>
              </a:rPr>
              <a:t>επίκτητα χαρακτηριστικά (</a:t>
            </a:r>
            <a:r>
              <a:rPr lang="el-GR" sz="2000" dirty="0"/>
              <a:t>π.χ. μόρφωση, δεξιότητες, εργατικότητα) που οδηγούν σε </a:t>
            </a:r>
            <a:r>
              <a:rPr lang="el-GR" sz="2000" dirty="0">
                <a:solidFill>
                  <a:schemeClr val="accent2"/>
                </a:solidFill>
              </a:rPr>
              <a:t>κατακτημένες θέσεις</a:t>
            </a:r>
            <a:r>
              <a:rPr lang="el-GR" sz="2000" dirty="0"/>
              <a:t>, εφόσον οι νόμοι κατοχυρώνουν την ισότητα όλων ανεξάρτητα από διαφορές φύλου, φυλής, ηλικίας ή αναπηρίας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75CFA38-C86D-4E39-A090-814EB253C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23" y="1905000"/>
            <a:ext cx="4514342" cy="4038600"/>
          </a:xfrm>
        </p:spPr>
      </p:pic>
    </p:spTree>
    <p:extLst>
      <p:ext uri="{BB962C8B-B14F-4D97-AF65-F5344CB8AC3E}">
        <p14:creationId xmlns:p14="http://schemas.microsoft.com/office/powerpoint/2010/main" val="26929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el-GR" dirty="0"/>
              <a:t>Κοινωνικά χαρακτηριστικά  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93812" y="1905000"/>
            <a:ext cx="3571801" cy="3828256"/>
          </a:xfrm>
        </p:spPr>
        <p:txBody>
          <a:bodyPr rtlCol="0">
            <a:noAutofit/>
          </a:bodyPr>
          <a:lstStyle/>
          <a:p>
            <a:pPr rtl="0"/>
            <a:r>
              <a:rPr lang="el-GR" sz="2000" dirty="0"/>
              <a:t>Στις </a:t>
            </a:r>
            <a:r>
              <a:rPr lang="el-GR" sz="2000" dirty="0">
                <a:solidFill>
                  <a:schemeClr val="accent2"/>
                </a:solidFill>
              </a:rPr>
              <a:t>παραδοσιακές κοινωνίες </a:t>
            </a:r>
            <a:r>
              <a:rPr lang="el-GR" sz="2000" dirty="0"/>
              <a:t>η ενδυμασία δήλωνε την κοινωνική θέση του ατόμου.</a:t>
            </a:r>
          </a:p>
          <a:p>
            <a:pPr rtl="0"/>
            <a:endParaRPr lang="el-GR" sz="2000" dirty="0"/>
          </a:p>
          <a:p>
            <a:pPr rtl="0"/>
            <a:r>
              <a:rPr lang="el-GR" sz="2000" dirty="0"/>
              <a:t> Στις </a:t>
            </a:r>
            <a:r>
              <a:rPr lang="el-GR" sz="2000" dirty="0">
                <a:solidFill>
                  <a:schemeClr val="accent2"/>
                </a:solidFill>
              </a:rPr>
              <a:t>σύγχρονες κοινωνίες </a:t>
            </a:r>
            <a:r>
              <a:rPr lang="el-GR" sz="2000" dirty="0"/>
              <a:t>με εξαίρεση τις επαγγελματικές στολές (π.χ. γιατροί, στρατιωτικοί) η ενδυμασία παύει να αποτελεί μέσο διάκρισης της κοινωνικής θέσης των ατόμων</a:t>
            </a:r>
          </a:p>
        </p:txBody>
      </p:sp>
      <p:pic>
        <p:nvPicPr>
          <p:cNvPr id="5" name="Θέση περιεχομένου 4" descr="Εικόνα που περιέχει φορτηγό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8BC1446-3594-4C64-8F10-CF16FFF34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53" y="2204864"/>
            <a:ext cx="5599127" cy="3744416"/>
          </a:xfrm>
        </p:spPr>
      </p:pic>
    </p:spTree>
    <p:extLst>
      <p:ext uri="{BB962C8B-B14F-4D97-AF65-F5344CB8AC3E}">
        <p14:creationId xmlns:p14="http://schemas.microsoft.com/office/powerpoint/2010/main" val="41767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1668016"/>
          </a:xfrm>
        </p:spPr>
        <p:txBody>
          <a:bodyPr rtlCol="0"/>
          <a:lstStyle/>
          <a:p>
            <a:pPr rtl="0"/>
            <a:r>
              <a:rPr lang="en-US" dirty="0"/>
              <a:t>3. </a:t>
            </a:r>
            <a:r>
              <a:rPr lang="el-GR" dirty="0"/>
              <a:t>Κοινωνική Οργάνωση και Κοινωνική Μεταβολή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3.1  Η κοινωνική θέση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693812" y="1628800"/>
            <a:ext cx="2880320" cy="4176464"/>
          </a:xfrm>
        </p:spPr>
        <p:txBody>
          <a:bodyPr rtlCol="0"/>
          <a:lstStyle/>
          <a:p>
            <a:pPr marL="0" indent="0" rtl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άτομο κατά τη διάρκεια της ζωής του συμμετέχει σε διάφορες </a:t>
            </a:r>
            <a:r>
              <a:rPr lang="el-GR" b="1" u="sng" dirty="0"/>
              <a:t>κοινωνικές ομάδες</a:t>
            </a:r>
            <a:r>
              <a:rPr lang="el-GR" dirty="0"/>
              <a:t>. Σε αυτές καταλαμβάνει μια συγκεκριμένη </a:t>
            </a:r>
            <a:r>
              <a:rPr lang="el-GR" b="1" u="sng" dirty="0"/>
              <a:t>κοινωνική θέση</a:t>
            </a:r>
          </a:p>
        </p:txBody>
      </p:sp>
      <p:sp>
        <p:nvSpPr>
          <p:cNvPr id="4" name="Πάπυρος: Κατακόρυφος 3">
            <a:extLst>
              <a:ext uri="{FF2B5EF4-FFF2-40B4-BE49-F238E27FC236}">
                <a16:creationId xmlns:a16="http://schemas.microsoft.com/office/drawing/2014/main" id="{74B6A7DF-9C90-4E98-824B-45DDE1E2439E}"/>
              </a:ext>
            </a:extLst>
          </p:cNvPr>
          <p:cNvSpPr/>
          <p:nvPr/>
        </p:nvSpPr>
        <p:spPr>
          <a:xfrm>
            <a:off x="4582244" y="1628800"/>
            <a:ext cx="6048672" cy="4608512"/>
          </a:xfrm>
          <a:prstGeom prst="verticalScroll">
            <a:avLst>
              <a:gd name="adj" fmla="val 25000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221A7EB-DCD0-4AB9-B4E7-92D15A1B565D}"/>
              </a:ext>
            </a:extLst>
          </p:cNvPr>
          <p:cNvSpPr/>
          <p:nvPr/>
        </p:nvSpPr>
        <p:spPr>
          <a:xfrm>
            <a:off x="5518348" y="2852936"/>
            <a:ext cx="3456384" cy="576064"/>
          </a:xfrm>
          <a:prstGeom prst="rect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/>
                </a:solidFill>
              </a:rPr>
              <a:t>Οικογένεια</a:t>
            </a:r>
            <a:r>
              <a:rPr lang="en-US" dirty="0">
                <a:solidFill>
                  <a:schemeClr val="bg2"/>
                </a:solidFill>
              </a:rPr>
              <a:t>:</a:t>
            </a:r>
            <a:r>
              <a:rPr lang="el-GR" dirty="0">
                <a:solidFill>
                  <a:schemeClr val="bg2"/>
                </a:solidFill>
              </a:rPr>
              <a:t>Γονιός ή παιδί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B3DD5FB-CFB2-4B13-B94D-01F92CDB0D3F}"/>
              </a:ext>
            </a:extLst>
          </p:cNvPr>
          <p:cNvSpPr/>
          <p:nvPr/>
        </p:nvSpPr>
        <p:spPr>
          <a:xfrm>
            <a:off x="6454452" y="3645024"/>
            <a:ext cx="3816424" cy="576064"/>
          </a:xfrm>
          <a:prstGeom prst="rect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/>
                </a:solidFill>
              </a:rPr>
              <a:t>Σχολείο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l-GR" dirty="0">
                <a:solidFill>
                  <a:schemeClr val="bg2"/>
                </a:solidFill>
              </a:rPr>
              <a:t>δάσκαλος ή μαθητής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531FD4E-6275-4116-8099-467049D7F9E0}"/>
              </a:ext>
            </a:extLst>
          </p:cNvPr>
          <p:cNvSpPr/>
          <p:nvPr/>
        </p:nvSpPr>
        <p:spPr>
          <a:xfrm>
            <a:off x="5806380" y="4545124"/>
            <a:ext cx="3960440" cy="576064"/>
          </a:xfrm>
          <a:prstGeom prst="rect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/>
                </a:solidFill>
              </a:rPr>
              <a:t>Επιχείρηση</a:t>
            </a:r>
            <a:r>
              <a:rPr lang="en-US" dirty="0">
                <a:solidFill>
                  <a:schemeClr val="bg2"/>
                </a:solidFill>
              </a:rPr>
              <a:t>:</a:t>
            </a:r>
            <a:r>
              <a:rPr lang="el-GR" dirty="0">
                <a:solidFill>
                  <a:schemeClr val="bg2"/>
                </a:solidFill>
              </a:rPr>
              <a:t>εργοδότης ή εργαζόμενος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C8A6591-5B86-42F8-BFC8-4C4FE2E1E626}"/>
              </a:ext>
            </a:extLst>
          </p:cNvPr>
          <p:cNvSpPr/>
          <p:nvPr/>
        </p:nvSpPr>
        <p:spPr>
          <a:xfrm>
            <a:off x="6094412" y="5445224"/>
            <a:ext cx="3672408" cy="576064"/>
          </a:xfrm>
          <a:prstGeom prst="rect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/>
                </a:solidFill>
              </a:rPr>
              <a:t>Πολιτικό κόμμα</a:t>
            </a:r>
            <a:r>
              <a:rPr lang="en-US" dirty="0">
                <a:solidFill>
                  <a:schemeClr val="bg2"/>
                </a:solidFill>
              </a:rPr>
              <a:t>:</a:t>
            </a:r>
            <a:r>
              <a:rPr lang="el-GR" dirty="0">
                <a:solidFill>
                  <a:schemeClr val="bg2"/>
                </a:solidFill>
              </a:rPr>
              <a:t>στέλεχος ή απλό μέλος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706ACFBD-18ED-4150-AB3B-B1297AB44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011"/>
              </p:ext>
            </p:extLst>
          </p:nvPr>
        </p:nvGraphicFramePr>
        <p:xfrm>
          <a:off x="2205980" y="3645024"/>
          <a:ext cx="7848872" cy="173146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758147">
                  <a:extLst>
                    <a:ext uri="{9D8B030D-6E8A-4147-A177-3AD203B41FA5}">
                      <a16:colId xmlns:a16="http://schemas.microsoft.com/office/drawing/2014/main" val="3685112077"/>
                    </a:ext>
                  </a:extLst>
                </a:gridCol>
                <a:gridCol w="3714461">
                  <a:extLst>
                    <a:ext uri="{9D8B030D-6E8A-4147-A177-3AD203B41FA5}">
                      <a16:colId xmlns:a16="http://schemas.microsoft.com/office/drawing/2014/main" val="301871237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545149289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ΚΟΙΝΩΝΙΚΗ ΘΕΣΗ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ΔΙΚΑΙΩΜΑΤΑ/ΥΠΟΧΡΕΩΣΕΙΣ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ΕΞΟΥΣΙΑ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48270"/>
                  </a:ext>
                </a:extLst>
              </a:tr>
              <a:tr h="723357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Μεγάλη</a:t>
                      </a:r>
                    </a:p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Μικρή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  Πολλά</a:t>
                      </a:r>
                    </a:p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   Λίγα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Μεγάλη </a:t>
                      </a:r>
                    </a:p>
                    <a:p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Μικρή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0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AE670BE2-1BC7-406D-B270-F3AE7ACCF1A3}"/>
              </a:ext>
            </a:extLst>
          </p:cNvPr>
          <p:cNvSpPr/>
          <p:nvPr/>
        </p:nvSpPr>
        <p:spPr>
          <a:xfrm>
            <a:off x="2277988" y="404664"/>
            <a:ext cx="6408712" cy="3456384"/>
          </a:xfrm>
          <a:prstGeom prst="wedgeEllipse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Με ποια κριτήρια καταλαμβάνει ένα άτομο μια κοινωνική θέση?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Πεντάγωνο 2">
            <a:extLst>
              <a:ext uri="{FF2B5EF4-FFF2-40B4-BE49-F238E27FC236}">
                <a16:creationId xmlns:a16="http://schemas.microsoft.com/office/drawing/2014/main" id="{05BB2769-BBD3-4D03-B595-A421428443D1}"/>
              </a:ext>
            </a:extLst>
          </p:cNvPr>
          <p:cNvSpPr/>
          <p:nvPr/>
        </p:nvSpPr>
        <p:spPr>
          <a:xfrm>
            <a:off x="1557908" y="2322588"/>
            <a:ext cx="10153128" cy="2212824"/>
          </a:xfrm>
          <a:prstGeom prst="homePlat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Οι κοινωνικές θέσεις αποδίδονται στα άτομα με βάση τα κοινωνικά τους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AE670BE2-1BC7-406D-B270-F3AE7ACCF1A3}"/>
              </a:ext>
            </a:extLst>
          </p:cNvPr>
          <p:cNvSpPr/>
          <p:nvPr/>
        </p:nvSpPr>
        <p:spPr>
          <a:xfrm>
            <a:off x="2277988" y="404664"/>
            <a:ext cx="6408712" cy="3456384"/>
          </a:xfrm>
          <a:prstGeom prst="wedgeEllipse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Σε ποιες κατηγορίες διακρίνονται τα κοινωνικά χαρακτηριστικά?</a:t>
            </a:r>
          </a:p>
        </p:txBody>
      </p:sp>
    </p:spTree>
    <p:extLst>
      <p:ext uri="{BB962C8B-B14F-4D97-AF65-F5344CB8AC3E}">
        <p14:creationId xmlns:p14="http://schemas.microsoft.com/office/powerpoint/2010/main" val="29173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Κοινωνικά χαρακτηριστικά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b="1" u="sng" dirty="0"/>
              <a:t>Εκ γενετής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dirty="0"/>
              <a:t>Φύλο</a:t>
            </a:r>
          </a:p>
          <a:p>
            <a:pPr rtl="0"/>
            <a:r>
              <a:rPr lang="el-GR" dirty="0"/>
              <a:t>Ηλικία</a:t>
            </a:r>
          </a:p>
          <a:p>
            <a:pPr rtl="0"/>
            <a:r>
              <a:rPr lang="el-GR" dirty="0"/>
              <a:t>Φυλετική προέλευση</a:t>
            </a:r>
          </a:p>
          <a:p>
            <a:pPr rtl="0"/>
            <a:r>
              <a:rPr lang="el-GR" dirty="0"/>
              <a:t>Εθνική προέλευση</a:t>
            </a:r>
          </a:p>
          <a:p>
            <a:pPr rtl="0"/>
            <a:r>
              <a:rPr lang="el-GR" dirty="0"/>
              <a:t>Κοινωνική προέλευση</a:t>
            </a:r>
          </a:p>
          <a:p>
            <a:pPr rtl="0"/>
            <a:r>
              <a:rPr lang="el-GR" dirty="0"/>
              <a:t>Σωματικά χαρακτηριστικά</a:t>
            </a:r>
          </a:p>
          <a:p>
            <a:pPr rtl="0"/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l-GR" b="1" u="sng" dirty="0"/>
              <a:t>Επίκτητα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294967295"/>
          </p:nvPr>
        </p:nvSpPr>
        <p:spPr>
          <a:xfrm>
            <a:off x="6249860" y="2819399"/>
            <a:ext cx="4416552" cy="3352801"/>
          </a:xfrm>
        </p:spPr>
        <p:txBody>
          <a:bodyPr rtlCol="0">
            <a:normAutofit/>
          </a:bodyPr>
          <a:lstStyle/>
          <a:p>
            <a:pPr rtl="0"/>
            <a:r>
              <a:rPr lang="el-GR" dirty="0"/>
              <a:t>Μόρφωση</a:t>
            </a:r>
          </a:p>
          <a:p>
            <a:pPr rtl="0"/>
            <a:r>
              <a:rPr lang="el-GR" dirty="0"/>
              <a:t>Επάγγελμα</a:t>
            </a:r>
          </a:p>
          <a:p>
            <a:pPr rtl="0"/>
            <a:r>
              <a:rPr lang="el-GR" dirty="0"/>
              <a:t>Κύρος</a:t>
            </a:r>
          </a:p>
          <a:p>
            <a:pPr rtl="0"/>
            <a:r>
              <a:rPr lang="el-GR" dirty="0"/>
              <a:t>Εισόδημα</a:t>
            </a:r>
          </a:p>
          <a:p>
            <a:pPr rtl="0"/>
            <a:r>
              <a:rPr lang="el-GR" dirty="0"/>
              <a:t>Πλούτος</a:t>
            </a:r>
          </a:p>
          <a:p>
            <a:pPr rtl="0"/>
            <a:r>
              <a:rPr lang="el-GR" dirty="0"/>
              <a:t>Κοινωνικές σχέσεις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Γραμμή σύνδεσης εκτός σελίδας 1">
            <a:extLst>
              <a:ext uri="{FF2B5EF4-FFF2-40B4-BE49-F238E27FC236}">
                <a16:creationId xmlns:a16="http://schemas.microsoft.com/office/drawing/2014/main" id="{998FFBFB-243F-4D76-B292-8542572EF921}"/>
              </a:ext>
            </a:extLst>
          </p:cNvPr>
          <p:cNvSpPr/>
          <p:nvPr/>
        </p:nvSpPr>
        <p:spPr>
          <a:xfrm>
            <a:off x="2205980" y="336085"/>
            <a:ext cx="1944216" cy="4317051"/>
          </a:xfrm>
          <a:prstGeom prst="flowChartOffpageConnector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 εκ γενετής</a:t>
            </a:r>
            <a:r>
              <a:rPr lang="en-US" dirty="0"/>
              <a:t> </a:t>
            </a:r>
            <a:r>
              <a:rPr lang="el-GR" dirty="0"/>
              <a:t>κοινωνικά χαρακτηριστικά οδηγούν σε κοινωνικές θέσεις που ονομάζονται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3" name="Διάγραμμα ροής: Γραμμή σύνδεσης εκτός σελίδας 2">
            <a:extLst>
              <a:ext uri="{FF2B5EF4-FFF2-40B4-BE49-F238E27FC236}">
                <a16:creationId xmlns:a16="http://schemas.microsoft.com/office/drawing/2014/main" id="{3818A5D5-F82D-43E1-9B43-C2656C635D8E}"/>
              </a:ext>
            </a:extLst>
          </p:cNvPr>
          <p:cNvSpPr/>
          <p:nvPr/>
        </p:nvSpPr>
        <p:spPr>
          <a:xfrm>
            <a:off x="6812284" y="336085"/>
            <a:ext cx="1944216" cy="4317051"/>
          </a:xfrm>
          <a:prstGeom prst="flowChartOffpageConnector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 επίκτητα κοινωνικά χαρακτηριστικά οδηγούν σε κοινωνικές θέσεις που ονομάζονται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3357285-AF5B-49FF-8544-A3977D81A667}"/>
              </a:ext>
            </a:extLst>
          </p:cNvPr>
          <p:cNvSpPr/>
          <p:nvPr/>
        </p:nvSpPr>
        <p:spPr>
          <a:xfrm>
            <a:off x="2205980" y="5445224"/>
            <a:ext cx="1944216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/>
                </a:solidFill>
              </a:rPr>
              <a:t>δοτές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1D789B1-7D8F-4C5F-8706-3FFFCE643905}"/>
              </a:ext>
            </a:extLst>
          </p:cNvPr>
          <p:cNvSpPr/>
          <p:nvPr/>
        </p:nvSpPr>
        <p:spPr>
          <a:xfrm>
            <a:off x="6958508" y="5445224"/>
            <a:ext cx="1944216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2"/>
                </a:solidFill>
              </a:rPr>
              <a:t>κατακτημένες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ίνακας κιμωλίας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2_TF02804846_TF02804846" id="{09341B8A-20E0-461C-8D95-8FE2515812E5}" vid="{9FC04176-C68E-4144-909D-A2FFB9344BEE}"/>
    </a:ext>
  </a:extLst>
</a:theme>
</file>

<file path=ppt/theme/theme2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 σε πίνακα κιμωλίας (ευρεία οθόνη)</Template>
  <TotalTime>1535</TotalTime>
  <Words>325</Words>
  <Application>Microsoft Office PowerPoint</Application>
  <PresentationFormat>Προσαρμογή</PresentationFormat>
  <Paragraphs>69</Paragraphs>
  <Slides>13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Consolas</vt:lpstr>
      <vt:lpstr>Corbel</vt:lpstr>
      <vt:lpstr>Πίνακας κιμωλίας 16x9</vt:lpstr>
      <vt:lpstr>Παρουσίαση του PowerPoint</vt:lpstr>
      <vt:lpstr>3. Κοινωνική Οργάνωση και Κοινωνική Μεταβολή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Κοινωνικά χαρακτηριστικά</vt:lpstr>
      <vt:lpstr>Παρουσίαση του PowerPoint</vt:lpstr>
      <vt:lpstr>Κοινωνικά χαρακτηριστικά  (1)</vt:lpstr>
      <vt:lpstr>Κοινωνικά χαρακτηριστικά (2) </vt:lpstr>
      <vt:lpstr>Κοινωνικά χαρακτηριστικά  </vt:lpstr>
      <vt:lpstr>Κοινωνικά χαρακτηριστικά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Damianos Maniatakos</dc:creator>
  <cp:lastModifiedBy>Damianos Maniatakos</cp:lastModifiedBy>
  <cp:revision>24</cp:revision>
  <dcterms:created xsi:type="dcterms:W3CDTF">2020-04-04T07:42:01Z</dcterms:created>
  <dcterms:modified xsi:type="dcterms:W3CDTF">2020-04-13T16:56:59Z</dcterms:modified>
</cp:coreProperties>
</file>