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66" r:id="rId13"/>
    <p:sldId id="269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49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B8D1481-90BA-4E09-85E5-0773377D75AD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84E552E-C183-4CA2-8E07-884B1339F6A7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OR0z24vm4f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joliecarte.com/carte-poisson-avri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izz.com/admin/quiz/6064e5c8bcf0a2001c48f7a2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0" dirty="0" smtClean="0">
                <a:latin typeface="Algerian" panose="04020705040A02060702" pitchFamily="82" charset="0"/>
              </a:rPr>
              <a:t>POISSON D’AVRIL</a:t>
            </a:r>
            <a:endParaRPr lang="en-US" sz="4000" b="0" dirty="0">
              <a:latin typeface="Algerian" panose="04020705040A02060702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0648"/>
            <a:ext cx="3677072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4200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8417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>
                <a:latin typeface="Comic Sans MS" panose="030F0702030302020204" pitchFamily="66" charset="0"/>
              </a:rPr>
              <a:t>Pourquoi </a:t>
            </a:r>
            <a:r>
              <a:rPr lang="fr-FR" dirty="0">
                <a:latin typeface="Comic Sans MS" panose="030F0702030302020204" pitchFamily="66" charset="0"/>
              </a:rPr>
              <a:t>on fait des poissons d’avril ?</a:t>
            </a:r>
            <a:br>
              <a:rPr lang="fr-FR" dirty="0">
                <a:latin typeface="Comic Sans MS" panose="030F0702030302020204" pitchFamily="66" charset="0"/>
              </a:rPr>
            </a:br>
            <a:r>
              <a:rPr lang="fr-FR" dirty="0">
                <a:latin typeface="Comic Sans MS" panose="030F0702030302020204" pitchFamily="66" charset="0"/>
              </a:rPr>
              <a:t/>
            </a:r>
            <a:br>
              <a:rPr lang="fr-FR" dirty="0">
                <a:latin typeface="Comic Sans MS" panose="030F0702030302020204" pitchFamily="66" charset="0"/>
              </a:rPr>
            </a:b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latin typeface="Comic Sans MS" panose="030F0702030302020204" pitchFamily="66" charset="0"/>
              </a:rPr>
              <a:t>Demain, </a:t>
            </a:r>
            <a:r>
              <a:rPr lang="fr-FR" dirty="0">
                <a:latin typeface="Comic Sans MS" panose="030F0702030302020204" pitchFamily="66" charset="0"/>
              </a:rPr>
              <a:t>à toi les blagues ! Eh oui, </a:t>
            </a:r>
            <a:r>
              <a:rPr lang="fr-FR" dirty="0" smtClean="0">
                <a:latin typeface="Comic Sans MS" panose="030F0702030302020204" pitchFamily="66" charset="0"/>
              </a:rPr>
              <a:t>jeudi, </a:t>
            </a:r>
            <a:r>
              <a:rPr lang="fr-FR" dirty="0">
                <a:latin typeface="Comic Sans MS" panose="030F0702030302020204" pitchFamily="66" charset="0"/>
              </a:rPr>
              <a:t>c’est le 1er avril</a:t>
            </a:r>
            <a:r>
              <a:rPr lang="fr-FR" dirty="0" smtClean="0">
                <a:latin typeface="Comic Sans MS" panose="030F0702030302020204" pitchFamily="66" charset="0"/>
              </a:rPr>
              <a:t>,</a:t>
            </a:r>
          </a:p>
          <a:p>
            <a:pPr marL="0" indent="0">
              <a:buNone/>
            </a:pP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dirty="0" smtClean="0">
                <a:latin typeface="Comic Sans MS" panose="030F0702030302020204" pitchFamily="66" charset="0"/>
              </a:rPr>
              <a:t> </a:t>
            </a:r>
            <a:r>
              <a:rPr lang="fr-FR" dirty="0">
                <a:latin typeface="Comic Sans MS" panose="030F0702030302020204" pitchFamily="66" charset="0"/>
              </a:rPr>
              <a:t>la journée des farces et des poissons… collés dans le </a:t>
            </a:r>
            <a:endParaRPr lang="fr-FR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dirty="0" smtClean="0">
                <a:latin typeface="Comic Sans MS" panose="030F0702030302020204" pitchFamily="66" charset="0"/>
              </a:rPr>
              <a:t>dos </a:t>
            </a:r>
            <a:r>
              <a:rPr lang="fr-FR" dirty="0">
                <a:latin typeface="Comic Sans MS" panose="030F0702030302020204" pitchFamily="66" charset="0"/>
              </a:rPr>
              <a:t>! Mais pourquoi fait-on des blagues, ce </a:t>
            </a:r>
            <a:r>
              <a:rPr lang="fr-FR" dirty="0" smtClean="0">
                <a:latin typeface="Comic Sans MS" panose="030F0702030302020204" pitchFamily="66" charset="0"/>
              </a:rPr>
              <a:t>jour-là </a:t>
            </a:r>
            <a:r>
              <a:rPr lang="fr-FR" dirty="0">
                <a:latin typeface="Comic Sans MS" panose="030F0702030302020204" pitchFamily="66" charset="0"/>
              </a:rPr>
              <a:t>? Et </a:t>
            </a:r>
            <a:endParaRPr lang="fr-FR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dirty="0" smtClean="0">
                <a:latin typeface="Comic Sans MS" panose="030F0702030302020204" pitchFamily="66" charset="0"/>
              </a:rPr>
              <a:t>d’où </a:t>
            </a:r>
            <a:r>
              <a:rPr lang="fr-FR" dirty="0">
                <a:latin typeface="Comic Sans MS" panose="030F0702030302020204" pitchFamily="66" charset="0"/>
              </a:rPr>
              <a:t>vient cette tradition de découper des poissons ?</a:t>
            </a:r>
            <a:br>
              <a:rPr lang="fr-FR" dirty="0">
                <a:latin typeface="Comic Sans MS" panose="030F0702030302020204" pitchFamily="66" charset="0"/>
              </a:rPr>
            </a:br>
            <a:r>
              <a:rPr lang="fr-FR" dirty="0">
                <a:latin typeface="Comic Sans MS" panose="030F0702030302020204" pitchFamily="66" charset="0"/>
              </a:rPr>
              <a:t/>
            </a:r>
            <a:br>
              <a:rPr lang="fr-FR" dirty="0">
                <a:latin typeface="Comic Sans MS" panose="030F0702030302020204" pitchFamily="66" charset="0"/>
              </a:rPr>
            </a:br>
            <a:endParaRPr lang="fr-FR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dirty="0" smtClean="0">
                <a:hlinkClick r:id="rId2"/>
              </a:rPr>
              <a:t>1 jour 1 question : Pourquoi on fait des poissons d'avril?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833156"/>
            <a:ext cx="1505138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226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539552" y="2276872"/>
            <a:ext cx="799288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Comic Sans MS" panose="030F0702030302020204" pitchFamily="66" charset="0"/>
              </a:rPr>
              <a:t>Την 1η Απριλίου, συνηθίζεται, λόγω εθίμου, να λέγονται καλοπροαίρετα ψέματα.</a:t>
            </a:r>
          </a:p>
          <a:p>
            <a:r>
              <a:rPr lang="el-GR" sz="1600" dirty="0" smtClean="0">
                <a:latin typeface="Comic Sans MS" panose="030F0702030302020204" pitchFamily="66" charset="0"/>
              </a:rPr>
              <a:t>Το Πρωταπριλιάτικο ψέμα είναι ένα ευρωπαϊκό έθιμο και υπάρχουν διάφορες εκδοχές σχετικά με τον τόπο και τον χρόνο προέλευσής.</a:t>
            </a:r>
          </a:p>
          <a:p>
            <a:r>
              <a:rPr lang="el-GR" dirty="0" smtClean="0">
                <a:solidFill>
                  <a:srgbClr val="000000"/>
                </a:solidFill>
              </a:rPr>
              <a:t>1. Στις αρχές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Απριλίου</a:t>
            </a:r>
            <a:r>
              <a:rPr lang="el-GR" dirty="0">
                <a:solidFill>
                  <a:srgbClr val="000000"/>
                </a:solidFill>
              </a:rPr>
              <a:t>, το ψάρεμα απαγορεύονταν γιατί ήταν περίοδος αναπαραγωγής των ψαριών. </a:t>
            </a:r>
            <a:r>
              <a:rPr lang="el-GR" dirty="0" smtClean="0">
                <a:solidFill>
                  <a:srgbClr val="000000"/>
                </a:solidFill>
              </a:rPr>
              <a:t>Οι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ψαράδες «πρόσφεραν» ο </a:t>
            </a:r>
            <a:r>
              <a:rPr lang="el-GR" dirty="0">
                <a:solidFill>
                  <a:srgbClr val="000000"/>
                </a:solidFill>
              </a:rPr>
              <a:t>ένας στον άλλο μία ρέγκα (καπνιστό παστό ψάρι</a:t>
            </a:r>
            <a:r>
              <a:rPr lang="el-GR" dirty="0" smtClean="0">
                <a:solidFill>
                  <a:srgbClr val="000000"/>
                </a:solidFill>
              </a:rPr>
              <a:t>).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Η </a:t>
            </a:r>
            <a:r>
              <a:rPr lang="el-GR" dirty="0">
                <a:solidFill>
                  <a:srgbClr val="000000"/>
                </a:solidFill>
              </a:rPr>
              <a:t>ρέγκα που κρέμονταν στην </a:t>
            </a:r>
            <a:r>
              <a:rPr lang="el-GR" dirty="0" smtClean="0">
                <a:solidFill>
                  <a:srgbClr val="000000"/>
                </a:solidFill>
              </a:rPr>
              <a:t>πλάτη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αντικαταστάθηκε, με </a:t>
            </a:r>
            <a:r>
              <a:rPr lang="el-GR" dirty="0">
                <a:solidFill>
                  <a:srgbClr val="000000"/>
                </a:solidFill>
              </a:rPr>
              <a:t>το πέρασμα του χρόνου, </a:t>
            </a:r>
            <a:r>
              <a:rPr lang="el-GR" dirty="0" smtClean="0">
                <a:solidFill>
                  <a:srgbClr val="000000"/>
                </a:solidFill>
              </a:rPr>
              <a:t>από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ένα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χάρτινο </a:t>
            </a:r>
            <a:r>
              <a:rPr lang="el-GR" dirty="0">
                <a:solidFill>
                  <a:srgbClr val="000000"/>
                </a:solidFill>
              </a:rPr>
              <a:t>ψάρι</a:t>
            </a:r>
            <a:r>
              <a:rPr lang="el-GR" dirty="0" smtClean="0">
                <a:solidFill>
                  <a:srgbClr val="000000"/>
                </a:solidFill>
              </a:rPr>
              <a:t>.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l-GR" dirty="0" smtClean="0">
                <a:solidFill>
                  <a:srgbClr val="000000"/>
                </a:solidFill>
              </a:rPr>
              <a:t>2. Μια δεύτερη, πιο </a:t>
            </a:r>
            <a:r>
              <a:rPr lang="el-GR" dirty="0">
                <a:solidFill>
                  <a:srgbClr val="000000"/>
                </a:solidFill>
              </a:rPr>
              <a:t>πρόσφατη εκδοχή, λέει ότι το ψάρι τον Απρίλιο ήταν το «</a:t>
            </a:r>
            <a:r>
              <a:rPr lang="el-GR" dirty="0" smtClean="0">
                <a:solidFill>
                  <a:srgbClr val="000000"/>
                </a:solidFill>
              </a:rPr>
              <a:t>σύμβολο» της </a:t>
            </a:r>
            <a:r>
              <a:rPr lang="el-GR" dirty="0">
                <a:solidFill>
                  <a:srgbClr val="000000"/>
                </a:solidFill>
              </a:rPr>
              <a:t>Νηστείας , </a:t>
            </a:r>
            <a:r>
              <a:rPr lang="el-GR" dirty="0" smtClean="0">
                <a:solidFill>
                  <a:srgbClr val="000000"/>
                </a:solidFill>
              </a:rPr>
              <a:t>χρονική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περίοδος όπου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οι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Χριστιανοί </a:t>
            </a:r>
            <a:r>
              <a:rPr lang="el-GR" dirty="0">
                <a:solidFill>
                  <a:srgbClr val="000000"/>
                </a:solidFill>
              </a:rPr>
              <a:t>μπορούσαν να καταναλώνουν μόνο ψάρι (κανένα άλλο είδος κρέατος</a:t>
            </a:r>
            <a:r>
              <a:rPr lang="el-GR" dirty="0" smtClean="0">
                <a:solidFill>
                  <a:srgbClr val="000000"/>
                </a:solidFill>
              </a:rPr>
              <a:t>).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l-GR" dirty="0" smtClean="0">
                <a:solidFill>
                  <a:srgbClr val="000000"/>
                </a:solidFill>
              </a:rPr>
              <a:t>3. Η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επόμενη εκδοχή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διαβεβαιώνει </a:t>
            </a:r>
            <a:r>
              <a:rPr lang="el-GR" dirty="0">
                <a:solidFill>
                  <a:srgbClr val="000000"/>
                </a:solidFill>
              </a:rPr>
              <a:t>ότι το </a:t>
            </a:r>
            <a:r>
              <a:rPr lang="el-GR" dirty="0" smtClean="0">
                <a:solidFill>
                  <a:srgbClr val="000000"/>
                </a:solidFill>
              </a:rPr>
              <a:t>ψάρι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προέρχεται </a:t>
            </a:r>
            <a:r>
              <a:rPr lang="el-GR" dirty="0">
                <a:solidFill>
                  <a:srgbClr val="000000"/>
                </a:solidFill>
              </a:rPr>
              <a:t>από το </a:t>
            </a:r>
            <a:r>
              <a:rPr lang="el-GR" dirty="0" smtClean="0">
                <a:solidFill>
                  <a:srgbClr val="000000"/>
                </a:solidFill>
              </a:rPr>
              <a:t>ζώδιο</a:t>
            </a:r>
            <a:r>
              <a:rPr lang="en-US" dirty="0" smtClean="0">
                <a:solidFill>
                  <a:srgbClr val="000000"/>
                </a:solidFill>
              </a:rPr>
              <a:t> “</a:t>
            </a:r>
            <a:r>
              <a:rPr lang="el-GR" dirty="0" smtClean="0">
                <a:solidFill>
                  <a:srgbClr val="000000"/>
                </a:solidFill>
              </a:rPr>
              <a:t>Ιχθύς</a:t>
            </a:r>
            <a:r>
              <a:rPr lang="en-US" dirty="0" smtClean="0">
                <a:solidFill>
                  <a:srgbClr val="000000"/>
                </a:solidFill>
              </a:rPr>
              <a:t>”</a:t>
            </a:r>
            <a:r>
              <a:rPr lang="el-GR" dirty="0" smtClean="0">
                <a:solidFill>
                  <a:srgbClr val="000000"/>
                </a:solidFill>
              </a:rPr>
              <a:t> </a:t>
            </a:r>
            <a:r>
              <a:rPr lang="el-GR" dirty="0">
                <a:solidFill>
                  <a:srgbClr val="000000"/>
                </a:solidFill>
              </a:rPr>
              <a:t>που είναι το </a:t>
            </a:r>
            <a:r>
              <a:rPr lang="el-GR" dirty="0" smtClean="0">
                <a:solidFill>
                  <a:srgbClr val="000000"/>
                </a:solidFill>
              </a:rPr>
              <a:t>τελευταίο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του </a:t>
            </a:r>
            <a:r>
              <a:rPr lang="el-GR" dirty="0">
                <a:solidFill>
                  <a:srgbClr val="000000"/>
                </a:solidFill>
              </a:rPr>
              <a:t>χειμώνα</a:t>
            </a:r>
            <a:r>
              <a:rPr lang="el-GR" dirty="0" smtClean="0">
                <a:solidFill>
                  <a:srgbClr val="000000"/>
                </a:solidFill>
              </a:rPr>
              <a:t>.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Έτσι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στις </a:t>
            </a:r>
            <a:r>
              <a:rPr lang="el-GR" dirty="0">
                <a:solidFill>
                  <a:srgbClr val="000000"/>
                </a:solidFill>
              </a:rPr>
              <a:t>αρχές τ</a:t>
            </a:r>
            <a:r>
              <a:rPr lang="el-GR" dirty="0" smtClean="0">
                <a:solidFill>
                  <a:srgbClr val="000000"/>
                </a:solidFill>
              </a:rPr>
              <a:t>ου20</a:t>
            </a:r>
            <a:r>
              <a:rPr lang="el-GR" sz="1200" dirty="0" smtClean="0">
                <a:solidFill>
                  <a:srgbClr val="000000"/>
                </a:solidFill>
              </a:rPr>
              <a:t>ου</a:t>
            </a:r>
            <a:r>
              <a:rPr lang="el-GR" dirty="0" smtClean="0">
                <a:solidFill>
                  <a:srgbClr val="000000"/>
                </a:solidFill>
              </a:rPr>
              <a:t>αιώνα, στέλνονταν κάρτες </a:t>
            </a:r>
            <a:r>
              <a:rPr lang="el-GR" dirty="0">
                <a:solidFill>
                  <a:srgbClr val="000000"/>
                </a:solidFill>
              </a:rPr>
              <a:t>εικονογραφημένες με μικρά ψάρια, για να ευχηθεί ο ένας στον άλλο αγάπη, φιλία και ευτυχία!</a:t>
            </a:r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421196" y="188640"/>
            <a:ext cx="8229600" cy="864096"/>
          </a:xfrm>
        </p:spPr>
        <p:txBody>
          <a:bodyPr/>
          <a:lstStyle/>
          <a:p>
            <a:r>
              <a:rPr lang="en-US" dirty="0" smtClean="0"/>
              <a:t>VOILA POURQUOI….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2161">
            <a:off x="6156434" y="528271"/>
            <a:ext cx="26574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728" y="1277644"/>
            <a:ext cx="2315900" cy="88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420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7901">
            <a:off x="519524" y="4687761"/>
            <a:ext cx="2515177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47" y="393191"/>
            <a:ext cx="2965282" cy="210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067">
            <a:off x="6215704" y="4355427"/>
            <a:ext cx="25527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April Fish Day: Poisson D'Avril: The French April Fools Day In Fran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3610">
            <a:off x="4338691" y="529984"/>
            <a:ext cx="4464496" cy="288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33 April Fish Day ideas | vintage fishing, postcard, vintage postcard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05" y="3393163"/>
            <a:ext cx="2571750" cy="314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Poisson d'Avril - Tika Bag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AutoShape 12" descr="Poisson d'Avril - Tika Bag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14" descr="Poisson d'Avri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112" name="Picture 16" descr="Poisson d'Avri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9934">
            <a:off x="782367" y="2708920"/>
            <a:ext cx="2695575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269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-13672"/>
            <a:ext cx="8856984" cy="1714202"/>
          </a:xfrm>
        </p:spPr>
        <p:txBody>
          <a:bodyPr>
            <a:normAutofit/>
          </a:bodyPr>
          <a:lstStyle/>
          <a:p>
            <a:r>
              <a:rPr lang="fr-FR" sz="2800" u="sng" dirty="0" smtClean="0">
                <a:latin typeface="Algerian" panose="04020705040A02060702" pitchFamily="82" charset="0"/>
              </a:rPr>
              <a:t>Premier</a:t>
            </a:r>
            <a:r>
              <a:rPr lang="el-GR" sz="2800" u="sng" dirty="0" smtClean="0"/>
              <a:t> </a:t>
            </a:r>
            <a:r>
              <a:rPr lang="fr-FR" sz="2800" u="sng" dirty="0" smtClean="0">
                <a:latin typeface="Algerian" panose="04020705040A02060702" pitchFamily="82" charset="0"/>
              </a:rPr>
              <a:t>avril /</a:t>
            </a:r>
            <a:r>
              <a:rPr lang="fr-FR" sz="2800" u="sng" dirty="0" err="1" smtClean="0">
                <a:latin typeface="Algerian" panose="04020705040A02060702" pitchFamily="82" charset="0"/>
              </a:rPr>
              <a:t>Πρωτ</a:t>
            </a:r>
            <a:r>
              <a:rPr lang="fr-FR" sz="2800" u="sng" dirty="0" smtClean="0">
                <a:latin typeface="Algerian" panose="04020705040A02060702" pitchFamily="82" charset="0"/>
              </a:rPr>
              <a:t>απριλιά</a:t>
            </a:r>
            <a:r>
              <a:rPr lang="el-GR" sz="2800" u="sng" dirty="0" smtClean="0">
                <a:latin typeface="Algerian" panose="04020705040A02060702" pitchFamily="82" charset="0"/>
              </a:rPr>
              <a:t>/</a:t>
            </a:r>
            <a:r>
              <a:rPr lang="fr-FR" sz="2800" u="sng" dirty="0" smtClean="0">
                <a:latin typeface="Algerian" panose="04020705040A02060702" pitchFamily="82" charset="0"/>
              </a:rPr>
              <a:t> </a:t>
            </a:r>
            <a:r>
              <a:rPr lang="fr-FR" sz="2800" u="sng" dirty="0">
                <a:latin typeface="Algerian" panose="04020705040A02060702" pitchFamily="82" charset="0"/>
              </a:rPr>
              <a:t>Poisson d'avril</a:t>
            </a:r>
            <a:r>
              <a:rPr lang="fr-FR" sz="2800" u="sng" dirty="0"/>
              <a:t/>
            </a:r>
            <a:br>
              <a:rPr lang="fr-FR" sz="2800" u="sng" dirty="0"/>
            </a:br>
            <a:endParaRPr lang="en-US" sz="2800" u="sng" dirty="0"/>
          </a:p>
        </p:txBody>
      </p:sp>
      <p:sp>
        <p:nvSpPr>
          <p:cNvPr id="3" name="Ορθογώνιο 2"/>
          <p:cNvSpPr/>
          <p:nvPr/>
        </p:nvSpPr>
        <p:spPr>
          <a:xfrm>
            <a:off x="539552" y="1556792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Comic Sans MS" panose="030F0702030302020204" pitchFamily="66" charset="0"/>
              </a:rPr>
              <a:t>4. Μία άλλη εκδοχή θεωρεί ότι </a:t>
            </a:r>
            <a:r>
              <a:rPr lang="el-GR" dirty="0">
                <a:latin typeface="Comic Sans MS" panose="030F0702030302020204" pitchFamily="66" charset="0"/>
              </a:rPr>
              <a:t>το έθιμο ξεκίνησε από την βορειοδυτική Ευρώπη και τον λαό των Κελτών που ήταν δεινοί ψαράδες. Η περίοδος του ψαρέματος άρχιζε την 1η Απριλίου, αν και την εποχή αυτή του χρόνου τα ψάρια πιάνονται δύσκολα. Έτσι έλεγαν ψέματα σχετικά με τα πόσα ψάρια είχαν πιάσει. </a:t>
            </a:r>
            <a:endParaRPr lang="el-GR" dirty="0" smtClean="0">
              <a:latin typeface="Comic Sans MS" panose="030F0702030302020204" pitchFamily="66" charset="0"/>
            </a:endParaRPr>
          </a:p>
          <a:p>
            <a:endParaRPr lang="el-GR" dirty="0">
              <a:latin typeface="Comic Sans MS" panose="030F0702030302020204" pitchFamily="66" charset="0"/>
            </a:endParaRPr>
          </a:p>
          <a:p>
            <a:r>
              <a:rPr lang="el-GR" dirty="0" smtClean="0">
                <a:latin typeface="Comic Sans MS" panose="030F0702030302020204" pitchFamily="66" charset="0"/>
              </a:rPr>
              <a:t>5. Η τελευταία , και ίσως πιο </a:t>
            </a:r>
            <a:r>
              <a:rPr lang="el-GR" dirty="0">
                <a:latin typeface="Comic Sans MS" panose="030F0702030302020204" pitchFamily="66" charset="0"/>
              </a:rPr>
              <a:t>βάσιμη ιστορικά εκδοχή, </a:t>
            </a:r>
            <a:r>
              <a:rPr lang="el-GR" dirty="0" smtClean="0">
                <a:latin typeface="Comic Sans MS" panose="030F0702030302020204" pitchFamily="66" charset="0"/>
              </a:rPr>
              <a:t>λέει ότι το έθιμο </a:t>
            </a:r>
            <a:r>
              <a:rPr lang="el-GR" dirty="0">
                <a:latin typeface="Comic Sans MS" panose="030F0702030302020204" pitchFamily="66" charset="0"/>
              </a:rPr>
              <a:t>γεννήθηκε </a:t>
            </a:r>
            <a:r>
              <a:rPr lang="el-GR" dirty="0" smtClean="0">
                <a:latin typeface="Comic Sans MS" panose="030F0702030302020204" pitchFamily="66" charset="0"/>
              </a:rPr>
              <a:t>στη Γαλλία </a:t>
            </a:r>
            <a:r>
              <a:rPr lang="el-GR" dirty="0">
                <a:latin typeface="Comic Sans MS" panose="030F0702030302020204" pitchFamily="66" charset="0"/>
              </a:rPr>
              <a:t>του 16ουαιώνα, όπου μέχρι το1564,Πρωτοχρονιά ήταν την 1η Απριλίου. </a:t>
            </a:r>
            <a:r>
              <a:rPr lang="el-GR" dirty="0" smtClean="0">
                <a:latin typeface="Comic Sans MS" panose="030F0702030302020204" pitchFamily="66" charset="0"/>
              </a:rPr>
              <a:t>Όμως </a:t>
            </a:r>
            <a:r>
              <a:rPr lang="el-GR" dirty="0">
                <a:latin typeface="Comic Sans MS" panose="030F0702030302020204" pitchFamily="66" charset="0"/>
              </a:rPr>
              <a:t>ο </a:t>
            </a:r>
            <a:r>
              <a:rPr lang="el-GR" dirty="0" smtClean="0">
                <a:latin typeface="Comic Sans MS" panose="030F0702030302020204" pitchFamily="66" charset="0"/>
              </a:rPr>
              <a:t>βασιλιάς Κάρολος </a:t>
            </a:r>
            <a:r>
              <a:rPr lang="el-GR" dirty="0">
                <a:latin typeface="Comic Sans MS" panose="030F0702030302020204" pitchFamily="66" charset="0"/>
              </a:rPr>
              <a:t>ο </a:t>
            </a:r>
            <a:r>
              <a:rPr lang="el-GR" dirty="0" smtClean="0">
                <a:latin typeface="Comic Sans MS" panose="030F0702030302020204" pitchFamily="66" charset="0"/>
              </a:rPr>
              <a:t>9</a:t>
            </a:r>
            <a:r>
              <a:rPr lang="el-GR" baseline="30000" dirty="0" smtClean="0">
                <a:latin typeface="Comic Sans MS" panose="030F0702030302020204" pitchFamily="66" charset="0"/>
              </a:rPr>
              <a:t>ος</a:t>
            </a:r>
            <a:r>
              <a:rPr lang="el-GR" dirty="0" smtClean="0">
                <a:latin typeface="Comic Sans MS" panose="030F0702030302020204" pitchFamily="66" charset="0"/>
              </a:rPr>
              <a:t> στις 9 Αυγούστου </a:t>
            </a:r>
            <a:r>
              <a:rPr lang="el-GR" dirty="0">
                <a:latin typeface="Comic Sans MS" panose="030F0702030302020204" pitchFamily="66" charset="0"/>
              </a:rPr>
              <a:t>1564 το άλλαξε </a:t>
            </a:r>
            <a:r>
              <a:rPr lang="el-GR" dirty="0" smtClean="0">
                <a:latin typeface="Comic Sans MS" panose="030F0702030302020204" pitchFamily="66" charset="0"/>
              </a:rPr>
              <a:t>και Πρωτοχρονιά θεωρούνταν </a:t>
            </a:r>
            <a:r>
              <a:rPr lang="el-GR" dirty="0">
                <a:latin typeface="Comic Sans MS" panose="030F0702030302020204" pitchFamily="66" charset="0"/>
              </a:rPr>
              <a:t>πλέον επίσημα </a:t>
            </a:r>
            <a:r>
              <a:rPr lang="el-GR" dirty="0" smtClean="0">
                <a:latin typeface="Comic Sans MS" panose="030F0702030302020204" pitchFamily="66" charset="0"/>
              </a:rPr>
              <a:t>η 1η </a:t>
            </a:r>
            <a:r>
              <a:rPr lang="el-GR" dirty="0">
                <a:latin typeface="Comic Sans MS" panose="030F0702030302020204" pitchFamily="66" charset="0"/>
              </a:rPr>
              <a:t>Ιανουαρίου. Στην αρχή αυτό δεν το δέχτηκαν όλοι οι πολίτες, κάποιοι αντιστάθηκαν και συνέχισαν να γιορτάζουν σαν Πρωτοχρονιά τους την 1η </a:t>
            </a:r>
            <a:r>
              <a:rPr lang="el-GR" dirty="0" smtClean="0">
                <a:latin typeface="Comic Sans MS" panose="030F0702030302020204" pitchFamily="66" charset="0"/>
              </a:rPr>
              <a:t>Απριλίου και να </a:t>
            </a:r>
            <a:r>
              <a:rPr lang="el-GR" dirty="0">
                <a:latin typeface="Comic Sans MS" panose="030F0702030302020204" pitchFamily="66" charset="0"/>
              </a:rPr>
              <a:t>κάνουν δώρα. Έτσι λοιπόν οι υπόλοιποι τους έστελναν πρωτοχρονιάτικα δώρα λίγο πιο ιδιαίτερα με μια δόση χιούμορ για να </a:t>
            </a:r>
            <a:r>
              <a:rPr lang="el-GR" dirty="0" smtClean="0">
                <a:latin typeface="Comic Sans MS" panose="030F0702030302020204" pitchFamily="66" charset="0"/>
              </a:rPr>
              <a:t>αστειευτούν . Το </a:t>
            </a:r>
            <a:r>
              <a:rPr lang="el-GR" dirty="0">
                <a:latin typeface="Comic Sans MS" panose="030F0702030302020204" pitchFamily="66" charset="0"/>
              </a:rPr>
              <a:t>πείραγμα αυτό μετατράπηκε με τον καιρό σε έθιμο</a:t>
            </a:r>
            <a:r>
              <a:rPr lang="el-GR" dirty="0" smtClean="0">
                <a:latin typeface="Comic Sans MS" panose="030F0702030302020204" pitchFamily="66" charset="0"/>
              </a:rPr>
              <a:t>.</a:t>
            </a:r>
          </a:p>
          <a:p>
            <a:endParaRPr lang="el-GR" dirty="0">
              <a:latin typeface="Comic Sans MS" panose="030F0702030302020204" pitchFamily="66" charset="0"/>
            </a:endParaRPr>
          </a:p>
          <a:p>
            <a:r>
              <a:rPr lang="el-GR" dirty="0" smtClean="0">
                <a:latin typeface="Franklin Gothic Heavy" panose="020B0903020102020204" pitchFamily="34" charset="0"/>
              </a:rPr>
              <a:t>Το </a:t>
            </a:r>
            <a:r>
              <a:rPr lang="el-GR" dirty="0">
                <a:latin typeface="Franklin Gothic Heavy" panose="020B0903020102020204" pitchFamily="34" charset="0"/>
              </a:rPr>
              <a:t>έθιμο ήρθε και </a:t>
            </a:r>
            <a:r>
              <a:rPr lang="el-GR" dirty="0" smtClean="0">
                <a:latin typeface="Franklin Gothic Heavy" panose="020B0903020102020204" pitchFamily="34" charset="0"/>
              </a:rPr>
              <a:t>στην Ελλάδα με </a:t>
            </a:r>
            <a:r>
              <a:rPr lang="el-GR" dirty="0">
                <a:latin typeface="Franklin Gothic Heavy" panose="020B0903020102020204" pitchFamily="34" charset="0"/>
              </a:rPr>
              <a:t>την ίδια  βασική ιδέα. Λέμε αθώα ψέματα με σκοπό να ξεγελάσουμε και να διασκεδάσουμε.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797152"/>
            <a:ext cx="777324" cy="896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735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/>
          <p:cNvSpPr/>
          <p:nvPr/>
        </p:nvSpPr>
        <p:spPr>
          <a:xfrm>
            <a:off x="2286000" y="227483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r>
              <a:rPr lang="el-GR" b="1" dirty="0"/>
              <a:t>Σήμερα, δεν βάζουμε πλέον ρέγκα, αλλά κρεμάμε  όσο πιο διακριτικά γίνεται, μικρά χάρτινα </a:t>
            </a:r>
            <a:r>
              <a:rPr lang="el-GR" b="1" dirty="0" smtClean="0"/>
              <a:t>ψαράκια στην πλάτη </a:t>
            </a:r>
            <a:r>
              <a:rPr lang="el-GR" b="1" dirty="0"/>
              <a:t>κάποιου που μπορεί να τριγυρίζει όλη την </a:t>
            </a:r>
            <a:r>
              <a:rPr lang="el-GR" b="1" dirty="0" smtClean="0"/>
              <a:t>ημέρα με το </a:t>
            </a:r>
            <a:r>
              <a:rPr lang="el-GR" i="1" dirty="0" smtClean="0"/>
              <a:t>”</a:t>
            </a:r>
            <a:r>
              <a:rPr lang="el-GR" i="1" dirty="0" err="1" smtClean="0"/>
              <a:t>poisson</a:t>
            </a:r>
            <a:r>
              <a:rPr lang="el-GR" i="1" dirty="0" smtClean="0"/>
              <a:t> </a:t>
            </a:r>
            <a:r>
              <a:rPr lang="el-GR" i="1" dirty="0" err="1" smtClean="0"/>
              <a:t>d’avril</a:t>
            </a:r>
            <a:r>
              <a:rPr lang="el-GR" i="1" dirty="0" smtClean="0"/>
              <a:t>” </a:t>
            </a:r>
            <a:r>
              <a:rPr lang="el-GR" b="1" dirty="0" smtClean="0"/>
              <a:t>του </a:t>
            </a:r>
            <a:r>
              <a:rPr lang="el-GR" b="1" dirty="0"/>
              <a:t>, </a:t>
            </a:r>
            <a:r>
              <a:rPr lang="el-GR" b="1" dirty="0" smtClean="0"/>
              <a:t>κάνοντας τους άλλους να γελούν και γελάει και ο ίδιος </a:t>
            </a:r>
            <a:r>
              <a:rPr lang="el-GR" b="1" dirty="0"/>
              <a:t>όταν το καταλάβει !!!</a:t>
            </a:r>
            <a:endParaRPr lang="el-G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893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APRIL FOOL'S DAY IN FRANCE: POISSONS D'AVRIL - P-O Li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89665"/>
            <a:ext cx="2215977" cy="244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April Fools' Day traditions in France - French Momen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97152"/>
            <a:ext cx="2151344" cy="161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French Etiquette | The April Fool's Day tradition, « Poisson d'Avril » from  April 1st (episode 1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553" y="4365104"/>
            <a:ext cx="5082656" cy="222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16 Interesting Facts About April Fool's Day | OhFact!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8538">
            <a:off x="4149398" y="628272"/>
            <a:ext cx="2173589" cy="163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A Fishy Start to April - Lou Messu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16" y="2621786"/>
            <a:ext cx="1656184" cy="194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454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67544" y="4581128"/>
            <a:ext cx="8305800" cy="1224136"/>
          </a:xfrm>
        </p:spPr>
        <p:txBody>
          <a:bodyPr>
            <a:noAutofit/>
          </a:bodyPr>
          <a:lstStyle/>
          <a:p>
            <a:r>
              <a:rPr lang="fr-FR" sz="3600" b="1" dirty="0"/>
              <a:t>Poissons d'Avril bienveillants </a:t>
            </a:r>
            <a:r>
              <a:rPr lang="el-GR" sz="3600" dirty="0" smtClean="0"/>
              <a:t>Καλοπροαίρετα</a:t>
            </a:r>
            <a:r>
              <a:rPr lang="fr-FR" sz="3600" dirty="0" smtClean="0"/>
              <a:t> </a:t>
            </a:r>
            <a:r>
              <a:rPr lang="fr-FR" sz="3600" dirty="0"/>
              <a:t>«</a:t>
            </a:r>
            <a:r>
              <a:rPr lang="fr-FR" sz="3600" dirty="0" smtClean="0"/>
              <a:t>poissons</a:t>
            </a:r>
            <a:r>
              <a:rPr lang="el-GR" sz="3600" dirty="0" smtClean="0"/>
              <a:t> </a:t>
            </a:r>
            <a:r>
              <a:rPr lang="fr-FR" sz="3600" dirty="0" smtClean="0"/>
              <a:t>d'avril</a:t>
            </a:r>
            <a:r>
              <a:rPr lang="fr-FR" sz="3600" dirty="0"/>
              <a:t>»</a:t>
            </a:r>
            <a:endParaRPr lang="en-US" sz="3600" dirty="0"/>
          </a:p>
        </p:txBody>
      </p:sp>
      <p:sp>
        <p:nvSpPr>
          <p:cNvPr id="4" name="Ορθογώνιο 3"/>
          <p:cNvSpPr/>
          <p:nvPr/>
        </p:nvSpPr>
        <p:spPr>
          <a:xfrm>
            <a:off x="395536" y="0"/>
            <a:ext cx="813690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fr-FR" sz="2400" dirty="0" smtClean="0">
                <a:latin typeface="Comic Sans MS" panose="030F0702030302020204" pitchFamily="66" charset="0"/>
              </a:rPr>
              <a:t>1.Je t'aime </a:t>
            </a:r>
            <a:r>
              <a:rPr lang="en-US" sz="2400" dirty="0" smtClean="0">
                <a:latin typeface="Comic Sans MS" panose="030F0702030302020204" pitchFamily="66" charset="0"/>
              </a:rPr>
              <a:t>= </a:t>
            </a:r>
            <a:r>
              <a:rPr lang="el-GR" sz="2400" dirty="0">
                <a:latin typeface="Comic Sans MS" panose="030F0702030302020204" pitchFamily="66" charset="0"/>
              </a:rPr>
              <a:t>Σ’ αγαπώ</a:t>
            </a:r>
          </a:p>
          <a:p>
            <a:r>
              <a:rPr lang="fr-FR" sz="2400" dirty="0">
                <a:latin typeface="Comic Sans MS" panose="030F0702030302020204" pitchFamily="66" charset="0"/>
              </a:rPr>
              <a:t>2</a:t>
            </a:r>
            <a:r>
              <a:rPr lang="fr-FR" sz="2400" dirty="0" smtClean="0">
                <a:latin typeface="Comic Sans MS" panose="030F0702030302020204" pitchFamily="66" charset="0"/>
              </a:rPr>
              <a:t>.Tu </a:t>
            </a:r>
            <a:r>
              <a:rPr lang="fr-FR" sz="2400" dirty="0">
                <a:latin typeface="Comic Sans MS" panose="030F0702030302020204" pitchFamily="66" charset="0"/>
              </a:rPr>
              <a:t>es superbe/ </a:t>
            </a:r>
            <a:r>
              <a:rPr lang="en-US" sz="2400" dirty="0" smtClean="0">
                <a:latin typeface="Comic Sans MS" panose="030F0702030302020204" pitchFamily="66" charset="0"/>
              </a:rPr>
              <a:t>formidable</a:t>
            </a:r>
            <a:r>
              <a:rPr lang="fr-FR" sz="2400" dirty="0" smtClean="0">
                <a:latin typeface="Comic Sans MS" panose="030F0702030302020204" pitchFamily="66" charset="0"/>
              </a:rPr>
              <a:t> =</a:t>
            </a:r>
            <a:r>
              <a:rPr lang="fr-FR" sz="2400" dirty="0" err="1" smtClean="0">
                <a:latin typeface="Comic Sans MS" panose="030F0702030302020204" pitchFamily="66" charset="0"/>
              </a:rPr>
              <a:t>Είσ</a:t>
            </a:r>
            <a:r>
              <a:rPr lang="fr-FR" sz="2400" dirty="0" smtClean="0">
                <a:latin typeface="Comic Sans MS" panose="030F0702030302020204" pitchFamily="66" charset="0"/>
              </a:rPr>
              <a:t>αι υπέροχος/η</a:t>
            </a:r>
            <a:endParaRPr lang="fr-FR" sz="2400" dirty="0">
              <a:latin typeface="Comic Sans MS" panose="030F0702030302020204" pitchFamily="66" charset="0"/>
            </a:endParaRPr>
          </a:p>
          <a:p>
            <a:r>
              <a:rPr lang="en-US" sz="2400" dirty="0" smtClean="0">
                <a:latin typeface="Comic Sans MS" panose="030F0702030302020204" pitchFamily="66" charset="0"/>
              </a:rPr>
              <a:t>3</a:t>
            </a:r>
            <a:r>
              <a:rPr lang="el-GR" sz="2400" dirty="0" smtClean="0">
                <a:latin typeface="Comic Sans MS" panose="030F0702030302020204" pitchFamily="66" charset="0"/>
              </a:rPr>
              <a:t>.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Merci</a:t>
            </a:r>
            <a:r>
              <a:rPr lang="el-GR" sz="2400" dirty="0" smtClean="0">
                <a:latin typeface="Comic Sans MS" panose="030F0702030302020204" pitchFamily="66" charset="0"/>
              </a:rPr>
              <a:t> d‘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exister</a:t>
            </a:r>
            <a:r>
              <a:rPr lang="el-GR" sz="2400" dirty="0" smtClean="0">
                <a:latin typeface="Comic Sans MS" panose="030F0702030302020204" pitchFamily="66" charset="0"/>
              </a:rPr>
              <a:t>= </a:t>
            </a:r>
            <a:r>
              <a:rPr lang="el-GR" sz="2400" dirty="0">
                <a:latin typeface="Comic Sans MS" panose="030F0702030302020204" pitchFamily="66" charset="0"/>
              </a:rPr>
              <a:t>Ευχαριστώ που υπάρχεις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4.Je </a:t>
            </a:r>
            <a:r>
              <a:rPr lang="fr-FR" sz="2400" dirty="0" smtClean="0">
                <a:latin typeface="Comic Sans MS" panose="030F0702030302020204" pitchFamily="66" charset="0"/>
              </a:rPr>
              <a:t>suis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fier/fière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de </a:t>
            </a:r>
            <a:r>
              <a:rPr lang="fr-FR" sz="2400" dirty="0" smtClean="0">
                <a:latin typeface="Comic Sans MS" panose="030F0702030302020204" pitchFamily="66" charset="0"/>
              </a:rPr>
              <a:t>toi</a:t>
            </a:r>
            <a:r>
              <a:rPr lang="en-US" sz="2400" dirty="0" smtClean="0">
                <a:latin typeface="Comic Sans MS" panose="030F0702030302020204" pitchFamily="66" charset="0"/>
              </a:rPr>
              <a:t>= </a:t>
            </a:r>
            <a:r>
              <a:rPr lang="el-GR" sz="2400" dirty="0">
                <a:latin typeface="Comic Sans MS" panose="030F0702030302020204" pitchFamily="66" charset="0"/>
              </a:rPr>
              <a:t>Είμαι υπερήφανος/η για σένα 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5.Je </a:t>
            </a:r>
            <a:r>
              <a:rPr lang="fr-FR" sz="2400" dirty="0" smtClean="0">
                <a:latin typeface="Comic Sans MS" panose="030F0702030302020204" pitchFamily="66" charset="0"/>
              </a:rPr>
              <a:t>crois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en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toi</a:t>
            </a:r>
            <a:r>
              <a:rPr lang="en-US" sz="2400" dirty="0" smtClean="0">
                <a:latin typeface="Comic Sans MS" panose="030F0702030302020204" pitchFamily="66" charset="0"/>
              </a:rPr>
              <a:t>= </a:t>
            </a:r>
            <a:r>
              <a:rPr lang="el-GR" sz="2400" dirty="0">
                <a:latin typeface="Comic Sans MS" panose="030F0702030302020204" pitchFamily="66" charset="0"/>
              </a:rPr>
              <a:t>Πιστεύω σε σένα</a:t>
            </a:r>
          </a:p>
          <a:p>
            <a:r>
              <a:rPr lang="fr-FR" sz="2400" dirty="0" smtClean="0">
                <a:latin typeface="Comic Sans MS" panose="030F0702030302020204" pitchFamily="66" charset="0"/>
              </a:rPr>
              <a:t>6.Tu </a:t>
            </a:r>
            <a:r>
              <a:rPr lang="fr-FR" sz="2400" dirty="0">
                <a:latin typeface="Comic Sans MS" panose="030F0702030302020204" pitchFamily="66" charset="0"/>
              </a:rPr>
              <a:t>es exceptionnel(le) / unique=</a:t>
            </a:r>
            <a:r>
              <a:rPr lang="fr-FR" sz="2400" dirty="0" err="1">
                <a:latin typeface="Comic Sans MS" panose="030F0702030302020204" pitchFamily="66" charset="0"/>
              </a:rPr>
              <a:t>Είσ</a:t>
            </a:r>
            <a:r>
              <a:rPr lang="fr-FR" sz="2400" dirty="0">
                <a:latin typeface="Comic Sans MS" panose="030F0702030302020204" pitchFamily="66" charset="0"/>
              </a:rPr>
              <a:t>αι μοναδικός/ή 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7</a:t>
            </a:r>
            <a:r>
              <a:rPr lang="fr-FR" sz="2400" dirty="0" smtClean="0">
                <a:latin typeface="Comic Sans MS" panose="030F0702030302020204" pitchFamily="66" charset="0"/>
              </a:rPr>
              <a:t>.Tu</a:t>
            </a:r>
            <a:r>
              <a:rPr lang="el-GR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es</a:t>
            </a:r>
            <a:r>
              <a:rPr lang="el-GR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incroyable</a:t>
            </a:r>
            <a:r>
              <a:rPr lang="el-GR" sz="2400" dirty="0" smtClean="0">
                <a:latin typeface="Comic Sans MS" panose="030F0702030302020204" pitchFamily="66" charset="0"/>
              </a:rPr>
              <a:t>= </a:t>
            </a:r>
            <a:r>
              <a:rPr lang="el-GR" sz="2400" dirty="0">
                <a:latin typeface="Comic Sans MS" panose="030F0702030302020204" pitchFamily="66" charset="0"/>
              </a:rPr>
              <a:t>Είσαι απίστευτος/η</a:t>
            </a:r>
          </a:p>
          <a:p>
            <a:r>
              <a:rPr lang="en-US" sz="2400" dirty="0" smtClean="0">
                <a:latin typeface="Comic Sans MS" panose="030F0702030302020204" pitchFamily="66" charset="0"/>
              </a:rPr>
              <a:t>8.Tu </a:t>
            </a:r>
            <a:r>
              <a:rPr lang="fr-FR" sz="2400" dirty="0" smtClean="0">
                <a:latin typeface="Comic Sans MS" panose="030F0702030302020204" pitchFamily="66" charset="0"/>
              </a:rPr>
              <a:t>es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une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bonne </a:t>
            </a:r>
            <a:r>
              <a:rPr lang="fr-FR" sz="2400" dirty="0" smtClean="0">
                <a:latin typeface="Comic Sans MS" panose="030F0702030302020204" pitchFamily="66" charset="0"/>
              </a:rPr>
              <a:t>personne</a:t>
            </a:r>
            <a:r>
              <a:rPr lang="en-US" sz="2400" dirty="0" smtClean="0">
                <a:latin typeface="Comic Sans MS" panose="030F0702030302020204" pitchFamily="66" charset="0"/>
              </a:rPr>
              <a:t>= </a:t>
            </a:r>
            <a:r>
              <a:rPr lang="el-GR" sz="2400" dirty="0">
                <a:latin typeface="Comic Sans MS" panose="030F0702030302020204" pitchFamily="66" charset="0"/>
              </a:rPr>
              <a:t>Είσαι ένας καλός άνθρωπος</a:t>
            </a:r>
          </a:p>
          <a:p>
            <a:r>
              <a:rPr lang="en-US" sz="2400" dirty="0">
                <a:latin typeface="Comic Sans MS" panose="030F0702030302020204" pitchFamily="66" charset="0"/>
              </a:rPr>
              <a:t>9</a:t>
            </a:r>
            <a:r>
              <a:rPr lang="en-US" sz="2400" dirty="0" smtClean="0">
                <a:latin typeface="Comic Sans MS" panose="030F0702030302020204" pitchFamily="66" charset="0"/>
              </a:rPr>
              <a:t>.Tu </a:t>
            </a:r>
            <a:r>
              <a:rPr lang="fr-FR" sz="2400" dirty="0" smtClean="0">
                <a:latin typeface="Comic Sans MS" panose="030F0702030302020204" pitchFamily="66" charset="0"/>
              </a:rPr>
              <a:t>es</a:t>
            </a:r>
            <a:r>
              <a:rPr lang="en-US" sz="2400" dirty="0" smtClean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parfait(e)= </a:t>
            </a:r>
            <a:r>
              <a:rPr lang="el-GR" sz="2400" dirty="0">
                <a:latin typeface="Comic Sans MS" panose="030F0702030302020204" pitchFamily="66" charset="0"/>
              </a:rPr>
              <a:t>Είσαι τέλειος /α</a:t>
            </a:r>
          </a:p>
          <a:p>
            <a:r>
              <a:rPr lang="el-GR" sz="2400" dirty="0" smtClean="0">
                <a:latin typeface="Comic Sans MS" panose="030F0702030302020204" pitchFamily="66" charset="0"/>
              </a:rPr>
              <a:t>1</a:t>
            </a:r>
            <a:r>
              <a:rPr lang="en-US" sz="2400" dirty="0" smtClean="0">
                <a:latin typeface="Comic Sans MS" panose="030F0702030302020204" pitchFamily="66" charset="0"/>
              </a:rPr>
              <a:t>0</a:t>
            </a:r>
            <a:r>
              <a:rPr lang="fr-FR" sz="2400" dirty="0" smtClean="0">
                <a:latin typeface="Comic Sans MS" panose="030F0702030302020204" pitchFamily="66" charset="0"/>
              </a:rPr>
              <a:t>.Tu</a:t>
            </a:r>
            <a:r>
              <a:rPr lang="el-GR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mérites</a:t>
            </a:r>
            <a:r>
              <a:rPr lang="el-GR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tout</a:t>
            </a:r>
            <a:r>
              <a:rPr lang="el-GR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le</a:t>
            </a:r>
            <a:r>
              <a:rPr lang="el-GR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bonheur</a:t>
            </a:r>
            <a:r>
              <a:rPr lang="el-GR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du</a:t>
            </a:r>
            <a:r>
              <a:rPr lang="el-GR" sz="2400" dirty="0" smtClean="0">
                <a:latin typeface="Comic Sans MS" panose="030F0702030302020204" pitchFamily="66" charset="0"/>
              </a:rPr>
              <a:t> </a:t>
            </a:r>
            <a:r>
              <a:rPr lang="fr-FR" sz="2400" dirty="0" smtClean="0">
                <a:latin typeface="Comic Sans MS" panose="030F0702030302020204" pitchFamily="66" charset="0"/>
              </a:rPr>
              <a:t>monde</a:t>
            </a:r>
            <a:r>
              <a:rPr lang="el-GR" sz="2400" dirty="0" smtClean="0">
                <a:latin typeface="Comic Sans MS" panose="030F0702030302020204" pitchFamily="66" charset="0"/>
              </a:rPr>
              <a:t>= </a:t>
            </a:r>
            <a:r>
              <a:rPr lang="el-GR" sz="2400" dirty="0">
                <a:latin typeface="Comic Sans MS" panose="030F0702030302020204" pitchFamily="66" charset="0"/>
              </a:rPr>
              <a:t>Αξίζεις όλη την ευτυχία του κόσμου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201480"/>
            <a:ext cx="2095144" cy="209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7363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3113">
            <a:off x="1296312" y="541608"/>
            <a:ext cx="4226297" cy="562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32856"/>
            <a:ext cx="3302000" cy="408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360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  <a:hlinkClick r:id="rId2"/>
              </a:rPr>
              <a:t>Jolie carte </a:t>
            </a:r>
            <a:r>
              <a:rPr lang="en-US" dirty="0" err="1" smtClean="0">
                <a:latin typeface="Comic Sans MS" panose="030F0702030302020204" pitchFamily="66" charset="0"/>
                <a:hlinkClick r:id="rId2"/>
              </a:rPr>
              <a:t>virtuelle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79512" y="4509120"/>
            <a:ext cx="8640960" cy="64807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omic Sans MS" panose="030F0702030302020204" pitchFamily="66" charset="0"/>
              </a:rPr>
              <a:t>Et </a:t>
            </a:r>
            <a:r>
              <a:rPr lang="en-US" sz="2800" dirty="0" err="1" smtClean="0">
                <a:latin typeface="Comic Sans MS" panose="030F0702030302020204" pitchFamily="66" charset="0"/>
              </a:rPr>
              <a:t>maintenant</a:t>
            </a:r>
            <a:r>
              <a:rPr lang="en-US" sz="2800" dirty="0" smtClean="0">
                <a:latin typeface="Comic Sans MS" panose="030F0702030302020204" pitchFamily="66" charset="0"/>
              </a:rPr>
              <a:t> , </a:t>
            </a:r>
            <a:r>
              <a:rPr lang="en-US" sz="2800" dirty="0" err="1" smtClean="0">
                <a:latin typeface="Comic Sans MS" panose="030F0702030302020204" pitchFamily="66" charset="0"/>
              </a:rPr>
              <a:t>fais</a:t>
            </a:r>
            <a:r>
              <a:rPr lang="en-US" sz="2800" dirty="0" smtClean="0">
                <a:latin typeface="Comic Sans MS" panose="030F0702030302020204" pitchFamily="66" charset="0"/>
              </a:rPr>
              <a:t> ta carte </a:t>
            </a:r>
            <a:r>
              <a:rPr lang="en-US" sz="2800" dirty="0" err="1" smtClean="0">
                <a:latin typeface="Comic Sans MS" panose="030F0702030302020204" pitchFamily="66" charset="0"/>
              </a:rPr>
              <a:t>virtuelle</a:t>
            </a:r>
            <a:r>
              <a:rPr lang="en-US" sz="2800" dirty="0" smtClean="0">
                <a:latin typeface="Comic Sans MS" panose="030F0702030302020204" pitchFamily="66" charset="0"/>
              </a:rPr>
              <a:t>!!!!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pic>
        <p:nvPicPr>
          <p:cNvPr id="12290" name="Picture 2" descr="https://cartes-virtuelles.joliecarte.com/_miniature/400px/poisson-avril/carte-poisson-avri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381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cartes-virtuelles.joliecarte.com/_miniature/400px/poisson-avril/premier-avri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80728"/>
            <a:ext cx="3810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54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04664"/>
            <a:ext cx="3733697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848" y="1052736"/>
            <a:ext cx="3927872" cy="492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756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4968"/>
            <a:ext cx="4464496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41" y="548680"/>
            <a:ext cx="3939147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191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248472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3810000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018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400" dirty="0" smtClean="0">
                <a:latin typeface="Comic Sans MS" panose="030F0702030302020204" pitchFamily="66" charset="0"/>
                <a:hlinkClick r:id="rId2"/>
              </a:rPr>
              <a:t>Et maintenant, on peut jouer...</a:t>
            </a:r>
            <a:endParaRPr lang="en-US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246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286000" y="1997839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Το</a:t>
            </a:r>
            <a:r>
              <a:rPr lang="en-US" dirty="0" smtClean="0"/>
              <a:t> </a:t>
            </a:r>
            <a:r>
              <a:rPr lang="el-GR" dirty="0" smtClean="0"/>
              <a:t>υλικό</a:t>
            </a:r>
            <a:r>
              <a:rPr lang="en-US" dirty="0" smtClean="0"/>
              <a:t> </a:t>
            </a:r>
            <a:r>
              <a:rPr lang="el-GR" dirty="0" smtClean="0"/>
              <a:t>αντλήθηκε</a:t>
            </a:r>
            <a:r>
              <a:rPr lang="en-US" dirty="0" smtClean="0"/>
              <a:t> </a:t>
            </a:r>
            <a:r>
              <a:rPr lang="el-GR" dirty="0" smtClean="0"/>
              <a:t>από </a:t>
            </a:r>
            <a:r>
              <a:rPr lang="el-GR" dirty="0"/>
              <a:t>:</a:t>
            </a:r>
          </a:p>
          <a:p>
            <a:r>
              <a:rPr lang="en-US" dirty="0"/>
              <a:t>1. lesminipoups.centerblog.net</a:t>
            </a:r>
          </a:p>
          <a:p>
            <a:r>
              <a:rPr lang="en-US" dirty="0"/>
              <a:t>2. maitresse-myriam.eklablog.com</a:t>
            </a:r>
          </a:p>
          <a:p>
            <a:r>
              <a:rPr lang="en-US" dirty="0"/>
              <a:t>3.momes.net</a:t>
            </a:r>
          </a:p>
          <a:p>
            <a:r>
              <a:rPr lang="en-US" dirty="0"/>
              <a:t>4.hugolescargot.com</a:t>
            </a:r>
          </a:p>
          <a:p>
            <a:r>
              <a:rPr lang="en-US" dirty="0"/>
              <a:t>5.teteamodeler.com</a:t>
            </a:r>
          </a:p>
          <a:p>
            <a:r>
              <a:rPr lang="en-US" dirty="0"/>
              <a:t>6.foot-gironde.fr</a:t>
            </a:r>
          </a:p>
          <a:p>
            <a:r>
              <a:rPr lang="en-US" dirty="0"/>
              <a:t>7. ulule.com/</a:t>
            </a:r>
            <a:r>
              <a:rPr lang="en-US" dirty="0" err="1"/>
              <a:t>poisson-davril</a:t>
            </a:r>
            <a:endParaRPr lang="en-US" dirty="0"/>
          </a:p>
          <a:p>
            <a:r>
              <a:rPr lang="en-US" dirty="0" smtClean="0"/>
              <a:t>8.mespoissonsdavril.com</a:t>
            </a:r>
          </a:p>
          <a:p>
            <a:r>
              <a:rPr lang="en-US" dirty="0" smtClean="0"/>
              <a:t>9. 1jour 1 question</a:t>
            </a:r>
          </a:p>
          <a:p>
            <a:r>
              <a:rPr lang="en-US" dirty="0" smtClean="0"/>
              <a:t>10. </a:t>
            </a:r>
            <a:r>
              <a:rPr lang="en-US" dirty="0" err="1" smtClean="0"/>
              <a:t>Joliecartes</a:t>
            </a:r>
            <a:endParaRPr lang="en-US" dirty="0" smtClean="0"/>
          </a:p>
          <a:p>
            <a:r>
              <a:rPr lang="en-US" dirty="0" smtClean="0"/>
              <a:t>11.quizizz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11953"/>
      </p:ext>
    </p:extLst>
  </p:cSld>
  <p:clrMapOvr>
    <a:masterClrMapping/>
  </p:clrMapOvr>
</p:sld>
</file>

<file path=ppt/theme/theme1.xml><?xml version="1.0" encoding="utf-8"?>
<a:theme xmlns:a="http://schemas.openxmlformats.org/drawingml/2006/main" name="Πλεκτό">
  <a:themeElements>
    <a:clrScheme name="Πλεκτό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Διάμεσος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Πλεκτό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65</TotalTime>
  <Words>613</Words>
  <Application>Microsoft Office PowerPoint</Application>
  <PresentationFormat>Προβολή στην οθόνη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Πλεκτό</vt:lpstr>
      <vt:lpstr>POISSON D’AVRIL</vt:lpstr>
      <vt:lpstr>     Pourquoi on fait des poissons d’avril ?  </vt:lpstr>
      <vt:lpstr>VOILA POURQUOI….</vt:lpstr>
      <vt:lpstr>Παρουσίαση του PowerPoint</vt:lpstr>
      <vt:lpstr>Premier avril /Πρωταπριλιά/ Poisson d'avril </vt:lpstr>
      <vt:lpstr>Παρουσίαση του PowerPoint</vt:lpstr>
      <vt:lpstr>Παρουσίαση του PowerPoint</vt:lpstr>
      <vt:lpstr>Παρουσίαση του PowerPoint</vt:lpstr>
      <vt:lpstr>Jolie carte virtuelle</vt:lpstr>
      <vt:lpstr>Παρουσίαση του PowerPoint</vt:lpstr>
      <vt:lpstr>Παρουσίαση του PowerPoint</vt:lpstr>
      <vt:lpstr>Παρουσίαση του PowerPoint</vt:lpstr>
      <vt:lpstr>Et maintenant, on peut jouer...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POISSON D’AVRIL</dc:title>
  <dc:creator>SOFIA</dc:creator>
  <cp:lastModifiedBy>SOFIA</cp:lastModifiedBy>
  <cp:revision>6</cp:revision>
  <dcterms:created xsi:type="dcterms:W3CDTF">2021-03-31T20:15:22Z</dcterms:created>
  <dcterms:modified xsi:type="dcterms:W3CDTF">2021-03-31T21:21:04Z</dcterms:modified>
</cp:coreProperties>
</file>