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60" r:id="rId7"/>
    <p:sldId id="261" r:id="rId8"/>
    <p:sldId id="262" r:id="rId9"/>
    <p:sldId id="259" r:id="rId10"/>
    <p:sldId id="266" r:id="rId11"/>
    <p:sldId id="270" r:id="rId12"/>
    <p:sldId id="26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841B2-4F46-4F4F-AC00-133D50E45B26}" type="datetimeFigureOut">
              <a:rPr lang="el-GR" smtClean="0"/>
              <a:pPr/>
              <a:t>12/5/2020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FA86E-7180-441B-84BF-7203FB6D67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ΒΑΣΕΙΣ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 </a:t>
            </a:r>
            <a:r>
              <a:rPr lang="el-GR" dirty="0" smtClean="0"/>
              <a:t>ΒΑΣΙΚΩΝ Η ΑΛΚΑΛΙΚΩΝ ΔΙΑΛΥΜΑΤΩΝ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Το </a:t>
            </a:r>
            <a:r>
              <a:rPr lang="en-US" sz="3600" dirty="0" smtClean="0"/>
              <a:t>PH </a:t>
            </a:r>
            <a:r>
              <a:rPr lang="el-GR" sz="3600" dirty="0" smtClean="0"/>
              <a:t>των βασικών διαλυμάτων είναι:</a:t>
            </a:r>
          </a:p>
          <a:p>
            <a:pPr algn="ctr">
              <a:buNone/>
            </a:pPr>
            <a:r>
              <a:rPr lang="el-GR" sz="3600" b="1" dirty="0" smtClean="0">
                <a:solidFill>
                  <a:srgbClr val="0070C0"/>
                </a:solidFill>
              </a:rPr>
              <a:t>7&lt; </a:t>
            </a:r>
            <a:r>
              <a:rPr lang="en-US" sz="3600" b="1" dirty="0" smtClean="0">
                <a:solidFill>
                  <a:srgbClr val="0070C0"/>
                </a:solidFill>
              </a:rPr>
              <a:t>PH</a:t>
            </a:r>
            <a:r>
              <a:rPr lang="el-GR" sz="3600" b="1" dirty="0" smtClean="0">
                <a:solidFill>
                  <a:srgbClr val="0070C0"/>
                </a:solidFill>
              </a:rPr>
              <a:t>&lt;=14</a:t>
            </a:r>
            <a:endParaRPr lang="el-GR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ΒΑΣΙΚΑ ΔΙΑΛΥΜΑΤΑ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ΠΡΟΣΟΧΗ!!!!</a:t>
            </a:r>
          </a:p>
          <a:p>
            <a:r>
              <a:rPr lang="el-GR" b="1" dirty="0" smtClean="0">
                <a:solidFill>
                  <a:srgbClr val="0070C0"/>
                </a:solidFill>
              </a:rPr>
              <a:t>Στα βασικά διαλύματα:</a:t>
            </a:r>
          </a:p>
          <a:p>
            <a:r>
              <a:rPr lang="el-GR" b="1" dirty="0" smtClean="0">
                <a:solidFill>
                  <a:srgbClr val="0070C0"/>
                </a:solidFill>
              </a:rPr>
              <a:t>Όσο ΜΕΓΑΛΥΤΕΡΟ (πιο κοντά στο 14) είναι το </a:t>
            </a:r>
            <a:r>
              <a:rPr lang="en-US" b="1" dirty="0" smtClean="0">
                <a:solidFill>
                  <a:srgbClr val="0070C0"/>
                </a:solidFill>
              </a:rPr>
              <a:t>PH </a:t>
            </a:r>
            <a:r>
              <a:rPr lang="el-GR" b="1" dirty="0" smtClean="0">
                <a:solidFill>
                  <a:srgbClr val="0070C0"/>
                </a:solidFill>
              </a:rPr>
              <a:t>τόσο πιο ΒΑΣΙΚΟ το διάλυμα</a:t>
            </a:r>
          </a:p>
          <a:p>
            <a:r>
              <a:rPr lang="el-GR" b="1" dirty="0" smtClean="0">
                <a:solidFill>
                  <a:srgbClr val="0070C0"/>
                </a:solidFill>
              </a:rPr>
              <a:t>Όσο πιο μικρό  (πιο κοντά στο 7) είναι το </a:t>
            </a:r>
            <a:r>
              <a:rPr lang="en-US" b="1" dirty="0" smtClean="0">
                <a:solidFill>
                  <a:srgbClr val="0070C0"/>
                </a:solidFill>
              </a:rPr>
              <a:t>PH</a:t>
            </a:r>
            <a:r>
              <a:rPr lang="el-GR" b="1" dirty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</a:rPr>
              <a:t>τόσο ΛΙΓΟΤΕΡΟ ΒΑΣΙΚΟ είναι το διάλυμα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el-GR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l-GR" b="1" dirty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ΑΡΑΙΩΣΗ ΒΑΣΙΚΟΥ ΔΙΑΛΥΜΑΤΟΣ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όταν αραιώνω, δηλαδή προσθέτω καθαρό νερό σε ένα βασικό διάλυμα;</a:t>
            </a:r>
          </a:p>
          <a:p>
            <a:r>
              <a:rPr lang="el-GR" dirty="0" smtClean="0"/>
              <a:t>Η τιμή του </a:t>
            </a:r>
            <a:r>
              <a:rPr lang="en-US" dirty="0" smtClean="0"/>
              <a:t>PH </a:t>
            </a:r>
            <a:r>
              <a:rPr lang="el-GR" b="1" u="sng" dirty="0" smtClean="0">
                <a:solidFill>
                  <a:srgbClr val="0070C0"/>
                </a:solidFill>
              </a:rPr>
              <a:t>ΜΙΚΡΑΙΝΕΙ</a:t>
            </a:r>
          </a:p>
          <a:p>
            <a:r>
              <a:rPr lang="el-GR" dirty="0" smtClean="0"/>
              <a:t>Δηλαδή πλησιάζει πιο πολύ στο 7, γίνεται </a:t>
            </a:r>
            <a:r>
              <a:rPr lang="el-GR" b="1" u="sng" dirty="0" smtClean="0">
                <a:solidFill>
                  <a:srgbClr val="0070C0"/>
                </a:solidFill>
              </a:rPr>
              <a:t>λιγότερο βασικό</a:t>
            </a:r>
          </a:p>
          <a:p>
            <a:pPr>
              <a:buNone/>
            </a:pPr>
            <a:endParaRPr lang="el-GR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ΟΡΙΣΜΟΣ ΒΑΣΕΩΝ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Βάσεις</a:t>
            </a:r>
            <a:r>
              <a:rPr lang="el-GR" dirty="0" smtClean="0"/>
              <a:t> ονομάζονται οι χημικές ενώσεις οι οποίες παρουσιάζουν κοινές ιδιότητες</a:t>
            </a:r>
          </a:p>
          <a:p>
            <a:r>
              <a:rPr lang="el-GR" dirty="0" smtClean="0"/>
              <a:t>Οι κοινές ιδιότητες των βάσεων ονομάζονται </a:t>
            </a:r>
            <a:r>
              <a:rPr lang="el-GR" b="1" dirty="0" smtClean="0"/>
              <a:t>βασικός ή αλκαλικός χαρακτήρας</a:t>
            </a:r>
            <a:endParaRPr lang="el-G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ΒΑΣΙΚΟΣ Η ΑΛΚΑΛΙΚΟΣ ΧΑΡΑΚΤΗΡΑΣ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l-GR" sz="7400" dirty="0" smtClean="0"/>
              <a:t>Τα διαλύματα των βάσεων:</a:t>
            </a:r>
          </a:p>
          <a:p>
            <a:r>
              <a:rPr lang="el-GR" sz="7400" b="1" u="sng" dirty="0" smtClean="0"/>
              <a:t>1) Έχουν γεύση καυστική</a:t>
            </a:r>
            <a:r>
              <a:rPr lang="el-GR" sz="7400" u="sng" dirty="0" smtClean="0"/>
              <a:t>. </a:t>
            </a:r>
          </a:p>
          <a:p>
            <a:r>
              <a:rPr lang="el-GR" sz="7400" i="1" dirty="0" smtClean="0"/>
              <a:t> </a:t>
            </a:r>
            <a:r>
              <a:rPr lang="el-GR" sz="7400" b="1" dirty="0" smtClean="0"/>
              <a:t>Προσοχή: </a:t>
            </a:r>
            <a:r>
              <a:rPr lang="el-GR" sz="7400" dirty="0" smtClean="0"/>
              <a:t>Απαγορεύεται να δοκιμάζουμε τη γεύση βάσεων. Κινδυνεύουμε να πάθουμε σοβαρά εγκαύματα</a:t>
            </a:r>
            <a:r>
              <a:rPr lang="el-GR" sz="7400" i="1" dirty="0" smtClean="0"/>
              <a:t>.</a:t>
            </a:r>
            <a:endParaRPr lang="el-GR" sz="7400" dirty="0" smtClean="0"/>
          </a:p>
          <a:p>
            <a:endParaRPr lang="el-GR" sz="7400" b="1" u="sng" dirty="0" smtClean="0"/>
          </a:p>
          <a:p>
            <a:r>
              <a:rPr lang="el-GR" sz="7400" b="1" u="sng" dirty="0" smtClean="0"/>
              <a:t>2)Έχουν σαπωνοειδή αφή.</a:t>
            </a:r>
          </a:p>
          <a:p>
            <a:endParaRPr lang="el-GR" sz="7400" b="1" u="sng" dirty="0" smtClean="0"/>
          </a:p>
          <a:p>
            <a:r>
              <a:rPr lang="el-GR" sz="7400" b="1" u="sng" dirty="0" smtClean="0"/>
              <a:t>3)Μεταβάλλουν το χρώμα των δεικτών. </a:t>
            </a:r>
          </a:p>
          <a:p>
            <a:r>
              <a:rPr lang="el-GR" sz="7400" dirty="0" smtClean="0"/>
              <a:t>Το χρώμα ενός βασικού διαλύματος στο οποίο προστίθεται ένας δείκτης είναι διαφορετικό από το χρώμα ενός όξινου, στο οποίο έχει προστεθεί ο ίδιος δείκτης. </a:t>
            </a:r>
            <a:endParaRPr lang="el-GR" sz="7400" b="1" dirty="0" smtClean="0"/>
          </a:p>
          <a:p>
            <a:pPr>
              <a:buNone/>
            </a:pPr>
            <a:r>
              <a:rPr lang="el-GR" sz="7400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ΔΕΙΚΤΗΣ ΜΠΛΕ ΤΗΣ ΒΡΟΜΟΘΥΜΟΛΗΣ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05064"/>
            <a:ext cx="8229600" cy="2852936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FFC000"/>
                </a:solidFill>
              </a:rPr>
              <a:t>Σε όξινο διάλυμα: χρώμα κίτρινο</a:t>
            </a:r>
          </a:p>
          <a:p>
            <a:r>
              <a:rPr lang="el-GR" dirty="0" smtClean="0">
                <a:solidFill>
                  <a:srgbClr val="00B050"/>
                </a:solidFill>
              </a:rPr>
              <a:t>Σε ουδέτερο διάλυμα: χρώμα πράσινο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Σε βασικό διάλυμα: χρώμα μπλε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1026" name="AutoShape 2" descr="Μπλε της βρωμοθυμόλης - Βικιπαίδει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8" name="Picture 4" descr="https://upload.wikimedia.org/wikipedia/commons/thumb/7/7d/Bromothymol_blue_colors.jpg/250px-Bromothymol_blue_colo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700808"/>
            <a:ext cx="2381250" cy="2019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ΒΑΣΕΙΣ ΣΤΗΝ ΚΑΘΗΜΕΡΙΝΗ ΖΩΗ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858000"/>
            <a:ext cx="8229600" cy="4525963"/>
          </a:xfrm>
        </p:spPr>
        <p:txBody>
          <a:bodyPr/>
          <a:lstStyle/>
          <a:p>
            <a:endParaRPr lang="el-GR"/>
          </a:p>
        </p:txBody>
      </p:sp>
      <p:pic>
        <p:nvPicPr>
          <p:cNvPr id="1026" name="Picture 2" descr="st_fysika_11_oxea-baseis-a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12776"/>
            <a:ext cx="5472608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ΧΗΜΙΚΟΙ ΤΥΠΟΙ ΒΑΣΕΩΝ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NaOH</a:t>
            </a:r>
            <a:r>
              <a:rPr lang="en-US" dirty="0" smtClean="0"/>
              <a:t>  </a:t>
            </a:r>
            <a:r>
              <a:rPr lang="el-GR" dirty="0" smtClean="0"/>
              <a:t>υδροξείδιο του νατρίου</a:t>
            </a:r>
          </a:p>
          <a:p>
            <a:r>
              <a:rPr lang="en-US" dirty="0" smtClean="0"/>
              <a:t>KOH</a:t>
            </a:r>
            <a:r>
              <a:rPr lang="el-GR" dirty="0" smtClean="0"/>
              <a:t>  υδροξείδιο του καλίου</a:t>
            </a:r>
          </a:p>
          <a:p>
            <a:r>
              <a:rPr lang="en-US" dirty="0" smtClean="0"/>
              <a:t>Ca(OH)</a:t>
            </a:r>
            <a:r>
              <a:rPr lang="en-US" baseline="-25000" dirty="0" smtClean="0"/>
              <a:t>2</a:t>
            </a:r>
            <a:r>
              <a:rPr lang="el-GR" dirty="0" smtClean="0"/>
              <a:t>  υδροξείδιο του ασβεστίου</a:t>
            </a:r>
          </a:p>
          <a:p>
            <a:r>
              <a:rPr lang="en-US" dirty="0" smtClean="0"/>
              <a:t>Mg(OH)</a:t>
            </a:r>
            <a:r>
              <a:rPr lang="en-US" baseline="-25000" dirty="0" smtClean="0"/>
              <a:t>2</a:t>
            </a:r>
            <a:r>
              <a:rPr lang="el-GR" dirty="0" smtClean="0"/>
              <a:t>  υδροξείδιο του μαγνησίου</a:t>
            </a:r>
          </a:p>
          <a:p>
            <a:r>
              <a:rPr lang="en-US" dirty="0" err="1" smtClean="0"/>
              <a:t>Ba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 smtClean="0"/>
              <a:t>    υδροξείδιο του βαρίου</a:t>
            </a:r>
          </a:p>
          <a:p>
            <a:r>
              <a:rPr lang="el-GR" dirty="0" smtClean="0"/>
              <a:t>ΝΗ</a:t>
            </a:r>
            <a:r>
              <a:rPr lang="el-GR" baseline="-25000" dirty="0" smtClean="0"/>
              <a:t>3         </a:t>
            </a:r>
            <a:r>
              <a:rPr lang="el-GR" dirty="0" smtClean="0"/>
              <a:t>  αμμωνία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</a:t>
            </a:r>
            <a:r>
              <a:rPr lang="en-US" dirty="0" smtClean="0"/>
              <a:t> 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ΚΑΤΑ ΤΗ ΔΙΑΛΥΣΗ ΤΩΝ ΒΑΣΕΩΝ ΣΤΟ ΝΕΡΟ: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NaOH</a:t>
            </a:r>
            <a:r>
              <a:rPr lang="el-GR" dirty="0" smtClean="0"/>
              <a:t>  -&gt; Να</a:t>
            </a:r>
            <a:r>
              <a:rPr lang="el-GR" baseline="30000" dirty="0" smtClean="0"/>
              <a:t>+</a:t>
            </a:r>
            <a:r>
              <a:rPr lang="el-GR" dirty="0" smtClean="0"/>
              <a:t>  +  </a:t>
            </a:r>
            <a:r>
              <a:rPr lang="el-GR" dirty="0" smtClean="0">
                <a:solidFill>
                  <a:srgbClr val="FF0000"/>
                </a:solidFill>
              </a:rPr>
              <a:t>ΟΗ</a:t>
            </a:r>
            <a:r>
              <a:rPr lang="el-GR" baseline="30000" dirty="0" smtClean="0">
                <a:solidFill>
                  <a:srgbClr val="FF0000"/>
                </a:solidFill>
              </a:rPr>
              <a:t>-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KOH -&gt; </a:t>
            </a:r>
            <a:r>
              <a:rPr lang="el-GR" dirty="0" smtClean="0"/>
              <a:t>Κ</a:t>
            </a:r>
            <a:r>
              <a:rPr lang="en-US" baseline="30000" dirty="0" smtClean="0"/>
              <a:t>+ </a:t>
            </a:r>
            <a:r>
              <a:rPr lang="en-US" dirty="0" smtClean="0"/>
              <a:t>+  </a:t>
            </a:r>
            <a:r>
              <a:rPr lang="el-GR" dirty="0" smtClean="0">
                <a:solidFill>
                  <a:srgbClr val="FF0000"/>
                </a:solidFill>
              </a:rPr>
              <a:t>ΟΗ</a:t>
            </a:r>
            <a:r>
              <a:rPr lang="en-US" baseline="30000" dirty="0" smtClean="0">
                <a:solidFill>
                  <a:srgbClr val="FF0000"/>
                </a:solidFill>
              </a:rPr>
              <a:t>-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Ca(OH)</a:t>
            </a:r>
            <a:r>
              <a:rPr lang="en-US" baseline="-25000" dirty="0" smtClean="0"/>
              <a:t>2 </a:t>
            </a:r>
            <a:r>
              <a:rPr lang="en-US" dirty="0" smtClean="0"/>
              <a:t>-&gt; Ca</a:t>
            </a:r>
            <a:r>
              <a:rPr lang="en-US" baseline="30000" dirty="0" smtClean="0"/>
              <a:t>+2</a:t>
            </a:r>
            <a:r>
              <a:rPr lang="en-US" dirty="0" smtClean="0"/>
              <a:t>  + 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l-GR" dirty="0" smtClean="0">
                <a:solidFill>
                  <a:srgbClr val="FF0000"/>
                </a:solidFill>
              </a:rPr>
              <a:t>ΟΗ</a:t>
            </a:r>
            <a:r>
              <a:rPr lang="en-US" baseline="30000" dirty="0" smtClean="0">
                <a:solidFill>
                  <a:srgbClr val="FF0000"/>
                </a:solidFill>
              </a:rPr>
              <a:t>-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Mg(OH)</a:t>
            </a:r>
            <a:r>
              <a:rPr lang="en-US" baseline="-25000" dirty="0" smtClean="0"/>
              <a:t>2</a:t>
            </a:r>
            <a:r>
              <a:rPr lang="en-US" dirty="0" smtClean="0"/>
              <a:t> -&gt; Mg</a:t>
            </a:r>
            <a:r>
              <a:rPr lang="en-US" baseline="30000" dirty="0" smtClean="0"/>
              <a:t>+2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2 </a:t>
            </a:r>
            <a:r>
              <a:rPr lang="el-GR" dirty="0" smtClean="0">
                <a:solidFill>
                  <a:srgbClr val="FF0000"/>
                </a:solidFill>
              </a:rPr>
              <a:t>ΟΗ</a:t>
            </a:r>
            <a:r>
              <a:rPr lang="en-US" baseline="30000" dirty="0" smtClean="0">
                <a:solidFill>
                  <a:srgbClr val="FF0000"/>
                </a:solidFill>
              </a:rPr>
              <a:t>-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Ba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r>
              <a:rPr lang="en-US" dirty="0" smtClean="0"/>
              <a:t> -&gt; Ba</a:t>
            </a:r>
            <a:r>
              <a:rPr lang="en-US" baseline="30000" dirty="0" smtClean="0"/>
              <a:t>+2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2 </a:t>
            </a:r>
            <a:r>
              <a:rPr lang="el-GR" dirty="0" smtClean="0">
                <a:solidFill>
                  <a:srgbClr val="FF0000"/>
                </a:solidFill>
              </a:rPr>
              <a:t>ΟΗ</a:t>
            </a:r>
            <a:r>
              <a:rPr lang="en-US" baseline="30000" dirty="0" smtClean="0">
                <a:solidFill>
                  <a:srgbClr val="FF0000"/>
                </a:solidFill>
              </a:rPr>
              <a:t>-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ΝΗ</a:t>
            </a:r>
            <a:r>
              <a:rPr lang="en-US" baseline="-25000" dirty="0" smtClean="0"/>
              <a:t>3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 -&gt; NH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+</a:t>
            </a:r>
            <a:r>
              <a:rPr lang="en-US" dirty="0" smtClean="0"/>
              <a:t> +  </a:t>
            </a:r>
            <a:r>
              <a:rPr lang="el-GR" dirty="0" smtClean="0">
                <a:solidFill>
                  <a:srgbClr val="FF0000"/>
                </a:solidFill>
              </a:rPr>
              <a:t>ΟΗ</a:t>
            </a:r>
            <a:r>
              <a:rPr lang="en-US" baseline="30000" dirty="0" smtClean="0">
                <a:solidFill>
                  <a:srgbClr val="FF0000"/>
                </a:solidFill>
              </a:rPr>
              <a:t>-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ΠΡΟΣΟΧΗ ΣΤΗΝ ΑΜΜΩΝΙΑ (ΠΡΟΑΙΡΕΤΙΚΑ)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Ερώτηση:</a:t>
            </a:r>
          </a:p>
          <a:p>
            <a:pPr algn="just"/>
            <a:r>
              <a:rPr lang="el-GR" dirty="0" smtClean="0"/>
              <a:t>Πού οφείλονται οι κοινές ιδιότητες των βάσεων; (βασικός ή αλκαλικός χαρακτήρας)</a:t>
            </a:r>
          </a:p>
          <a:p>
            <a:pPr algn="just">
              <a:buNone/>
            </a:pPr>
            <a:r>
              <a:rPr lang="el-GR" dirty="0" smtClean="0">
                <a:solidFill>
                  <a:srgbClr val="FF0000"/>
                </a:solidFill>
              </a:rPr>
              <a:t>Απάντηση:</a:t>
            </a:r>
          </a:p>
          <a:p>
            <a:pPr algn="just"/>
            <a:r>
              <a:rPr lang="el-GR" dirty="0" smtClean="0"/>
              <a:t>Στα ανιόντα υδροξειδίου που ελευθερώνονται όταν οι βάσεις διαλύονται στο νερό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ΟΡΙΣΜΟΣ ΒΑΣΕΩΝ ΚΑΤΑ </a:t>
            </a:r>
            <a:r>
              <a:rPr lang="en-US" dirty="0" smtClean="0"/>
              <a:t>ARRHENIUS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858000"/>
            <a:ext cx="8229600" cy="4525963"/>
          </a:xfrm>
        </p:spPr>
        <p:txBody>
          <a:bodyPr/>
          <a:lstStyle/>
          <a:p>
            <a:endParaRPr lang="el-GR"/>
          </a:p>
        </p:txBody>
      </p:sp>
      <p:pic>
        <p:nvPicPr>
          <p:cNvPr id="7170" name="Picture 2" descr="οξέα βάσεις-κλίμακα pH-εξουδετέρωσ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272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ΒΑΣΕΙΣ</vt:lpstr>
      <vt:lpstr>ΟΡΙΣΜΟΣ ΒΑΣΕΩΝ </vt:lpstr>
      <vt:lpstr>ΒΑΣΙΚΟΣ Η ΑΛΚΑΛΙΚΟΣ ΧΑΡΑΚΤΗΡΑΣ</vt:lpstr>
      <vt:lpstr>ΔΕΙΚΤΗΣ ΜΠΛΕ ΤΗΣ ΒΡΟΜΟΘΥΜΟΛΗΣ</vt:lpstr>
      <vt:lpstr>ΒΑΣΕΙΣ ΣΤΗΝ ΚΑΘΗΜΕΡΙΝΗ ΖΩΗ</vt:lpstr>
      <vt:lpstr>ΧΗΜΙΚΟΙ ΤΥΠΟΙ ΒΑΣΕΩΝ</vt:lpstr>
      <vt:lpstr>ΚΑΤΑ ΤΗ ΔΙΑΛΥΣΗ ΤΩΝ ΒΑΣΕΩΝ ΣΤΟ ΝΕΡΟ: </vt:lpstr>
      <vt:lpstr>Slide 8</vt:lpstr>
      <vt:lpstr>ΟΡΙΣΜΟΣ ΒΑΣΕΩΝ ΚΑΤΑ ARRHENIUS</vt:lpstr>
      <vt:lpstr>PH ΒΑΣΙΚΩΝ Η ΑΛΚΑΛΙΚΩΝ ΔΙΑΛΥΜΑΤΩΝ</vt:lpstr>
      <vt:lpstr>ΒΑΣΙΚΑ ΔΙΑΛΥΜΑΤΑ</vt:lpstr>
      <vt:lpstr>ΑΡΑΙΩΣΗ ΒΑΣΙΚΟΥ ΔΙΑΛΥΜΑΤΟΣ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ΒΑΣΕΙΣ</dc:title>
  <dc:creator>user</dc:creator>
  <cp:lastModifiedBy>user</cp:lastModifiedBy>
  <cp:revision>7</cp:revision>
  <dcterms:created xsi:type="dcterms:W3CDTF">2020-04-24T06:43:04Z</dcterms:created>
  <dcterms:modified xsi:type="dcterms:W3CDTF">2020-05-12T08:55:59Z</dcterms:modified>
</cp:coreProperties>
</file>