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5" r:id="rId9"/>
    <p:sldId id="267" r:id="rId10"/>
    <p:sldId id="262" r:id="rId11"/>
    <p:sldId id="263" r:id="rId12"/>
    <p:sldId id="269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554A4-B09A-4D70-9BA2-ECFC2E6421B4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15856-FC9C-41CE-BEB0-51ED469115D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15856-FC9C-41CE-BEB0-51ED469115D8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54B27-E212-45E6-A78C-251434AA9CC6}" type="datetimeFigureOut">
              <a:rPr lang="el-GR" smtClean="0"/>
              <a:pPr/>
              <a:t>10/3/2021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2EC8D-FE75-46D2-B83A-8CD3B42072A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ΟΞΕΑ-ΟΞΙΝΟΣ ΧΑΡΑΚΤΗΡΑΣ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31640" y="6858000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  <p:pic>
        <p:nvPicPr>
          <p:cNvPr id="13314" name="Picture 2" descr="Οξέα-Βάσεις-Άλατα - ΔΗΜΟΤΙΚΟ ΣΧΟΛΕΙΟ ΚΑΤΣΙΚ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28498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ΟΞΙΝΟΣ ΧΑΡΑΚΤΗΡΑΣ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 4) Τα οξέα αντιδρούν με τα περισσότερα μέταλλα και ελευθερώνουν </a:t>
            </a:r>
            <a:r>
              <a:rPr lang="el-GR" dirty="0" smtClean="0">
                <a:solidFill>
                  <a:srgbClr val="FF0000"/>
                </a:solidFill>
              </a:rPr>
              <a:t>αέριο υδρογόνο</a:t>
            </a:r>
          </a:p>
          <a:p>
            <a:r>
              <a:rPr lang="el-GR" dirty="0" smtClean="0"/>
              <a:t>Το υδρογόνο ανιχνεύεται γιατί </a:t>
            </a:r>
            <a:r>
              <a:rPr lang="el-GR" dirty="0" smtClean="0">
                <a:solidFill>
                  <a:srgbClr val="FF0000"/>
                </a:solidFill>
              </a:rPr>
              <a:t>καίγεται με χαρακτηριστικό κρότο </a:t>
            </a:r>
            <a:r>
              <a:rPr lang="el-GR" dirty="0" smtClean="0"/>
              <a:t>(κροτούν αέριο)</a:t>
            </a:r>
          </a:p>
          <a:p>
            <a:r>
              <a:rPr lang="el-GR" dirty="0" smtClean="0"/>
              <a:t>Μέταλλα που </a:t>
            </a:r>
            <a:r>
              <a:rPr lang="el-GR" b="1" dirty="0" smtClean="0"/>
              <a:t>δεν αντιδρούν </a:t>
            </a:r>
            <a:r>
              <a:rPr lang="el-GR" dirty="0" smtClean="0"/>
              <a:t>με οξέα είναι:</a:t>
            </a:r>
          </a:p>
          <a:p>
            <a:r>
              <a:rPr lang="el-GR" b="1" dirty="0" smtClean="0"/>
              <a:t>Α</a:t>
            </a:r>
            <a:r>
              <a:rPr lang="en-US" b="1" dirty="0" smtClean="0"/>
              <a:t>u    </a:t>
            </a:r>
            <a:r>
              <a:rPr lang="el-GR" b="1" dirty="0" smtClean="0"/>
              <a:t>χρυσός</a:t>
            </a:r>
            <a:endParaRPr lang="en-US" b="1" dirty="0" smtClean="0"/>
          </a:p>
          <a:p>
            <a:r>
              <a:rPr lang="en-US" b="1" dirty="0" smtClean="0"/>
              <a:t>Ag</a:t>
            </a:r>
            <a:r>
              <a:rPr lang="el-GR" b="1" dirty="0" smtClean="0"/>
              <a:t>    άργυρος (ασήμι)</a:t>
            </a:r>
            <a:endParaRPr lang="en-US" b="1" dirty="0" smtClean="0"/>
          </a:p>
          <a:p>
            <a:r>
              <a:rPr lang="en-US" b="1" dirty="0" smtClean="0"/>
              <a:t>Cu</a:t>
            </a:r>
            <a:r>
              <a:rPr lang="el-GR" b="1" dirty="0" smtClean="0"/>
              <a:t>    χαλκός</a:t>
            </a:r>
            <a:endParaRPr lang="en-US" b="1" dirty="0" smtClean="0"/>
          </a:p>
          <a:p>
            <a:r>
              <a:rPr lang="en-US" b="1" dirty="0" smtClean="0"/>
              <a:t>Pt</a:t>
            </a:r>
            <a:r>
              <a:rPr lang="el-GR" b="1" dirty="0" smtClean="0"/>
              <a:t>     λευκόχρυσος (πλατίνα)</a:t>
            </a:r>
            <a:endParaRPr lang="en-US" b="1" dirty="0" smtClean="0"/>
          </a:p>
          <a:p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Οξύ + μέταλλο       αέριο υδρογόνο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857998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l-GR"/>
          </a:p>
        </p:txBody>
      </p:sp>
      <p:pic>
        <p:nvPicPr>
          <p:cNvPr id="1026" name="Picture 2" descr="http://molwave.chem.auth.gr/fabchem/sites/secEdu/images/acid_Zn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852936"/>
            <a:ext cx="3333750" cy="2505076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4211960" y="90872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 ΤΗΝ ΑΝΤΙΔΡΑΣΗ </a:t>
            </a:r>
            <a:br>
              <a:rPr lang="el-GR" dirty="0" smtClean="0"/>
            </a:br>
            <a:r>
              <a:rPr lang="el-GR" dirty="0" smtClean="0"/>
              <a:t>ΟΞΥ + ΜΕΤΑΛΛΟ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ΠΑΡΑΓΕΤΑΙ ΘΕΡΜΟΤΗΤΑ</a:t>
            </a:r>
          </a:p>
          <a:p>
            <a:r>
              <a:rPr lang="el-GR" dirty="0" smtClean="0"/>
              <a:t>ΔΗΛΑΔΗ Η ΑΝΤΙΔΡΑΣΗ ΕΙΝΑΙ </a:t>
            </a:r>
            <a:r>
              <a:rPr lang="el-GR" dirty="0" smtClean="0">
                <a:solidFill>
                  <a:srgbClr val="FF0000"/>
                </a:solidFill>
              </a:rPr>
              <a:t>ΕΞΩΘΕΡΜΗ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αέριο υδρογόνο ανιχνεύεται γιατί καίγεται με χαρακτηριστικό κρότο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7998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  <p:sp>
        <p:nvSpPr>
          <p:cNvPr id="27650" name="AutoShape 2" descr="Πειράματα με οξέα, βάσεις και άλατα. - PDF Free Download"/>
          <p:cNvSpPr>
            <a:spLocks noChangeAspect="1" noChangeArrowheads="1"/>
          </p:cNvSpPr>
          <p:nvPr/>
        </p:nvSpPr>
        <p:spPr bwMode="auto">
          <a:xfrm>
            <a:off x="155575" y="-974725"/>
            <a:ext cx="1981200" cy="2038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7652" name="AutoShape 4" descr="Πειράματα με οξέα, βάσεις και άλατα. - PDF Free Download"/>
          <p:cNvSpPr>
            <a:spLocks noChangeAspect="1" noChangeArrowheads="1"/>
          </p:cNvSpPr>
          <p:nvPr/>
        </p:nvSpPr>
        <p:spPr bwMode="auto">
          <a:xfrm>
            <a:off x="155575" y="-974725"/>
            <a:ext cx="1981200" cy="20383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7654" name="Picture 6" descr="Πειράματα με οξέα, βάσεις και άλατα. - PDF Free 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780928"/>
            <a:ext cx="2838450" cy="2914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Οξέα ονομάζονται οι </a:t>
            </a:r>
            <a:r>
              <a:rPr lang="el-GR" dirty="0" smtClean="0">
                <a:solidFill>
                  <a:srgbClr val="FF0000"/>
                </a:solidFill>
              </a:rPr>
              <a:t>χημικές ενώσεις </a:t>
            </a:r>
            <a:r>
              <a:rPr lang="el-GR" dirty="0" smtClean="0"/>
              <a:t>οι οποίες παρουσιάζουν κοινές ιδιότητες</a:t>
            </a:r>
          </a:p>
          <a:p>
            <a:r>
              <a:rPr lang="el-GR" dirty="0" smtClean="0"/>
              <a:t>Οι κοινές ιδιότητες των οξέων ονομάζονται </a:t>
            </a:r>
            <a:r>
              <a:rPr lang="el-GR" dirty="0" smtClean="0">
                <a:solidFill>
                  <a:srgbClr val="FF0000"/>
                </a:solidFill>
              </a:rPr>
              <a:t>όξινος χαρακτήρας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Οξέα στην καθημερινή ζωή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7998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  <p:pic>
        <p:nvPicPr>
          <p:cNvPr id="24578" name="Picture 2" descr="Πρώτοι και στην ...έκτη: ΟΞΕΑ - ΒΑΣΕΙΣ - ΑΛΑΤ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ΟΞΙΝΟΣ ΧΑΡΑΚΤΗΡΑΣ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1)Τα οξέα έχουν ξινή γεύση</a:t>
            </a:r>
            <a:endParaRPr lang="el-GR" dirty="0"/>
          </a:p>
        </p:txBody>
      </p:sp>
      <p:pic>
        <p:nvPicPr>
          <p:cNvPr id="1026" name="Picture 2" descr="https://media.istockphoto.com/photos/yellow-lemon-picture-id1207419870?b=1&amp;k=6&amp;m=1207419870&amp;s=170667a&amp;w=0&amp;h=RaRus8rKEwW2jQdUrPERNq7G9qLAau6sJ_8VElveolk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36912"/>
            <a:ext cx="4838700" cy="3219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ΟΞΙΝΟΣ ΧΑΡΑΚΤΗΡΑΣ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2) Αλλάζουν το χρώμα των </a:t>
            </a:r>
            <a:r>
              <a:rPr lang="el-GR" dirty="0" smtClean="0">
                <a:solidFill>
                  <a:srgbClr val="FF0000"/>
                </a:solidFill>
              </a:rPr>
              <a:t>δεικτών</a:t>
            </a:r>
            <a:r>
              <a:rPr lang="el-GR" dirty="0" smtClean="0"/>
              <a:t> με παρόμοιο τρόπο.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Δείκτες</a:t>
            </a:r>
            <a:r>
              <a:rPr lang="el-GR" dirty="0" smtClean="0"/>
              <a:t> ονομάζονται οι χημικές ουσίες οι οποίες με την παρουσια οξέων αλλάζουν χρώμα.</a:t>
            </a:r>
          </a:p>
          <a:p>
            <a:r>
              <a:rPr lang="el-GR" dirty="0" smtClean="0"/>
              <a:t>Π.χ. Δείκτης μπλε της βρομοθυμόλης:</a:t>
            </a:r>
          </a:p>
          <a:p>
            <a:pPr>
              <a:buNone/>
            </a:pPr>
            <a:r>
              <a:rPr lang="el-GR" dirty="0" smtClean="0"/>
              <a:t>Σε όξινο διάλυμα γίνεται </a:t>
            </a:r>
            <a:r>
              <a:rPr lang="el-GR" dirty="0" smtClean="0">
                <a:solidFill>
                  <a:srgbClr val="FFC000"/>
                </a:solidFill>
              </a:rPr>
              <a:t>κίτρινη</a:t>
            </a:r>
            <a:endParaRPr lang="en-US" dirty="0" smtClean="0">
              <a:solidFill>
                <a:srgbClr val="FFC000"/>
              </a:solidFill>
            </a:endParaRPr>
          </a:p>
          <a:p>
            <a:endParaRPr lang="el-GR" dirty="0"/>
          </a:p>
        </p:txBody>
      </p:sp>
      <p:sp>
        <p:nvSpPr>
          <p:cNvPr id="17410" name="AutoShape 2" descr="οξέα βάσεις-κλίμακα pH-εξουδετέρωση"/>
          <p:cNvSpPr>
            <a:spLocks noChangeAspect="1" noChangeArrowheads="1"/>
          </p:cNvSpPr>
          <p:nvPr/>
        </p:nvSpPr>
        <p:spPr bwMode="auto">
          <a:xfrm>
            <a:off x="155575" y="-890588"/>
            <a:ext cx="2466975" cy="1857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ΔΕΙΚΤΕΣ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858000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  <p:sp>
        <p:nvSpPr>
          <p:cNvPr id="7170" name="AutoShape 2" descr="Οξέα-Βάσεις-Άλατα - ΔΗΜΟΤΙΚΟ ΣΧΟΛΕΙΟ ΚΑΤΣΙΚΑ"/>
          <p:cNvSpPr>
            <a:spLocks noChangeAspect="1" noChangeArrowheads="1"/>
          </p:cNvSpPr>
          <p:nvPr/>
        </p:nvSpPr>
        <p:spPr bwMode="auto">
          <a:xfrm>
            <a:off x="155575" y="-822325"/>
            <a:ext cx="26670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172" name="AutoShape 4" descr="Οξέα-Βάσεις-Άλατα - ΔΗΜΟΤΙΚΟ ΣΧΟΛΕΙΟ ΚΑΤΣΙΚΑ"/>
          <p:cNvSpPr>
            <a:spLocks noChangeAspect="1" noChangeArrowheads="1"/>
          </p:cNvSpPr>
          <p:nvPr/>
        </p:nvSpPr>
        <p:spPr bwMode="auto">
          <a:xfrm>
            <a:off x="155575" y="-822325"/>
            <a:ext cx="26670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174" name="AutoShape 6" descr="Οξέα-Βάσεις-Άλατα - ΔΗΜΟΤΙΚΟ ΣΧΟΛΕΙΟ ΚΑΤΣΙΚΑ"/>
          <p:cNvSpPr>
            <a:spLocks noChangeAspect="1" noChangeArrowheads="1"/>
          </p:cNvSpPr>
          <p:nvPr/>
        </p:nvSpPr>
        <p:spPr bwMode="auto">
          <a:xfrm>
            <a:off x="155575" y="-822325"/>
            <a:ext cx="26670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176" name="AutoShape 8" descr="οξέα βάσεις-κλίμακα pH-εξουδετέρωση"/>
          <p:cNvSpPr>
            <a:spLocks noChangeAspect="1" noChangeArrowheads="1"/>
          </p:cNvSpPr>
          <p:nvPr/>
        </p:nvSpPr>
        <p:spPr bwMode="auto">
          <a:xfrm>
            <a:off x="155575" y="-890588"/>
            <a:ext cx="2466975" cy="1857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178" name="Picture 10" descr="οξέα βάσεις-κλίμακα pH-εξουδετέρωσ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84784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ΟΞΙΝΟΣ ΧΑΡΑΚΤΗΡΑΣ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3) Τα οξέα αντιδρούν με ανθρακικά άλατα και ελευθερώνεται </a:t>
            </a:r>
            <a:r>
              <a:rPr lang="el-GR" dirty="0" smtClean="0">
                <a:solidFill>
                  <a:srgbClr val="FF0000"/>
                </a:solidFill>
              </a:rPr>
              <a:t>αέριο διοξείδιο του άνθρακα</a:t>
            </a:r>
          </a:p>
          <a:p>
            <a:r>
              <a:rPr lang="el-GR" dirty="0" smtClean="0"/>
              <a:t>Το διοξείδιο του άνθρακα ανιχνεύεται γιατί δίνει χαρακτηριστική αντίδραση : </a:t>
            </a:r>
            <a:r>
              <a:rPr lang="el-GR" dirty="0" smtClean="0">
                <a:solidFill>
                  <a:srgbClr val="FF0000"/>
                </a:solidFill>
              </a:rPr>
              <a:t>θολώνει το διαυγές ασβεστόνερο.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Οξύ+ανθρακικό άλας      αέριο διοξείδιο του άνθρακα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858000"/>
            <a:ext cx="8229600" cy="4525963"/>
          </a:xfrm>
        </p:spPr>
        <p:txBody>
          <a:bodyPr/>
          <a:lstStyle/>
          <a:p>
            <a:endParaRPr lang="el-G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940152" y="54868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2" name="Picture 2" descr="οξέα βάσεις-κλίμακα pH-εξουδετέρωσ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6076950" cy="4562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>
                <a:solidFill>
                  <a:schemeClr val="accent1">
                    <a:lumMod val="75000"/>
                  </a:schemeClr>
                </a:solidFill>
              </a:rPr>
              <a:t>Το διοξείδιο του άνθρακα που παράγεται από την αντίδραση οξέος +ανθρακικό άλας θολώνει το διαυγές ασβεστόνερο</a:t>
            </a:r>
            <a:endParaRPr lang="el-G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858000"/>
            <a:ext cx="8229600" cy="4525963"/>
          </a:xfrm>
        </p:spPr>
        <p:txBody>
          <a:bodyPr/>
          <a:lstStyle/>
          <a:p>
            <a:endParaRPr lang="el-GR"/>
          </a:p>
        </p:txBody>
      </p:sp>
      <p:pic>
        <p:nvPicPr>
          <p:cNvPr id="26626" name="Picture 2" descr="ΟΞΕΑ – ΒΑΣΕΙΣ (4) Επίδραση οξέων σε ανθρακικά άλατ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420888"/>
            <a:ext cx="3456384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204</Words>
  <Application>Microsoft Office PowerPoint</Application>
  <PresentationFormat>On-screen Show (4:3)</PresentationFormat>
  <Paragraphs>32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ΟΞΕΑ-ΟΞΙΝΟΣ ΧΑΡΑΚΤΗΡΑΣ</vt:lpstr>
      <vt:lpstr>ΟΡΙΣΜΟΣ</vt:lpstr>
      <vt:lpstr>Οξέα στην καθημερινή ζωή</vt:lpstr>
      <vt:lpstr>ΟΞΙΝΟΣ ΧΑΡΑΚΤΗΡΑΣ</vt:lpstr>
      <vt:lpstr>ΟΞΙΝΟΣ ΧΑΡΑΚΤΗΡΑΣ</vt:lpstr>
      <vt:lpstr>ΔΕΙΚΤΕΣ</vt:lpstr>
      <vt:lpstr>ΟΞΙΝΟΣ ΧΑΡΑΚΤΗΡΑΣ</vt:lpstr>
      <vt:lpstr>Οξύ+ανθρακικό άλας      αέριο διοξείδιο του άνθρακα</vt:lpstr>
      <vt:lpstr>Το διοξείδιο του άνθρακα που παράγεται από την αντίδραση οξέος +ανθρακικό άλας θολώνει το διαυγές ασβεστόνερο</vt:lpstr>
      <vt:lpstr>ΟΞΙΝΟΣ ΧΑΡΑΚΤΗΡΑΣ</vt:lpstr>
      <vt:lpstr>Οξύ + μέταλλο       αέριο υδρογόνο</vt:lpstr>
      <vt:lpstr>ΚΑΤΑ ΤΗΝ ΑΝΤΙΔΡΑΣΗ  ΟΞΥ + ΜΕΤΑΛΛΟ</vt:lpstr>
      <vt:lpstr>Το αέριο υδρογόνο ανιχνεύεται γιατί καίγεται με χαρακτηριστικό κρότο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ΟΞΕΑ-ΟΞΙΝΟΣ ΧΑΡΑΚΤΗΡΑΣ</dc:title>
  <dc:creator>user</dc:creator>
  <cp:lastModifiedBy>user</cp:lastModifiedBy>
  <cp:revision>6</cp:revision>
  <dcterms:created xsi:type="dcterms:W3CDTF">2021-02-25T06:18:25Z</dcterms:created>
  <dcterms:modified xsi:type="dcterms:W3CDTF">2021-03-10T08:57:10Z</dcterms:modified>
</cp:coreProperties>
</file>