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3F93-311C-4978-8D97-B5B74C7A91C5}" type="datetimeFigureOut">
              <a:rPr lang="el-GR" smtClean="0"/>
              <a:pPr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8D242-20A5-4DB3-AC66-C1374472063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 </a:t>
            </a:r>
            <a:r>
              <a:rPr lang="el-GR" dirty="0"/>
              <a:t> </a:t>
            </a:r>
            <a:r>
              <a:rPr lang="el-GR" dirty="0" smtClean="0"/>
              <a:t>ΚΑΘΑΡΟΥ ΝΕΡΟΥ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ΣΥΓΚΡΙΣΗ ΟΞΙΝΩΝ-ΒΑΣΙΚΩΝ ΔΙΑΛΥΜΑΤΩΝ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ΔΙΑΣΤΑΣΗ ΚΑΘΑΡΟΥ ΝΕΡΟΥ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καθαρό νερό δεν αποτελείται αποκλειστικά και μόνο από μόρια νερού. Μετρήσεις μεγάλης ακρίβειας της αγωγιμότητας του νερού, έδειξαν ότι στο καθαρό νερό υπάρχουν </a:t>
            </a:r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r>
              <a:rPr lang="el-GR" b="1" dirty="0" smtClean="0"/>
              <a:t> (κατιόντα υδρογόνου) και ΟΗ</a:t>
            </a:r>
            <a:r>
              <a:rPr lang="el-GR" b="1" baseline="30000" dirty="0" smtClean="0"/>
              <a:t>-</a:t>
            </a:r>
            <a:r>
              <a:rPr lang="el-GR" b="1" dirty="0" smtClean="0"/>
              <a:t> (ανιόντα υδροξειδίου)</a:t>
            </a:r>
          </a:p>
          <a:p>
            <a:r>
              <a:rPr lang="el-GR" dirty="0" smtClean="0"/>
              <a:t> Τα ιόντα αυτά προκύπτουν λόγω του </a:t>
            </a:r>
            <a:r>
              <a:rPr lang="el-GR" b="1" dirty="0" smtClean="0"/>
              <a:t>ιοντισμού</a:t>
            </a:r>
            <a:r>
              <a:rPr lang="el-GR" dirty="0" smtClean="0"/>
              <a:t> του νερού, σύμφωνα με το σχήμα:</a:t>
            </a:r>
          </a:p>
          <a:p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O </a:t>
            </a:r>
            <a:r>
              <a:rPr lang="el-GR" b="1" dirty="0" smtClean="0"/>
              <a:t>-&gt;</a:t>
            </a:r>
            <a:r>
              <a:rPr lang="en-US" b="1" dirty="0" smtClean="0"/>
              <a:t> H</a:t>
            </a:r>
            <a:r>
              <a:rPr lang="el-GR" b="1" baseline="30000" dirty="0" smtClean="0"/>
              <a:t>+</a:t>
            </a:r>
            <a:r>
              <a:rPr lang="el-GR" b="1" dirty="0" smtClean="0"/>
              <a:t> + </a:t>
            </a:r>
            <a:r>
              <a:rPr lang="en-US" b="1" dirty="0" smtClean="0"/>
              <a:t>OH</a:t>
            </a:r>
            <a:r>
              <a:rPr lang="en-US" b="1" baseline="30000" dirty="0" smtClean="0"/>
              <a:t>-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ΔΙΑΛΥΜΑ ΚΑΘΑΡΟΥ ΝΕΡΟΥ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ποσοστό των μορίων του νερού που διίστανται είναι πάρα πολύ μικρό: Στο 1.000.000 μόρια νερού διίστανται μόνο 4μόρια</a:t>
            </a:r>
          </a:p>
          <a:p>
            <a:r>
              <a:rPr lang="el-GR" dirty="0" smtClean="0"/>
              <a:t>Όπως προκύπτει από την εξίσωση διάστασης:</a:t>
            </a:r>
          </a:p>
          <a:p>
            <a:pPr>
              <a:buNone/>
            </a:pPr>
            <a:r>
              <a:rPr lang="el-GR" b="1" dirty="0" smtClean="0"/>
              <a:t>    </a:t>
            </a:r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O </a:t>
            </a:r>
            <a:r>
              <a:rPr lang="el-GR" b="1" dirty="0" smtClean="0"/>
              <a:t>-&gt;</a:t>
            </a:r>
            <a:r>
              <a:rPr lang="en-US" b="1" dirty="0" smtClean="0"/>
              <a:t> H</a:t>
            </a:r>
            <a:r>
              <a:rPr lang="el-GR" b="1" baseline="30000" dirty="0" smtClean="0"/>
              <a:t>+</a:t>
            </a:r>
            <a:r>
              <a:rPr lang="el-GR" b="1" dirty="0" smtClean="0"/>
              <a:t> + </a:t>
            </a:r>
            <a:r>
              <a:rPr lang="en-US" b="1" dirty="0" smtClean="0"/>
              <a:t>OH</a:t>
            </a:r>
            <a:r>
              <a:rPr lang="en-US" b="1" baseline="30000" dirty="0" smtClean="0"/>
              <a:t>-</a:t>
            </a:r>
            <a:r>
              <a:rPr lang="el-GR" b="1" baseline="30000" dirty="0" smtClean="0"/>
              <a:t>    </a:t>
            </a:r>
          </a:p>
          <a:p>
            <a:pPr>
              <a:buNone/>
            </a:pPr>
            <a:r>
              <a:rPr lang="el-GR" sz="2800" b="1" baseline="30000" dirty="0" smtClean="0">
                <a:solidFill>
                  <a:srgbClr val="FF0000"/>
                </a:solidFill>
              </a:rPr>
              <a:t>      </a:t>
            </a:r>
            <a:r>
              <a:rPr lang="el-GR" sz="2800" b="1" dirty="0" smtClean="0">
                <a:solidFill>
                  <a:srgbClr val="FF0000"/>
                </a:solidFill>
              </a:rPr>
              <a:t>ΠΛΗΘΟΣ κατιόντων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      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+</a:t>
            </a:r>
            <a:r>
              <a:rPr lang="el-GR" sz="2800" b="1" dirty="0" smtClean="0">
                <a:solidFill>
                  <a:srgbClr val="FF0000"/>
                </a:solidFill>
              </a:rPr>
              <a:t> = ΠΛΗΘΟΣ ανιόντων </a:t>
            </a:r>
            <a:r>
              <a:rPr lang="en-US" sz="2800" b="1" dirty="0" smtClean="0">
                <a:solidFill>
                  <a:srgbClr val="FF0000"/>
                </a:solidFill>
              </a:rPr>
              <a:t>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ΟΞΙΝΟ ΔΙΑΛΥΜΑ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ένα οξύ </a:t>
            </a:r>
            <a:r>
              <a:rPr lang="el-GR" dirty="0" smtClean="0"/>
              <a:t>δι</a:t>
            </a:r>
            <a:r>
              <a:rPr lang="el-GR" dirty="0" smtClean="0"/>
              <a:t>α</a:t>
            </a:r>
            <a:r>
              <a:rPr lang="el-GR" dirty="0" smtClean="0"/>
              <a:t>λύεται </a:t>
            </a:r>
            <a:r>
              <a:rPr lang="el-GR" dirty="0" smtClean="0"/>
              <a:t>στο νερό απελευθερώνει </a:t>
            </a:r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r>
              <a:rPr lang="el-GR" b="1" dirty="0" smtClean="0"/>
              <a:t> (κατιόντα υδρογόνου) </a:t>
            </a:r>
          </a:p>
          <a:p>
            <a:r>
              <a:rPr lang="el-GR" dirty="0" smtClean="0"/>
              <a:t>Άρα  το πλήθος </a:t>
            </a:r>
            <a:r>
              <a:rPr lang="el-GR" b="1" dirty="0" smtClean="0"/>
              <a:t>κατιόντων υδρογόνου Η</a:t>
            </a:r>
            <a:r>
              <a:rPr lang="el-GR" b="1" baseline="30000" dirty="0" smtClean="0"/>
              <a:t>+ </a:t>
            </a:r>
            <a:r>
              <a:rPr lang="el-GR" dirty="0" smtClean="0"/>
              <a:t>αυξάνεται πάρα πολύ</a:t>
            </a:r>
          </a:p>
          <a:p>
            <a:r>
              <a:rPr lang="el-GR" dirty="0" smtClean="0"/>
              <a:t>Άρα στο </a:t>
            </a:r>
            <a:r>
              <a:rPr lang="el-GR" b="1" dirty="0" smtClean="0"/>
              <a:t>όξινο διάλυμα </a:t>
            </a:r>
            <a:r>
              <a:rPr lang="el-GR" dirty="0" smtClean="0"/>
              <a:t>ισχύει:</a:t>
            </a:r>
          </a:p>
          <a:p>
            <a:r>
              <a:rPr lang="el-GR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ΠΛΗΘΟΣ κατιόντων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      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+</a:t>
            </a:r>
            <a:r>
              <a:rPr lang="el-GR" sz="2800" b="1" dirty="0" smtClean="0">
                <a:solidFill>
                  <a:srgbClr val="FF0000"/>
                </a:solidFill>
              </a:rPr>
              <a:t> &gt; </a:t>
            </a:r>
            <a:r>
              <a:rPr lang="el-GR" sz="2800" b="1" dirty="0" smtClean="0">
                <a:solidFill>
                  <a:srgbClr val="FF0000"/>
                </a:solidFill>
              </a:rPr>
              <a:t>ΠΛΗΘΟΣ </a:t>
            </a:r>
            <a:r>
              <a:rPr lang="el-GR" sz="2800" b="1" dirty="0" smtClean="0">
                <a:solidFill>
                  <a:srgbClr val="FF0000"/>
                </a:solidFill>
              </a:rPr>
              <a:t>ανιόντων </a:t>
            </a:r>
            <a:r>
              <a:rPr lang="en-US" sz="2800" b="1" dirty="0" smtClean="0">
                <a:solidFill>
                  <a:srgbClr val="FF0000"/>
                </a:solidFill>
              </a:rPr>
              <a:t>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ΒΑΣΙΚΟ ΔΙΑΛΥΜΑ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μια βάση διαλύεται στο νερό απελευθερώνει</a:t>
            </a:r>
            <a:r>
              <a:rPr lang="el-GR" b="1" dirty="0" smtClean="0"/>
              <a:t> ΟΗ</a:t>
            </a:r>
            <a:r>
              <a:rPr lang="el-GR" b="1" baseline="30000" dirty="0" smtClean="0"/>
              <a:t>-</a:t>
            </a:r>
            <a:r>
              <a:rPr lang="el-GR" b="1" dirty="0" smtClean="0"/>
              <a:t> (ανιόντα υδροξειδίου)</a:t>
            </a:r>
          </a:p>
          <a:p>
            <a:r>
              <a:rPr lang="el-GR" dirty="0" smtClean="0"/>
              <a:t>Άρα  το πλήθος </a:t>
            </a:r>
            <a:r>
              <a:rPr lang="el-GR" b="1" dirty="0" smtClean="0"/>
              <a:t>ανιόντων υδροξειδίου ΟΗ</a:t>
            </a:r>
            <a:r>
              <a:rPr lang="el-GR" b="1" baseline="30000" dirty="0" smtClean="0"/>
              <a:t>- </a:t>
            </a:r>
            <a:r>
              <a:rPr lang="el-GR" dirty="0" smtClean="0"/>
              <a:t>αυξάνεται πάρα πολύ</a:t>
            </a:r>
          </a:p>
          <a:p>
            <a:r>
              <a:rPr lang="el-GR" dirty="0" smtClean="0"/>
              <a:t>Άρα στο </a:t>
            </a:r>
            <a:r>
              <a:rPr lang="el-GR" b="1" dirty="0" smtClean="0"/>
              <a:t>βασικό διάλυμα </a:t>
            </a:r>
            <a:r>
              <a:rPr lang="el-GR" dirty="0" smtClean="0"/>
              <a:t>ισχύει:</a:t>
            </a:r>
          </a:p>
          <a:p>
            <a:r>
              <a:rPr lang="el-GR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ΠΛΗΘΟΣ κατιόντων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      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+</a:t>
            </a:r>
            <a:r>
              <a:rPr lang="el-GR" sz="2800" b="1" dirty="0" smtClean="0">
                <a:solidFill>
                  <a:srgbClr val="FF0000"/>
                </a:solidFill>
              </a:rPr>
              <a:t> &lt; ΠΛΗΘΟΣ ανιόντων </a:t>
            </a:r>
            <a:r>
              <a:rPr lang="en-US" sz="2800" b="1" dirty="0" smtClean="0">
                <a:solidFill>
                  <a:srgbClr val="FF0000"/>
                </a:solidFill>
              </a:rPr>
              <a:t>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ΣΥΓΚΡΙΤΙΚΟΣ ΠΙΝΑΚΑΣ ΟΞΕΩΝ -ΒΑΣΕΩΝ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81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ΟΞΕΑ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ΒΑΣΕΙΣ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ΟΞΙΝΟΣ ΧΑΡΑΚΤΗΡΑΣ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ΒΑΣΙΚΟΣ ΧΑΡΑΚΤΗΡΑΣ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0&lt;=</a:t>
                      </a:r>
                      <a:r>
                        <a:rPr lang="en-US" dirty="0" smtClean="0"/>
                        <a:t>PH&lt;7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7&lt;=PH&lt;14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aseline="0" dirty="0" smtClean="0"/>
                        <a:t>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</a:rPr>
                        <a:t>ΠΛΗΘΟΣ κατιόντων</a:t>
                      </a:r>
                      <a:r>
                        <a:rPr lang="el-GR" sz="1800" b="0" baseline="300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l-GR" sz="1800" b="0" baseline="30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</a:rPr>
                        <a:t> &gt; ΠΛΗΘΟΣ ανιόντων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OH</a:t>
                      </a:r>
                      <a:r>
                        <a:rPr lang="en-US" sz="1800" b="0" baseline="30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l-GR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solidFill>
                            <a:schemeClr val="tx1"/>
                          </a:solidFill>
                        </a:rPr>
                        <a:t>ΠΛΗΘΟΣ κατιόντων</a:t>
                      </a:r>
                      <a:r>
                        <a:rPr lang="el-GR" sz="1800" b="0" baseline="300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l-GR" sz="1800" b="0" baseline="30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</a:rPr>
                        <a:t> &lt; ΠΛΗΘΟΣ ανιόντων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OH</a:t>
                      </a:r>
                      <a:r>
                        <a:rPr lang="en-US" sz="1800" b="0" baseline="30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l-GR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ΧΗΜΙΚΟΙ</a:t>
                      </a:r>
                      <a:r>
                        <a:rPr lang="el-G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ΤΥΠΟΙ: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HCl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</a:t>
                      </a:r>
                      <a:r>
                        <a:rPr lang="en-GB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  <a:r>
                        <a:rPr lang="en-GB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HNO</a:t>
                      </a:r>
                      <a:r>
                        <a:rPr lang="en-GB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ΧΗΜΙΚΟΙ ΤΥΠΟΙ: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NaOH, Ca(OH)</a:t>
                      </a:r>
                      <a:r>
                        <a:rPr lang="en-GB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KOH</a:t>
                      </a:r>
                      <a:r>
                        <a:rPr lang="el-GR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l-G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NH</a:t>
                      </a:r>
                      <a:r>
                        <a:rPr lang="en-GB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ΔΕΙΚΤΗΣ ΜΠΛΕ ΤΗΣ ΒΡΟΜΟΘΥΜΟΛΗΣ: </a:t>
                      </a:r>
                      <a:r>
                        <a:rPr lang="el-GR" dirty="0" smtClean="0">
                          <a:solidFill>
                            <a:srgbClr val="FFC000"/>
                          </a:solidFill>
                        </a:rPr>
                        <a:t>ΧΡΩΜΑ ΚΙΤΡΙΝΟ</a:t>
                      </a:r>
                      <a:endParaRPr lang="el-GR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ΔΕΙΚΤΗΣ ΜΠΛΕ ΤΗΣ ΒΡΟΜΟΘΥΜΟΛΗΣ: </a:t>
                      </a:r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ΧΡΩΜΑ </a:t>
                      </a:r>
                      <a:r>
                        <a:rPr lang="el-GR" baseline="0" dirty="0" smtClean="0">
                          <a:solidFill>
                            <a:srgbClr val="0070C0"/>
                          </a:solidFill>
                        </a:rPr>
                        <a:t> ΜΠΛΕ</a:t>
                      </a:r>
                      <a:endParaRPr lang="el-GR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ΟΥΔΕΤΕΡΟ ΔΙΑΛΥΜΑ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b="0" dirty="0" smtClean="0">
                <a:solidFill>
                  <a:schemeClr val="tx1"/>
                </a:solidFill>
              </a:rPr>
              <a:t>ΠΛΗΘΟΣ κατιόντων</a:t>
            </a:r>
            <a:r>
              <a:rPr lang="el-GR" sz="3600" b="0" baseline="30000" dirty="0" smtClean="0">
                <a:solidFill>
                  <a:schemeClr val="tx1"/>
                </a:solidFill>
              </a:rPr>
              <a:t>      </a:t>
            </a:r>
            <a:r>
              <a:rPr lang="en-US" sz="3600" b="0" dirty="0" smtClean="0">
                <a:solidFill>
                  <a:schemeClr val="tx1"/>
                </a:solidFill>
              </a:rPr>
              <a:t>H</a:t>
            </a:r>
            <a:r>
              <a:rPr lang="el-GR" sz="3600" b="0" baseline="30000" dirty="0" smtClean="0">
                <a:solidFill>
                  <a:schemeClr val="tx1"/>
                </a:solidFill>
              </a:rPr>
              <a:t>+</a:t>
            </a:r>
            <a:r>
              <a:rPr lang="el-GR" sz="3600" b="0" dirty="0" smtClean="0">
                <a:solidFill>
                  <a:schemeClr val="tx1"/>
                </a:solidFill>
              </a:rPr>
              <a:t> </a:t>
            </a:r>
            <a:r>
              <a:rPr lang="en-US" sz="3600" b="0" dirty="0" smtClean="0">
                <a:solidFill>
                  <a:schemeClr val="tx1"/>
                </a:solidFill>
              </a:rPr>
              <a:t>=</a:t>
            </a:r>
            <a:r>
              <a:rPr lang="el-GR" sz="3600" b="0" dirty="0" smtClean="0">
                <a:solidFill>
                  <a:schemeClr val="tx1"/>
                </a:solidFill>
              </a:rPr>
              <a:t> ΠΛΗΘΟΣ ανιόντων </a:t>
            </a:r>
            <a:r>
              <a:rPr lang="en-US" sz="3600" b="0" dirty="0" smtClean="0">
                <a:solidFill>
                  <a:schemeClr val="tx1"/>
                </a:solidFill>
              </a:rPr>
              <a:t>OH</a:t>
            </a:r>
            <a:r>
              <a:rPr lang="en-US" sz="3600" b="0" baseline="30000" dirty="0" smtClean="0">
                <a:solidFill>
                  <a:schemeClr val="tx1"/>
                </a:solidFill>
              </a:rPr>
              <a:t>-</a:t>
            </a:r>
            <a:endParaRPr lang="el-GR" sz="3600" b="0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sz="3600" dirty="0" smtClean="0"/>
              <a:t>PH=7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273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  ΚΑΘΑΡΟΥ ΝΕΡΟΥ</vt:lpstr>
      <vt:lpstr>ΔΙΑΣΤΑΣΗ ΚΑΘΑΡΟΥ ΝΕΡΟΥ</vt:lpstr>
      <vt:lpstr>ΣΕ ΔΙΑΛΥΜΑ ΚΑΘΑΡΟΥ ΝΕΡΟΥ</vt:lpstr>
      <vt:lpstr>ΣΕ ΟΞΙΝΟ ΔΙΑΛΥΜΑ</vt:lpstr>
      <vt:lpstr>ΒΑΣΙΚΟ ΔΙΑΛΥΜΑ</vt:lpstr>
      <vt:lpstr>ΣΥΓΚΡΙΤΙΚΟΣ ΠΙΝΑΚΑΣ ΟΞΕΩΝ -ΒΑΣΕΩΝ</vt:lpstr>
      <vt:lpstr>ΟΥΔΕΤΕΡΟ ΔΙΑΛΥΜΑ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  ΚΑΘΑΡΟΥ ΝΕΡΟΥ</dc:title>
  <dc:creator>user</dc:creator>
  <cp:lastModifiedBy>user</cp:lastModifiedBy>
  <cp:revision>4</cp:revision>
  <dcterms:created xsi:type="dcterms:W3CDTF">2020-04-23T11:58:56Z</dcterms:created>
  <dcterms:modified xsi:type="dcterms:W3CDTF">2021-04-21T07:54:35Z</dcterms:modified>
</cp:coreProperties>
</file>