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9" r:id="rId4"/>
    <p:sldId id="257" r:id="rId5"/>
    <p:sldId id="260" r:id="rId6"/>
    <p:sldId id="268" r:id="rId7"/>
    <p:sldId id="265" r:id="rId8"/>
    <p:sldId id="266" r:id="rId9"/>
    <p:sldId id="263" r:id="rId10"/>
    <p:sldId id="258" r:id="rId11"/>
    <p:sldId id="267" r:id="rId12"/>
    <p:sldId id="261" r:id="rId13"/>
    <p:sldId id="262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DD376-96F7-49BA-8F5D-BCC3A092078C}" type="datetimeFigureOut">
              <a:rPr lang="el-GR" smtClean="0"/>
              <a:pPr/>
              <a:t>26/3/2021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C0392-125B-4102-A9FA-EE971326634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DD376-96F7-49BA-8F5D-BCC3A092078C}" type="datetimeFigureOut">
              <a:rPr lang="el-GR" smtClean="0"/>
              <a:pPr/>
              <a:t>26/3/2021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C0392-125B-4102-A9FA-EE971326634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DD376-96F7-49BA-8F5D-BCC3A092078C}" type="datetimeFigureOut">
              <a:rPr lang="el-GR" smtClean="0"/>
              <a:pPr/>
              <a:t>26/3/2021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C0392-125B-4102-A9FA-EE971326634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DD376-96F7-49BA-8F5D-BCC3A092078C}" type="datetimeFigureOut">
              <a:rPr lang="el-GR" smtClean="0"/>
              <a:pPr/>
              <a:t>26/3/2021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C0392-125B-4102-A9FA-EE971326634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DD376-96F7-49BA-8F5D-BCC3A092078C}" type="datetimeFigureOut">
              <a:rPr lang="el-GR" smtClean="0"/>
              <a:pPr/>
              <a:t>26/3/2021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C0392-125B-4102-A9FA-EE971326634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DD376-96F7-49BA-8F5D-BCC3A092078C}" type="datetimeFigureOut">
              <a:rPr lang="el-GR" smtClean="0"/>
              <a:pPr/>
              <a:t>26/3/2021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C0392-125B-4102-A9FA-EE971326634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DD376-96F7-49BA-8F5D-BCC3A092078C}" type="datetimeFigureOut">
              <a:rPr lang="el-GR" smtClean="0"/>
              <a:pPr/>
              <a:t>26/3/2021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C0392-125B-4102-A9FA-EE971326634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DD376-96F7-49BA-8F5D-BCC3A092078C}" type="datetimeFigureOut">
              <a:rPr lang="el-GR" smtClean="0"/>
              <a:pPr/>
              <a:t>26/3/2021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C0392-125B-4102-A9FA-EE971326634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DD376-96F7-49BA-8F5D-BCC3A092078C}" type="datetimeFigureOut">
              <a:rPr lang="el-GR" smtClean="0"/>
              <a:pPr/>
              <a:t>26/3/2021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C0392-125B-4102-A9FA-EE971326634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DD376-96F7-49BA-8F5D-BCC3A092078C}" type="datetimeFigureOut">
              <a:rPr lang="el-GR" smtClean="0"/>
              <a:pPr/>
              <a:t>26/3/2021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C0392-125B-4102-A9FA-EE971326634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DD376-96F7-49BA-8F5D-BCC3A092078C}" type="datetimeFigureOut">
              <a:rPr lang="el-GR" smtClean="0"/>
              <a:pPr/>
              <a:t>26/3/2021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C0392-125B-4102-A9FA-EE971326634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DD376-96F7-49BA-8F5D-BCC3A092078C}" type="datetimeFigureOut">
              <a:rPr lang="el-GR" smtClean="0"/>
              <a:pPr/>
              <a:t>26/3/2021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C0392-125B-4102-A9FA-EE9713266344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l-GR" dirty="0" smtClean="0"/>
              <a:t>Τι είναι το </a:t>
            </a:r>
            <a:r>
              <a:rPr lang="en-US" dirty="0" smtClean="0"/>
              <a:t>PH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ΠΕΧΑΜΕΤΡΙΚΟ ΧΑΡΤΙ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93096"/>
            <a:ext cx="8229600" cy="1833067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Ειδικό απορροφητικό χαρτί εμπλουτισμένο με μίγμα δεικτών (</a:t>
            </a:r>
            <a:r>
              <a:rPr lang="en-US" dirty="0" smtClean="0"/>
              <a:t>universal) , </a:t>
            </a:r>
            <a:r>
              <a:rPr lang="el-GR" dirty="0" smtClean="0"/>
              <a:t>ώστε να αλλάζει χρώμα με την παρουσία οξέων ή βασεων. Το κάθε χρώμα αντιστοιχεί σε συγκεκριμένη τιμή </a:t>
            </a:r>
            <a:r>
              <a:rPr lang="en-US" dirty="0" smtClean="0"/>
              <a:t>PH</a:t>
            </a:r>
            <a:endParaRPr lang="el-GR" dirty="0"/>
          </a:p>
        </p:txBody>
      </p:sp>
      <p:sp>
        <p:nvSpPr>
          <p:cNvPr id="1026" name="AutoShape 2" descr="pH, Natural Range, Effects and the pH Sca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1030" name="Picture 6" descr="http://www.chimicare.org/blog/wp-content/uploads/2012/06/striscioline-reattive-misura-p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484784"/>
            <a:ext cx="5350592" cy="28803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ΠΕΧΑΜΕΤΡΟ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Ηλεκτονικό όργανο μεγαλύτερης ακρίβειας από το πεχαμετρικό χαρτί γιατί μπορεί να μας δείχνει και δεκαδικές τιμές</a:t>
            </a:r>
            <a:endParaRPr lang="el-GR" sz="3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ΠΕΧΑΜΕΤΡΟ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5696" y="6858000"/>
            <a:ext cx="8229600" cy="1578905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9218" name="AutoShape 2" descr="Πεχάμετρο Φορητό ηλεκτρονικό portable Ph meter Hanna ΗΙ9810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9220" name="AutoShape 4" descr="Πεχάμετρο Φορητό ηλεκτρονικό portable Ph meter Hanna ΗΙ9810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9222" name="Picture 6" descr="Πεχάμετρο Φορητό ηλεκτρονικό portable Ph meter Hanna ΗΙ981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143000"/>
            <a:ext cx="5705475" cy="571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ΠΕΧΑΜΕΤΡΟ ΜΕΓΑΛΥΤΕΡΗΣ ΑΚΡΙΒΕΙΑΣ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5896" y="7533456"/>
            <a:ext cx="5997352" cy="3085803"/>
          </a:xfrm>
        </p:spPr>
        <p:txBody>
          <a:bodyPr/>
          <a:lstStyle/>
          <a:p>
            <a:endParaRPr lang="el-GR" dirty="0"/>
          </a:p>
        </p:txBody>
      </p:sp>
      <p:pic>
        <p:nvPicPr>
          <p:cNvPr id="10242" name="Picture 2" descr="Πεχάμετρο επαγγελματικό HANNA HI-9819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628800"/>
            <a:ext cx="6552728" cy="48509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ΟΡΙΣΜΟΣ </a:t>
            </a:r>
            <a:r>
              <a:rPr lang="en-US" dirty="0" smtClean="0">
                <a:solidFill>
                  <a:srgbClr val="FF0000"/>
                </a:solidFill>
              </a:rPr>
              <a:t>PH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1"/>
                </a:solidFill>
              </a:rPr>
              <a:t>Η </a:t>
            </a:r>
            <a:r>
              <a:rPr lang="el-GR" b="1" dirty="0" smtClean="0">
                <a:solidFill>
                  <a:schemeClr val="accent1"/>
                </a:solidFill>
              </a:rPr>
              <a:t>ενεργός οξύτητα</a:t>
            </a:r>
            <a:r>
              <a:rPr lang="el-GR" dirty="0" smtClean="0">
                <a:solidFill>
                  <a:schemeClr val="accent1"/>
                </a:solidFill>
              </a:rPr>
              <a:t> ή </a:t>
            </a:r>
            <a:r>
              <a:rPr lang="el-GR" b="1" dirty="0" smtClean="0">
                <a:solidFill>
                  <a:schemeClr val="accent1"/>
                </a:solidFill>
              </a:rPr>
              <a:t>pH</a:t>
            </a:r>
            <a:r>
              <a:rPr lang="el-GR" dirty="0" smtClean="0">
                <a:solidFill>
                  <a:schemeClr val="accent1"/>
                </a:solidFill>
              </a:rPr>
              <a:t> (προφέρεται πεχά) είναι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l-GR" dirty="0" smtClean="0">
                <a:solidFill>
                  <a:schemeClr val="accent1"/>
                </a:solidFill>
              </a:rPr>
              <a:t>μια κλίμακα που μας δείχνει πόσο όξινο ή βασικό είναι ένα διάλυμα στους 25</a:t>
            </a:r>
            <a:r>
              <a:rPr lang="el-GR" baseline="30000" dirty="0" smtClean="0">
                <a:solidFill>
                  <a:schemeClr val="accent1"/>
                </a:solidFill>
              </a:rPr>
              <a:t>ο</a:t>
            </a:r>
            <a:r>
              <a:rPr lang="el-GR" dirty="0" smtClean="0">
                <a:solidFill>
                  <a:schemeClr val="accent1"/>
                </a:solidFill>
              </a:rPr>
              <a:t> </a:t>
            </a:r>
            <a:r>
              <a:rPr lang="en-US" dirty="0" smtClean="0">
                <a:solidFill>
                  <a:schemeClr val="accent1"/>
                </a:solidFill>
              </a:rPr>
              <a:t>C</a:t>
            </a:r>
            <a:endParaRPr lang="el-GR" dirty="0" smtClean="0">
              <a:solidFill>
                <a:schemeClr val="accent1"/>
              </a:solidFill>
            </a:endParaRPr>
          </a:p>
          <a:p>
            <a:r>
              <a:rPr lang="el-GR" dirty="0" smtClean="0">
                <a:solidFill>
                  <a:schemeClr val="accent1"/>
                </a:solidFill>
              </a:rPr>
              <a:t>Σχετίζεται με τη συγκέντρωση των κατιόντων υδρογόνου στο διάλυμα</a:t>
            </a:r>
          </a:p>
          <a:p>
            <a:r>
              <a:rPr lang="el-GR" dirty="0" smtClean="0">
                <a:solidFill>
                  <a:schemeClr val="accent1"/>
                </a:solidFill>
              </a:rPr>
              <a:t>Παίρνει τιμές : 0&lt;=</a:t>
            </a:r>
            <a:r>
              <a:rPr lang="en-US" dirty="0" smtClean="0">
                <a:solidFill>
                  <a:schemeClr val="accent1"/>
                </a:solidFill>
              </a:rPr>
              <a:t> PH &lt;= 14</a:t>
            </a:r>
          </a:p>
          <a:p>
            <a:endParaRPr lang="en-US" dirty="0" smtClean="0">
              <a:solidFill>
                <a:schemeClr val="accent1"/>
              </a:solidFill>
            </a:endParaRPr>
          </a:p>
          <a:p>
            <a:endParaRPr lang="el-GR" dirty="0" smtClean="0">
              <a:solidFill>
                <a:schemeClr val="accent1"/>
              </a:solidFill>
            </a:endParaRP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3501008"/>
            <a:ext cx="8229600" cy="3157811"/>
          </a:xfrm>
        </p:spPr>
        <p:txBody>
          <a:bodyPr/>
          <a:lstStyle/>
          <a:p>
            <a:endParaRPr lang="el-GR"/>
          </a:p>
        </p:txBody>
      </p:sp>
      <p:sp>
        <p:nvSpPr>
          <p:cNvPr id="7170" name="AutoShape 2" descr="pH εκφράζει πόσο όξινο είναι ένα διάλυμα - ppt κατέβασμα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7172" name="AutoShape 4" descr="pH εκφράζει πόσο όξινο είναι ένα διάλυμα - ppt κατέβασμα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7174" name="Picture 6" descr="pH εκφράζει πόσο όξινο είναι ένα διάλυμα - ppt κατέβασμα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ΟΛΟΚΛΗΡΗ Η ΚΛΙΜΑΚΑ </a:t>
            </a:r>
            <a:r>
              <a:rPr lang="en-US" dirty="0" smtClean="0"/>
              <a:t>PH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645024"/>
            <a:ext cx="8219256" cy="2481139"/>
          </a:xfrm>
        </p:spPr>
        <p:txBody>
          <a:bodyPr>
            <a:normAutofit fontScale="92500"/>
          </a:bodyPr>
          <a:lstStyle/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0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&lt; </a:t>
            </a:r>
            <a:r>
              <a:rPr lang="el-GR" dirty="0" smtClean="0">
                <a:solidFill>
                  <a:srgbClr val="FF0000"/>
                </a:solidFill>
              </a:rPr>
              <a:t>ή = </a:t>
            </a:r>
            <a:r>
              <a:rPr lang="en-US" dirty="0" smtClean="0">
                <a:solidFill>
                  <a:srgbClr val="FF0000"/>
                </a:solidFill>
              </a:rPr>
              <a:t>PH &lt;</a:t>
            </a:r>
            <a:r>
              <a:rPr lang="el-GR" dirty="0" smtClean="0">
                <a:solidFill>
                  <a:srgbClr val="FF0000"/>
                </a:solidFill>
              </a:rPr>
              <a:t> 7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l-GR" dirty="0" smtClean="0">
                <a:solidFill>
                  <a:srgbClr val="FF0000"/>
                </a:solidFill>
              </a:rPr>
              <a:t>: ΟΞΙΝΟ ΔΙΑΛΥΜΑ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PH = 7  </a:t>
            </a:r>
            <a:r>
              <a:rPr lang="el-GR" dirty="0" smtClean="0">
                <a:solidFill>
                  <a:srgbClr val="00B050"/>
                </a:solidFill>
              </a:rPr>
              <a:t>:  ΟΥΔΕΤΕΡΟ ΔΙΑΛΥΜΑ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7 &lt; PH  &lt; </a:t>
            </a:r>
            <a:r>
              <a:rPr lang="el-GR" dirty="0" smtClean="0">
                <a:solidFill>
                  <a:srgbClr val="0070C0"/>
                </a:solidFill>
              </a:rPr>
              <a:t>ή = 14 : ΒΑΣΙΚΟ </a:t>
            </a:r>
            <a:r>
              <a:rPr lang="en-US" dirty="0" smtClean="0">
                <a:solidFill>
                  <a:srgbClr val="0070C0"/>
                </a:solidFill>
              </a:rPr>
              <a:t>H </a:t>
            </a:r>
            <a:r>
              <a:rPr lang="el-GR" dirty="0" smtClean="0">
                <a:solidFill>
                  <a:srgbClr val="0070C0"/>
                </a:solidFill>
              </a:rPr>
              <a:t>ΑΛΚΑΛΙΚΟ ΔΙΑΛΥΜΑ</a:t>
            </a:r>
            <a:endParaRPr lang="el-GR" dirty="0">
              <a:solidFill>
                <a:srgbClr val="0070C0"/>
              </a:solidFill>
            </a:endParaRPr>
          </a:p>
        </p:txBody>
      </p:sp>
      <p:pic>
        <p:nvPicPr>
          <p:cNvPr id="8198" name="Picture 6" descr="PH Εδάφους Ποιο Είναι Κατάλληλο Για Κάθε Καλλιέργεια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332656"/>
            <a:ext cx="6667500" cy="3705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ΚΛΙΜΑΚΑ </a:t>
            </a:r>
            <a:r>
              <a:rPr lang="en-US" dirty="0" smtClean="0"/>
              <a:t>PH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V="1">
            <a:off x="611560" y="6812280"/>
            <a:ext cx="1512168" cy="45719"/>
          </a:xfrm>
        </p:spPr>
        <p:txBody>
          <a:bodyPr>
            <a:normAutofit fontScale="25000" lnSpcReduction="20000"/>
          </a:bodyPr>
          <a:lstStyle/>
          <a:p>
            <a:endParaRPr lang="el-GR" dirty="0"/>
          </a:p>
        </p:txBody>
      </p:sp>
      <p:sp>
        <p:nvSpPr>
          <p:cNvPr id="8194" name="AutoShape 2" descr="Κολπικό pH - Valiagy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8196" name="AutoShape 4" descr="Κολπικό pH - Valiagy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8198" name="Picture 6" descr="Κολπικό pH - Valiagy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484784"/>
            <a:ext cx="7372350" cy="4581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ΜΕΡΙΚΕΣ ΤΙΜΕΣ </a:t>
            </a:r>
            <a:r>
              <a:rPr lang="en-US" dirty="0" smtClean="0"/>
              <a:t>PH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V="1">
            <a:off x="457200" y="6126163"/>
            <a:ext cx="8229600" cy="731837"/>
          </a:xfrm>
        </p:spPr>
        <p:txBody>
          <a:bodyPr/>
          <a:lstStyle/>
          <a:p>
            <a:endParaRPr lang="el-GR" dirty="0"/>
          </a:p>
        </p:txBody>
      </p:sp>
      <p:pic>
        <p:nvPicPr>
          <p:cNvPr id="24578" name="Picture 2" descr="Ιοντική ισορροπία Προσδιορισμός του ph υδατικών διαλυμάτων οξέων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772816"/>
            <a:ext cx="8280920" cy="50851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ΟΞΙΝΑ ΔΙΑΛΥΜΑΤΑ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ΠΡΟΣΟΧΗ!!!!</a:t>
            </a:r>
          </a:p>
          <a:p>
            <a:r>
              <a:rPr lang="el-GR" dirty="0" smtClean="0">
                <a:solidFill>
                  <a:srgbClr val="FF0000"/>
                </a:solidFill>
              </a:rPr>
              <a:t>Στα όξινα διαλύματα:</a:t>
            </a:r>
          </a:p>
          <a:p>
            <a:r>
              <a:rPr lang="el-GR" dirty="0" smtClean="0">
                <a:solidFill>
                  <a:srgbClr val="FF0000"/>
                </a:solidFill>
              </a:rPr>
              <a:t>Όσο ΜΙΚΡΟΤΕΡΟ (πιο κοντά στο 0) είναι το </a:t>
            </a:r>
            <a:r>
              <a:rPr lang="en-US" dirty="0" smtClean="0">
                <a:solidFill>
                  <a:srgbClr val="FF0000"/>
                </a:solidFill>
              </a:rPr>
              <a:t>PH </a:t>
            </a:r>
            <a:r>
              <a:rPr lang="el-GR" dirty="0" smtClean="0">
                <a:solidFill>
                  <a:srgbClr val="FF0000"/>
                </a:solidFill>
              </a:rPr>
              <a:t>τόσο πιο ΌΞΙΝΟ το διάλυμα</a:t>
            </a:r>
          </a:p>
          <a:p>
            <a:r>
              <a:rPr lang="el-GR" dirty="0" smtClean="0">
                <a:solidFill>
                  <a:srgbClr val="FF0000"/>
                </a:solidFill>
              </a:rPr>
              <a:t>Όσο πιο μεγάλο (πιο κοντά στο 7) είναι το </a:t>
            </a:r>
            <a:r>
              <a:rPr lang="en-US" dirty="0" smtClean="0">
                <a:solidFill>
                  <a:srgbClr val="FF0000"/>
                </a:solidFill>
              </a:rPr>
              <a:t>PH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 smtClean="0">
                <a:solidFill>
                  <a:srgbClr val="FF0000"/>
                </a:solidFill>
              </a:rPr>
              <a:t>τόσο ΛΙΓΟΤΕΡΟ ΌΞΙΝΟ είναι το διάλυμα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l-GR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l-GR" dirty="0">
              <a:solidFill>
                <a:srgbClr val="FF0000"/>
              </a:solidFill>
            </a:endParaRPr>
          </a:p>
          <a:p>
            <a:pPr>
              <a:buNone/>
            </a:pP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ΑΡΑΙΩΣΗ ΟΞΙΝΟΥ ΔΙΑΛΥΜΑΤΟΣ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 γίνεται όταν αραιώνω, δηλαδή προσθέτω καθαρό νερό σε ένα όξινο διάλυμα;</a:t>
            </a:r>
          </a:p>
          <a:p>
            <a:r>
              <a:rPr lang="el-GR" dirty="0" smtClean="0"/>
              <a:t>Η τιμή του </a:t>
            </a:r>
            <a:r>
              <a:rPr lang="en-US" dirty="0" smtClean="0"/>
              <a:t>PH </a:t>
            </a:r>
            <a:r>
              <a:rPr lang="el-GR" u="sng" dirty="0" smtClean="0">
                <a:solidFill>
                  <a:srgbClr val="FF0000"/>
                </a:solidFill>
              </a:rPr>
              <a:t>ΜΕΓΑΛΩΝΕΙ</a:t>
            </a:r>
          </a:p>
          <a:p>
            <a:r>
              <a:rPr lang="el-GR" dirty="0" smtClean="0"/>
              <a:t>Δηλαδή πλησιάζει πιο πολύ στο 7, γίνεται </a:t>
            </a:r>
            <a:r>
              <a:rPr lang="el-GR" u="sng" dirty="0" smtClean="0">
                <a:solidFill>
                  <a:srgbClr val="FF0000"/>
                </a:solidFill>
              </a:rPr>
              <a:t>λιγότερο όξινο</a:t>
            </a:r>
          </a:p>
          <a:p>
            <a:pPr>
              <a:buNone/>
            </a:pPr>
            <a:endParaRPr lang="el-GR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ΠΩΣ ΜΕΤΡΑΜΕ ΤΟ </a:t>
            </a:r>
            <a:r>
              <a:rPr lang="en-US" dirty="0" smtClean="0"/>
              <a:t>PH </a:t>
            </a:r>
            <a:r>
              <a:rPr lang="el-GR" dirty="0" smtClean="0"/>
              <a:t>ΕΝΟΣ ΔΙΑΛΥΜΑΤΟΣ;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dirty="0" smtClean="0"/>
              <a:t>ΜΕ ΔΥΟ ΤΡΟΠΟΥΣ:</a:t>
            </a:r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 smtClean="0">
                <a:solidFill>
                  <a:srgbClr val="FF0000"/>
                </a:solidFill>
              </a:rPr>
              <a:t>Α) ΠΕΧΑΜΕΤΡΙΚΟ ΧΑΡΤΙ </a:t>
            </a:r>
          </a:p>
          <a:p>
            <a:pPr>
              <a:buNone/>
            </a:pPr>
            <a:r>
              <a:rPr lang="el-GR" dirty="0" smtClean="0"/>
              <a:t>ΕΥΚΟΛΟΣ ΚΑΙ ΓΡΗΓΟΡΟΣ ΤΡΟΠΟΣ, ΑΛΛΑ ΟΧΙ  ΜΕ ΜΕΓΑΛΗ ΑΚΡΙΒΕΙΑ. ΔΕΝ ΜΠΟΡΟΥΜΕ ΝΑ ΕΧΟΥΜΕ ΔΕΚΑΔΙΚΑ ΨΗΦΙΑ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>
                <a:solidFill>
                  <a:srgbClr val="FF0000"/>
                </a:solidFill>
              </a:rPr>
              <a:t>Β) ΠΕΧΑΜΕΤΡΟ</a:t>
            </a:r>
          </a:p>
          <a:p>
            <a:pPr>
              <a:buNone/>
            </a:pPr>
            <a:r>
              <a:rPr lang="el-GR" dirty="0" smtClean="0"/>
              <a:t>ΜΕΓΑΛΥΤΕΡΗ ΑΚΡΙΒΕΙΑ, ΔΕΙΧΝΕΙ ΚΑΙ ΔΕΚΑΔΙΚΑ ΨΗΦΙΑ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255</Words>
  <Application>Microsoft Office PowerPoint</Application>
  <PresentationFormat>On-screen Show (4:3)</PresentationFormat>
  <Paragraphs>36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 Τι είναι το PH</vt:lpstr>
      <vt:lpstr>ΟΡΙΣΜΟΣ PH</vt:lpstr>
      <vt:lpstr>Slide 3</vt:lpstr>
      <vt:lpstr>ΟΛΟΚΛΗΡΗ Η ΚΛΙΜΑΚΑ PH</vt:lpstr>
      <vt:lpstr>ΚΛΙΜΑΚΑ PH</vt:lpstr>
      <vt:lpstr>ΜΕΡΙΚΕΣ ΤΙΜΕΣ PH </vt:lpstr>
      <vt:lpstr>ΟΞΙΝΑ ΔΙΑΛΥΜΑΤΑ</vt:lpstr>
      <vt:lpstr>ΑΡΑΙΩΣΗ ΟΞΙΝΟΥ ΔΙΑΛΥΜΑΤΟΣ</vt:lpstr>
      <vt:lpstr>ΠΩΣ ΜΕΤΡΑΜΕ ΤΟ PH ΕΝΟΣ ΔΙΑΛΥΜΑΤΟΣ;</vt:lpstr>
      <vt:lpstr>ΠΕΧΑΜΕΤΡΙΚΟ ΧΑΡΤΙ</vt:lpstr>
      <vt:lpstr>ΠΕΧΑΜΕΤΡΟ</vt:lpstr>
      <vt:lpstr>ΠΕΧΑΜΕΤΡΟ</vt:lpstr>
      <vt:lpstr>ΠΕΧΑΜΕΤΡΟ ΜΕΓΑΛΥΤΕΡΗΣ ΑΚΡΙΒΕΙΑΣ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Τι είναι το PH</dc:title>
  <dc:creator>user</dc:creator>
  <cp:lastModifiedBy>user</cp:lastModifiedBy>
  <cp:revision>5</cp:revision>
  <dcterms:created xsi:type="dcterms:W3CDTF">2020-03-27T13:35:00Z</dcterms:created>
  <dcterms:modified xsi:type="dcterms:W3CDTF">2021-03-26T07:18:25Z</dcterms:modified>
</cp:coreProperties>
</file>