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>Imperativ -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endParaRPr lang="el-GR" sz="3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600" b="1" dirty="0" smtClean="0"/>
              <a:t>	</a:t>
            </a:r>
            <a:endParaRPr lang="el-GR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Lies</a:t>
            </a:r>
            <a:r>
              <a:rPr lang="de-DE" sz="3600" dirty="0" smtClean="0"/>
              <a:t> den Text!=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Διάβασε</a:t>
            </a:r>
            <a:r>
              <a:rPr lang="el-GR" sz="3600" dirty="0" smtClean="0"/>
              <a:t> το 	κείμενο</a:t>
            </a:r>
            <a:r>
              <a:rPr lang="de-DE" sz="3600" dirty="0" smtClean="0"/>
              <a:t>!</a:t>
            </a:r>
            <a:r>
              <a:rPr lang="el-GR" sz="36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Lest</a:t>
            </a:r>
            <a:r>
              <a:rPr lang="de-DE" sz="3600" b="1" dirty="0" smtClean="0"/>
              <a:t> </a:t>
            </a:r>
            <a:r>
              <a:rPr lang="de-DE" sz="3600" dirty="0" smtClean="0"/>
              <a:t>den Text! </a:t>
            </a:r>
            <a:r>
              <a:rPr lang="de-DE" sz="3600" dirty="0" smtClean="0"/>
              <a:t>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Διαβάστε</a:t>
            </a:r>
            <a:r>
              <a:rPr lang="el-GR" sz="3600" dirty="0" smtClean="0"/>
              <a:t> το κείμενο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Lesen Sie</a:t>
            </a:r>
            <a:r>
              <a:rPr lang="de-DE" sz="36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3600" dirty="0" smtClean="0"/>
              <a:t>den Text! </a:t>
            </a:r>
            <a:r>
              <a:rPr lang="de-DE" sz="3600" dirty="0" smtClean="0"/>
              <a:t>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Διαβάστε</a:t>
            </a:r>
            <a:r>
              <a:rPr lang="el-GR" sz="3600" dirty="0" smtClean="0"/>
              <a:t> το κείμενο</a:t>
            </a:r>
            <a:r>
              <a:rPr lang="de-DE" sz="3600" dirty="0" smtClean="0"/>
              <a:t>! 	</a:t>
            </a:r>
            <a:endParaRPr lang="el-GR" sz="3600" dirty="0" smtClean="0"/>
          </a:p>
          <a:p>
            <a:endParaRPr lang="el-G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6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6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de-DE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laufen</a:t>
            </a:r>
            <a:endParaRPr lang="el-GR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5100" b="1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Περπάτα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Lauft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Περπατήστε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 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Laufen</a:t>
            </a:r>
            <a:r>
              <a:rPr lang="de-DE" sz="6500" b="1" dirty="0" smtClean="0">
                <a:solidFill>
                  <a:srgbClr val="7030A0"/>
                </a:solidFill>
              </a:rPr>
              <a:t> </a:t>
            </a:r>
            <a:r>
              <a:rPr lang="de-DE" sz="6500" b="1" i="1" dirty="0" smtClean="0">
                <a:solidFill>
                  <a:srgbClr val="7030A0"/>
                </a:solidFill>
              </a:rPr>
              <a:t>Sie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Περπατήστε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</a:t>
            </a:r>
            <a:endParaRPr lang="el-GR" sz="6500" dirty="0" smtClean="0"/>
          </a:p>
          <a:p>
            <a:pPr>
              <a:buNone/>
            </a:pPr>
            <a:r>
              <a:rPr lang="de-DE" dirty="0" smtClean="0"/>
              <a:t>									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endParaRPr lang="el-GR" sz="36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b="1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</a:t>
            </a:r>
            <a:r>
              <a:rPr lang="de-DE" sz="3600" dirty="0" smtClean="0"/>
              <a:t> 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Πήγαινε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</a:t>
            </a:r>
            <a:r>
              <a:rPr lang="de-DE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Fahrt</a:t>
            </a:r>
            <a:r>
              <a:rPr lang="de-DE" sz="3600" dirty="0" smtClean="0"/>
              <a:t> 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Πάτε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 </a:t>
            </a:r>
            <a:r>
              <a:rPr lang="de-DE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Fahren Sie</a:t>
            </a:r>
            <a:r>
              <a:rPr lang="de-DE" sz="3600" i="1" dirty="0" smtClean="0">
                <a:solidFill>
                  <a:srgbClr val="C00000"/>
                </a:solidFill>
              </a:rPr>
              <a:t> </a:t>
            </a:r>
            <a:r>
              <a:rPr lang="de-DE" sz="3600" dirty="0" smtClean="0"/>
              <a:t>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Πάτε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de-DE" sz="4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schlafen</a:t>
            </a:r>
            <a:endParaRPr lang="el-GR" sz="4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b="1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 </a:t>
            </a:r>
            <a:r>
              <a:rPr lang="de-DE" sz="4200" dirty="0" smtClean="0"/>
              <a:t>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κοιμάσαι </a:t>
            </a:r>
            <a:r>
              <a:rPr lang="el-GR" sz="4200" dirty="0" smtClean="0"/>
              <a:t>τόσο πολύ! </a:t>
            </a:r>
            <a:r>
              <a:rPr lang="de-DE" sz="4200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Schlaft</a:t>
            </a:r>
            <a:r>
              <a:rPr lang="de-DE" sz="4200" dirty="0" smtClean="0"/>
              <a:t> 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κοιμάστε </a:t>
            </a:r>
            <a:r>
              <a:rPr lang="el-GR" sz="4200" dirty="0" smtClean="0"/>
              <a:t>τόσο πολύ!</a:t>
            </a:r>
            <a:r>
              <a:rPr lang="el-GR" sz="3900" dirty="0" smtClean="0"/>
              <a:t> </a:t>
            </a:r>
            <a:r>
              <a:rPr lang="de-DE" sz="39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Schlafen Sie</a:t>
            </a:r>
            <a:r>
              <a:rPr lang="de-DE" sz="4200" i="1" dirty="0" smtClean="0">
                <a:solidFill>
                  <a:srgbClr val="00B0F0"/>
                </a:solidFill>
              </a:rPr>
              <a:t> </a:t>
            </a:r>
            <a:r>
              <a:rPr lang="de-DE" sz="4200" dirty="0" smtClean="0"/>
              <a:t>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κοιμάστε </a:t>
            </a:r>
            <a:r>
              <a:rPr lang="el-GR" sz="4200" dirty="0" smtClean="0"/>
              <a:t>τόσο πολύ!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Ρήματα σε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eln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ern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de-DE" b="1" dirty="0" smtClean="0"/>
          </a:p>
          <a:p>
            <a:pPr>
              <a:buFont typeface="Wingdings" pitchFamily="2" charset="2"/>
              <a:buChar char="Ø"/>
            </a:pPr>
            <a:r>
              <a:rPr lang="de-DE" sz="51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klingeln</a:t>
            </a:r>
            <a:endParaRPr lang="de-DE" sz="3900" b="1" dirty="0" smtClean="0"/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Klingle</a:t>
            </a:r>
            <a:r>
              <a:rPr lang="de-DE" sz="5100" dirty="0" smtClean="0"/>
              <a:t> 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Χτύπα</a:t>
            </a:r>
            <a:r>
              <a:rPr lang="el-GR" sz="5100" dirty="0" smtClean="0"/>
              <a:t> 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Klingelt</a:t>
            </a:r>
            <a:r>
              <a:rPr lang="de-DE" sz="5100" dirty="0" smtClean="0"/>
              <a:t> 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Χτυπήστε</a:t>
            </a:r>
            <a:r>
              <a:rPr lang="el-GR" sz="5100" dirty="0" smtClean="0"/>
              <a:t> 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 </a:t>
            </a:r>
            <a:r>
              <a:rPr lang="de-DE" sz="4600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Klingeln Sie</a:t>
            </a:r>
            <a:r>
              <a:rPr lang="de-DE" sz="5100" i="1" dirty="0" smtClean="0">
                <a:solidFill>
                  <a:srgbClr val="FF0000"/>
                </a:solidFill>
              </a:rPr>
              <a:t> </a:t>
            </a:r>
            <a:r>
              <a:rPr lang="de-DE" sz="5100" dirty="0" smtClean="0"/>
              <a:t>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Χτυπήστε</a:t>
            </a:r>
            <a:r>
              <a:rPr lang="el-GR" sz="5100" dirty="0" smtClean="0"/>
              <a:t> 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</a:t>
            </a:r>
            <a:endParaRPr lang="el-GR" sz="5100" dirty="0" smtClean="0"/>
          </a:p>
          <a:p>
            <a:pPr>
              <a:buNone/>
            </a:pPr>
            <a:r>
              <a:rPr lang="de-DE" b="1" dirty="0" smtClean="0"/>
              <a:t>				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Ρήματα σε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eln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ern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l-GR" sz="3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ändern</a:t>
            </a:r>
            <a:endParaRPr lang="de-DE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err="1" smtClean="0">
                <a:solidFill>
                  <a:srgbClr val="00B0F0"/>
                </a:solidFill>
              </a:rPr>
              <a:t>Änd</a:t>
            </a:r>
            <a:r>
              <a:rPr lang="de-DE" sz="3600" b="1" i="1" dirty="0" smtClean="0">
                <a:solidFill>
                  <a:srgbClr val="00B0F0"/>
                </a:solidFill>
              </a:rPr>
              <a:t>(e)</a:t>
            </a:r>
            <a:r>
              <a:rPr lang="de-DE" sz="3600" b="1" i="1" dirty="0" err="1" smtClean="0">
                <a:solidFill>
                  <a:srgbClr val="00B0F0"/>
                </a:solidFill>
              </a:rPr>
              <a:t>re</a:t>
            </a:r>
            <a:r>
              <a:rPr lang="de-DE" sz="3600" dirty="0" smtClean="0"/>
              <a:t> 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αλλάζεις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 </a:t>
            </a:r>
            <a:endParaRPr lang="de-DE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00B0F0"/>
                </a:solidFill>
              </a:rPr>
              <a:t>Ändert</a:t>
            </a:r>
            <a:r>
              <a:rPr lang="de-DE" sz="3600" b="1" dirty="0" smtClean="0"/>
              <a:t> </a:t>
            </a:r>
            <a:r>
              <a:rPr lang="de-DE" sz="3600" dirty="0" smtClean="0"/>
              <a:t>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αλλάξετε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00B0F0"/>
                </a:solidFill>
              </a:rPr>
              <a:t>Ändern Sie</a:t>
            </a:r>
            <a:r>
              <a:rPr lang="de-DE" sz="3600" i="1" dirty="0" smtClean="0">
                <a:solidFill>
                  <a:srgbClr val="00B0F0"/>
                </a:solidFill>
              </a:rPr>
              <a:t> </a:t>
            </a:r>
            <a:r>
              <a:rPr lang="de-DE" sz="3600" dirty="0" smtClean="0"/>
              <a:t>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αλλάξετε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</a:t>
            </a:r>
          </a:p>
          <a:p>
            <a:pPr>
              <a:buNone/>
            </a:pPr>
            <a:r>
              <a:rPr lang="de-DE" dirty="0" smtClean="0"/>
              <a:t>				       	      </a:t>
            </a:r>
            <a:r>
              <a:rPr lang="el-GR" dirty="0" smtClean="0"/>
              <a:t>	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Gebrauch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Χρήση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Η </a:t>
            </a:r>
            <a:r>
              <a:rPr lang="el-GR" b="1" i="1" dirty="0" smtClean="0">
                <a:solidFill>
                  <a:srgbClr val="FF0000"/>
                </a:solidFill>
              </a:rPr>
              <a:t>προστακτική</a:t>
            </a:r>
            <a:r>
              <a:rPr lang="el-GR" dirty="0" smtClean="0"/>
              <a:t> χρησιμοποιείται στις παρακάτω περιπτώσεις: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Σε μια παράκληση</a:t>
            </a:r>
            <a:r>
              <a:rPr lang="de-DE" dirty="0" smtClean="0">
                <a:solidFill>
                  <a:srgbClr val="FF0000"/>
                </a:solidFill>
              </a:rPr>
              <a:t>: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de-DE" b="1" i="1" dirty="0" smtClean="0">
                <a:solidFill>
                  <a:srgbClr val="00B050"/>
                </a:solidFill>
              </a:rPr>
              <a:t>Kommen Sie</a:t>
            </a:r>
            <a:r>
              <a:rPr lang="de-DE" i="1" dirty="0" smtClean="0">
                <a:solidFill>
                  <a:srgbClr val="FF0000"/>
                </a:solidFill>
              </a:rPr>
              <a:t> </a:t>
            </a:r>
            <a:r>
              <a:rPr lang="de-DE" dirty="0" smtClean="0"/>
              <a:t>bitte hierher!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rgbClr val="00B050"/>
                </a:solidFill>
              </a:rPr>
              <a:t>Ελάτε</a:t>
            </a:r>
            <a:r>
              <a:rPr lang="el-GR" b="1" dirty="0" smtClean="0"/>
              <a:t> </a:t>
            </a:r>
            <a:r>
              <a:rPr lang="el-GR" dirty="0" smtClean="0"/>
              <a:t>σας παρακαλώ εδώ πέρα!</a:t>
            </a:r>
          </a:p>
          <a:p>
            <a:r>
              <a:rPr lang="de-DE" b="1" i="1" dirty="0" smtClean="0">
                <a:solidFill>
                  <a:srgbClr val="00B050"/>
                </a:solidFill>
              </a:rPr>
              <a:t>Leih</a:t>
            </a:r>
            <a:r>
              <a:rPr lang="de-DE" b="1" dirty="0" smtClean="0"/>
              <a:t> </a:t>
            </a:r>
            <a:r>
              <a:rPr lang="de-DE" dirty="0" smtClean="0"/>
              <a:t>mir bitte mal dein Wörterbuch! </a:t>
            </a:r>
            <a:r>
              <a:rPr lang="el-GR" dirty="0" smtClean="0"/>
              <a:t>= Για </a:t>
            </a:r>
            <a:r>
              <a:rPr lang="el-GR" b="1" i="1" dirty="0" smtClean="0">
                <a:solidFill>
                  <a:srgbClr val="00B050"/>
                </a:solidFill>
              </a:rPr>
              <a:t>δάνεισέ μου </a:t>
            </a:r>
            <a:r>
              <a:rPr lang="el-GR" dirty="0" smtClean="0"/>
              <a:t>σε παρακαλώ το λεξικό σου!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Για να δώσουμε μια συμβουλή:</a:t>
            </a:r>
          </a:p>
          <a:p>
            <a:r>
              <a:rPr lang="de-DE" b="1" i="1" dirty="0" smtClean="0">
                <a:solidFill>
                  <a:schemeClr val="tx2">
                    <a:lumMod val="75000"/>
                  </a:schemeClr>
                </a:solidFill>
              </a:rPr>
              <a:t>Trink</a:t>
            </a:r>
            <a:r>
              <a:rPr lang="de-DE" dirty="0" smtClean="0"/>
              <a:t> nicht so viel Alkohol!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Μην πίνεις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 smtClean="0"/>
              <a:t>τόσο πολύ αλκοόλ!</a:t>
            </a:r>
          </a:p>
          <a:p>
            <a:r>
              <a:rPr lang="de-DE" b="1" i="1" dirty="0" smtClean="0">
                <a:solidFill>
                  <a:schemeClr val="tx2">
                    <a:lumMod val="75000"/>
                  </a:schemeClr>
                </a:solidFill>
              </a:rPr>
              <a:t>Geh</a:t>
            </a:r>
            <a:r>
              <a:rPr lang="de-DE" dirty="0" smtClean="0"/>
              <a:t> doch mal wieder schwimmen! </a:t>
            </a:r>
            <a:r>
              <a:rPr lang="el-GR" dirty="0" smtClean="0"/>
              <a:t>= Για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πήγαινε</a:t>
            </a:r>
            <a:r>
              <a:rPr lang="el-GR" dirty="0" smtClean="0"/>
              <a:t> ξανά για κολύμπι!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Χρήση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Σε μια φιλική προτροπή:</a:t>
            </a:r>
          </a:p>
          <a:p>
            <a:r>
              <a:rPr lang="de-DE" b="1" i="1" dirty="0" smtClean="0">
                <a:solidFill>
                  <a:srgbClr val="7030A0"/>
                </a:solidFill>
              </a:rPr>
              <a:t>Setzen</a:t>
            </a:r>
            <a:r>
              <a:rPr lang="de-DE" i="1" dirty="0" smtClean="0">
                <a:solidFill>
                  <a:srgbClr val="7030A0"/>
                </a:solidFill>
              </a:rPr>
              <a:t> </a:t>
            </a:r>
            <a:r>
              <a:rPr lang="de-DE" b="1" i="1" dirty="0" smtClean="0">
                <a:solidFill>
                  <a:srgbClr val="7030A0"/>
                </a:solidFill>
              </a:rPr>
              <a:t>Sie</a:t>
            </a:r>
            <a:r>
              <a:rPr lang="de-DE" i="1" dirty="0" smtClean="0">
                <a:solidFill>
                  <a:srgbClr val="7030A0"/>
                </a:solidFill>
              </a:rPr>
              <a:t> </a:t>
            </a:r>
            <a:r>
              <a:rPr lang="de-DE" dirty="0" smtClean="0"/>
              <a:t>sich doch! = </a:t>
            </a:r>
            <a:r>
              <a:rPr lang="el-GR" dirty="0" smtClean="0"/>
              <a:t>Μα </a:t>
            </a:r>
            <a:r>
              <a:rPr lang="el-GR" b="1" i="1" dirty="0" smtClean="0">
                <a:solidFill>
                  <a:srgbClr val="7030A0"/>
                </a:solidFill>
              </a:rPr>
              <a:t>καθίστε</a:t>
            </a:r>
            <a:r>
              <a:rPr lang="de-DE" dirty="0" smtClean="0"/>
              <a:t>!</a:t>
            </a:r>
            <a:endParaRPr lang="el-GR" dirty="0" smtClean="0"/>
          </a:p>
          <a:p>
            <a:r>
              <a:rPr lang="de-DE" b="1" i="1" dirty="0" smtClean="0">
                <a:solidFill>
                  <a:srgbClr val="7030A0"/>
                </a:solidFill>
              </a:rPr>
              <a:t>Nimm</a:t>
            </a:r>
            <a:r>
              <a:rPr lang="de-DE" dirty="0" smtClean="0"/>
              <a:t> doch noch ein Stück Kuchen! </a:t>
            </a:r>
            <a:r>
              <a:rPr lang="el-GR" dirty="0" smtClean="0"/>
              <a:t>= Μα </a:t>
            </a:r>
            <a:r>
              <a:rPr lang="el-GR" b="1" i="1" dirty="0" smtClean="0">
                <a:solidFill>
                  <a:srgbClr val="7030A0"/>
                </a:solidFill>
              </a:rPr>
              <a:t>πάρε</a:t>
            </a:r>
            <a:r>
              <a:rPr lang="el-GR" dirty="0" smtClean="0"/>
              <a:t> ακόμη ένα κομμάτι γλυκό!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Για να δώσουμε μια εντολή:</a:t>
            </a:r>
          </a:p>
          <a:p>
            <a:r>
              <a:rPr lang="de-DE" b="1" i="1" dirty="0" smtClean="0">
                <a:solidFill>
                  <a:srgbClr val="00B0F0"/>
                </a:solidFill>
              </a:rPr>
              <a:t>Macht</a:t>
            </a:r>
            <a:r>
              <a:rPr lang="de-DE" dirty="0" smtClean="0"/>
              <a:t> sofort das Fenster </a:t>
            </a:r>
            <a:r>
              <a:rPr lang="de-DE" b="1" i="1" dirty="0" smtClean="0">
                <a:solidFill>
                  <a:srgbClr val="00B0F0"/>
                </a:solidFill>
              </a:rPr>
              <a:t>zu</a:t>
            </a:r>
            <a:r>
              <a:rPr lang="de-DE" dirty="0" smtClean="0"/>
              <a:t>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rgbClr val="00B0F0"/>
                </a:solidFill>
              </a:rPr>
              <a:t>Κλείστε</a:t>
            </a:r>
            <a:r>
              <a:rPr lang="el-GR" dirty="0" smtClean="0"/>
              <a:t> αμέσως το παράθυρο!</a:t>
            </a:r>
          </a:p>
          <a:p>
            <a:r>
              <a:rPr lang="de-DE" b="1" i="1" dirty="0" smtClean="0">
                <a:solidFill>
                  <a:srgbClr val="00B0F0"/>
                </a:solidFill>
              </a:rPr>
              <a:t>Geh</a:t>
            </a:r>
            <a:r>
              <a:rPr lang="de-DE" dirty="0" smtClean="0"/>
              <a:t> weg</a:t>
            </a:r>
            <a:r>
              <a:rPr lang="el-GR" dirty="0" smtClean="0"/>
              <a:t>! = </a:t>
            </a:r>
            <a:r>
              <a:rPr lang="el-GR" b="1" i="1" dirty="0" smtClean="0">
                <a:solidFill>
                  <a:srgbClr val="00B0F0"/>
                </a:solidFill>
              </a:rPr>
              <a:t>Φύγε</a:t>
            </a:r>
            <a:r>
              <a:rPr lang="el-GR" dirty="0" smtClean="0"/>
              <a:t> μακριά!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Bildung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Σχηματισμός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Σχηματίζουμε την </a:t>
            </a:r>
            <a:r>
              <a:rPr lang="el-GR" b="1" i="1" dirty="0" smtClean="0">
                <a:solidFill>
                  <a:srgbClr val="FF0000"/>
                </a:solidFill>
              </a:rPr>
              <a:t>προστακτική</a:t>
            </a:r>
            <a:r>
              <a:rPr lang="el-GR" dirty="0" smtClean="0"/>
              <a:t> με τον εξής τρόπο: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b="1" dirty="0" err="1" smtClean="0">
                <a:solidFill>
                  <a:srgbClr val="FF0000"/>
                </a:solidFill>
              </a:rPr>
              <a:t>β΄</a:t>
            </a:r>
            <a:r>
              <a:rPr lang="el-GR" b="1" dirty="0" smtClean="0">
                <a:solidFill>
                  <a:srgbClr val="FF0000"/>
                </a:solidFill>
              </a:rPr>
              <a:t> ενικό πρόσωπο: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B0F0"/>
                </a:solidFill>
              </a:rPr>
              <a:t>αφαιρούμε</a:t>
            </a:r>
            <a:r>
              <a:rPr lang="el-GR" b="1" dirty="0" smtClean="0"/>
              <a:t> </a:t>
            </a:r>
            <a:r>
              <a:rPr lang="el-GR" dirty="0" smtClean="0"/>
              <a:t>την προσωπική αντωνυμία </a:t>
            </a:r>
            <a:r>
              <a:rPr lang="de-DE" b="1" i="1" dirty="0" smtClean="0">
                <a:solidFill>
                  <a:srgbClr val="00B0F0"/>
                </a:solidFill>
              </a:rPr>
              <a:t>du</a:t>
            </a:r>
            <a:r>
              <a:rPr lang="de-DE" b="1" dirty="0" smtClean="0"/>
              <a:t> </a:t>
            </a:r>
            <a:r>
              <a:rPr lang="el-GR" dirty="0" smtClean="0"/>
              <a:t>και την κατάληξη </a:t>
            </a:r>
            <a:r>
              <a:rPr lang="el-GR" b="1" i="1" dirty="0" smtClean="0">
                <a:solidFill>
                  <a:srgbClr val="00B0F0"/>
                </a:solidFill>
              </a:rPr>
              <a:t>-</a:t>
            </a:r>
            <a:r>
              <a:rPr lang="de-DE" b="1" i="1" dirty="0" err="1" smtClean="0">
                <a:solidFill>
                  <a:srgbClr val="00B0F0"/>
                </a:solidFill>
              </a:rPr>
              <a:t>st</a:t>
            </a:r>
            <a:endParaRPr lang="el-GR" i="1" dirty="0" smtClean="0">
              <a:solidFill>
                <a:srgbClr val="00B0F0"/>
              </a:solidFill>
            </a:endParaRPr>
          </a:p>
          <a:p>
            <a:endParaRPr lang="el-GR" dirty="0" smtClean="0"/>
          </a:p>
          <a:p>
            <a:r>
              <a:rPr lang="el-GR" b="1" dirty="0" err="1" smtClean="0">
                <a:solidFill>
                  <a:srgbClr val="FF0000"/>
                </a:solidFill>
              </a:rPr>
              <a:t>β΄</a:t>
            </a:r>
            <a:r>
              <a:rPr lang="el-GR" b="1" dirty="0" smtClean="0">
                <a:solidFill>
                  <a:srgbClr val="FF0000"/>
                </a:solidFill>
              </a:rPr>
              <a:t> πληθυντικό πρόσωπο: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2060"/>
                </a:solidFill>
              </a:rPr>
              <a:t>αφαιρούμε</a:t>
            </a:r>
            <a:r>
              <a:rPr lang="el-GR" dirty="0" smtClean="0"/>
              <a:t> την προσωπική αντωνυμία </a:t>
            </a:r>
            <a:r>
              <a:rPr lang="de-DE" b="1" i="1" dirty="0" smtClean="0">
                <a:solidFill>
                  <a:srgbClr val="002060"/>
                </a:solidFill>
              </a:rPr>
              <a:t>ihr</a:t>
            </a:r>
            <a:endParaRPr lang="el-GR" i="1" dirty="0" smtClean="0">
              <a:solidFill>
                <a:srgbClr val="002060"/>
              </a:solidFill>
            </a:endParaRPr>
          </a:p>
          <a:p>
            <a:endParaRPr lang="el-GR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τύπος ευγενείας: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μεταφέρουμε</a:t>
            </a:r>
            <a:r>
              <a:rPr lang="el-GR" dirty="0" smtClean="0"/>
              <a:t> την αντωνυμία </a:t>
            </a:r>
            <a:r>
              <a:rPr lang="de-DE" b="1" i="1" dirty="0" smtClean="0">
                <a:solidFill>
                  <a:srgbClr val="00B050"/>
                </a:solidFill>
              </a:rPr>
              <a:t>Sie</a:t>
            </a:r>
            <a:r>
              <a:rPr lang="de-DE" b="1" dirty="0" smtClean="0"/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μετά</a:t>
            </a:r>
            <a:r>
              <a:rPr lang="el-GR" b="1" dirty="0" smtClean="0"/>
              <a:t> </a:t>
            </a:r>
            <a:r>
              <a:rPr lang="el-GR" dirty="0" smtClean="0"/>
              <a:t>από το</a:t>
            </a:r>
            <a:r>
              <a:rPr lang="el-GR" b="1" dirty="0" smtClean="0"/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ρήμα</a:t>
            </a:r>
            <a:endParaRPr lang="el-GR" i="1" dirty="0" smtClean="0">
              <a:solidFill>
                <a:srgbClr val="00B05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Bildung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Σχηματισμός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			</a:t>
            </a:r>
            <a:r>
              <a:rPr lang="de-DE" b="1" u="sng" dirty="0" smtClean="0">
                <a:solidFill>
                  <a:srgbClr val="7030A0"/>
                </a:solidFill>
              </a:rPr>
              <a:t>Präsens</a:t>
            </a:r>
            <a:r>
              <a:rPr lang="de-DE" dirty="0" smtClean="0"/>
              <a:t>		</a:t>
            </a:r>
            <a:r>
              <a:rPr lang="de-DE" b="1" u="sng" dirty="0" smtClean="0">
                <a:solidFill>
                  <a:srgbClr val="00B0F0"/>
                </a:solidFill>
              </a:rPr>
              <a:t>Imperativ</a:t>
            </a:r>
          </a:p>
          <a:p>
            <a:pPr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du		</a:t>
            </a:r>
            <a:r>
              <a:rPr lang="de-DE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de-DE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komm</a:t>
            </a:r>
            <a:r>
              <a:rPr lang="de-DE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ihr		</a:t>
            </a:r>
            <a:r>
              <a:rPr lang="de-DE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de-DE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kommt	</a:t>
            </a:r>
            <a:r>
              <a:rPr lang="de-DE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Sie	Sie kommen	</a:t>
            </a:r>
            <a:r>
              <a:rPr lang="de-DE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Sie!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haben</a:t>
            </a:r>
            <a:r>
              <a:rPr lang="de-DE" sz="3600" dirty="0" smtClean="0">
                <a:solidFill>
                  <a:srgbClr val="00B050"/>
                </a:solidFill>
              </a:rPr>
              <a:t>	</a:t>
            </a:r>
            <a:r>
              <a:rPr lang="el-GR" sz="3600" dirty="0" smtClean="0">
                <a:solidFill>
                  <a:srgbClr val="00B050"/>
                </a:solidFill>
              </a:rPr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Hab</a:t>
            </a:r>
            <a:r>
              <a:rPr lang="de-DE" sz="3600" dirty="0" smtClean="0">
                <a:solidFill>
                  <a:srgbClr val="00B05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00B050"/>
                </a:solidFill>
              </a:rPr>
              <a:t>Έχε</a:t>
            </a:r>
            <a:r>
              <a:rPr lang="el-GR" sz="3600" dirty="0" smtClean="0"/>
              <a:t> 					υπομονή</a:t>
            </a:r>
            <a:r>
              <a:rPr lang="de-DE" sz="3600" dirty="0" smtClean="0"/>
              <a:t>!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sein</a:t>
            </a:r>
            <a:r>
              <a:rPr lang="de-DE" sz="3600" dirty="0" smtClean="0"/>
              <a:t>	</a:t>
            </a:r>
            <a:r>
              <a:rPr lang="el-GR" sz="3600" dirty="0" smtClean="0"/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Sei</a:t>
            </a:r>
            <a:r>
              <a:rPr lang="de-DE" sz="3600" b="1" dirty="0" smtClean="0"/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00B050"/>
                </a:solidFill>
              </a:rPr>
              <a:t>Μείνε</a:t>
            </a:r>
            <a:r>
              <a:rPr lang="el-GR" sz="3600" dirty="0" smtClean="0"/>
              <a:t> ήσυχος</a:t>
            </a:r>
            <a:r>
              <a:rPr lang="de-DE" sz="3600" dirty="0" smtClean="0"/>
              <a:t>!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werden</a:t>
            </a:r>
            <a:r>
              <a:rPr lang="de-DE" sz="3600" i="1" dirty="0" smtClean="0">
                <a:solidFill>
                  <a:srgbClr val="00B050"/>
                </a:solidFill>
              </a:rPr>
              <a:t>	</a:t>
            </a:r>
            <a:r>
              <a:rPr lang="el-GR" sz="3600" i="1" dirty="0" smtClean="0">
                <a:solidFill>
                  <a:srgbClr val="00B050"/>
                </a:solidFill>
              </a:rPr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Werd(e)</a:t>
            </a:r>
            <a:r>
              <a:rPr lang="de-DE" sz="3600" i="1" dirty="0" smtClean="0">
                <a:solidFill>
                  <a:srgbClr val="00B050"/>
                </a:solidFill>
              </a:rPr>
              <a:t> </a:t>
            </a:r>
            <a:r>
              <a:rPr lang="de-DE" sz="3600" dirty="0" smtClean="0"/>
              <a:t>glücklich! = </a:t>
            </a:r>
            <a:r>
              <a:rPr lang="el-GR" sz="3600" b="1" i="1" dirty="0" smtClean="0">
                <a:solidFill>
                  <a:srgbClr val="00B050"/>
                </a:solidFill>
              </a:rPr>
              <a:t>Γίνε</a:t>
            </a:r>
            <a:r>
              <a:rPr lang="de-DE" sz="3600" b="1" dirty="0" smtClean="0"/>
              <a:t> </a:t>
            </a:r>
            <a:r>
              <a:rPr lang="el-GR" sz="3600" b="1" dirty="0" smtClean="0"/>
              <a:t>			</a:t>
            </a:r>
            <a:r>
              <a:rPr lang="el-GR" sz="3600" dirty="0" smtClean="0"/>
              <a:t>ευτυχισμένος!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ihr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haben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Habt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0070C0"/>
                </a:solidFill>
              </a:rPr>
              <a:t>Έχετε</a:t>
            </a:r>
            <a:r>
              <a:rPr lang="el-GR" sz="3600" dirty="0" smtClean="0"/>
              <a:t> 				υπομονή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sein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Seid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0070C0"/>
                </a:solidFill>
              </a:rPr>
              <a:t>Μείνετε</a:t>
            </a:r>
            <a:r>
              <a:rPr lang="el-GR" sz="3600" dirty="0" smtClean="0"/>
              <a:t> 				ήσυχοι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werden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Werdet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glücklich! = </a:t>
            </a:r>
            <a:r>
              <a:rPr lang="el-GR" sz="3600" b="1" i="1" dirty="0" smtClean="0">
                <a:solidFill>
                  <a:srgbClr val="0070C0"/>
                </a:solidFill>
              </a:rPr>
              <a:t>Γίνετε</a:t>
            </a:r>
            <a:r>
              <a:rPr lang="de-DE" sz="3600" b="1" dirty="0" smtClean="0"/>
              <a:t> </a:t>
            </a:r>
            <a:r>
              <a:rPr lang="el-GR" sz="3600" b="1" dirty="0" smtClean="0"/>
              <a:t>			</a:t>
            </a:r>
            <a:r>
              <a:rPr lang="el-GR" sz="3600" dirty="0" smtClean="0"/>
              <a:t>ευτυχισμένοι! </a:t>
            </a:r>
            <a:r>
              <a:rPr lang="de-DE" dirty="0" smtClean="0"/>
              <a:t>	</a:t>
            </a:r>
            <a:endParaRPr lang="el-GR" sz="3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haben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Haben 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7030A0"/>
                </a:solidFill>
              </a:rPr>
              <a:t>Έχετε</a:t>
            </a:r>
            <a:r>
              <a:rPr lang="el-GR" sz="3600" dirty="0" smtClean="0"/>
              <a:t> 			υπομονή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sein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Seien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b="1" i="1" dirty="0" smtClean="0">
                <a:solidFill>
                  <a:srgbClr val="7030A0"/>
                </a:solidFill>
              </a:rPr>
              <a:t>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7030A0"/>
                </a:solidFill>
              </a:rPr>
              <a:t>Μείνετε</a:t>
            </a:r>
            <a:r>
              <a:rPr lang="el-GR" sz="3600" i="1" dirty="0" smtClean="0"/>
              <a:t> </a:t>
            </a:r>
            <a:r>
              <a:rPr lang="el-GR" sz="3600" dirty="0" smtClean="0"/>
              <a:t>			ήσυχοι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werden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Werden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b="1" i="1" dirty="0" smtClean="0">
                <a:solidFill>
                  <a:srgbClr val="7030A0"/>
                </a:solidFill>
              </a:rPr>
              <a:t>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err="1" smtClean="0"/>
              <a:t>gl</a:t>
            </a:r>
            <a:r>
              <a:rPr lang="el-GR" sz="3600" dirty="0" smtClean="0"/>
              <a:t>ü</a:t>
            </a:r>
            <a:r>
              <a:rPr lang="de-DE" sz="3600" dirty="0" err="1" smtClean="0"/>
              <a:t>cklich</a:t>
            </a:r>
            <a:r>
              <a:rPr lang="el-GR" sz="3600" dirty="0" smtClean="0"/>
              <a:t>!</a:t>
            </a:r>
            <a:r>
              <a:rPr lang="de-DE" sz="3600" dirty="0" smtClean="0"/>
              <a:t> = </a:t>
            </a:r>
            <a:r>
              <a:rPr lang="el-GR" sz="3600" dirty="0" smtClean="0"/>
              <a:t>				</a:t>
            </a:r>
            <a:r>
              <a:rPr lang="el-GR" sz="3600" b="1" i="1" dirty="0" smtClean="0">
                <a:solidFill>
                  <a:srgbClr val="7030A0"/>
                </a:solidFill>
              </a:rPr>
              <a:t>Γίνετε</a:t>
            </a:r>
            <a:r>
              <a:rPr lang="de-DE" sz="3600" b="1" dirty="0" smtClean="0"/>
              <a:t> </a:t>
            </a:r>
            <a:r>
              <a:rPr lang="el-GR" sz="3600" dirty="0" smtClean="0"/>
              <a:t>ευτυχισμένοι! </a:t>
            </a:r>
            <a:r>
              <a:rPr lang="de-DE" sz="3600" dirty="0" smtClean="0"/>
              <a:t>	</a:t>
            </a:r>
            <a:endParaRPr lang="el-GR" sz="36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Ανώμαλα</a:t>
            </a:r>
            <a:r>
              <a:rPr lang="el-GR" dirty="0" smtClean="0"/>
              <a:t> ρήματα με </a:t>
            </a:r>
            <a:r>
              <a:rPr lang="el-GR" b="1" dirty="0" smtClean="0"/>
              <a:t>αλλαγή φωνήεντος </a:t>
            </a:r>
            <a:r>
              <a:rPr lang="el-GR" dirty="0" smtClean="0"/>
              <a:t>στο </a:t>
            </a:r>
            <a:r>
              <a:rPr lang="el-GR" b="1" dirty="0" smtClean="0"/>
              <a:t>θέμα</a:t>
            </a:r>
            <a:r>
              <a:rPr lang="el-GR" dirty="0" smtClean="0"/>
              <a:t> : </a:t>
            </a:r>
            <a:r>
              <a:rPr lang="de-DE" b="1" i="1" dirty="0" smtClean="0"/>
              <a:t>e</a:t>
            </a:r>
            <a:r>
              <a:rPr lang="el-GR" b="1" i="1" dirty="0" smtClean="0"/>
              <a:t> =&gt; </a:t>
            </a:r>
            <a:r>
              <a:rPr lang="de-DE" b="1" i="1" dirty="0" smtClean="0"/>
              <a:t>i</a:t>
            </a:r>
            <a:r>
              <a:rPr lang="el-GR" b="1" i="1" dirty="0" smtClean="0"/>
              <a:t>, </a:t>
            </a:r>
            <a:r>
              <a:rPr lang="de-DE" b="1" i="1" dirty="0" smtClean="0"/>
              <a:t>e</a:t>
            </a:r>
            <a:r>
              <a:rPr lang="el-GR" b="1" i="1" dirty="0" smtClean="0"/>
              <a:t> =&gt; </a:t>
            </a:r>
            <a:r>
              <a:rPr lang="de-DE" b="1" i="1" dirty="0" err="1" smtClean="0"/>
              <a:t>ie</a:t>
            </a:r>
            <a:r>
              <a:rPr lang="el-GR" i="1" dirty="0" smtClean="0"/>
              <a:t> </a:t>
            </a:r>
            <a:endParaRPr lang="de-DE" i="1" dirty="0" smtClean="0"/>
          </a:p>
          <a:p>
            <a:pPr>
              <a:buNone/>
            </a:pPr>
            <a:endParaRPr lang="el-GR" i="1" dirty="0" smtClean="0"/>
          </a:p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essen</a:t>
            </a:r>
            <a:r>
              <a:rPr lang="de-DE" sz="3600" b="1" dirty="0" smtClean="0"/>
              <a:t>		</a:t>
            </a:r>
            <a:endParaRPr lang="el-GR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Iss</a:t>
            </a:r>
            <a:r>
              <a:rPr lang="de-DE" sz="3600" dirty="0" smtClean="0"/>
              <a:t> 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Esst</a:t>
            </a:r>
            <a:r>
              <a:rPr lang="de-DE" sz="3600" dirty="0" smtClean="0"/>
              <a:t> 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Φάτε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Essen Sie</a:t>
            </a:r>
            <a:r>
              <a:rPr lang="de-DE" sz="3600" i="1" dirty="0" smtClean="0">
                <a:solidFill>
                  <a:srgbClr val="FFC000"/>
                </a:solidFill>
              </a:rPr>
              <a:t> </a:t>
            </a:r>
            <a:r>
              <a:rPr lang="de-DE" sz="3600" dirty="0" smtClean="0"/>
              <a:t>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Φάτε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181</Words>
  <Application>Microsoft Office PowerPoint</Application>
  <PresentationFormat>Προβολή στην οθόνη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Imperativ - Προστακτική</vt:lpstr>
      <vt:lpstr>Gebrauch Χρήση</vt:lpstr>
      <vt:lpstr>Χρήση</vt:lpstr>
      <vt:lpstr>Bildung Σχηματισμός</vt:lpstr>
      <vt:lpstr>Bildung Σχηματισμός</vt:lpstr>
      <vt:lpstr>Besonderheiten Ιδιαιτερότητες:</vt:lpstr>
      <vt:lpstr>Besonderheiten Ιδιαιτερότητες:</vt:lpstr>
      <vt:lpstr>Besonderheiten Ιδιαιτερότητες:</vt:lpstr>
      <vt:lpstr>e =&gt; i</vt:lpstr>
      <vt:lpstr>e =&gt; ie</vt:lpstr>
      <vt:lpstr> Ανώμαλα ρήματα με Umlaut (ä) στο β΄ και γ΄ ενικό πρόσωπο, έχουν στην προστακτική θέμα με - a - </vt:lpstr>
      <vt:lpstr>Ανώμαλα ρήματα με Umlaut (ä) στο β΄ και γ΄ ενικό πρόσωπο, έχουν στην προστακτική θέμα με - a -</vt:lpstr>
      <vt:lpstr>Ανώμαλα ρήματα με Umlaut (ä) στο β΄ και γ΄ ενικό πρόσωπο, έχουν στην προστακτική θέμα με - a -</vt:lpstr>
      <vt:lpstr> Ρήματα σε – eln, - ern </vt:lpstr>
      <vt:lpstr> Ρήματα σε – eln, - ern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Imperativ - Προστακτική</dc:title>
  <dc:creator>user</dc:creator>
  <cp:lastModifiedBy>DELL</cp:lastModifiedBy>
  <cp:revision>27</cp:revision>
  <dcterms:created xsi:type="dcterms:W3CDTF">2020-03-25T18:47:12Z</dcterms:created>
  <dcterms:modified xsi:type="dcterms:W3CDTF">2021-03-30T06:12:34Z</dcterms:modified>
</cp:coreProperties>
</file>