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Στυλ με θέμα 1 - Έμφαση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Στυλ με θέμα 2 - Έμφαση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Στυλ με θέμα 2 - Έμφαση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643042" y="1285861"/>
            <a:ext cx="6143668" cy="1357321"/>
          </a:xfrm>
        </p:spPr>
        <p:txBody>
          <a:bodyPr>
            <a:normAutofit fontScale="90000"/>
          </a:bodyPr>
          <a:lstStyle/>
          <a:p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Trennbare und untrennbare Verben</a:t>
            </a:r>
            <a:r>
              <a:rPr lang="el-GR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l-GR" sz="3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Χωριζόμενα </a:t>
            </a:r>
            <a:r>
              <a:rPr lang="el-GR" sz="40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40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μη</a:t>
            </a:r>
          </a:p>
          <a:p>
            <a:r>
              <a:rPr lang="el-GR" sz="40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χωριζόμενα ρήματα</a:t>
            </a:r>
            <a:endParaRPr lang="el-GR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Trennbare und untrennbare Verben</a:t>
            </a:r>
            <a:b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Χωριζόμενα και μη χωριζόμενα ρήματα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643188"/>
          <a:ext cx="8229600" cy="1857382"/>
        </p:xfrm>
        <a:graphic>
          <a:graphicData uri="http://schemas.openxmlformats.org/drawingml/2006/table">
            <a:tbl>
              <a:tblPr bandRow="1">
                <a:tableStyleId>{327F97BB-C833-4FB7-BDE5-3F7075034690}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28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 dirty="0">
                          <a:latin typeface="Arial"/>
                          <a:ea typeface="Times New Roman"/>
                          <a:cs typeface="Times New Roman"/>
                        </a:rPr>
                        <a:t>durch-</a:t>
                      </a:r>
                      <a:endParaRPr lang="el-GR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>
                          <a:latin typeface="Arial"/>
                          <a:ea typeface="Times New Roman"/>
                          <a:cs typeface="Times New Roman"/>
                        </a:rPr>
                        <a:t>über-</a:t>
                      </a:r>
                      <a:endParaRPr lang="el-GR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>
                          <a:latin typeface="Arial"/>
                          <a:ea typeface="Times New Roman"/>
                          <a:cs typeface="Times New Roman"/>
                        </a:rPr>
                        <a:t>unter-</a:t>
                      </a:r>
                      <a:endParaRPr lang="el-GR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>
                          <a:latin typeface="Arial"/>
                          <a:ea typeface="Times New Roman"/>
                          <a:cs typeface="Times New Roman"/>
                        </a:rPr>
                        <a:t>wider-</a:t>
                      </a:r>
                      <a:endParaRPr lang="el-GR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8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>
                          <a:latin typeface="Arial"/>
                          <a:ea typeface="Times New Roman"/>
                          <a:cs typeface="Times New Roman"/>
                        </a:rPr>
                        <a:t>hinter-</a:t>
                      </a:r>
                      <a:endParaRPr lang="el-GR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>
                          <a:latin typeface="Arial"/>
                          <a:ea typeface="Times New Roman"/>
                          <a:cs typeface="Times New Roman"/>
                        </a:rPr>
                        <a:t>um-</a:t>
                      </a:r>
                      <a:endParaRPr lang="el-GR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>
                          <a:latin typeface="Arial"/>
                          <a:ea typeface="Times New Roman"/>
                          <a:cs typeface="Times New Roman"/>
                        </a:rPr>
                        <a:t>voll-</a:t>
                      </a:r>
                      <a:endParaRPr lang="el-GR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 dirty="0">
                          <a:latin typeface="Arial"/>
                          <a:ea typeface="Times New Roman"/>
                          <a:cs typeface="Times New Roman"/>
                        </a:rPr>
                        <a:t>wieder-</a:t>
                      </a:r>
                      <a:endParaRPr lang="el-GR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Trennbare und untrennbare Verben</a:t>
            </a:r>
            <a:b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Χωριζόμενα και μη χωριζόμενα ρήματα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 	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Er </a:t>
            </a:r>
            <a:r>
              <a:rPr lang="de-D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holt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die Bücher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wieder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= Παίρνει πάλι / πίσω τα βιβλία.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=&gt;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χωριζόμενο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Wir </a:t>
            </a:r>
            <a:r>
              <a:rPr lang="de-D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wiederholen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die Lektion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	= Επαναλαμβάνουμε το κεφάλαιο.	=&gt; </a:t>
            </a:r>
            <a:r>
              <a:rPr lang="el-GR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μη</a:t>
            </a:r>
            <a:r>
              <a:rPr lang="el-G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χωριζόμενο</a:t>
            </a:r>
          </a:p>
          <a:p>
            <a:endParaRPr lang="de-DE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Σύνθετα ρήματα</a:t>
            </a:r>
            <a:endParaRPr lang="el-GR" b="1" i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sz="3400" dirty="0" smtClean="0">
                <a:latin typeface="Arial" pitchFamily="34" charset="0"/>
                <a:cs typeface="Arial" pitchFamily="34" charset="0"/>
              </a:rPr>
              <a:t>Ορισμένα ρήματα στα γερμανικά είναι </a:t>
            </a:r>
            <a:r>
              <a:rPr lang="el-GR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σύνθετα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. Αποτελούνται δηλαδή από το </a:t>
            </a:r>
            <a:r>
              <a:rPr lang="el-GR" sz="3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ρήμα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 και κάποιο </a:t>
            </a:r>
            <a:r>
              <a:rPr lang="el-GR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πρόθεμα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de-DE" sz="3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fangen =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αρχίζω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ginnen =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ξεκινώ</a:t>
            </a:r>
          </a:p>
          <a:p>
            <a:pPr>
              <a:buNone/>
            </a:pPr>
            <a:r>
              <a:rPr lang="de-DE" sz="3400" dirty="0" smtClean="0">
                <a:latin typeface="Arial" pitchFamily="34" charset="0"/>
                <a:cs typeface="Arial" pitchFamily="34" charset="0"/>
              </a:rPr>
              <a:t> </a:t>
            </a:r>
            <a:endParaRPr lang="el-GR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3400" dirty="0" smtClean="0">
                <a:latin typeface="Arial" pitchFamily="34" charset="0"/>
                <a:cs typeface="Arial" pitchFamily="34" charset="0"/>
              </a:rPr>
              <a:t>Στην πρόταση κάποια από αυτά </a:t>
            </a:r>
            <a:r>
              <a:rPr lang="el-GR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χωρίζονται</a:t>
            </a:r>
            <a:r>
              <a:rPr lang="el-GR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και ονομάζονται </a:t>
            </a:r>
            <a:r>
              <a:rPr lang="el-GR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χωριζόμενα ρήματα </a:t>
            </a:r>
            <a:r>
              <a:rPr lang="de-DE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Trennbare Verben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de-DE" sz="3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. Der Unterricht </a:t>
            </a:r>
            <a:r>
              <a:rPr lang="de-DE" sz="3400" b="1" dirty="0" smtClean="0">
                <a:latin typeface="Arial" pitchFamily="34" charset="0"/>
                <a:cs typeface="Arial" pitchFamily="34" charset="0"/>
              </a:rPr>
              <a:t>fängt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um 9:00 Uhr </a:t>
            </a:r>
            <a:r>
              <a:rPr lang="de-DE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l-GR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34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3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ρήμα</a:t>
            </a:r>
            <a:r>
              <a:rPr lang="el-GR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που κλίνεται μπαίνει στη </a:t>
            </a:r>
            <a:r>
              <a:rPr lang="el-GR" sz="3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δεύτερη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 θέση της πρότασης, δηλ. τη θέση του ρήματος, ενώ το </a:t>
            </a:r>
            <a:r>
              <a:rPr lang="el-GR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πρόθεμα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 του ρήματος μπαίνει στο </a:t>
            </a:r>
            <a:r>
              <a:rPr lang="el-GR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τέλος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 της πρότασης.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Trennbare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Verben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Χωριζόμενα ρήματα</a:t>
            </a:r>
            <a:r>
              <a:rPr lang="el-GR" dirty="0" smtClean="0">
                <a:solidFill>
                  <a:srgbClr val="002060"/>
                </a:solidFill>
              </a:rPr>
              <a:t/>
            </a:r>
            <a:br>
              <a:rPr lang="el-GR" dirty="0" smtClean="0">
                <a:solidFill>
                  <a:srgbClr val="002060"/>
                </a:solidFill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Τα 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σύνθετα χωριζόμενα ρήματα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 αποτελούνται από 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2 λέξεις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sz="28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sz="2800" u="sng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l-GR" sz="28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λέξη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l-GR" sz="28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sz="2800" u="sng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l-GR" sz="28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λέξη</a:t>
            </a:r>
          </a:p>
          <a:p>
            <a:pPr>
              <a:buNone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συνήθως </a:t>
            </a:r>
            <a:r>
              <a:rPr lang="el-G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πρόθεση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l-GR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ρήμα</a:t>
            </a:r>
            <a:endParaRPr lang="de-DE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el-G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π.χ.	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mit</a:t>
            </a:r>
            <a:r>
              <a:rPr lang="el-G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μαζί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de-DE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kommen </a:t>
            </a:r>
            <a:r>
              <a:rPr lang="el-GR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 έρχομαι</a:t>
            </a:r>
            <a:endParaRPr lang="de-DE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el-G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Τονίζονται </a:t>
            </a:r>
            <a:r>
              <a:rPr lang="el-GR" sz="2800" u="sng" dirty="0" smtClean="0">
                <a:latin typeface="Arial" pitchFamily="34" charset="0"/>
                <a:cs typeface="Arial" pitchFamily="34" charset="0"/>
              </a:rPr>
              <a:t>πάντα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 στην </a:t>
            </a:r>
            <a:r>
              <a:rPr lang="el-G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sz="28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η </a:t>
            </a:r>
            <a:r>
              <a:rPr lang="el-G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λέξη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Trennbare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Verben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Χωριζόμενα ρήματα </a:t>
            </a:r>
            <a:r>
              <a:rPr lang="el-GR" dirty="0" smtClean="0">
                <a:solidFill>
                  <a:srgbClr val="002060"/>
                </a:solidFill>
              </a:rPr>
              <a:t/>
            </a:r>
            <a:br>
              <a:rPr lang="el-GR" dirty="0" smtClean="0">
                <a:solidFill>
                  <a:srgbClr val="002060"/>
                </a:solidFill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Τα ρήματα που έχουν σαν πρόθεμα μια λέξη, που μπορεί να σταθεί μόνη της στο λόγο, είναι τις </a:t>
            </a:r>
            <a:r>
              <a:rPr lang="el-GR" u="sng" dirty="0" smtClean="0">
                <a:latin typeface="Arial" pitchFamily="34" charset="0"/>
                <a:cs typeface="Arial" pitchFamily="34" charset="0"/>
              </a:rPr>
              <a:t>περισσότερες φορές </a:t>
            </a:r>
            <a:r>
              <a:rPr lang="el-G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χωριζόμενα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Τα πιο σημαντικά από αυτά τα προθέματα είναι τα παρακάτω: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Trennbare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Verben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Χωριζόμενα ρήματα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357428"/>
          <a:ext cx="8229600" cy="2928960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3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 dirty="0">
                          <a:latin typeface="Arial"/>
                          <a:ea typeface="Times New Roman"/>
                          <a:cs typeface="Times New Roman"/>
                        </a:rPr>
                        <a:t>ab-</a:t>
                      </a:r>
                      <a:endParaRPr lang="el-GR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bei-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hin-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 dirty="0">
                          <a:latin typeface="Arial"/>
                          <a:ea typeface="Times New Roman"/>
                          <a:cs typeface="Times New Roman"/>
                        </a:rPr>
                        <a:t>weg-</a:t>
                      </a:r>
                      <a:endParaRPr lang="el-GR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an-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ein-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los-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zu-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auf-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fest-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mit-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zurück-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aus-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her-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>
                          <a:latin typeface="Arial"/>
                          <a:ea typeface="Times New Roman"/>
                          <a:cs typeface="Times New Roman"/>
                        </a:rPr>
                        <a:t>vor-</a:t>
                      </a:r>
                      <a:endParaRPr lang="el-G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 dirty="0">
                          <a:latin typeface="Arial"/>
                          <a:ea typeface="Times New Roman"/>
                          <a:cs typeface="Times New Roman"/>
                        </a:rPr>
                        <a:t>zusammen-</a:t>
                      </a:r>
                      <a:endParaRPr lang="el-GR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Untrennbare</a:t>
            </a:r>
            <a:r>
              <a:rPr lang="el-G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Verben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Μη χωριζόμενα ρήματα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Άλλα πάλι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δε χωρίζονται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γι’ αυτό και ονομάζονται σύνθετα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μη</a:t>
            </a:r>
            <a:r>
              <a:rPr lang="el-G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χωριζόμενα</a:t>
            </a:r>
            <a:r>
              <a:rPr lang="el-G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ρήματα</a:t>
            </a:r>
            <a:r>
              <a:rPr lang="de-DE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Untrennbare Verben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 Der Unterricht </a:t>
            </a:r>
            <a:r>
              <a:rPr lang="de-DE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beginnt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um 9:00 Uhr.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Untrennbare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Verben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Μη χωριζόμενα ρήματα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Τα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σύνθετα μη χωριζόμενα ρήματα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έχουν ένα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πρόθεμα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που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δεν τονίζεται</a:t>
            </a:r>
            <a:r>
              <a:rPr lang="el-G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και ακολουθεί το </a:t>
            </a:r>
            <a:r>
              <a:rPr lang="el-G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ρήμα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που </a:t>
            </a:r>
            <a:r>
              <a:rPr lang="el-G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τονίζεται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u="sng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συνθετικό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l-GR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u="sng" baseline="30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συνθετικό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πρόθεμα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l-G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ρήμα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	π.χ. </a:t>
            </a:r>
            <a:r>
              <a:rPr lang="de-DE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kommen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= λαμβάνω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Τονίζονται</a:t>
            </a:r>
            <a:r>
              <a:rPr lang="el-G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i="1" u="sng" dirty="0" smtClean="0">
                <a:latin typeface="Arial" pitchFamily="34" charset="0"/>
                <a:cs typeface="Arial" pitchFamily="34" charset="0"/>
              </a:rPr>
              <a:t>πάντα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στο </a:t>
            </a:r>
            <a:r>
              <a:rPr lang="el-G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ρήμα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Untrennbare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Verben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Μη χωριζόμενα ρήματα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ρήματα που αρχίζουν με τα ακόλουθα </a:t>
            </a:r>
            <a:r>
              <a:rPr lang="el-GR" dirty="0" smtClean="0">
                <a:solidFill>
                  <a:srgbClr val="C00000"/>
                </a:solidFill>
              </a:rPr>
              <a:t>προθέματα</a:t>
            </a:r>
            <a:r>
              <a:rPr lang="el-GR" dirty="0" smtClean="0"/>
              <a:t>, </a:t>
            </a:r>
            <a:r>
              <a:rPr lang="el-GR" b="1" dirty="0" smtClean="0">
                <a:solidFill>
                  <a:srgbClr val="7030A0"/>
                </a:solidFill>
              </a:rPr>
              <a:t>δε</a:t>
            </a:r>
            <a:r>
              <a:rPr lang="el-GR" dirty="0" smtClean="0">
                <a:solidFill>
                  <a:srgbClr val="7030A0"/>
                </a:solidFill>
              </a:rPr>
              <a:t> </a:t>
            </a:r>
            <a:r>
              <a:rPr lang="el-GR" b="1" dirty="0" smtClean="0">
                <a:solidFill>
                  <a:srgbClr val="7030A0"/>
                </a:solidFill>
              </a:rPr>
              <a:t>χωρίζονται</a:t>
            </a:r>
            <a:r>
              <a:rPr lang="el-GR" dirty="0" smtClean="0">
                <a:solidFill>
                  <a:srgbClr val="7030A0"/>
                </a:solidFill>
              </a:rPr>
              <a:t> </a:t>
            </a:r>
            <a:r>
              <a:rPr lang="el-GR" b="1" dirty="0" smtClean="0">
                <a:solidFill>
                  <a:srgbClr val="7030A0"/>
                </a:solidFill>
              </a:rPr>
              <a:t>ποτέ</a:t>
            </a:r>
            <a:r>
              <a:rPr lang="el-GR" dirty="0" smtClean="0"/>
              <a:t>:</a:t>
            </a:r>
            <a:endParaRPr lang="de-DE" dirty="0" smtClean="0"/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524000" y="2857496"/>
          <a:ext cx="6096000" cy="2714644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3573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 dirty="0" err="1">
                          <a:latin typeface="Arial" pitchFamily="34" charset="0"/>
                          <a:cs typeface="Arial" pitchFamily="34" charset="0"/>
                        </a:rPr>
                        <a:t>be</a:t>
                      </a:r>
                      <a:r>
                        <a:rPr lang="de-DE" sz="360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l-GR" sz="3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 dirty="0" err="1">
                          <a:latin typeface="Arial" pitchFamily="34" charset="0"/>
                          <a:cs typeface="Arial" pitchFamily="34" charset="0"/>
                        </a:rPr>
                        <a:t>ent</a:t>
                      </a:r>
                      <a:r>
                        <a:rPr lang="de-DE" sz="360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l-GR" sz="3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 dirty="0" err="1">
                          <a:latin typeface="Arial" pitchFamily="34" charset="0"/>
                          <a:cs typeface="Arial" pitchFamily="34" charset="0"/>
                        </a:rPr>
                        <a:t>ge</a:t>
                      </a:r>
                      <a:r>
                        <a:rPr lang="de-DE" sz="360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l-GR" sz="3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 dirty="0" err="1">
                          <a:latin typeface="Arial" pitchFamily="34" charset="0"/>
                          <a:cs typeface="Arial" pitchFamily="34" charset="0"/>
                        </a:rPr>
                        <a:t>ver</a:t>
                      </a:r>
                      <a:r>
                        <a:rPr lang="de-DE" sz="360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l-GR" sz="3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3573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>
                          <a:latin typeface="Arial" pitchFamily="34" charset="0"/>
                          <a:cs typeface="Arial" pitchFamily="34" charset="0"/>
                        </a:rPr>
                        <a:t>emp-</a:t>
                      </a:r>
                      <a:endParaRPr lang="el-GR" sz="3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>
                          <a:latin typeface="Arial" pitchFamily="34" charset="0"/>
                          <a:cs typeface="Arial" pitchFamily="34" charset="0"/>
                        </a:rPr>
                        <a:t>er-</a:t>
                      </a:r>
                      <a:endParaRPr lang="el-GR" sz="3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>
                          <a:latin typeface="Arial" pitchFamily="34" charset="0"/>
                          <a:cs typeface="Arial" pitchFamily="34" charset="0"/>
                        </a:rPr>
                        <a:t>miss-</a:t>
                      </a:r>
                      <a:endParaRPr lang="el-GR" sz="3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600" dirty="0" err="1">
                          <a:latin typeface="Arial" pitchFamily="34" charset="0"/>
                          <a:cs typeface="Arial" pitchFamily="34" charset="0"/>
                        </a:rPr>
                        <a:t>zer</a:t>
                      </a:r>
                      <a:r>
                        <a:rPr lang="de-DE" sz="360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l-GR" sz="3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 fontScale="90000"/>
          </a:bodyPr>
          <a:lstStyle/>
          <a:p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Trennbare und untrennbare Verben</a:t>
            </a:r>
            <a:b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Χωριζόμενα και μη χωριζόμενα ρήματα</a:t>
            </a:r>
            <a:r>
              <a:rPr lang="el-GR" dirty="0" smtClean="0">
                <a:solidFill>
                  <a:srgbClr val="002060"/>
                </a:solidFill>
              </a:rPr>
              <a:t/>
            </a:r>
            <a:br>
              <a:rPr lang="el-GR" dirty="0" smtClean="0">
                <a:solidFill>
                  <a:srgbClr val="002060"/>
                </a:solidFill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Εκτός από αυτά υπάρχουν και ρήματα με προθέματα, που είναι άλλοτε </a:t>
            </a:r>
            <a:r>
              <a:rPr lang="el-G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χωριζόμενα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κι άλλοτε </a:t>
            </a:r>
            <a:r>
              <a:rPr lang="el-G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μη</a:t>
            </a:r>
            <a:r>
              <a:rPr lang="el-G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χωριζόμενα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183</Words>
  <Application>Microsoft Office PowerPoint</Application>
  <PresentationFormat>Προβολή στην οθόνη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 Trennbare und untrennbare Verben </vt:lpstr>
      <vt:lpstr>Σύνθετα ρήματα</vt:lpstr>
      <vt:lpstr> Trennbare Verben Χωριζόμενα ρήματα </vt:lpstr>
      <vt:lpstr> Trennbare Verben Χωριζόμενα ρήματα  </vt:lpstr>
      <vt:lpstr>Trennbare Verben Χωριζόμενα ρήματα</vt:lpstr>
      <vt:lpstr>Untrennbare Verben Μη χωριζόμενα ρήματα</vt:lpstr>
      <vt:lpstr>Untrennbare Verben Μη χωριζόμενα ρήματα</vt:lpstr>
      <vt:lpstr>Untrennbare Verben Μη χωριζόμενα ρήματα</vt:lpstr>
      <vt:lpstr> Trennbare und untrennbare Verben Χωριζόμενα και μη χωριζόμενα ρήματα </vt:lpstr>
      <vt:lpstr>Trennbare und untrennbare Verben Χωριζόμενα και μη χωριζόμενα ρήματα</vt:lpstr>
      <vt:lpstr>Trennbare und untrennbare Verben Χωριζόμενα και μη χωριζόμενα ρήματα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Trennbare und untrennbare Verben </dc:title>
  <dc:creator>user</dc:creator>
  <cp:lastModifiedBy>User</cp:lastModifiedBy>
  <cp:revision>9</cp:revision>
  <dcterms:created xsi:type="dcterms:W3CDTF">2020-04-08T21:30:58Z</dcterms:created>
  <dcterms:modified xsi:type="dcterms:W3CDTF">2021-02-04T17:38:21Z</dcterms:modified>
</cp:coreProperties>
</file>