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Μεσαίο στυλ 2 - Έμφαση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25/4/2020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25/4/2020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25/4/2020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25/4/2020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229600" cy="5305222"/>
          </a:xfrm>
        </p:spPr>
        <p:txBody>
          <a:bodyPr>
            <a:normAutofit/>
          </a:bodyPr>
          <a:lstStyle/>
          <a:p>
            <a:r>
              <a:rPr lang="de-DE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Perfekt</a:t>
            </a:r>
            <a:r>
              <a:rPr lang="de-DE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de-DE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de-DE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der</a:t>
            </a:r>
            <a:r>
              <a:rPr lang="de-DE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de-DE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de-DE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schwachen </a:t>
            </a:r>
            <a:r>
              <a:rPr lang="de-DE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Verben</a:t>
            </a:r>
            <a:br>
              <a:rPr lang="de-DE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Παρακείμενος </a:t>
            </a:r>
            <a:br>
              <a:rPr lang="el-GR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των </a:t>
            </a:r>
            <a:br>
              <a:rPr lang="el-GR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sz="4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ομαλών ρημάτων</a:t>
            </a:r>
            <a:endParaRPr lang="el-GR" sz="4800" b="1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936103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Perfekt</a:t>
            </a:r>
            <a:r>
              <a:rPr lang="el-GR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– Παρακείμενος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4" name="3 - Υπότιτλος"/>
          <p:cNvSpPr>
            <a:spLocks noGrp="1"/>
          </p:cNvSpPr>
          <p:nvPr>
            <p:ph type="subTitle" idx="1"/>
          </p:nvPr>
        </p:nvSpPr>
        <p:spPr>
          <a:xfrm>
            <a:off x="1371600" y="1268760"/>
            <a:ext cx="6400800" cy="437004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l-GR" dirty="0" smtClean="0">
                <a:solidFill>
                  <a:schemeClr val="tx1"/>
                </a:solidFill>
              </a:rPr>
              <a:t>Ο </a:t>
            </a:r>
            <a:r>
              <a:rPr lang="de-DE" b="1" dirty="0" smtClean="0">
                <a:solidFill>
                  <a:schemeClr val="tx1"/>
                </a:solidFill>
              </a:rPr>
              <a:t>Perfekt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σχηματίζεται με τον </a:t>
            </a:r>
            <a:r>
              <a:rPr lang="el-GR" b="1" dirty="0" smtClean="0">
                <a:solidFill>
                  <a:schemeClr val="tx1"/>
                </a:solidFill>
              </a:rPr>
              <a:t>Ενεστώτα</a:t>
            </a:r>
            <a:r>
              <a:rPr lang="el-GR" dirty="0" smtClean="0">
                <a:solidFill>
                  <a:schemeClr val="tx1"/>
                </a:solidFill>
              </a:rPr>
              <a:t> των βοηθητικών ρημάτων </a:t>
            </a:r>
            <a:r>
              <a:rPr lang="el-GR" b="1" dirty="0" smtClean="0">
                <a:solidFill>
                  <a:schemeClr val="tx1"/>
                </a:solidFill>
              </a:rPr>
              <a:t>„</a:t>
            </a:r>
            <a:r>
              <a:rPr lang="de-DE" b="1" dirty="0" smtClean="0">
                <a:solidFill>
                  <a:schemeClr val="tx1"/>
                </a:solidFill>
              </a:rPr>
              <a:t>haben</a:t>
            </a:r>
            <a:r>
              <a:rPr lang="el-GR" b="1" dirty="0" smtClean="0">
                <a:solidFill>
                  <a:schemeClr val="tx1"/>
                </a:solidFill>
              </a:rPr>
              <a:t>“</a:t>
            </a:r>
            <a:r>
              <a:rPr lang="el-GR" dirty="0" smtClean="0">
                <a:solidFill>
                  <a:schemeClr val="tx1"/>
                </a:solidFill>
              </a:rPr>
              <a:t> ή </a:t>
            </a:r>
            <a:r>
              <a:rPr lang="el-GR" b="1" dirty="0" smtClean="0">
                <a:solidFill>
                  <a:schemeClr val="tx1"/>
                </a:solidFill>
              </a:rPr>
              <a:t>„</a:t>
            </a:r>
            <a:r>
              <a:rPr lang="de-DE" b="1" dirty="0" smtClean="0">
                <a:solidFill>
                  <a:schemeClr val="tx1"/>
                </a:solidFill>
              </a:rPr>
              <a:t>sein</a:t>
            </a:r>
            <a:r>
              <a:rPr lang="el-GR" b="1" dirty="0" smtClean="0">
                <a:solidFill>
                  <a:schemeClr val="tx1"/>
                </a:solidFill>
              </a:rPr>
              <a:t>“ </a:t>
            </a:r>
            <a:r>
              <a:rPr lang="el-GR" dirty="0" smtClean="0">
                <a:solidFill>
                  <a:schemeClr val="tx1"/>
                </a:solidFill>
              </a:rPr>
              <a:t>και τη </a:t>
            </a:r>
            <a:r>
              <a:rPr lang="el-GR" b="1" dirty="0" smtClean="0">
                <a:solidFill>
                  <a:schemeClr val="tx1"/>
                </a:solidFill>
              </a:rPr>
              <a:t>μετοχή παρακειμένου</a:t>
            </a:r>
            <a:r>
              <a:rPr lang="el-GR" dirty="0" smtClean="0">
                <a:solidFill>
                  <a:schemeClr val="tx1"/>
                </a:solidFill>
              </a:rPr>
              <a:t> (</a:t>
            </a:r>
            <a:r>
              <a:rPr lang="de-DE" b="1" dirty="0" smtClean="0">
                <a:solidFill>
                  <a:schemeClr val="tx1"/>
                </a:solidFill>
              </a:rPr>
              <a:t>Partizip Perfekt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ή </a:t>
            </a:r>
            <a:r>
              <a:rPr lang="de-DE" b="1" dirty="0" smtClean="0">
                <a:solidFill>
                  <a:schemeClr val="tx1"/>
                </a:solidFill>
              </a:rPr>
              <a:t>Partizip II</a:t>
            </a:r>
            <a:r>
              <a:rPr lang="el-GR" dirty="0" smtClean="0">
                <a:solidFill>
                  <a:schemeClr val="tx1"/>
                </a:solidFill>
              </a:rPr>
              <a:t>).</a:t>
            </a:r>
          </a:p>
          <a:p>
            <a:pPr algn="l"/>
            <a:r>
              <a:rPr lang="el-GR" dirty="0" smtClean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el-GR" dirty="0" smtClean="0">
                <a:solidFill>
                  <a:schemeClr val="tx1"/>
                </a:solidFill>
              </a:rPr>
              <a:t>Το </a:t>
            </a:r>
            <a:r>
              <a:rPr lang="el-GR" b="1" dirty="0" smtClean="0">
                <a:solidFill>
                  <a:schemeClr val="tx1"/>
                </a:solidFill>
              </a:rPr>
              <a:t>βοηθητικό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r>
              <a:rPr lang="el-GR" b="1" dirty="0" smtClean="0">
                <a:solidFill>
                  <a:schemeClr val="tx1"/>
                </a:solidFill>
              </a:rPr>
              <a:t>ρήμα</a:t>
            </a:r>
            <a:r>
              <a:rPr lang="el-GR" dirty="0" smtClean="0">
                <a:solidFill>
                  <a:schemeClr val="tx1"/>
                </a:solidFill>
              </a:rPr>
              <a:t> είναι αυτό που </a:t>
            </a:r>
            <a:r>
              <a:rPr lang="el-GR" b="1" u="sng" dirty="0" smtClean="0">
                <a:solidFill>
                  <a:schemeClr val="tx1"/>
                </a:solidFill>
              </a:rPr>
              <a:t>κλίνεται</a:t>
            </a:r>
            <a:r>
              <a:rPr lang="el-GR" dirty="0" smtClean="0">
                <a:solidFill>
                  <a:schemeClr val="tx1"/>
                </a:solidFill>
              </a:rPr>
              <a:t> και στην </a:t>
            </a:r>
            <a:r>
              <a:rPr lang="el-GR" b="1" dirty="0" smtClean="0">
                <a:solidFill>
                  <a:schemeClr val="tx1"/>
                </a:solidFill>
              </a:rPr>
              <a:t>κύρια</a:t>
            </a:r>
            <a:r>
              <a:rPr lang="el-GR" dirty="0" smtClean="0">
                <a:solidFill>
                  <a:schemeClr val="tx1"/>
                </a:solidFill>
              </a:rPr>
              <a:t> πρόταση καταλαμβάνει τη </a:t>
            </a:r>
            <a:r>
              <a:rPr lang="el-GR" b="1" u="sng" dirty="0" smtClean="0">
                <a:solidFill>
                  <a:schemeClr val="tx1"/>
                </a:solidFill>
              </a:rPr>
              <a:t>δεύτερη</a:t>
            </a:r>
            <a:r>
              <a:rPr lang="el-GR" dirty="0" smtClean="0">
                <a:solidFill>
                  <a:schemeClr val="tx1"/>
                </a:solidFill>
              </a:rPr>
              <a:t> θέση </a:t>
            </a:r>
            <a:r>
              <a:rPr lang="el-GR" b="1" dirty="0" smtClean="0">
                <a:solidFill>
                  <a:schemeClr val="tx1"/>
                </a:solidFill>
              </a:rPr>
              <a:t>συντακτικά</a:t>
            </a:r>
            <a:r>
              <a:rPr lang="el-GR" dirty="0" smtClean="0">
                <a:solidFill>
                  <a:schemeClr val="tx1"/>
                </a:solidFill>
              </a:rPr>
              <a:t> ενώ η </a:t>
            </a:r>
            <a:r>
              <a:rPr lang="el-GR" b="1" dirty="0" smtClean="0">
                <a:solidFill>
                  <a:schemeClr val="tx1"/>
                </a:solidFill>
              </a:rPr>
              <a:t>μετοχή</a:t>
            </a:r>
            <a:r>
              <a:rPr lang="el-GR" dirty="0" smtClean="0">
                <a:solidFill>
                  <a:schemeClr val="tx1"/>
                </a:solidFill>
              </a:rPr>
              <a:t> παρακειμένου παραμένει </a:t>
            </a:r>
            <a:r>
              <a:rPr lang="el-GR" b="1" u="sng" dirty="0" smtClean="0">
                <a:solidFill>
                  <a:schemeClr val="tx1"/>
                </a:solidFill>
              </a:rPr>
              <a:t>άκλιτη</a:t>
            </a:r>
            <a:r>
              <a:rPr lang="el-GR" dirty="0" smtClean="0">
                <a:solidFill>
                  <a:schemeClr val="tx1"/>
                </a:solidFill>
              </a:rPr>
              <a:t> στο </a:t>
            </a:r>
            <a:r>
              <a:rPr lang="el-GR" b="1" u="sng" dirty="0" smtClean="0">
                <a:solidFill>
                  <a:schemeClr val="tx1"/>
                </a:solidFill>
              </a:rPr>
              <a:t>τέλος</a:t>
            </a:r>
            <a:r>
              <a:rPr lang="el-GR" dirty="0" smtClean="0">
                <a:solidFill>
                  <a:schemeClr val="tx1"/>
                </a:solidFill>
              </a:rPr>
              <a:t> της πρότασης.</a:t>
            </a:r>
          </a:p>
          <a:p>
            <a:pPr algn="l"/>
            <a:r>
              <a:rPr lang="el-GR" dirty="0" smtClean="0">
                <a:solidFill>
                  <a:schemeClr val="tx1"/>
                </a:solidFill>
              </a:rPr>
              <a:t>Στη </a:t>
            </a:r>
            <a:r>
              <a:rPr lang="el-GR" b="1" dirty="0" smtClean="0">
                <a:solidFill>
                  <a:schemeClr val="tx1"/>
                </a:solidFill>
              </a:rPr>
              <a:t>δευτερεύουσα</a:t>
            </a:r>
            <a:r>
              <a:rPr lang="el-GR" dirty="0" smtClean="0">
                <a:solidFill>
                  <a:schemeClr val="tx1"/>
                </a:solidFill>
              </a:rPr>
              <a:t> πρόταση όμως το </a:t>
            </a:r>
            <a:r>
              <a:rPr lang="el-GR" b="1" u="sng" dirty="0" smtClean="0">
                <a:solidFill>
                  <a:schemeClr val="tx1"/>
                </a:solidFill>
              </a:rPr>
              <a:t>κλινόμενο</a:t>
            </a:r>
            <a:r>
              <a:rPr lang="el-GR" u="sng" dirty="0" smtClean="0">
                <a:solidFill>
                  <a:schemeClr val="tx1"/>
                </a:solidFill>
              </a:rPr>
              <a:t> </a:t>
            </a:r>
            <a:r>
              <a:rPr lang="el-GR" b="1" u="sng" dirty="0" smtClean="0">
                <a:solidFill>
                  <a:schemeClr val="tx1"/>
                </a:solidFill>
              </a:rPr>
              <a:t>βοηθητικό</a:t>
            </a:r>
            <a:r>
              <a:rPr lang="el-GR" u="sng" dirty="0" smtClean="0">
                <a:solidFill>
                  <a:schemeClr val="tx1"/>
                </a:solidFill>
              </a:rPr>
              <a:t> </a:t>
            </a:r>
            <a:r>
              <a:rPr lang="el-GR" b="1" u="sng" dirty="0" smtClean="0">
                <a:solidFill>
                  <a:schemeClr val="tx1"/>
                </a:solidFill>
              </a:rPr>
              <a:t>ρήμα</a:t>
            </a:r>
            <a:r>
              <a:rPr lang="el-GR" dirty="0" smtClean="0">
                <a:solidFill>
                  <a:schemeClr val="tx1"/>
                </a:solidFill>
              </a:rPr>
              <a:t> βρίσκεται στην </a:t>
            </a:r>
            <a:r>
              <a:rPr lang="el-GR" b="1" u="sng" dirty="0" smtClean="0">
                <a:solidFill>
                  <a:schemeClr val="tx1"/>
                </a:solidFill>
              </a:rPr>
              <a:t>τελευταία</a:t>
            </a:r>
            <a:r>
              <a:rPr lang="el-GR" dirty="0" smtClean="0">
                <a:solidFill>
                  <a:schemeClr val="tx1"/>
                </a:solidFill>
              </a:rPr>
              <a:t> θέση </a:t>
            </a:r>
            <a:r>
              <a:rPr lang="el-GR" b="1" u="sng" dirty="0" smtClean="0">
                <a:solidFill>
                  <a:schemeClr val="tx1"/>
                </a:solidFill>
              </a:rPr>
              <a:t>πίσω</a:t>
            </a:r>
            <a:r>
              <a:rPr lang="el-GR" dirty="0" smtClean="0">
                <a:solidFill>
                  <a:schemeClr val="tx1"/>
                </a:solidFill>
              </a:rPr>
              <a:t> από τη </a:t>
            </a:r>
            <a:r>
              <a:rPr lang="el-GR" b="1" u="sng" dirty="0" smtClean="0">
                <a:solidFill>
                  <a:schemeClr val="tx1"/>
                </a:solidFill>
              </a:rPr>
              <a:t>μετοχή</a:t>
            </a:r>
            <a:r>
              <a:rPr lang="el-GR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l-GR" dirty="0" smtClean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el-GR" dirty="0" smtClean="0">
                <a:solidFill>
                  <a:schemeClr val="tx1"/>
                </a:solidFill>
              </a:rPr>
              <a:t>Τα </a:t>
            </a:r>
            <a:r>
              <a:rPr lang="el-GR" b="1" dirty="0" smtClean="0">
                <a:solidFill>
                  <a:schemeClr val="tx1"/>
                </a:solidFill>
              </a:rPr>
              <a:t>περισσότερα γερμανικά ρήματα</a:t>
            </a:r>
            <a:r>
              <a:rPr lang="el-GR" dirty="0" smtClean="0">
                <a:solidFill>
                  <a:schemeClr val="tx1"/>
                </a:solidFill>
              </a:rPr>
              <a:t> σχηματίζουν τον </a:t>
            </a:r>
            <a:r>
              <a:rPr lang="el-GR" b="1" dirty="0" smtClean="0">
                <a:solidFill>
                  <a:schemeClr val="tx1"/>
                </a:solidFill>
              </a:rPr>
              <a:t>παρακείμενο</a:t>
            </a:r>
            <a:r>
              <a:rPr lang="el-GR" dirty="0" smtClean="0">
                <a:solidFill>
                  <a:schemeClr val="tx1"/>
                </a:solidFill>
              </a:rPr>
              <a:t> με το βοηθητικό ρήμα </a:t>
            </a:r>
            <a:r>
              <a:rPr lang="el-GR" b="1" dirty="0" smtClean="0">
                <a:solidFill>
                  <a:schemeClr val="tx1"/>
                </a:solidFill>
              </a:rPr>
              <a:t>„</a:t>
            </a:r>
            <a:r>
              <a:rPr lang="de-DE" b="1" dirty="0" smtClean="0">
                <a:solidFill>
                  <a:schemeClr val="tx1"/>
                </a:solidFill>
              </a:rPr>
              <a:t>haben</a:t>
            </a:r>
            <a:r>
              <a:rPr lang="el-GR" b="1" dirty="0" smtClean="0">
                <a:solidFill>
                  <a:schemeClr val="tx1"/>
                </a:solidFill>
              </a:rPr>
              <a:t>“</a:t>
            </a:r>
            <a:endParaRPr lang="el-G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Bildung des Partizip Perfekts</a:t>
            </a:r>
            <a:r>
              <a:rPr lang="de-DE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de-DE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Σχηματισμός </a:t>
            </a:r>
            <a:r>
              <a:rPr lang="el-GR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της μετοχής του παρακειμένου</a:t>
            </a:r>
            <a:r>
              <a:rPr lang="el-GR" dirty="0" smtClean="0">
                <a:solidFill>
                  <a:srgbClr val="7030A0"/>
                </a:solidFill>
              </a:rPr>
              <a:t/>
            </a:r>
            <a:br>
              <a:rPr lang="el-GR" dirty="0" smtClean="0">
                <a:solidFill>
                  <a:srgbClr val="7030A0"/>
                </a:solidFill>
              </a:rPr>
            </a:br>
            <a:endParaRPr lang="el-GR" dirty="0">
              <a:solidFill>
                <a:srgbClr val="7030A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2214554"/>
            <a:ext cx="8229600" cy="428628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el-GR" dirty="0" smtClean="0"/>
          </a:p>
          <a:p>
            <a:r>
              <a:rPr lang="el-GR" dirty="0" smtClean="0"/>
              <a:t>Η μετοχή παρακειμένου (</a:t>
            </a:r>
            <a:r>
              <a:rPr lang="de-DE" b="1" dirty="0" smtClean="0"/>
              <a:t>Partizip</a:t>
            </a:r>
            <a:r>
              <a:rPr lang="de-DE" dirty="0" smtClean="0"/>
              <a:t> </a:t>
            </a:r>
            <a:r>
              <a:rPr lang="de-DE" b="1" dirty="0" smtClean="0"/>
              <a:t>Perfekt</a:t>
            </a:r>
            <a:r>
              <a:rPr lang="de-DE" dirty="0" smtClean="0"/>
              <a:t> </a:t>
            </a:r>
            <a:r>
              <a:rPr lang="el-GR" dirty="0" smtClean="0"/>
              <a:t>ή </a:t>
            </a:r>
            <a:r>
              <a:rPr lang="de-DE" b="1" dirty="0" smtClean="0"/>
              <a:t>Partizip</a:t>
            </a:r>
            <a:r>
              <a:rPr lang="de-DE" dirty="0" smtClean="0"/>
              <a:t> </a:t>
            </a:r>
            <a:r>
              <a:rPr lang="de-DE" b="1" dirty="0" smtClean="0"/>
              <a:t>II</a:t>
            </a:r>
            <a:r>
              <a:rPr lang="el-GR" dirty="0" smtClean="0"/>
              <a:t>) σχηματίζεται με το </a:t>
            </a:r>
            <a:r>
              <a:rPr lang="el-GR" b="1" i="1" u="sng" dirty="0" smtClean="0"/>
              <a:t>πρόθεμα</a:t>
            </a:r>
            <a:r>
              <a:rPr lang="el-GR" dirty="0" smtClean="0"/>
              <a:t> </a:t>
            </a:r>
            <a:r>
              <a:rPr lang="el-GR" b="1" dirty="0" smtClean="0"/>
              <a:t>„-</a:t>
            </a:r>
            <a:r>
              <a:rPr lang="de-DE" b="1" dirty="0" err="1" smtClean="0"/>
              <a:t>ge</a:t>
            </a:r>
            <a:r>
              <a:rPr lang="el-GR" b="1" dirty="0" smtClean="0"/>
              <a:t>“</a:t>
            </a:r>
            <a:r>
              <a:rPr lang="el-GR" dirty="0" smtClean="0"/>
              <a:t>, το </a:t>
            </a:r>
            <a:r>
              <a:rPr lang="el-GR" b="1" i="1" u="sng" dirty="0" smtClean="0"/>
              <a:t>θέμα</a:t>
            </a:r>
            <a:r>
              <a:rPr lang="el-GR" dirty="0" smtClean="0"/>
              <a:t> του </a:t>
            </a:r>
            <a:r>
              <a:rPr lang="el-GR" b="1" i="1" dirty="0" smtClean="0"/>
              <a:t>ρήματος </a:t>
            </a:r>
            <a:r>
              <a:rPr lang="el-GR" dirty="0" smtClean="0"/>
              <a:t>και την </a:t>
            </a:r>
            <a:r>
              <a:rPr lang="el-GR" b="1" i="1" u="sng" dirty="0" smtClean="0"/>
              <a:t>κατάληξη.</a:t>
            </a:r>
            <a:endParaRPr lang="de-DE" b="1" i="1" u="sng" dirty="0" smtClean="0"/>
          </a:p>
          <a:p>
            <a:pPr>
              <a:buNone/>
            </a:pPr>
            <a:r>
              <a:rPr lang="el-GR" b="1" i="1" dirty="0" smtClean="0"/>
              <a:t>	Όπως:</a:t>
            </a:r>
            <a:endParaRPr lang="el-GR" dirty="0" smtClean="0"/>
          </a:p>
          <a:p>
            <a:r>
              <a:rPr lang="el-GR" dirty="0" smtClean="0"/>
              <a:t>Τα </a:t>
            </a:r>
            <a:r>
              <a:rPr lang="el-GR" b="1" dirty="0" smtClean="0"/>
              <a:t>ομαλά</a:t>
            </a:r>
            <a:r>
              <a:rPr lang="el-GR" dirty="0" smtClean="0"/>
              <a:t> ρήματα που </a:t>
            </a:r>
            <a:r>
              <a:rPr lang="el-GR" b="1" dirty="0" smtClean="0"/>
              <a:t>δεν</a:t>
            </a:r>
            <a:r>
              <a:rPr lang="el-GR" dirty="0" smtClean="0"/>
              <a:t> </a:t>
            </a:r>
            <a:r>
              <a:rPr lang="el-GR" b="1" dirty="0" smtClean="0"/>
              <a:t>μεταβάλλουν</a:t>
            </a:r>
            <a:r>
              <a:rPr lang="el-GR" dirty="0" smtClean="0"/>
              <a:t> το </a:t>
            </a:r>
            <a:r>
              <a:rPr lang="el-GR" b="1" dirty="0" smtClean="0"/>
              <a:t>θέμα</a:t>
            </a:r>
            <a:r>
              <a:rPr lang="el-GR" dirty="0" smtClean="0"/>
              <a:t> τους και παίρνουν </a:t>
            </a:r>
            <a:r>
              <a:rPr lang="el-GR" b="1" dirty="0" smtClean="0"/>
              <a:t>κατάληξη</a:t>
            </a:r>
            <a:r>
              <a:rPr lang="el-GR" dirty="0" smtClean="0"/>
              <a:t> </a:t>
            </a:r>
            <a:r>
              <a:rPr lang="el-GR" b="1" dirty="0" smtClean="0"/>
              <a:t>–</a:t>
            </a:r>
            <a:r>
              <a:rPr lang="de-DE" b="1" dirty="0" smtClean="0"/>
              <a:t>t</a:t>
            </a:r>
            <a:r>
              <a:rPr lang="el-GR" dirty="0" smtClean="0"/>
              <a:t>:</a:t>
            </a:r>
          </a:p>
          <a:p>
            <a:pPr>
              <a:buNone/>
            </a:pPr>
            <a:r>
              <a:rPr lang="el-GR" dirty="0" smtClean="0"/>
              <a:t>		</a:t>
            </a:r>
            <a:r>
              <a:rPr lang="de-DE" b="1" dirty="0" smtClean="0"/>
              <a:t>z.B.</a:t>
            </a:r>
            <a:r>
              <a:rPr lang="de-DE" dirty="0" smtClean="0"/>
              <a:t> kaufen – kaufte – </a:t>
            </a:r>
            <a:r>
              <a:rPr lang="de-DE" b="1" dirty="0" smtClean="0"/>
              <a:t>gekauft </a:t>
            </a:r>
            <a:r>
              <a:rPr lang="de-DE" dirty="0" smtClean="0"/>
              <a:t>(= </a:t>
            </a:r>
            <a:r>
              <a:rPr lang="el-GR" dirty="0" smtClean="0"/>
              <a:t>αγοράζω</a:t>
            </a:r>
            <a:r>
              <a:rPr lang="de-DE" dirty="0" smtClean="0"/>
              <a:t>)</a:t>
            </a:r>
            <a:endParaRPr lang="el-GR" dirty="0" smtClean="0"/>
          </a:p>
          <a:p>
            <a:r>
              <a:rPr lang="el-GR" dirty="0" smtClean="0"/>
              <a:t>Όσα ρήματα έχουν </a:t>
            </a:r>
            <a:r>
              <a:rPr lang="el-GR" b="1" dirty="0" smtClean="0"/>
              <a:t>θέμα</a:t>
            </a:r>
            <a:r>
              <a:rPr lang="el-GR" dirty="0" smtClean="0"/>
              <a:t> που τελειώνει σε  </a:t>
            </a:r>
            <a:r>
              <a:rPr lang="el-GR" b="1" dirty="0" smtClean="0"/>
              <a:t>-</a:t>
            </a:r>
            <a:r>
              <a:rPr lang="de-DE" b="1" dirty="0" smtClean="0"/>
              <a:t>t</a:t>
            </a:r>
            <a:r>
              <a:rPr lang="el-GR" b="1" dirty="0" smtClean="0"/>
              <a:t>, -</a:t>
            </a:r>
            <a:r>
              <a:rPr lang="de-DE" b="1" dirty="0" smtClean="0"/>
              <a:t>d</a:t>
            </a:r>
            <a:r>
              <a:rPr lang="el-GR" b="1" dirty="0" smtClean="0"/>
              <a:t>, -</a:t>
            </a:r>
            <a:r>
              <a:rPr lang="de-DE" b="1" dirty="0" smtClean="0"/>
              <a:t>m</a:t>
            </a:r>
            <a:r>
              <a:rPr lang="el-GR" b="1" dirty="0" smtClean="0"/>
              <a:t>, -</a:t>
            </a:r>
            <a:r>
              <a:rPr lang="de-DE" b="1" dirty="0" smtClean="0"/>
              <a:t>n</a:t>
            </a:r>
            <a:r>
              <a:rPr lang="de-DE" dirty="0" smtClean="0"/>
              <a:t> </a:t>
            </a:r>
            <a:r>
              <a:rPr lang="el-GR" dirty="0" smtClean="0"/>
              <a:t>σχηματίζουν τη μετοχή παρακειμένου με κατάληξη </a:t>
            </a:r>
            <a:r>
              <a:rPr lang="el-GR" b="1" dirty="0" smtClean="0"/>
              <a:t>–</a:t>
            </a:r>
            <a:r>
              <a:rPr lang="de-DE" b="1" dirty="0" smtClean="0"/>
              <a:t>et</a:t>
            </a:r>
            <a:r>
              <a:rPr lang="el-GR" dirty="0" smtClean="0"/>
              <a:t>:</a:t>
            </a:r>
          </a:p>
          <a:p>
            <a:pPr>
              <a:buNone/>
            </a:pPr>
            <a:r>
              <a:rPr lang="el-GR" dirty="0" smtClean="0"/>
              <a:t>		</a:t>
            </a:r>
            <a:r>
              <a:rPr lang="de-DE" b="1" dirty="0" smtClean="0"/>
              <a:t>z.B.</a:t>
            </a:r>
            <a:r>
              <a:rPr lang="de-DE" dirty="0" smtClean="0"/>
              <a:t> arbeiten – arbeitete – </a:t>
            </a:r>
            <a:r>
              <a:rPr lang="de-DE" b="1" dirty="0" smtClean="0"/>
              <a:t>gearbeitet </a:t>
            </a:r>
            <a:r>
              <a:rPr lang="de-DE" dirty="0" smtClean="0"/>
              <a:t>(= </a:t>
            </a:r>
            <a:r>
              <a:rPr lang="el-GR" dirty="0" smtClean="0"/>
              <a:t>εργάζομαι</a:t>
            </a:r>
            <a:r>
              <a:rPr lang="de-DE" dirty="0" smtClean="0"/>
              <a:t>)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rmAutofit/>
          </a:bodyPr>
          <a:lstStyle/>
          <a:p>
            <a:r>
              <a:rPr lang="de-DE" sz="4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Syntax</a:t>
            </a:r>
            <a:r>
              <a:rPr lang="el-GR" sz="4800" b="1" i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4800" b="1" i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l-GR" sz="4800" b="1" i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4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Συντακτικό</a:t>
            </a:r>
            <a:endParaRPr lang="el-GR" sz="48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4500594"/>
          </a:xfrm>
        </p:spPr>
        <p:txBody>
          <a:bodyPr/>
          <a:lstStyle/>
          <a:p>
            <a:pPr>
              <a:buNone/>
            </a:pPr>
            <a:r>
              <a:rPr lang="de-DE" dirty="0" smtClean="0"/>
              <a:t>Ich spiele Fußball.</a:t>
            </a:r>
          </a:p>
          <a:p>
            <a:pPr>
              <a:buNone/>
            </a:pPr>
            <a:r>
              <a:rPr lang="de-DE" dirty="0" smtClean="0"/>
              <a:t>Ich </a:t>
            </a:r>
            <a:r>
              <a:rPr lang="de-DE" i="1" u="sng" dirty="0" smtClean="0">
                <a:solidFill>
                  <a:srgbClr val="FF0000"/>
                </a:solidFill>
              </a:rPr>
              <a:t>habe</a:t>
            </a:r>
            <a:r>
              <a:rPr lang="de-DE" dirty="0" smtClean="0"/>
              <a:t> Fußball </a:t>
            </a:r>
            <a:r>
              <a:rPr lang="de-DE" i="1" u="sng" dirty="0" smtClean="0">
                <a:solidFill>
                  <a:srgbClr val="00B050"/>
                </a:solidFill>
              </a:rPr>
              <a:t>gespielt</a:t>
            </a:r>
            <a:r>
              <a:rPr lang="de-DE" dirty="0" smtClean="0"/>
              <a:t>.</a:t>
            </a:r>
          </a:p>
          <a:p>
            <a:pPr>
              <a:buNone/>
            </a:pPr>
            <a:r>
              <a:rPr lang="de-DE" dirty="0" smtClean="0"/>
              <a:t>Ich </a:t>
            </a:r>
            <a:r>
              <a:rPr lang="de-DE" i="1" u="sng" dirty="0" smtClean="0">
                <a:solidFill>
                  <a:srgbClr val="FF0000"/>
                </a:solidFill>
              </a:rPr>
              <a:t>habe</a:t>
            </a:r>
            <a:r>
              <a:rPr lang="de-DE" dirty="0" smtClean="0"/>
              <a:t> heute Nachmittag Fußball </a:t>
            </a:r>
            <a:r>
              <a:rPr lang="de-DE" i="1" u="sng" dirty="0" smtClean="0">
                <a:solidFill>
                  <a:srgbClr val="00B050"/>
                </a:solidFill>
              </a:rPr>
              <a:t>gespielt</a:t>
            </a:r>
            <a:r>
              <a:rPr lang="de-DE" dirty="0" smtClean="0"/>
              <a:t>.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Er arbeitet viel.</a:t>
            </a:r>
          </a:p>
          <a:p>
            <a:pPr>
              <a:buNone/>
            </a:pPr>
            <a:r>
              <a:rPr lang="de-DE" dirty="0" smtClean="0"/>
              <a:t>Er </a:t>
            </a:r>
            <a:r>
              <a:rPr lang="de-DE" i="1" u="sng" dirty="0" smtClean="0">
                <a:solidFill>
                  <a:srgbClr val="FF0000"/>
                </a:solidFill>
              </a:rPr>
              <a:t>hat</a:t>
            </a:r>
            <a:r>
              <a:rPr lang="de-DE" dirty="0" smtClean="0"/>
              <a:t> viel </a:t>
            </a:r>
            <a:r>
              <a:rPr lang="de-DE" i="1" u="sng" dirty="0" smtClean="0">
                <a:solidFill>
                  <a:srgbClr val="00B050"/>
                </a:solidFill>
              </a:rPr>
              <a:t>gearbeitet</a:t>
            </a:r>
            <a:r>
              <a:rPr lang="de-DE" dirty="0" smtClean="0"/>
              <a:t>.</a:t>
            </a:r>
          </a:p>
          <a:p>
            <a:pPr>
              <a:buNone/>
            </a:pPr>
            <a:r>
              <a:rPr lang="de-DE" dirty="0" smtClean="0"/>
              <a:t>Er </a:t>
            </a:r>
            <a:r>
              <a:rPr lang="de-DE" i="1" u="sng" dirty="0" smtClean="0">
                <a:solidFill>
                  <a:srgbClr val="FF0000"/>
                </a:solidFill>
              </a:rPr>
              <a:t>hat</a:t>
            </a:r>
            <a:r>
              <a:rPr lang="de-DE" dirty="0" smtClean="0"/>
              <a:t> das ganze Jahr viel </a:t>
            </a:r>
            <a:r>
              <a:rPr lang="de-DE" i="1" u="sng" dirty="0" smtClean="0">
                <a:solidFill>
                  <a:srgbClr val="00B050"/>
                </a:solidFill>
              </a:rPr>
              <a:t>gearbeitet</a:t>
            </a:r>
            <a:r>
              <a:rPr lang="de-DE" dirty="0" smtClean="0"/>
              <a:t>.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87</Words>
  <Application>Microsoft Office PowerPoint</Application>
  <PresentationFormat>Προβολή στην οθόνη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Perfekt  der schwachen Verben Παρακείμενος  των  ομαλών ρημάτων</vt:lpstr>
      <vt:lpstr> Perfekt – Παρακείμενος </vt:lpstr>
      <vt:lpstr> Bildung des Partizip Perfekts Σχηματισμός της μετοχής του παρακειμένου </vt:lpstr>
      <vt:lpstr>Syntax  Συντακτικό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Präteritum  von  „haben“ und „sein“</dc:title>
  <dc:creator>Μαγουλίνος</dc:creator>
  <cp:lastModifiedBy>user</cp:lastModifiedBy>
  <cp:revision>7</cp:revision>
  <dcterms:created xsi:type="dcterms:W3CDTF">2018-05-28T19:25:37Z</dcterms:created>
  <dcterms:modified xsi:type="dcterms:W3CDTF">2020-04-25T06:58:20Z</dcterms:modified>
</cp:coreProperties>
</file>