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Der Nebensatz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4000" b="1" dirty="0" smtClean="0">
                <a:solidFill>
                  <a:srgbClr val="7030A0"/>
                </a:solidFill>
                <a:latin typeface="Monotype Corsiva" pitchFamily="66" charset="0"/>
              </a:rPr>
              <a:t>Η δευτερεύουσα πρόταση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Υποκείμενο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Subjektsatz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Μπορεί όμως να μπει και στο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τέλος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αν χρησιμοποιηθεί το 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</a:t>
            </a:r>
            <a:r>
              <a:rPr lang="de-DE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überrascht mich nicht,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er sie schließlich geheiratet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hat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!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(Δεν με εκπλήσσει καθόλου, το ότι τελικά αυτός την παντρεύτηκε!)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Αντικείμενο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Objektsatz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)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el-GR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Στην περίπτωση αυτή 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δευτερεύουσα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πρόταση μπαίνει είτε στην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αρχή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είτε στο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τέλος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πρότασης συνήθως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χωρίς την παρεμβολή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του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es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dein Bruder in Amerika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studiert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habe ich nicht gewusst.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(Το ότι ο αδερφός σου σπουδάζει στην Αμερική δεν το γνώριζα.)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Ich habe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(es)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nicht gewusst,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dein Bruder in Amerika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studiert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(Δεν (το) γνώριζα, ότι ο αδερφός σου σπουδάζει στην Αμερική.)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Αντικείμενο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Objektsatz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)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 το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ρήμα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κύριας πρότασης συντάσσεται με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εμπρόθετο αντικείμενο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είναι </a:t>
            </a:r>
            <a:r>
              <a:rPr lang="el-G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υποχρεωτική η χρήση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ενός 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συσχετιστικού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Pronominaladverb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Ich habe nicht </a:t>
            </a:r>
            <a:r>
              <a:rPr lang="de-DE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daran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gedacht,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morgen ein Feiertag ist.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(Δε σκέφθηκα ότι αύριο είναι αργία.)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morgen ein Feiertag ist, </a:t>
            </a:r>
            <a:r>
              <a:rPr lang="de-DE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daran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habe ich nicht gedacht.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(Ότι αύριο είναι αργία, αυτό δεν το σκέφθηκα.)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Αντικείμενο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Objektsatz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)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Μερικές φορές – συνήθως με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ρήματα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που δηλώνουν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ψυχικό πάθος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– μπορεί να </a:t>
            </a:r>
            <a:r>
              <a:rPr lang="el-G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παραλειφθεί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Pronominaladverb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Ich freue mich </a:t>
            </a:r>
            <a:r>
              <a:rPr lang="de-D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(darüber)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du die Prüfung bestanden hast.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(Χαίρομαι που πέρασες τις εξετάσεις.)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Αντικείμενο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Objektsatz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)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Στις προτάσεις που ξεκινούν με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αντωνυμίες ίσως ν’ αλλάζουν πρόσωπο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όταν επαναλαμβάνουμε τα λόγια κάποιου: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Martina:	„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Ich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besuche oft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meinen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Opa“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(Επισκέπτομαι συχνά τον παππού μου.)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Martina sagt,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sie oft ihren Opa besucht.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(Η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Μαρτίνα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λέει, ότι επισκέπτεται συχνά τον παππού της.)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Αντικείμενο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Objektsatz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)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Επίσης τα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χωριζόμενα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ρήματα βρίσκονται στο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τέλος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δευτερεύουσας πρότασης,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κλίνονται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αλλά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δε χωρίζονται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Ich finde es richtig,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Elke ihr Zimmer oft 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aufräumt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(Το βρίσκω σωστό, ότι η Έλκε συμμαζεύει συχνά το δωμάτιό της.)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B0F0"/>
                </a:solidFill>
                <a:latin typeface="Monotype Corsiva" pitchFamily="66" charset="0"/>
              </a:rPr>
              <a:t>Αιτιολογικές προτάσεις (</a:t>
            </a:r>
            <a:r>
              <a:rPr lang="de-DE" b="1" dirty="0" err="1" smtClean="0">
                <a:solidFill>
                  <a:srgbClr val="00B0F0"/>
                </a:solidFill>
                <a:latin typeface="Monotype Corsiva" pitchFamily="66" charset="0"/>
              </a:rPr>
              <a:t>Kausals</a:t>
            </a:r>
            <a:r>
              <a:rPr lang="el-GR" b="1" dirty="0" smtClean="0">
                <a:solidFill>
                  <a:srgbClr val="00B0F0"/>
                </a:solidFill>
                <a:latin typeface="Monotype Corsiva" pitchFamily="66" charset="0"/>
              </a:rPr>
              <a:t>ä</a:t>
            </a:r>
            <a:r>
              <a:rPr lang="de-DE" b="1" dirty="0" err="1" smtClean="0">
                <a:solidFill>
                  <a:srgbClr val="00B0F0"/>
                </a:solidFill>
                <a:latin typeface="Monotype Corsiva" pitchFamily="66" charset="0"/>
              </a:rPr>
              <a:t>tze</a:t>
            </a:r>
            <a:r>
              <a:rPr lang="el-GR" b="1" dirty="0" smtClean="0">
                <a:solidFill>
                  <a:srgbClr val="00B0F0"/>
                </a:solidFill>
                <a:latin typeface="Monotype Corsiva" pitchFamily="66" charset="0"/>
              </a:rPr>
              <a:t>)</a:t>
            </a:r>
            <a:r>
              <a:rPr lang="el-GR" dirty="0" smtClean="0">
                <a:solidFill>
                  <a:srgbClr val="00B0F0"/>
                </a:solidFill>
                <a:latin typeface="Monotype Corsiva" pitchFamily="66" charset="0"/>
              </a:rPr>
              <a:t/>
            </a:r>
            <a:br>
              <a:rPr lang="el-GR" dirty="0" smtClean="0">
                <a:solidFill>
                  <a:srgbClr val="00B0F0"/>
                </a:solidFill>
                <a:latin typeface="Monotype Corsiva" pitchFamily="66" charset="0"/>
              </a:rPr>
            </a:br>
            <a:endParaRPr lang="el-GR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Αιτιολογικές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προτάσεις εισάγουν οι σύνδεσμοι 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Monotype Corsiva" pitchFamily="66" charset="0"/>
              </a:rPr>
              <a:t>weil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“</a:t>
            </a:r>
            <a:r>
              <a:rPr lang="el-GR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  <a:r>
              <a:rPr lang="el-GR" dirty="0" smtClean="0"/>
              <a:t>και </a:t>
            </a:r>
            <a:r>
              <a:rPr lang="el-GR" b="1" u="sng" dirty="0" smtClean="0">
                <a:solidFill>
                  <a:srgbClr val="00B05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00B050"/>
                </a:solidFill>
                <a:latin typeface="Monotype Corsiva" pitchFamily="66" charset="0"/>
              </a:rPr>
              <a:t>da</a:t>
            </a:r>
            <a:r>
              <a:rPr lang="el-GR" b="1" u="sng" dirty="0" smtClean="0">
                <a:solidFill>
                  <a:srgbClr val="00B050"/>
                </a:solidFill>
                <a:latin typeface="Monotype Corsiva" pitchFamily="66" charset="0"/>
              </a:rPr>
              <a:t>“</a:t>
            </a:r>
            <a:r>
              <a:rPr lang="el-GR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(= διότι, γιατί, επειδή, μιας και).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00B05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00B050"/>
                </a:solidFill>
                <a:latin typeface="Monotype Corsiva" pitchFamily="66" charset="0"/>
              </a:rPr>
              <a:t>da</a:t>
            </a:r>
            <a:r>
              <a:rPr lang="el-GR" b="1" u="sng" dirty="0" smtClean="0">
                <a:solidFill>
                  <a:srgbClr val="00B050"/>
                </a:solidFill>
                <a:latin typeface="Monotype Corsiva" pitchFamily="66" charset="0"/>
              </a:rPr>
              <a:t>“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</a:t>
            </a:r>
            <a:r>
              <a:rPr lang="el-GR" dirty="0" smtClean="0"/>
              <a:t> </a:t>
            </a:r>
            <a:r>
              <a:rPr lang="el-GR" b="1" u="sng" dirty="0" smtClean="0">
                <a:solidFill>
                  <a:srgbClr val="00B05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00B050"/>
                </a:solidFill>
                <a:latin typeface="Monotype Corsiva" pitchFamily="66" charset="0"/>
              </a:rPr>
              <a:t>da</a:t>
            </a:r>
            <a:r>
              <a:rPr lang="el-GR" b="1" u="sng" dirty="0" smtClean="0">
                <a:solidFill>
                  <a:srgbClr val="00B050"/>
                </a:solidFill>
                <a:latin typeface="Monotype Corsiva" pitchFamily="66" charset="0"/>
              </a:rPr>
              <a:t>“</a:t>
            </a:r>
            <a:r>
              <a:rPr lang="el-GR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χρησιμοποιείται σχετικά σπάνια, και συγκεκριμένα όταν </a:t>
            </a:r>
            <a:r>
              <a:rPr lang="el-GR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ο λόγος είναι ήδη γνωστός, προφανής και χωρίς ιδιαίτερη βαρύτητα.</a:t>
            </a:r>
            <a:r>
              <a:rPr lang="el-GR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αιτιολογική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πρόταση συνήθως </a:t>
            </a:r>
            <a:r>
              <a:rPr lang="el-G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προηγείται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</a:t>
            </a:r>
            <a:r>
              <a:rPr lang="el-G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κύριας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από την οποία εξαρτάται.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morgen Sonntag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ist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können wir lange schlafen.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(Μιας και αύριο είναι Κυριακή μπορούμε να κοιμηθούμε πολύ.)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Monotype Corsiva" pitchFamily="66" charset="0"/>
              </a:rPr>
              <a:t>weil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“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weil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είναι ο πιο συνηθισμένος αιτιολογικός σύνδεσμος. Χρησιμοποιείται όταν </a:t>
            </a:r>
            <a:r>
              <a:rPr lang="el-GR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η αιτία δεν είναι από πριν γνωστή.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Τις περισσότερες φορές η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αιτιολογική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πρόταση </a:t>
            </a:r>
            <a:r>
              <a:rPr lang="el-GR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ακολουθεί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κύρια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Πριν από τη λέξη 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weil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που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ενώνει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κύρια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πρόταση με τη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δευτερεύουσα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μπαίνει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πάντα κόμμα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 Der Deutschlehrer ist böse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weil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Peter und Paul dauernd sprechen.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(Ο καθηγητής των Γερμανικών θύμωσε, επειδή ο Πέτρος και ο Παύλος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μιλούν συνεχώς.)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Monotype Corsiva" pitchFamily="66" charset="0"/>
              </a:rPr>
              <a:t>weil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“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αιτιολογική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πρόταση μπορεί όμως και να </a:t>
            </a:r>
            <a:r>
              <a:rPr lang="el-G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προηγηθεί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</a:t>
            </a:r>
            <a:r>
              <a:rPr lang="el-G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κύριας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πρότασης. Τότε 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κύρια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πρόταση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ξεκινά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πάντα με το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κλινόμενο ρήμα μετά το κόμμα</a:t>
            </a:r>
            <a:r>
              <a:rPr lang="el-G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που διαχωρίζει τις δύο προτάσεις, γιατί θεωρούμε ότι την </a:t>
            </a:r>
            <a:r>
              <a:rPr lang="el-G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πρώτη θέση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συντακτικά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κύριας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πρότασης την κατέχει 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δευτερεύουσα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πρόταση: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Weil</a:t>
            </a:r>
            <a:r>
              <a:rPr lang="de-D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Peter und Paul dauernd sprechen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, ist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der Deutschlehrer böse.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Monotype Corsiva" pitchFamily="66" charset="0"/>
              </a:rPr>
              <a:t>weil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“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Σε περίπτωση που δίνουμε μια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σύντομη απάντηση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παραλείποντας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κύρια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πρόταση ξεκινάμε κατά κανόνα με το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weil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: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- </a:t>
            </a:r>
            <a:r>
              <a:rPr lang="de-D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Warum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rufst du Christine an?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Weil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sie die Einzige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ist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die uns helfen kann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Monotype Corsiva" pitchFamily="66" charset="0"/>
              </a:rPr>
              <a:t>weil</a:t>
            </a:r>
            <a:r>
              <a:rPr lang="el-GR" b="1" u="sng" dirty="0" smtClean="0">
                <a:solidFill>
                  <a:srgbClr val="7030A0"/>
                </a:solidFill>
                <a:latin typeface="Monotype Corsiva" pitchFamily="66" charset="0"/>
              </a:rPr>
              <a:t>“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Δεν ξεχνάμε ότι το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ρήμα που κλίνεται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στις προτάσεις που αρχίζουν με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weil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μπαίνει στο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τέλος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πρότασης και τα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χωριζόμενα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ρήματα βρίσκονται στο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τέλος</a:t>
            </a:r>
            <a:r>
              <a:rPr lang="el-G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της πρότασης,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κλίνονται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αλλά </a:t>
            </a:r>
            <a:r>
              <a:rPr lang="el-GR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δε χωρίζονται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Der Lehrer ist böse,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weil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Georg sein Buch nicht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aufmacht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(Ο Καθηγητής θύμωσε, επειδή ο Γιώργος δεν ανοίγει το βιβλίο του.)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C000"/>
                </a:solidFill>
                <a:latin typeface="Monotype Corsiva" pitchFamily="66" charset="0"/>
              </a:rPr>
              <a:t>Ειδικές προτάσεις </a:t>
            </a:r>
            <a:r>
              <a:rPr lang="el-GR" b="1" dirty="0" smtClean="0"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00B0F0"/>
                </a:solidFill>
                <a:latin typeface="Monotype Corsiva" pitchFamily="66" charset="0"/>
              </a:rPr>
              <a:t>dass</a:t>
            </a:r>
            <a:r>
              <a:rPr lang="el-GR" b="1" dirty="0" smtClean="0">
                <a:solidFill>
                  <a:srgbClr val="00B0F0"/>
                </a:solidFill>
                <a:latin typeface="Monotype Corsiva" pitchFamily="66" charset="0"/>
              </a:rPr>
              <a:t> </a:t>
            </a:r>
            <a:r>
              <a:rPr lang="el-GR" b="1" dirty="0" smtClean="0">
                <a:latin typeface="Monotype Corsiva" pitchFamily="66" charset="0"/>
              </a:rPr>
              <a:t>– </a:t>
            </a:r>
            <a:r>
              <a:rPr lang="de-DE" b="1" dirty="0" smtClean="0">
                <a:latin typeface="Monotype Corsiva" pitchFamily="66" charset="0"/>
              </a:rPr>
              <a:t>S</a:t>
            </a:r>
            <a:r>
              <a:rPr lang="el-GR" b="1" dirty="0" smtClean="0">
                <a:latin typeface="Monotype Corsiva" pitchFamily="66" charset="0"/>
              </a:rPr>
              <a:t>ä</a:t>
            </a:r>
            <a:r>
              <a:rPr lang="de-DE" b="1" dirty="0" err="1" smtClean="0">
                <a:latin typeface="Monotype Corsiva" pitchFamily="66" charset="0"/>
              </a:rPr>
              <a:t>tze</a:t>
            </a:r>
            <a:r>
              <a:rPr lang="el-GR" b="1" dirty="0" smtClean="0">
                <a:latin typeface="Monotype Corsiva" pitchFamily="66" charset="0"/>
              </a:rPr>
              <a:t>)</a:t>
            </a:r>
            <a:r>
              <a:rPr lang="el-GR" dirty="0" smtClean="0">
                <a:latin typeface="Monotype Corsiva" pitchFamily="66" charset="0"/>
              </a:rPr>
              <a:t/>
            </a:r>
            <a:br>
              <a:rPr lang="el-GR" dirty="0" smtClean="0">
                <a:latin typeface="Monotype Corsiva" pitchFamily="66" charset="0"/>
              </a:rPr>
            </a:br>
            <a:endParaRPr lang="el-GR" dirty="0">
              <a:latin typeface="Monotype Corsiva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</a:t>
            </a:r>
            <a:r>
              <a:rPr lang="el-GR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ειδικές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προτάσεις εισάγονται με το σύνδεσμο </a:t>
            </a:r>
            <a:r>
              <a:rPr lang="el-GR" b="1" dirty="0" smtClean="0">
                <a:solidFill>
                  <a:srgbClr val="00B0F0"/>
                </a:solidFill>
                <a:latin typeface="Monotype Corsiva" pitchFamily="66" charset="0"/>
                <a:cs typeface="Arial" pitchFamily="34" charset="0"/>
              </a:rPr>
              <a:t>„</a:t>
            </a:r>
            <a:r>
              <a:rPr lang="de-DE" b="1" dirty="0" smtClean="0">
                <a:solidFill>
                  <a:srgbClr val="00B0F0"/>
                </a:solidFill>
                <a:latin typeface="Monotype Corsiva" pitchFamily="66" charset="0"/>
                <a:cs typeface="Arial" pitchFamily="34" charset="0"/>
              </a:rPr>
              <a:t>dass</a:t>
            </a:r>
            <a:r>
              <a:rPr lang="el-GR" b="1" dirty="0" smtClean="0">
                <a:solidFill>
                  <a:srgbClr val="00B0F0"/>
                </a:solidFill>
                <a:latin typeface="Monotype Corsiva" pitchFamily="66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00B0F0"/>
                </a:solidFill>
                <a:latin typeface="Monotype Corsiva" pitchFamily="66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(= πως, ότι, που) και παίζουν πάντα ένα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ορισμένο συντακτικό ρόλο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στην πρόταση από την οποία εξαρτώνται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Υποκείμενο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Subjektsatz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)</a:t>
            </a:r>
            <a:endParaRPr lang="el-GR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el-GR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μπαίνει συνήθως στην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αρχή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πρότασης: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z.B.	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er sie schließlich geheiratet hat, überrascht mich nicht!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(Το ότι τελικά αυτός την παντρεύτηκε, δεν με εκπλήσσει καθόλου!)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Was überrascht mich nicht? 	</a:t>
            </a:r>
            <a:r>
              <a:rPr lang="de-DE" b="1" dirty="0" smtClean="0">
                <a:latin typeface="Monotype Corsiva" pitchFamily="66" charset="0"/>
                <a:cs typeface="Arial" pitchFamily="34" charset="0"/>
              </a:rPr>
              <a:t>Subjekt!</a:t>
            </a:r>
            <a:endParaRPr lang="el-GR" dirty="0" smtClean="0">
              <a:latin typeface="Monotype Corsiva" pitchFamily="66" charset="0"/>
              <a:cs typeface="Arial" pitchFamily="34" charset="0"/>
            </a:endParaRPr>
          </a:p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(Τι δεν με εκπλήσσει καθόλου;)	</a:t>
            </a:r>
            <a:r>
              <a:rPr lang="el-GR" b="1" dirty="0" smtClean="0">
                <a:latin typeface="Monotype Corsiva" pitchFamily="66" charset="0"/>
                <a:cs typeface="Arial" pitchFamily="34" charset="0"/>
              </a:rPr>
              <a:t>Υποκείμενο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413</Words>
  <PresentationFormat>Προβολή στην οθόνη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Der Nebensatz </vt:lpstr>
      <vt:lpstr>Αιτιολογικές προτάσεις (Kausalsätze) </vt:lpstr>
      <vt:lpstr>„da“</vt:lpstr>
      <vt:lpstr>„weil“</vt:lpstr>
      <vt:lpstr>„weil“</vt:lpstr>
      <vt:lpstr>„weil“</vt:lpstr>
      <vt:lpstr>„weil“</vt:lpstr>
      <vt:lpstr>Ειδικές προτάσεις (dass – Sätze) </vt:lpstr>
      <vt:lpstr>Υποκείμενο (Subjektsatz)</vt:lpstr>
      <vt:lpstr>Υποκείμενο (Subjektsatz)</vt:lpstr>
      <vt:lpstr>Αντικείμενο (Objektsatz) </vt:lpstr>
      <vt:lpstr>Αντικείμενο (Objektsatz) </vt:lpstr>
      <vt:lpstr>Αντικείμενο (Objektsatz) </vt:lpstr>
      <vt:lpstr>Αντικείμενο (Objektsatz) </vt:lpstr>
      <vt:lpstr>Αντικείμενο (Objektsatz)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Nebensatz </dc:title>
  <dc:creator>User</dc:creator>
  <cp:lastModifiedBy>DELL</cp:lastModifiedBy>
  <cp:revision>9</cp:revision>
  <dcterms:created xsi:type="dcterms:W3CDTF">2021-03-01T10:23:21Z</dcterms:created>
  <dcterms:modified xsi:type="dcterms:W3CDTF">2021-03-08T08:53:21Z</dcterms:modified>
</cp:coreProperties>
</file>