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>
                <a:solidFill>
                  <a:srgbClr val="FF0000"/>
                </a:solidFill>
                <a:latin typeface="Monotype Corsiva" pitchFamily="66" charset="0"/>
              </a:rPr>
              <a:t>Komparation der Adjektive </a:t>
            </a:r>
            <a:endParaRPr lang="el-GR" sz="5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5400" b="1" dirty="0" smtClean="0">
                <a:solidFill>
                  <a:srgbClr val="7030A0"/>
                </a:solidFill>
                <a:latin typeface="Monotype Corsiva" pitchFamily="66" charset="0"/>
              </a:rPr>
              <a:t>Παραθετικά των Επιθέτων</a:t>
            </a:r>
            <a:endParaRPr lang="el-GR" sz="54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2060"/>
                </a:solidFill>
                <a:latin typeface="Monotype Corsiva" pitchFamily="66" charset="0"/>
              </a:rPr>
              <a:t>Σχηματισμός συγκριτικού και </a:t>
            </a:r>
            <a:r>
              <a:rPr lang="de-DE" b="1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de-DE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el-GR" b="1" dirty="0" smtClean="0">
                <a:solidFill>
                  <a:srgbClr val="002060"/>
                </a:solidFill>
                <a:latin typeface="Monotype Corsiva" pitchFamily="66" charset="0"/>
              </a:rPr>
              <a:t>υπερθετικού </a:t>
            </a:r>
            <a:r>
              <a:rPr lang="el-GR" b="1" dirty="0" smtClean="0">
                <a:solidFill>
                  <a:srgbClr val="002060"/>
                </a:solidFill>
                <a:latin typeface="Monotype Corsiva" pitchFamily="66" charset="0"/>
              </a:rPr>
              <a:t>βαθμού</a:t>
            </a:r>
            <a:endParaRPr lang="el-GR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Monotype Corsiva" pitchFamily="66" charset="0"/>
              </a:rPr>
              <a:t>Για </a:t>
            </a:r>
            <a:r>
              <a:rPr lang="el-GR" dirty="0" smtClean="0">
                <a:latin typeface="Monotype Corsiva" pitchFamily="66" charset="0"/>
              </a:rPr>
              <a:t>να σχηματίσουμε το </a:t>
            </a:r>
            <a:r>
              <a:rPr lang="el-GR" b="1" dirty="0" smtClean="0">
                <a:solidFill>
                  <a:srgbClr val="0070C0"/>
                </a:solidFill>
                <a:latin typeface="Monotype Corsiva" pitchFamily="66" charset="0"/>
              </a:rPr>
              <a:t>συγκριτικό βαθμό</a:t>
            </a:r>
            <a:r>
              <a:rPr lang="el-GR" dirty="0" smtClean="0">
                <a:solidFill>
                  <a:srgbClr val="0070C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στα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ομαλά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επίθετα, προσθέτουμε στο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άκλιτο</a:t>
            </a:r>
            <a:r>
              <a:rPr lang="el-GR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επίθετο την κατάληξη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–</a:t>
            </a:r>
            <a:r>
              <a:rPr lang="de-DE" b="1" dirty="0" smtClean="0">
                <a:solidFill>
                  <a:srgbClr val="00B050"/>
                </a:solidFill>
                <a:latin typeface="Monotype Corsiva" pitchFamily="66" charset="0"/>
              </a:rPr>
              <a:t>er</a:t>
            </a:r>
            <a:r>
              <a:rPr lang="el-GR" dirty="0" smtClean="0">
                <a:latin typeface="Monotype Corsiva" pitchFamily="66" charset="0"/>
              </a:rPr>
              <a:t>, ενώ όταν το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επίθετο κλίνεται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βάζουμε την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αντίστοιχη κατάληξη του θετικού βαθμού</a:t>
            </a:r>
            <a:r>
              <a:rPr lang="el-GR" dirty="0" smtClean="0">
                <a:latin typeface="Monotype Corsiva" pitchFamily="66" charset="0"/>
              </a:rPr>
              <a:t>.</a:t>
            </a:r>
          </a:p>
          <a:p>
            <a:r>
              <a:rPr lang="el-GR" dirty="0" smtClean="0">
                <a:latin typeface="Monotype Corsiva" pitchFamily="66" charset="0"/>
              </a:rPr>
              <a:t>Για </a:t>
            </a:r>
            <a:r>
              <a:rPr lang="el-GR" dirty="0" smtClean="0">
                <a:latin typeface="Monotype Corsiva" pitchFamily="66" charset="0"/>
              </a:rPr>
              <a:t>να σχηματίσουμε τον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υπερθετικό βαθμό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στα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ομαλά</a:t>
            </a:r>
            <a:r>
              <a:rPr lang="el-GR" dirty="0" smtClean="0">
                <a:latin typeface="Monotype Corsiva" pitchFamily="66" charset="0"/>
              </a:rPr>
              <a:t> επίθετα, βάζουμε την πρόθεση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00B050"/>
                </a:solidFill>
                <a:latin typeface="Monotype Corsiva" pitchFamily="66" charset="0"/>
              </a:rPr>
              <a:t>am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»</a:t>
            </a:r>
            <a:r>
              <a:rPr lang="el-GR" dirty="0" smtClean="0">
                <a:solidFill>
                  <a:srgbClr val="00B050"/>
                </a:solidFill>
                <a:latin typeface="Monotype Corsiva" pitchFamily="66" charset="0"/>
              </a:rPr>
              <a:t>  </a:t>
            </a:r>
            <a:r>
              <a:rPr lang="el-GR" dirty="0" smtClean="0">
                <a:latin typeface="Monotype Corsiva" pitchFamily="66" charset="0"/>
              </a:rPr>
              <a:t>μπροστά και την κατάληξη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–</a:t>
            </a:r>
            <a:r>
              <a:rPr lang="de-DE" b="1" dirty="0" err="1" smtClean="0">
                <a:solidFill>
                  <a:srgbClr val="00B050"/>
                </a:solidFill>
                <a:latin typeface="Monotype Corsiva" pitchFamily="66" charset="0"/>
              </a:rPr>
              <a:t>sten</a:t>
            </a:r>
            <a:r>
              <a:rPr lang="el-GR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στο επίθετο, εάν αυτό παραμένει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άκλιτο</a:t>
            </a:r>
            <a:r>
              <a:rPr lang="el-GR" dirty="0" smtClean="0">
                <a:solidFill>
                  <a:srgbClr val="00B050"/>
                </a:solidFill>
                <a:latin typeface="Monotype Corsiva" pitchFamily="66" charset="0"/>
              </a:rPr>
              <a:t>,</a:t>
            </a:r>
            <a:r>
              <a:rPr lang="el-GR" dirty="0" smtClean="0">
                <a:latin typeface="Monotype Corsiva" pitchFamily="66" charset="0"/>
              </a:rPr>
              <a:t> ενώ όταν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κλίνεται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βάζουμε την κατάληξη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–</a:t>
            </a:r>
            <a:r>
              <a:rPr lang="de-DE" b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st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και τις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καταλήξεις του θετικού βαθμού</a:t>
            </a:r>
            <a:r>
              <a:rPr lang="el-GR" dirty="0" smtClean="0">
                <a:latin typeface="Monotype Corsiva" pitchFamily="66" charset="0"/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70C0"/>
                </a:solidFill>
                <a:latin typeface="Monotype Corsiva" pitchFamily="66" charset="0"/>
              </a:rPr>
              <a:t>Εξαιρέσεις</a:t>
            </a:r>
            <a:endParaRPr lang="el-GR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Monotype Corsiva" pitchFamily="66" charset="0"/>
              </a:rPr>
              <a:t>Πολλά </a:t>
            </a:r>
            <a:r>
              <a:rPr lang="el-GR" b="1" dirty="0" smtClean="0">
                <a:latin typeface="Monotype Corsiva" pitchFamily="66" charset="0"/>
              </a:rPr>
              <a:t>μονοσύλλαβα </a:t>
            </a:r>
            <a:r>
              <a:rPr lang="el-GR" dirty="0" smtClean="0">
                <a:latin typeface="Monotype Corsiva" pitchFamily="66" charset="0"/>
              </a:rPr>
              <a:t>επίθετα που έχουν στο θέμα τους </a:t>
            </a:r>
            <a:endParaRPr lang="de-DE" dirty="0" smtClean="0">
              <a:latin typeface="Monotype Corsiva" pitchFamily="66" charset="0"/>
            </a:endParaRPr>
          </a:p>
          <a:p>
            <a:r>
              <a:rPr lang="de-DE" b="1" dirty="0" smtClean="0">
                <a:latin typeface="Monotype Corsiva" pitchFamily="66" charset="0"/>
              </a:rPr>
              <a:t>-</a:t>
            </a:r>
            <a:r>
              <a:rPr lang="de-DE" b="1" dirty="0" smtClean="0">
                <a:latin typeface="Monotype Corsiva" pitchFamily="66" charset="0"/>
              </a:rPr>
              <a:t>a</a:t>
            </a:r>
            <a:r>
              <a:rPr lang="el-GR" b="1" dirty="0" smtClean="0">
                <a:latin typeface="Monotype Corsiva" pitchFamily="66" charset="0"/>
              </a:rPr>
              <a:t>-, -</a:t>
            </a:r>
            <a:r>
              <a:rPr lang="de-DE" b="1" dirty="0" smtClean="0">
                <a:latin typeface="Monotype Corsiva" pitchFamily="66" charset="0"/>
              </a:rPr>
              <a:t>o</a:t>
            </a:r>
            <a:r>
              <a:rPr lang="el-GR" b="1" dirty="0" smtClean="0">
                <a:latin typeface="Monotype Corsiva" pitchFamily="66" charset="0"/>
              </a:rPr>
              <a:t>-, -</a:t>
            </a:r>
            <a:r>
              <a:rPr lang="de-DE" b="1" dirty="0" smtClean="0">
                <a:latin typeface="Monotype Corsiva" pitchFamily="66" charset="0"/>
              </a:rPr>
              <a:t>u</a:t>
            </a:r>
            <a:r>
              <a:rPr lang="el-GR" b="1" dirty="0" smtClean="0">
                <a:latin typeface="Monotype Corsiva" pitchFamily="66" charset="0"/>
              </a:rPr>
              <a:t>-</a:t>
            </a:r>
            <a:r>
              <a:rPr lang="el-GR" dirty="0" smtClean="0">
                <a:latin typeface="Monotype Corsiva" pitchFamily="66" charset="0"/>
              </a:rPr>
              <a:t> παίρνουν </a:t>
            </a:r>
            <a:r>
              <a:rPr lang="de-DE" b="1" dirty="0" smtClean="0">
                <a:latin typeface="Monotype Corsiva" pitchFamily="66" charset="0"/>
              </a:rPr>
              <a:t>Umlaut </a:t>
            </a:r>
            <a:r>
              <a:rPr lang="el-GR" dirty="0" smtClean="0">
                <a:latin typeface="Monotype Corsiva" pitchFamily="66" charset="0"/>
              </a:rPr>
              <a:t>στο </a:t>
            </a:r>
            <a:r>
              <a:rPr lang="el-GR" b="1" dirty="0" smtClean="0">
                <a:latin typeface="Monotype Corsiva" pitchFamily="66" charset="0"/>
              </a:rPr>
              <a:t>συγκριτικό</a:t>
            </a:r>
            <a:r>
              <a:rPr lang="el-GR" dirty="0" smtClean="0">
                <a:latin typeface="Monotype Corsiva" pitchFamily="66" charset="0"/>
              </a:rPr>
              <a:t> και στον </a:t>
            </a:r>
            <a:r>
              <a:rPr lang="el-GR" b="1" dirty="0" smtClean="0">
                <a:latin typeface="Monotype Corsiva" pitchFamily="66" charset="0"/>
              </a:rPr>
              <a:t>υπερθετικό βαθμό.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dirty="0" smtClean="0">
                <a:latin typeface="Monotype Corsiva" pitchFamily="66" charset="0"/>
              </a:rPr>
              <a:t>Τα </a:t>
            </a:r>
            <a:r>
              <a:rPr lang="el-GR" dirty="0" smtClean="0">
                <a:latin typeface="Monotype Corsiva" pitchFamily="66" charset="0"/>
              </a:rPr>
              <a:t>επίθετα που λήγουν σε </a:t>
            </a:r>
            <a:r>
              <a:rPr lang="el-GR" b="1" dirty="0" smtClean="0">
                <a:latin typeface="Monotype Corsiva" pitchFamily="66" charset="0"/>
              </a:rPr>
              <a:t>–</a:t>
            </a:r>
            <a:r>
              <a:rPr lang="de-DE" b="1" dirty="0" err="1" smtClean="0">
                <a:latin typeface="Monotype Corsiva" pitchFamily="66" charset="0"/>
              </a:rPr>
              <a:t>el</a:t>
            </a:r>
            <a:r>
              <a:rPr lang="el-GR" dirty="0" smtClean="0">
                <a:latin typeface="Monotype Corsiva" pitchFamily="66" charset="0"/>
              </a:rPr>
              <a:t> ή </a:t>
            </a:r>
            <a:r>
              <a:rPr lang="el-GR" b="1" dirty="0" smtClean="0">
                <a:latin typeface="Monotype Corsiva" pitchFamily="66" charset="0"/>
              </a:rPr>
              <a:t>–</a:t>
            </a:r>
            <a:r>
              <a:rPr lang="de-DE" b="1" dirty="0" smtClean="0">
                <a:latin typeface="Monotype Corsiva" pitchFamily="66" charset="0"/>
              </a:rPr>
              <a:t>er</a:t>
            </a:r>
            <a:r>
              <a:rPr lang="el-GR" dirty="0" smtClean="0">
                <a:latin typeface="Monotype Corsiva" pitchFamily="66" charset="0"/>
              </a:rPr>
              <a:t> χάνουν στο </a:t>
            </a:r>
            <a:r>
              <a:rPr lang="el-GR" b="1" dirty="0" smtClean="0">
                <a:latin typeface="Monotype Corsiva" pitchFamily="66" charset="0"/>
              </a:rPr>
              <a:t>συγκριτικό</a:t>
            </a:r>
            <a:r>
              <a:rPr lang="el-GR" dirty="0" smtClean="0">
                <a:latin typeface="Monotype Corsiva" pitchFamily="66" charset="0"/>
              </a:rPr>
              <a:t> βαθμό το </a:t>
            </a:r>
            <a:r>
              <a:rPr lang="el-GR" b="1" dirty="0" smtClean="0">
                <a:latin typeface="Monotype Corsiva" pitchFamily="66" charset="0"/>
              </a:rPr>
              <a:t>–</a:t>
            </a:r>
            <a:r>
              <a:rPr lang="de-DE" b="1" dirty="0" smtClean="0">
                <a:latin typeface="Monotype Corsiva" pitchFamily="66" charset="0"/>
              </a:rPr>
              <a:t>e</a:t>
            </a:r>
            <a:r>
              <a:rPr lang="el-GR" b="1" dirty="0" smtClean="0">
                <a:latin typeface="Monotype Corsiva" pitchFamily="66" charset="0"/>
              </a:rPr>
              <a:t>-</a:t>
            </a:r>
            <a:r>
              <a:rPr lang="el-GR" dirty="0" smtClean="0">
                <a:latin typeface="Monotype Corsiva" pitchFamily="66" charset="0"/>
              </a:rPr>
              <a:t> του θέματος.</a:t>
            </a:r>
          </a:p>
          <a:p>
            <a:r>
              <a:rPr lang="el-GR" dirty="0" smtClean="0">
                <a:latin typeface="Monotype Corsiva" pitchFamily="66" charset="0"/>
              </a:rPr>
              <a:t>Τα </a:t>
            </a:r>
            <a:r>
              <a:rPr lang="el-GR" dirty="0" smtClean="0">
                <a:latin typeface="Monotype Corsiva" pitchFamily="66" charset="0"/>
              </a:rPr>
              <a:t>επίθετα που λήγουν σε </a:t>
            </a:r>
            <a:r>
              <a:rPr lang="el-GR" b="1" dirty="0" smtClean="0">
                <a:latin typeface="Monotype Corsiva" pitchFamily="66" charset="0"/>
              </a:rPr>
              <a:t>–</a:t>
            </a:r>
            <a:r>
              <a:rPr lang="de-DE" b="1" dirty="0" smtClean="0">
                <a:latin typeface="Monotype Corsiva" pitchFamily="66" charset="0"/>
              </a:rPr>
              <a:t>d</a:t>
            </a:r>
            <a:r>
              <a:rPr lang="el-GR" b="1" dirty="0" smtClean="0">
                <a:latin typeface="Monotype Corsiva" pitchFamily="66" charset="0"/>
              </a:rPr>
              <a:t>, -</a:t>
            </a:r>
            <a:r>
              <a:rPr lang="de-DE" b="1" dirty="0" smtClean="0">
                <a:latin typeface="Monotype Corsiva" pitchFamily="66" charset="0"/>
              </a:rPr>
              <a:t>s</a:t>
            </a:r>
            <a:r>
              <a:rPr lang="el-GR" b="1" dirty="0" smtClean="0">
                <a:latin typeface="Monotype Corsiva" pitchFamily="66" charset="0"/>
              </a:rPr>
              <a:t>, -</a:t>
            </a:r>
            <a:r>
              <a:rPr lang="de-DE" b="1" dirty="0" err="1" smtClean="0">
                <a:latin typeface="Monotype Corsiva" pitchFamily="66" charset="0"/>
              </a:rPr>
              <a:t>sch</a:t>
            </a:r>
            <a:r>
              <a:rPr lang="el-GR" b="1" dirty="0" smtClean="0">
                <a:latin typeface="Monotype Corsiva" pitchFamily="66" charset="0"/>
              </a:rPr>
              <a:t>, -</a:t>
            </a:r>
            <a:r>
              <a:rPr lang="de-DE" b="1" dirty="0" smtClean="0">
                <a:latin typeface="Monotype Corsiva" pitchFamily="66" charset="0"/>
              </a:rPr>
              <a:t>t</a:t>
            </a:r>
            <a:r>
              <a:rPr lang="el-GR" b="1" dirty="0" smtClean="0">
                <a:latin typeface="Monotype Corsiva" pitchFamily="66" charset="0"/>
              </a:rPr>
              <a:t>, -</a:t>
            </a:r>
            <a:r>
              <a:rPr lang="de-DE" b="1" dirty="0" smtClean="0">
                <a:latin typeface="Monotype Corsiva" pitchFamily="66" charset="0"/>
              </a:rPr>
              <a:t>x</a:t>
            </a:r>
            <a:r>
              <a:rPr lang="el-GR" b="1" dirty="0" smtClean="0">
                <a:latin typeface="Monotype Corsiva" pitchFamily="66" charset="0"/>
              </a:rPr>
              <a:t>, -</a:t>
            </a:r>
            <a:r>
              <a:rPr lang="de-DE" b="1" dirty="0" smtClean="0">
                <a:latin typeface="Monotype Corsiva" pitchFamily="66" charset="0"/>
              </a:rPr>
              <a:t>z</a:t>
            </a:r>
            <a:r>
              <a:rPr lang="el-GR" b="1" dirty="0" smtClean="0">
                <a:latin typeface="Monotype Corsiva" pitchFamily="66" charset="0"/>
              </a:rPr>
              <a:t>, -ß </a:t>
            </a:r>
            <a:r>
              <a:rPr lang="el-GR" dirty="0" smtClean="0">
                <a:latin typeface="Monotype Corsiva" pitchFamily="66" charset="0"/>
              </a:rPr>
              <a:t>παίρνουν στον </a:t>
            </a:r>
            <a:r>
              <a:rPr lang="el-GR" b="1" dirty="0" smtClean="0">
                <a:latin typeface="Monotype Corsiva" pitchFamily="66" charset="0"/>
              </a:rPr>
              <a:t>υπερθετικό</a:t>
            </a:r>
            <a:r>
              <a:rPr lang="el-GR" dirty="0" smtClean="0">
                <a:latin typeface="Monotype Corsiva" pitchFamily="66" charset="0"/>
              </a:rPr>
              <a:t> βαθμό την κατάληξη</a:t>
            </a:r>
            <a:r>
              <a:rPr lang="el-GR" b="1" dirty="0" smtClean="0">
                <a:latin typeface="Monotype Corsiva" pitchFamily="66" charset="0"/>
              </a:rPr>
              <a:t> –</a:t>
            </a:r>
            <a:r>
              <a:rPr lang="de-DE" b="1" dirty="0" err="1" smtClean="0">
                <a:latin typeface="Monotype Corsiva" pitchFamily="66" charset="0"/>
              </a:rPr>
              <a:t>est</a:t>
            </a:r>
            <a:r>
              <a:rPr lang="de-DE" b="1" dirty="0" smtClean="0"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(αντί </a:t>
            </a:r>
            <a:r>
              <a:rPr lang="el-GR" b="1" dirty="0" smtClean="0">
                <a:latin typeface="Monotype Corsiva" pitchFamily="66" charset="0"/>
              </a:rPr>
              <a:t>–</a:t>
            </a:r>
            <a:r>
              <a:rPr lang="de-DE" b="1" dirty="0" err="1" smtClean="0">
                <a:latin typeface="Monotype Corsiva" pitchFamily="66" charset="0"/>
              </a:rPr>
              <a:t>st</a:t>
            </a:r>
            <a:r>
              <a:rPr lang="el-GR" dirty="0" smtClean="0">
                <a:latin typeface="Monotype Corsiva" pitchFamily="66" charset="0"/>
              </a:rPr>
              <a:t>) για λόγους </a:t>
            </a:r>
            <a:r>
              <a:rPr lang="el-GR" b="1" dirty="0" smtClean="0">
                <a:latin typeface="Monotype Corsiva" pitchFamily="66" charset="0"/>
              </a:rPr>
              <a:t>ευφωνίας.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dirty="0" smtClean="0">
                <a:latin typeface="Monotype Corsiva" pitchFamily="66" charset="0"/>
              </a:rPr>
              <a:t>Τα </a:t>
            </a:r>
            <a:r>
              <a:rPr lang="el-GR" dirty="0" smtClean="0">
                <a:latin typeface="Monotype Corsiva" pitchFamily="66" charset="0"/>
              </a:rPr>
              <a:t>επίθετα </a:t>
            </a:r>
            <a:r>
              <a:rPr lang="de-DE" b="1" dirty="0" smtClean="0">
                <a:latin typeface="Monotype Corsiva" pitchFamily="66" charset="0"/>
              </a:rPr>
              <a:t>gern</a:t>
            </a:r>
            <a:r>
              <a:rPr lang="el-GR" b="1" dirty="0" smtClean="0">
                <a:latin typeface="Monotype Corsiva" pitchFamily="66" charset="0"/>
              </a:rPr>
              <a:t>, </a:t>
            </a:r>
            <a:r>
              <a:rPr lang="de-DE" b="1" dirty="0" smtClean="0">
                <a:latin typeface="Monotype Corsiva" pitchFamily="66" charset="0"/>
              </a:rPr>
              <a:t>gut</a:t>
            </a:r>
            <a:r>
              <a:rPr lang="el-GR" b="1" dirty="0" smtClean="0">
                <a:latin typeface="Monotype Corsiva" pitchFamily="66" charset="0"/>
              </a:rPr>
              <a:t>, </a:t>
            </a:r>
            <a:r>
              <a:rPr lang="de-DE" b="1" dirty="0" smtClean="0">
                <a:latin typeface="Monotype Corsiva" pitchFamily="66" charset="0"/>
              </a:rPr>
              <a:t>hoch</a:t>
            </a:r>
            <a:r>
              <a:rPr lang="el-GR" b="1" dirty="0" smtClean="0">
                <a:latin typeface="Monotype Corsiva" pitchFamily="66" charset="0"/>
              </a:rPr>
              <a:t>, </a:t>
            </a:r>
            <a:r>
              <a:rPr lang="de-DE" b="1" dirty="0" smtClean="0">
                <a:latin typeface="Monotype Corsiva" pitchFamily="66" charset="0"/>
              </a:rPr>
              <a:t>nah</a:t>
            </a:r>
            <a:r>
              <a:rPr lang="el-GR" b="1" dirty="0" smtClean="0">
                <a:latin typeface="Monotype Corsiva" pitchFamily="66" charset="0"/>
              </a:rPr>
              <a:t>, </a:t>
            </a:r>
            <a:r>
              <a:rPr lang="de-DE" b="1" dirty="0" smtClean="0">
                <a:latin typeface="Monotype Corsiva" pitchFamily="66" charset="0"/>
              </a:rPr>
              <a:t>viel </a:t>
            </a:r>
            <a:r>
              <a:rPr lang="el-GR" dirty="0" smtClean="0">
                <a:latin typeface="Monotype Corsiva" pitchFamily="66" charset="0"/>
              </a:rPr>
              <a:t>σχηματίζουν τα παραθετικά τους </a:t>
            </a:r>
            <a:r>
              <a:rPr lang="el-GR" b="1" dirty="0" smtClean="0">
                <a:latin typeface="Monotype Corsiva" pitchFamily="66" charset="0"/>
              </a:rPr>
              <a:t>ανώμαλα </a:t>
            </a:r>
            <a:r>
              <a:rPr lang="el-GR" dirty="0" smtClean="0">
                <a:latin typeface="Monotype Corsiva" pitchFamily="66" charset="0"/>
              </a:rPr>
              <a:t>και με την επισήμανση ότι ο </a:t>
            </a:r>
            <a:r>
              <a:rPr lang="el-GR" b="1" dirty="0" smtClean="0">
                <a:latin typeface="Monotype Corsiva" pitchFamily="66" charset="0"/>
              </a:rPr>
              <a:t>συγκριτικός </a:t>
            </a:r>
            <a:r>
              <a:rPr lang="el-GR" dirty="0" smtClean="0">
                <a:latin typeface="Monotype Corsiva" pitchFamily="66" charset="0"/>
              </a:rPr>
              <a:t>βαθμός του </a:t>
            </a:r>
            <a:r>
              <a:rPr lang="de-DE" dirty="0" smtClean="0">
                <a:latin typeface="Monotype Corsiva" pitchFamily="66" charset="0"/>
              </a:rPr>
              <a:t>viel</a:t>
            </a:r>
            <a:r>
              <a:rPr lang="el-GR" dirty="0" smtClean="0">
                <a:latin typeface="Monotype Corsiva" pitchFamily="66" charset="0"/>
              </a:rPr>
              <a:t> = </a:t>
            </a:r>
            <a:r>
              <a:rPr lang="de-DE" b="1" dirty="0" smtClean="0">
                <a:latin typeface="Monotype Corsiva" pitchFamily="66" charset="0"/>
              </a:rPr>
              <a:t>mehr</a:t>
            </a:r>
            <a:r>
              <a:rPr lang="el-GR" dirty="0" smtClean="0">
                <a:latin typeface="Monotype Corsiva" pitchFamily="66" charset="0"/>
              </a:rPr>
              <a:t> (όπως και ο </a:t>
            </a:r>
            <a:r>
              <a:rPr lang="el-GR" b="1" dirty="0" smtClean="0">
                <a:latin typeface="Monotype Corsiva" pitchFamily="66" charset="0"/>
              </a:rPr>
              <a:t>συγκριτικός </a:t>
            </a:r>
            <a:r>
              <a:rPr lang="el-GR" dirty="0" smtClean="0">
                <a:latin typeface="Monotype Corsiva" pitchFamily="66" charset="0"/>
              </a:rPr>
              <a:t>βαθμός του </a:t>
            </a:r>
            <a:r>
              <a:rPr lang="de-DE" dirty="0" smtClean="0">
                <a:latin typeface="Monotype Corsiva" pitchFamily="66" charset="0"/>
              </a:rPr>
              <a:t>wenig</a:t>
            </a:r>
            <a:r>
              <a:rPr lang="el-GR" dirty="0" smtClean="0">
                <a:latin typeface="Monotype Corsiva" pitchFamily="66" charset="0"/>
              </a:rPr>
              <a:t> = </a:t>
            </a:r>
            <a:r>
              <a:rPr lang="de-DE" b="1" dirty="0" smtClean="0">
                <a:latin typeface="Monotype Corsiva" pitchFamily="66" charset="0"/>
              </a:rPr>
              <a:t>weniger</a:t>
            </a:r>
            <a:r>
              <a:rPr lang="el-GR" dirty="0" smtClean="0">
                <a:latin typeface="Monotype Corsiva" pitchFamily="66" charset="0"/>
              </a:rPr>
              <a:t>), χρησιμοποιούνται πάντα </a:t>
            </a:r>
            <a:r>
              <a:rPr lang="el-GR" b="1" dirty="0" smtClean="0">
                <a:latin typeface="Monotype Corsiva" pitchFamily="66" charset="0"/>
              </a:rPr>
              <a:t>χωρίς άρθρο και δεν κλίνονται.</a:t>
            </a:r>
            <a:endParaRPr lang="el-GR" dirty="0" smtClean="0">
              <a:latin typeface="Monotype Corsiva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el-GR" b="1" dirty="0" smtClean="0">
                <a:solidFill>
                  <a:srgbClr val="C00000"/>
                </a:solidFill>
                <a:latin typeface="Monotype Corsiva" pitchFamily="66" charset="0"/>
              </a:rPr>
              <a:t>Σχηματισμός </a:t>
            </a:r>
            <a:r>
              <a:rPr lang="el-GR" b="1" dirty="0" smtClean="0">
                <a:solidFill>
                  <a:srgbClr val="C00000"/>
                </a:solidFill>
                <a:latin typeface="Monotype Corsiva" pitchFamily="66" charset="0"/>
              </a:rPr>
              <a:t>συγκρίσεων</a:t>
            </a:r>
            <a:r>
              <a:rPr lang="el-GR" dirty="0" smtClean="0">
                <a:solidFill>
                  <a:srgbClr val="C00000"/>
                </a:solidFill>
              </a:rPr>
              <a:t/>
            </a:r>
            <a:br>
              <a:rPr lang="el-GR" dirty="0" smtClean="0">
                <a:solidFill>
                  <a:srgbClr val="C00000"/>
                </a:solidFill>
              </a:rPr>
            </a:br>
            <a:r>
              <a:rPr lang="el-GR" dirty="0" smtClean="0"/>
              <a:t> 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Monotype Corsiva" pitchFamily="66" charset="0"/>
              </a:rPr>
              <a:t>Για </a:t>
            </a:r>
            <a:r>
              <a:rPr lang="el-GR" dirty="0" smtClean="0">
                <a:latin typeface="Monotype Corsiva" pitchFamily="66" charset="0"/>
              </a:rPr>
              <a:t>να εκφράσουμε την </a:t>
            </a:r>
            <a:r>
              <a:rPr lang="el-GR" b="1" dirty="0" smtClean="0">
                <a:latin typeface="Monotype Corsiva" pitchFamily="66" charset="0"/>
              </a:rPr>
              <a:t>ισότητα (ή ανισότητα)</a:t>
            </a:r>
            <a:r>
              <a:rPr lang="el-GR" dirty="0" smtClean="0">
                <a:latin typeface="Monotype Corsiva" pitchFamily="66" charset="0"/>
              </a:rPr>
              <a:t> ανάμεσα σε </a:t>
            </a:r>
            <a:r>
              <a:rPr lang="el-GR" b="1" dirty="0" smtClean="0">
                <a:latin typeface="Monotype Corsiva" pitchFamily="66" charset="0"/>
              </a:rPr>
              <a:t>δύο</a:t>
            </a:r>
            <a:r>
              <a:rPr lang="el-GR" dirty="0" smtClean="0">
                <a:latin typeface="Monotype Corsiva" pitchFamily="66" charset="0"/>
              </a:rPr>
              <a:t> </a:t>
            </a:r>
            <a:r>
              <a:rPr lang="el-GR" b="1" dirty="0" smtClean="0">
                <a:latin typeface="Monotype Corsiva" pitchFamily="66" charset="0"/>
              </a:rPr>
              <a:t>συγκρινόμενα πρόσωπα ή πράγματα</a:t>
            </a:r>
            <a:r>
              <a:rPr lang="el-GR" dirty="0" smtClean="0">
                <a:latin typeface="Monotype Corsiva" pitchFamily="66" charset="0"/>
              </a:rPr>
              <a:t>, χρησιμοποιούμε:</a:t>
            </a:r>
          </a:p>
          <a:p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so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Positiv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(Θετικός) 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wie</a:t>
            </a:r>
            <a:r>
              <a:rPr lang="el-GR" b="1" dirty="0" smtClean="0">
                <a:latin typeface="Monotype Corsiva" pitchFamily="66" charset="0"/>
              </a:rPr>
              <a:t>» (τόσο … όσο) =  Ισότητα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genauso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Positiv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(Θετικός</a:t>
            </a:r>
            <a:r>
              <a:rPr lang="el-GR" b="1" dirty="0" smtClean="0">
                <a:latin typeface="Monotype Corsiva" pitchFamily="66" charset="0"/>
              </a:rPr>
              <a:t>) 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wie</a:t>
            </a:r>
            <a:r>
              <a:rPr lang="el-GR" b="1" dirty="0" smtClean="0">
                <a:latin typeface="Monotype Corsiva" pitchFamily="66" charset="0"/>
              </a:rPr>
              <a:t>» (ακριβώς </a:t>
            </a:r>
            <a:r>
              <a:rPr lang="el-GR" b="1" dirty="0" err="1" smtClean="0">
                <a:latin typeface="Monotype Corsiva" pitchFamily="66" charset="0"/>
              </a:rPr>
              <a:t>τόσο…όσο</a:t>
            </a:r>
            <a:r>
              <a:rPr lang="el-GR" b="1" dirty="0" smtClean="0">
                <a:latin typeface="Monotype Corsiva" pitchFamily="66" charset="0"/>
              </a:rPr>
              <a:t>) =  Ισότητα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nicht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so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Positiv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wie</a:t>
            </a:r>
            <a:r>
              <a:rPr lang="el-GR" b="1" dirty="0" smtClean="0">
                <a:latin typeface="Monotype Corsiva" pitchFamily="66" charset="0"/>
              </a:rPr>
              <a:t>» (όχι τόσο … όσο) =  Ανισότητα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nicht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genauso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Positiv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wie</a:t>
            </a:r>
            <a:r>
              <a:rPr lang="el-GR" b="1" dirty="0" smtClean="0">
                <a:latin typeface="Monotype Corsiva" pitchFamily="66" charset="0"/>
              </a:rPr>
              <a:t>» (όχι ακριβώς τόσο … όσο) =  Ανισότητα</a:t>
            </a:r>
            <a:endParaRPr lang="el-GR" dirty="0" smtClean="0">
              <a:latin typeface="Monotype Corsiva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latin typeface="Monotype Corsiva" pitchFamily="66" charset="0"/>
              </a:rPr>
              <a:t/>
            </a:r>
            <a:br>
              <a:rPr lang="de-DE" b="1" dirty="0" smtClean="0">
                <a:latin typeface="Monotype Corsiva" pitchFamily="66" charset="0"/>
              </a:rPr>
            </a:b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Σχηματισμός </a:t>
            </a:r>
            <a:r>
              <a:rPr lang="el-GR" b="1" dirty="0" smtClean="0">
                <a:solidFill>
                  <a:srgbClr val="00B050"/>
                </a:solidFill>
                <a:latin typeface="Monotype Corsiva" pitchFamily="66" charset="0"/>
              </a:rPr>
              <a:t>συγκρίσεων</a:t>
            </a:r>
            <a:r>
              <a:rPr lang="el-GR" dirty="0" smtClean="0">
                <a:solidFill>
                  <a:srgbClr val="00B050"/>
                </a:solidFill>
              </a:rPr>
              <a:t/>
            </a:r>
            <a:br>
              <a:rPr lang="el-GR" dirty="0" smtClean="0">
                <a:solidFill>
                  <a:srgbClr val="00B050"/>
                </a:solidFill>
              </a:rPr>
            </a:b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Monotype Corsiva" pitchFamily="66" charset="0"/>
              </a:rPr>
              <a:t>Για </a:t>
            </a:r>
            <a:r>
              <a:rPr lang="el-GR" dirty="0" smtClean="0">
                <a:latin typeface="Monotype Corsiva" pitchFamily="66" charset="0"/>
              </a:rPr>
              <a:t>να εκφράσουμε την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υπεροχή ενός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από τα </a:t>
            </a:r>
            <a:r>
              <a:rPr lang="el-GR" dirty="0" smtClean="0">
                <a:latin typeface="Monotype Corsiva" pitchFamily="66" charset="0"/>
              </a:rPr>
              <a:t>δύο συγκρινόμενα </a:t>
            </a:r>
            <a:r>
              <a:rPr lang="el-GR" dirty="0" smtClean="0">
                <a:latin typeface="Monotype Corsiva" pitchFamily="66" charset="0"/>
              </a:rPr>
              <a:t>μέλη χρησιμοποιούμε:</a:t>
            </a:r>
          </a:p>
          <a:p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Komparativ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(Συγκριτικός) 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als</a:t>
            </a:r>
            <a:r>
              <a:rPr lang="el-GR" b="1" dirty="0" smtClean="0">
                <a:latin typeface="Monotype Corsiva" pitchFamily="66" charset="0"/>
              </a:rPr>
              <a:t>»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dirty="0" smtClean="0">
                <a:latin typeface="Monotype Corsiva" pitchFamily="66" charset="0"/>
              </a:rPr>
              <a:t>Για </a:t>
            </a:r>
            <a:r>
              <a:rPr lang="el-GR" dirty="0" smtClean="0">
                <a:latin typeface="Monotype Corsiva" pitchFamily="66" charset="0"/>
              </a:rPr>
              <a:t>να εκφράσουμε την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απόλυτη υπεροχή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ενός προσώπου ή πράγματος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έναντι των άλλων δύο ή περισσοτέρων μελών της σύγκρισης χρησιμοποιούμε:</a:t>
            </a:r>
          </a:p>
          <a:p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bestimmter Artikel</a:t>
            </a:r>
            <a:r>
              <a:rPr lang="de-DE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Monotype Corsiva" pitchFamily="66" charset="0"/>
              </a:rPr>
              <a:t>(</a:t>
            </a:r>
            <a:r>
              <a:rPr lang="el-GR" dirty="0" smtClean="0">
                <a:latin typeface="Monotype Corsiva" pitchFamily="66" charset="0"/>
              </a:rPr>
              <a:t>οριστικό άρθρο) 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+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Superlativ</a:t>
            </a:r>
            <a:r>
              <a:rPr lang="el-GR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el-GR" b="1" dirty="0" smtClean="0">
                <a:latin typeface="Monotype Corsiva" pitchFamily="66" charset="0"/>
              </a:rPr>
              <a:t>(Υπερθετικός)»</a:t>
            </a:r>
            <a:endParaRPr lang="el-GR" dirty="0" smtClean="0">
              <a:latin typeface="Monotype Corsiva" pitchFamily="66" charset="0"/>
            </a:endParaRPr>
          </a:p>
          <a:p>
            <a:r>
              <a:rPr lang="el-GR" b="1" dirty="0" err="1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΄Εμφαση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el-GR" dirty="0" smtClean="0">
                <a:latin typeface="Monotype Corsiva" pitchFamily="66" charset="0"/>
              </a:rPr>
              <a:t>στον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υπερθετικό </a:t>
            </a:r>
            <a:r>
              <a:rPr lang="el-GR" dirty="0" smtClean="0">
                <a:latin typeface="Monotype Corsiva" pitchFamily="66" charset="0"/>
              </a:rPr>
              <a:t>βαθμό ενός επιθέτου δίνεται με την προσθήκη του προθέματος </a:t>
            </a:r>
            <a:r>
              <a:rPr lang="el-GR" b="1" dirty="0" smtClean="0">
                <a:latin typeface="Monotype Corsiva" pitchFamily="66" charset="0"/>
              </a:rPr>
              <a:t>«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aller</a:t>
            </a:r>
            <a:r>
              <a:rPr lang="el-GR" b="1" dirty="0" smtClean="0">
                <a:latin typeface="Monotype Corsiva" pitchFamily="66" charset="0"/>
              </a:rPr>
              <a:t>»</a:t>
            </a:r>
            <a:r>
              <a:rPr lang="el-GR" dirty="0" smtClean="0">
                <a:latin typeface="Monotype Corsiva" pitchFamily="66" charset="0"/>
              </a:rPr>
              <a:t> μπροστά από το επίθετο στον τύπο του υπερθετικού βαθμού.</a:t>
            </a:r>
          </a:p>
          <a:p>
            <a:r>
              <a:rPr lang="de-DE" dirty="0" smtClean="0">
                <a:latin typeface="Monotype Corsiva" pitchFamily="66" charset="0"/>
              </a:rPr>
              <a:t>Alle Schüler sind gut in Sport, aber Jürgen ist der </a:t>
            </a:r>
            <a:r>
              <a:rPr lang="de-DE" b="1" dirty="0" smtClean="0">
                <a:solidFill>
                  <a:srgbClr val="FF0000"/>
                </a:solidFill>
                <a:latin typeface="Monotype Corsiva" pitchFamily="66" charset="0"/>
              </a:rPr>
              <a:t>allerbeste</a:t>
            </a:r>
            <a:r>
              <a:rPr lang="de-DE" b="1" dirty="0" smtClean="0">
                <a:latin typeface="Monotype Corsiva" pitchFamily="66" charset="0"/>
              </a:rPr>
              <a:t>.</a:t>
            </a:r>
            <a:endParaRPr lang="el-GR" dirty="0" smtClean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405</Words>
  <PresentationFormat>Προβολή στην οθόνη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Komparation der Adjektive </vt:lpstr>
      <vt:lpstr>Σχηματισμός συγκριτικού και  υπερθετικού βαθμού</vt:lpstr>
      <vt:lpstr>Εξαιρέσεις</vt:lpstr>
      <vt:lpstr>  Σχηματισμός συγκρίσεων   </vt:lpstr>
      <vt:lpstr> Σχηματισμός συγκρίσεων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Komparation der Adjektive </dc:title>
  <dc:creator>User</dc:creator>
  <cp:lastModifiedBy>User</cp:lastModifiedBy>
  <cp:revision>8</cp:revision>
  <dcterms:created xsi:type="dcterms:W3CDTF">2021-02-15T19:06:51Z</dcterms:created>
  <dcterms:modified xsi:type="dcterms:W3CDTF">2021-02-15T20:22:04Z</dcterms:modified>
</cp:coreProperties>
</file>