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JmoCPAS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i="1" dirty="0" smtClean="0">
                <a:solidFill>
                  <a:srgbClr val="FF0000"/>
                </a:solidFill>
              </a:rPr>
              <a:t>Temporale,</a:t>
            </a:r>
            <a:r>
              <a:rPr lang="de-DE" b="1" i="1" dirty="0" smtClean="0"/>
              <a:t> </a:t>
            </a:r>
            <a:r>
              <a:rPr lang="de-DE" b="1" i="1" dirty="0" smtClean="0">
                <a:solidFill>
                  <a:srgbClr val="00B050"/>
                </a:solidFill>
              </a:rPr>
              <a:t>kausale,</a:t>
            </a:r>
            <a:r>
              <a:rPr lang="de-DE" b="1" i="1" dirty="0" smtClean="0"/>
              <a:t> </a:t>
            </a:r>
            <a:r>
              <a:rPr lang="de-DE" b="1" i="1" dirty="0" smtClean="0">
                <a:solidFill>
                  <a:srgbClr val="00B0F0"/>
                </a:solidFill>
              </a:rPr>
              <a:t>modale,</a:t>
            </a:r>
            <a:r>
              <a:rPr lang="de-DE" b="1" i="1" dirty="0" smtClean="0"/>
              <a:t> </a:t>
            </a:r>
            <a:r>
              <a:rPr lang="de-DE" b="1" i="1" dirty="0" smtClean="0">
                <a:solidFill>
                  <a:srgbClr val="7030A0"/>
                </a:solidFill>
              </a:rPr>
              <a:t>lokale</a:t>
            </a:r>
            <a:r>
              <a:rPr lang="de-DE" b="1" i="1" dirty="0" smtClean="0"/>
              <a:t> Angaben</a:t>
            </a:r>
            <a:endParaRPr lang="el-GR" b="1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i="1" dirty="0" smtClean="0">
                <a:solidFill>
                  <a:srgbClr val="FF0000"/>
                </a:solidFill>
              </a:rPr>
              <a:t>Χρονικοί,</a:t>
            </a:r>
            <a:r>
              <a:rPr lang="el-GR" b="1" i="1" dirty="0" smtClean="0">
                <a:solidFill>
                  <a:schemeClr val="tx1"/>
                </a:solidFill>
              </a:rPr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αιτιολογικοί,</a:t>
            </a:r>
            <a:r>
              <a:rPr lang="el-GR" b="1" i="1" dirty="0" smtClean="0">
                <a:solidFill>
                  <a:schemeClr val="tx1"/>
                </a:solidFill>
              </a:rPr>
              <a:t> </a:t>
            </a:r>
            <a:r>
              <a:rPr lang="el-GR" b="1" i="1" dirty="0" smtClean="0">
                <a:solidFill>
                  <a:srgbClr val="00B0F0"/>
                </a:solidFill>
              </a:rPr>
              <a:t>τροπικοί,</a:t>
            </a:r>
            <a:r>
              <a:rPr lang="el-GR" b="1" i="1" dirty="0" smtClean="0">
                <a:solidFill>
                  <a:schemeClr val="tx1"/>
                </a:solidFill>
              </a:rPr>
              <a:t> </a:t>
            </a:r>
            <a:r>
              <a:rPr lang="el-GR" b="1" i="1" dirty="0" smtClean="0">
                <a:solidFill>
                  <a:srgbClr val="7030A0"/>
                </a:solidFill>
              </a:rPr>
              <a:t>τοπικοί</a:t>
            </a:r>
            <a:r>
              <a:rPr lang="el-GR" b="1" i="1" dirty="0" smtClean="0">
                <a:solidFill>
                  <a:schemeClr val="tx1"/>
                </a:solidFill>
              </a:rPr>
              <a:t> προσδιορισμοί</a:t>
            </a:r>
            <a:endParaRPr lang="el-GR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i="1" dirty="0" smtClean="0"/>
              <a:t>Η </a:t>
            </a:r>
            <a:r>
              <a:rPr lang="el-GR" sz="4000" b="1" i="1" dirty="0" smtClean="0"/>
              <a:t>θέση των επιρρηματικών </a:t>
            </a:r>
            <a:br>
              <a:rPr lang="el-GR" sz="4000" b="1" i="1" dirty="0" smtClean="0"/>
            </a:br>
            <a:r>
              <a:rPr lang="el-GR" sz="4000" b="1" i="1" dirty="0" smtClean="0"/>
              <a:t>προσδιορισμών στην πρόταση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 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el-GR" dirty="0" smtClean="0"/>
              <a:t>Οι διάφοροι επιρρηματικοί προσδιορισμοί καταλαμβάνουν συνήθως την ακόλουθη σειρά μέσα στην πρόταση:</a:t>
            </a:r>
          </a:p>
          <a:p>
            <a:r>
              <a:rPr lang="de-DE" b="1" i="1" dirty="0" smtClean="0">
                <a:solidFill>
                  <a:srgbClr val="FF0000"/>
                </a:solidFill>
              </a:rPr>
              <a:t>TE</a:t>
            </a:r>
            <a:r>
              <a:rPr lang="de-DE" b="1" i="1" dirty="0" smtClean="0">
                <a:solidFill>
                  <a:srgbClr val="00B050"/>
                </a:solidFill>
              </a:rPr>
              <a:t>KA</a:t>
            </a:r>
            <a:r>
              <a:rPr lang="de-DE" b="1" i="1" dirty="0" smtClean="0">
                <a:solidFill>
                  <a:srgbClr val="00B0F0"/>
                </a:solidFill>
              </a:rPr>
              <a:t>MO</a:t>
            </a:r>
            <a:r>
              <a:rPr lang="de-DE" b="1" i="1" dirty="0" smtClean="0">
                <a:solidFill>
                  <a:srgbClr val="7030A0"/>
                </a:solidFill>
              </a:rPr>
              <a:t>LO</a:t>
            </a:r>
            <a:r>
              <a:rPr lang="el-GR" b="1" i="1" dirty="0" smtClean="0"/>
              <a:t>:</a:t>
            </a:r>
            <a:endParaRPr lang="de-DE" b="1" i="1" dirty="0" smtClean="0"/>
          </a:p>
          <a:p>
            <a:r>
              <a:rPr lang="de-DE" b="1" i="1" dirty="0" smtClean="0">
                <a:solidFill>
                  <a:srgbClr val="FF0000"/>
                </a:solidFill>
              </a:rPr>
              <a:t>Temporal</a:t>
            </a:r>
            <a:r>
              <a:rPr lang="de-DE" b="1" i="1" dirty="0" smtClean="0"/>
              <a:t> - </a:t>
            </a:r>
            <a:r>
              <a:rPr lang="de-DE" b="1" i="1" dirty="0" smtClean="0">
                <a:solidFill>
                  <a:srgbClr val="00B050"/>
                </a:solidFill>
              </a:rPr>
              <a:t>kausal</a:t>
            </a:r>
            <a:r>
              <a:rPr lang="de-DE" b="1" i="1" dirty="0" smtClean="0"/>
              <a:t> – </a:t>
            </a:r>
            <a:r>
              <a:rPr lang="de-DE" b="1" i="1" dirty="0" smtClean="0">
                <a:solidFill>
                  <a:srgbClr val="00B0F0"/>
                </a:solidFill>
              </a:rPr>
              <a:t>modal</a:t>
            </a:r>
            <a:r>
              <a:rPr lang="de-DE" b="1" i="1" dirty="0" smtClean="0"/>
              <a:t> – </a:t>
            </a:r>
            <a:r>
              <a:rPr lang="de-DE" b="1" i="1" dirty="0" smtClean="0">
                <a:solidFill>
                  <a:srgbClr val="7030A0"/>
                </a:solidFill>
              </a:rPr>
              <a:t>lokal</a:t>
            </a:r>
          </a:p>
          <a:p>
            <a:r>
              <a:rPr lang="el-GR" b="1" i="1" dirty="0" smtClean="0">
                <a:solidFill>
                  <a:srgbClr val="FF0000"/>
                </a:solidFill>
              </a:rPr>
              <a:t>Χρόνος</a:t>
            </a:r>
            <a:r>
              <a:rPr lang="de-DE" b="1" i="1" dirty="0" smtClean="0"/>
              <a:t> – </a:t>
            </a:r>
            <a:r>
              <a:rPr lang="el-GR" b="1" i="1" dirty="0" smtClean="0">
                <a:solidFill>
                  <a:srgbClr val="00B050"/>
                </a:solidFill>
              </a:rPr>
              <a:t>Αιτία</a:t>
            </a:r>
            <a:r>
              <a:rPr lang="de-DE" b="1" i="1" dirty="0" smtClean="0"/>
              <a:t> – </a:t>
            </a:r>
            <a:r>
              <a:rPr lang="el-GR" b="1" i="1" dirty="0" smtClean="0">
                <a:solidFill>
                  <a:srgbClr val="00B0F0"/>
                </a:solidFill>
              </a:rPr>
              <a:t>Τρόπος</a:t>
            </a:r>
            <a:r>
              <a:rPr lang="de-DE" b="1" i="1" dirty="0" smtClean="0"/>
              <a:t> – </a:t>
            </a:r>
            <a:r>
              <a:rPr lang="el-GR" b="1" i="1" dirty="0" smtClean="0">
                <a:solidFill>
                  <a:srgbClr val="7030A0"/>
                </a:solidFill>
              </a:rPr>
              <a:t>Τόπος</a:t>
            </a:r>
            <a:endParaRPr lang="de-DE" b="1" dirty="0" smtClean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i="1" dirty="0" smtClean="0"/>
              <a:t>Beispiel – </a:t>
            </a:r>
            <a:r>
              <a:rPr lang="el-GR" b="1" i="1" dirty="0" smtClean="0"/>
              <a:t>Παράδειγμα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Χρόνος</a:t>
            </a:r>
            <a:r>
              <a:rPr lang="el-GR" b="1" i="1" dirty="0" smtClean="0"/>
              <a:t>	</a:t>
            </a:r>
            <a:r>
              <a:rPr lang="el-GR" b="1" i="1" dirty="0" smtClean="0">
                <a:solidFill>
                  <a:srgbClr val="00B050"/>
                </a:solidFill>
              </a:rPr>
              <a:t>Αιτία</a:t>
            </a:r>
            <a:r>
              <a:rPr lang="el-GR" b="1" i="1" dirty="0" smtClean="0"/>
              <a:t>			</a:t>
            </a:r>
            <a:r>
              <a:rPr lang="el-GR" b="1" i="1" dirty="0" smtClean="0">
                <a:solidFill>
                  <a:srgbClr val="00B0F0"/>
                </a:solidFill>
              </a:rPr>
              <a:t>Τρόπος</a:t>
            </a:r>
            <a:r>
              <a:rPr lang="el-GR" b="1" i="1" dirty="0" smtClean="0"/>
              <a:t>	</a:t>
            </a:r>
            <a:r>
              <a:rPr lang="el-GR" b="1" i="1" dirty="0" smtClean="0">
                <a:solidFill>
                  <a:srgbClr val="7030A0"/>
                </a:solidFill>
              </a:rPr>
              <a:t>Τόπος</a:t>
            </a:r>
          </a:p>
          <a:p>
            <a:pPr>
              <a:buNone/>
            </a:pPr>
            <a:r>
              <a:rPr lang="de-DE" dirty="0" smtClean="0">
                <a:solidFill>
                  <a:srgbClr val="FF0000"/>
                </a:solidFill>
              </a:rPr>
              <a:t>wann</a:t>
            </a:r>
            <a:r>
              <a:rPr lang="el-GR" dirty="0" smtClean="0"/>
              <a:t>?	</a:t>
            </a:r>
            <a:r>
              <a:rPr lang="de-DE" dirty="0" smtClean="0">
                <a:solidFill>
                  <a:srgbClr val="00B050"/>
                </a:solidFill>
              </a:rPr>
              <a:t>warum</a:t>
            </a:r>
            <a:r>
              <a:rPr lang="de-DE" dirty="0" smtClean="0"/>
              <a:t>?		</a:t>
            </a:r>
            <a:r>
              <a:rPr lang="de-DE" dirty="0" smtClean="0">
                <a:solidFill>
                  <a:srgbClr val="00B0F0"/>
                </a:solidFill>
              </a:rPr>
              <a:t>wie</a:t>
            </a:r>
            <a:r>
              <a:rPr lang="de-DE" dirty="0" smtClean="0"/>
              <a:t>?		</a:t>
            </a:r>
            <a:r>
              <a:rPr lang="de-DE" dirty="0" smtClean="0">
                <a:solidFill>
                  <a:srgbClr val="7030A0"/>
                </a:solidFill>
              </a:rPr>
              <a:t>wohin</a:t>
            </a:r>
            <a:r>
              <a:rPr lang="de-DE" dirty="0" smtClean="0"/>
              <a:t>?	</a:t>
            </a:r>
            <a:endParaRPr lang="el-GR" dirty="0" smtClean="0"/>
          </a:p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</a:rPr>
              <a:t>Te</a:t>
            </a:r>
            <a:r>
              <a:rPr lang="de-DE" i="1" dirty="0" smtClean="0">
                <a:solidFill>
                  <a:srgbClr val="FF0000"/>
                </a:solidFill>
              </a:rPr>
              <a:t>mporal</a:t>
            </a:r>
            <a:r>
              <a:rPr lang="de-DE" i="1" dirty="0" smtClean="0"/>
              <a:t> – </a:t>
            </a:r>
            <a:r>
              <a:rPr lang="de-DE" b="1" i="1" dirty="0" smtClean="0">
                <a:solidFill>
                  <a:srgbClr val="00B050"/>
                </a:solidFill>
              </a:rPr>
              <a:t>Ka</a:t>
            </a:r>
            <a:r>
              <a:rPr lang="de-DE" i="1" dirty="0" smtClean="0">
                <a:solidFill>
                  <a:srgbClr val="00B050"/>
                </a:solidFill>
              </a:rPr>
              <a:t>usal</a:t>
            </a:r>
            <a:r>
              <a:rPr lang="de-DE" i="1" dirty="0" smtClean="0"/>
              <a:t> – 		</a:t>
            </a:r>
            <a:r>
              <a:rPr lang="de-DE" b="1" i="1" dirty="0" err="1" smtClean="0">
                <a:solidFill>
                  <a:srgbClr val="00B0F0"/>
                </a:solidFill>
              </a:rPr>
              <a:t>MO</a:t>
            </a:r>
            <a:r>
              <a:rPr lang="de-DE" i="1" dirty="0" err="1" smtClean="0">
                <a:solidFill>
                  <a:srgbClr val="00B0F0"/>
                </a:solidFill>
              </a:rPr>
              <a:t>dal</a:t>
            </a:r>
            <a:r>
              <a:rPr lang="de-DE" i="1" dirty="0" smtClean="0"/>
              <a:t> – 	</a:t>
            </a:r>
            <a:r>
              <a:rPr lang="de-DE" b="1" i="1" dirty="0" smtClean="0">
                <a:solidFill>
                  <a:srgbClr val="7030A0"/>
                </a:solidFill>
              </a:rPr>
              <a:t>Lo</a:t>
            </a:r>
            <a:r>
              <a:rPr lang="de-DE" i="1" dirty="0" smtClean="0">
                <a:solidFill>
                  <a:srgbClr val="7030A0"/>
                </a:solidFill>
              </a:rPr>
              <a:t>kal</a:t>
            </a:r>
          </a:p>
          <a:p>
            <a:pPr>
              <a:buNone/>
            </a:pPr>
            <a:r>
              <a:rPr lang="de-DE" dirty="0" smtClean="0"/>
              <a:t>Mein Mitarbeiter fliegt </a:t>
            </a:r>
            <a:r>
              <a:rPr lang="de-DE" u="sng" dirty="0" smtClean="0">
                <a:solidFill>
                  <a:srgbClr val="FF0000"/>
                </a:solidFill>
              </a:rPr>
              <a:t>morgen Abend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/>
              <a:t>						</a:t>
            </a:r>
            <a:r>
              <a:rPr lang="de-DE" b="1" i="1" dirty="0" smtClean="0">
                <a:solidFill>
                  <a:srgbClr val="FF0000"/>
                </a:solidFill>
              </a:rPr>
              <a:t>Temporal</a:t>
            </a:r>
            <a:r>
              <a:rPr lang="de-DE" b="1" dirty="0" smtClean="0"/>
              <a:t>	</a:t>
            </a:r>
          </a:p>
          <a:p>
            <a:pPr>
              <a:buNone/>
            </a:pPr>
            <a:r>
              <a:rPr lang="de-DE" b="1" dirty="0" smtClean="0">
                <a:solidFill>
                  <a:srgbClr val="00B050"/>
                </a:solidFill>
              </a:rPr>
              <a:t>geschäftlich</a:t>
            </a:r>
            <a:r>
              <a:rPr lang="de-DE" b="1" dirty="0" smtClean="0"/>
              <a:t> </a:t>
            </a:r>
            <a:r>
              <a:rPr lang="de-DE" u="sng" dirty="0" smtClean="0">
                <a:solidFill>
                  <a:srgbClr val="00B0F0"/>
                </a:solidFill>
              </a:rPr>
              <a:t>mit der Lufthansa</a:t>
            </a:r>
            <a:r>
              <a:rPr lang="de-DE" dirty="0" smtClean="0">
                <a:solidFill>
                  <a:srgbClr val="00B0F0"/>
                </a:solidFill>
              </a:rPr>
              <a:t> </a:t>
            </a:r>
            <a:r>
              <a:rPr lang="de-DE" b="1" dirty="0" smtClean="0">
                <a:solidFill>
                  <a:srgbClr val="7030A0"/>
                </a:solidFill>
              </a:rPr>
              <a:t>nach Madrid</a:t>
            </a:r>
            <a:r>
              <a:rPr lang="de-DE" b="1" dirty="0" smtClean="0"/>
              <a:t>.</a:t>
            </a:r>
            <a:endParaRPr lang="el-GR" dirty="0" smtClean="0"/>
          </a:p>
          <a:p>
            <a:pPr>
              <a:buNone/>
            </a:pPr>
            <a:r>
              <a:rPr lang="de-DE" b="1" dirty="0" smtClean="0"/>
              <a:t>	</a:t>
            </a:r>
            <a:r>
              <a:rPr lang="de-DE" b="1" i="1" dirty="0" smtClean="0">
                <a:solidFill>
                  <a:srgbClr val="00B050"/>
                </a:solidFill>
              </a:rPr>
              <a:t>Kausal</a:t>
            </a:r>
            <a:r>
              <a:rPr lang="de-DE" b="1" i="1" dirty="0" smtClean="0"/>
              <a:t>	      	</a:t>
            </a:r>
            <a:r>
              <a:rPr lang="de-DE" b="1" i="1" dirty="0" smtClean="0">
                <a:solidFill>
                  <a:srgbClr val="00B0F0"/>
                </a:solidFill>
              </a:rPr>
              <a:t>Modal</a:t>
            </a:r>
            <a:r>
              <a:rPr lang="de-DE" b="1" i="1" dirty="0" smtClean="0"/>
              <a:t>	         </a:t>
            </a:r>
            <a:r>
              <a:rPr lang="de-DE" b="1" i="1" dirty="0" smtClean="0">
                <a:solidFill>
                  <a:srgbClr val="7030A0"/>
                </a:solidFill>
              </a:rPr>
              <a:t>Lokal</a:t>
            </a:r>
            <a:endParaRPr lang="el-GR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b="1" i="1" dirty="0" smtClean="0"/>
              <a:t>Übung</a:t>
            </a:r>
            <a:br>
              <a:rPr lang="de-DE" b="1" i="1" dirty="0" smtClean="0"/>
            </a:br>
            <a:r>
              <a:rPr lang="de-DE" sz="3100" i="1" dirty="0" smtClean="0"/>
              <a:t>Markiere entsprechend die Ergänzungen</a:t>
            </a:r>
            <a:endParaRPr lang="el-GR" sz="3100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lerne </a:t>
            </a:r>
            <a:r>
              <a:rPr lang="de-DE" i="1" dirty="0" smtClean="0"/>
              <a:t>am Wochenende wegen meiner Prüfung sehr intensiv in der Bibliothek</a:t>
            </a:r>
            <a:r>
              <a:rPr lang="de-DE" dirty="0" smtClean="0"/>
              <a:t>.</a:t>
            </a:r>
            <a:endParaRPr lang="el-GR" dirty="0" smtClean="0"/>
          </a:p>
          <a:p>
            <a:r>
              <a:rPr lang="de-DE" i="1" dirty="0" smtClean="0"/>
              <a:t>Meine Frau bringt mich jetzt wegen einer Infektion schnell ins Krankenhaus.</a:t>
            </a:r>
          </a:p>
          <a:p>
            <a:r>
              <a:rPr lang="de-DE" i="1" dirty="0" smtClean="0"/>
              <a:t>Ich fahre heute wegen des Staus mit der S-Bahn zur Arbeit.</a:t>
            </a:r>
          </a:p>
          <a:p>
            <a:r>
              <a:rPr lang="de-DE" i="1" dirty="0" smtClean="0"/>
              <a:t>Ralf möchte nächstes Jahr gern mit dem Schiff in die USA fahren.</a:t>
            </a:r>
            <a:endParaRPr lang="el-GR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b="1" i="1" dirty="0" smtClean="0"/>
              <a:t>Übung</a:t>
            </a:r>
            <a:br>
              <a:rPr lang="de-DE" b="1" i="1" dirty="0" smtClean="0"/>
            </a:br>
            <a:r>
              <a:rPr lang="de-DE" i="1" dirty="0" smtClean="0"/>
              <a:t>Schreib die Sätze </a:t>
            </a:r>
            <a:r>
              <a:rPr lang="de-DE" i="1" dirty="0" smtClean="0"/>
              <a:t>anders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>
                <a:hlinkClick r:id="rId2"/>
              </a:rPr>
              <a:t>Temporale, kausale, modale und lokale Ergänzungen - YouTube</a:t>
            </a: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Ka</a:t>
            </a:r>
          </a:p>
          <a:p>
            <a:r>
              <a:rPr lang="de-DE" dirty="0" smtClean="0"/>
              <a:t>Lo</a:t>
            </a:r>
          </a:p>
          <a:p>
            <a:r>
              <a:rPr lang="de-DE" dirty="0" smtClean="0"/>
              <a:t>Mo</a:t>
            </a:r>
          </a:p>
          <a:p>
            <a:r>
              <a:rPr lang="de-DE" dirty="0" smtClean="0"/>
              <a:t>Ka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115</Words>
  <Application>Microsoft Office PowerPoint</Application>
  <PresentationFormat>Προβολή στην οθόνη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Temporale, kausale, modale, lokale Angaben</vt:lpstr>
      <vt:lpstr>  Η θέση των επιρρηματικών  προσδιορισμών στην πρόταση   </vt:lpstr>
      <vt:lpstr>Beispiel – Παράδειγμα</vt:lpstr>
      <vt:lpstr>Übung Markiere entsprechend die Ergänzungen</vt:lpstr>
      <vt:lpstr>Übung Schreib die Sätze anders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Temporale, kausale, modale, lokale Angaben</dc:title>
  <dc:creator>user</dc:creator>
  <cp:lastModifiedBy>User</cp:lastModifiedBy>
  <cp:revision>18</cp:revision>
  <dcterms:created xsi:type="dcterms:W3CDTF">2018-06-26T10:53:06Z</dcterms:created>
  <dcterms:modified xsi:type="dcterms:W3CDTF">2020-12-20T20:24:58Z</dcterms:modified>
</cp:coreProperties>
</file>