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69" r:id="rId3"/>
    <p:sldId id="267" r:id="rId4"/>
    <p:sldId id="257" r:id="rId5"/>
    <p:sldId id="291" r:id="rId6"/>
    <p:sldId id="292" r:id="rId7"/>
    <p:sldId id="266" r:id="rId8"/>
    <p:sldId id="258" r:id="rId9"/>
    <p:sldId id="261" r:id="rId10"/>
    <p:sldId id="293" r:id="rId11"/>
    <p:sldId id="260" r:id="rId12"/>
    <p:sldId id="268" r:id="rId13"/>
    <p:sldId id="284" r:id="rId14"/>
    <p:sldId id="270" r:id="rId15"/>
    <p:sldId id="280" r:id="rId16"/>
    <p:sldId id="281" r:id="rId17"/>
    <p:sldId id="282" r:id="rId18"/>
    <p:sldId id="276" r:id="rId19"/>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4_2#1">
  <dgm:title val=""/>
  <dgm:desc val=""/>
  <dgm:catLst>
    <dgm:cat type="accent4" pri="11200"/>
  </dgm:catLst>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B879B3A-A0FE-4078-9AEB-D17AE8823CDF}" type="doc">
      <dgm:prSet loTypeId="urn:microsoft.com/office/officeart/2005/8/layout/vProcess5" loCatId="process" qsTypeId="urn:microsoft.com/office/officeart/2005/8/quickstyle/simple1#1" qsCatId="simple" csTypeId="urn:microsoft.com/office/officeart/2005/8/colors/accent4_2#1" csCatId="accent4" phldr="1"/>
      <dgm:spPr/>
      <dgm:t>
        <a:bodyPr/>
        <a:lstStyle/>
        <a:p>
          <a:endParaRPr lang="en-US"/>
        </a:p>
      </dgm:t>
    </dgm:pt>
    <dgm:pt modelId="{02A2117F-069B-4338-AE5D-D58CE44FF762}">
      <dgm:prSet phldr="0" custT="1"/>
      <dgm:spPr>
        <a:solidFill>
          <a:srgbClr val="C00000"/>
        </a:solidFill>
      </dgm:spPr>
      <dgm:t>
        <a:bodyPr vert="horz" wrap="square"/>
        <a:lstStyle/>
        <a:p>
          <a:pPr>
            <a:lnSpc>
              <a:spcPct val="100000"/>
            </a:lnSpc>
            <a:spcBef>
              <a:spcPct val="0"/>
            </a:spcBef>
            <a:spcAft>
              <a:spcPct val="35000"/>
            </a:spcAft>
          </a:pPr>
          <a:r>
            <a:rPr lang="el-GR" sz="2200" b="1" i="0"/>
            <a:t>1.</a:t>
          </a:r>
          <a:r>
            <a:rPr lang="el-GR" sz="2400" b="0" i="0"/>
            <a:t>πλήρης διακοπή των σχέσεων μεταξύ των δύο Εκκλησιών </a:t>
          </a:r>
        </a:p>
      </dgm:t>
    </dgm:pt>
    <dgm:pt modelId="{5C2287B6-9968-4DF6-A935-A6910B69604D}" type="parTrans" cxnId="{CD6916EC-6C2D-4F2B-9213-60A9606A4DEC}">
      <dgm:prSet/>
      <dgm:spPr/>
      <dgm:t>
        <a:bodyPr/>
        <a:lstStyle/>
        <a:p>
          <a:endParaRPr lang="en-US"/>
        </a:p>
      </dgm:t>
    </dgm:pt>
    <dgm:pt modelId="{D2AFC915-0E42-4E66-AC6B-D49792879BB3}" type="sibTrans" cxnId="{CD6916EC-6C2D-4F2B-9213-60A9606A4DEC}">
      <dgm:prSet/>
      <dgm:spPr/>
      <dgm:t>
        <a:bodyPr/>
        <a:lstStyle/>
        <a:p>
          <a:endParaRPr lang="en-US"/>
        </a:p>
      </dgm:t>
    </dgm:pt>
    <dgm:pt modelId="{00BEAA4B-796A-46D8-8349-ABD29FC7F18A}">
      <dgm:prSet phldr="0" custT="1"/>
      <dgm:spPr>
        <a:solidFill>
          <a:srgbClr val="00B0F0"/>
        </a:solidFill>
      </dgm:spPr>
      <dgm:t>
        <a:bodyPr vert="horz" wrap="square"/>
        <a:lstStyle/>
        <a:p>
          <a:pPr>
            <a:lnSpc>
              <a:spcPct val="100000"/>
            </a:lnSpc>
            <a:spcBef>
              <a:spcPct val="0"/>
            </a:spcBef>
            <a:spcAft>
              <a:spcPct val="35000"/>
            </a:spcAft>
          </a:pPr>
          <a:r>
            <a:rPr lang="el-GR" sz="2200" b="1" i="0"/>
            <a:t>2.</a:t>
          </a:r>
          <a:r>
            <a:rPr lang="el-GR" sz="2400" b="0" i="0"/>
            <a:t>δημιουργία αντιπαλότητας και μίσους μεταξύ Ανατολής και Δύσης.</a:t>
          </a:r>
          <a:endParaRPr lang="en-US" sz="2400"/>
        </a:p>
      </dgm:t>
    </dgm:pt>
    <dgm:pt modelId="{F47C77FD-F470-4C50-8F9F-6E7EB89E9D6C}" type="parTrans" cxnId="{F4CCFEFD-26B0-408E-9AB1-9E19B19F93A8}">
      <dgm:prSet/>
      <dgm:spPr/>
      <dgm:t>
        <a:bodyPr/>
        <a:lstStyle/>
        <a:p>
          <a:endParaRPr lang="en-US"/>
        </a:p>
      </dgm:t>
    </dgm:pt>
    <dgm:pt modelId="{7FBB955D-FBDB-4058-8135-A76AE0EEE9C5}" type="sibTrans" cxnId="{F4CCFEFD-26B0-408E-9AB1-9E19B19F93A8}">
      <dgm:prSet/>
      <dgm:spPr/>
      <dgm:t>
        <a:bodyPr/>
        <a:lstStyle/>
        <a:p>
          <a:endParaRPr lang="en-US"/>
        </a:p>
      </dgm:t>
    </dgm:pt>
    <dgm:pt modelId="{B2198C7E-B350-4CD9-9381-4D2A8211058E}">
      <dgm:prSet phldr="0" custT="1"/>
      <dgm:spPr>
        <a:solidFill>
          <a:srgbClr val="7030A0"/>
        </a:solidFill>
      </dgm:spPr>
      <dgm:t>
        <a:bodyPr vert="horz" wrap="square"/>
        <a:lstStyle/>
        <a:p>
          <a:pPr>
            <a:lnSpc>
              <a:spcPct val="100000"/>
            </a:lnSpc>
            <a:spcBef>
              <a:spcPct val="0"/>
            </a:spcBef>
            <a:spcAft>
              <a:spcPct val="35000"/>
            </a:spcAft>
          </a:pPr>
          <a:endParaRPr lang="en-US" sz="2400"/>
        </a:p>
      </dgm:t>
    </dgm:pt>
    <dgm:pt modelId="{970219E3-6518-47F5-BA95-2FB0C9E3AEB4}" type="parTrans" cxnId="{5E190EAA-9604-4757-AA8A-5C51C17FBD66}">
      <dgm:prSet/>
      <dgm:spPr/>
      <dgm:t>
        <a:bodyPr/>
        <a:lstStyle/>
        <a:p>
          <a:endParaRPr lang="en-US"/>
        </a:p>
      </dgm:t>
    </dgm:pt>
    <dgm:pt modelId="{4E8DDBFF-C74A-40DB-970B-3D503BDCA8D2}" type="sibTrans" cxnId="{5E190EAA-9604-4757-AA8A-5C51C17FBD66}">
      <dgm:prSet/>
      <dgm:spPr/>
      <dgm:t>
        <a:bodyPr/>
        <a:lstStyle/>
        <a:p>
          <a:endParaRPr lang="en-US"/>
        </a:p>
      </dgm:t>
    </dgm:pt>
    <dgm:pt modelId="{1F8C0B06-7B18-443E-ADC4-CE4631F25C27}" type="pres">
      <dgm:prSet presAssocID="{4B879B3A-A0FE-4078-9AEB-D17AE8823CDF}" presName="outerComposite" presStyleCnt="0">
        <dgm:presLayoutVars>
          <dgm:chMax val="5"/>
          <dgm:dir/>
          <dgm:resizeHandles val="exact"/>
        </dgm:presLayoutVars>
      </dgm:prSet>
      <dgm:spPr/>
      <dgm:t>
        <a:bodyPr/>
        <a:lstStyle/>
        <a:p>
          <a:endParaRPr lang="el-GR"/>
        </a:p>
      </dgm:t>
    </dgm:pt>
    <dgm:pt modelId="{3655256B-D21B-4BEE-9385-9435FB21AB19}" type="pres">
      <dgm:prSet presAssocID="{4B879B3A-A0FE-4078-9AEB-D17AE8823CDF}" presName="dummyMaxCanvas" presStyleCnt="0">
        <dgm:presLayoutVars/>
      </dgm:prSet>
      <dgm:spPr/>
    </dgm:pt>
    <dgm:pt modelId="{F350084A-F875-43DE-BF08-15DC7D1A0DC9}" type="pres">
      <dgm:prSet presAssocID="{4B879B3A-A0FE-4078-9AEB-D17AE8823CDF}" presName="ThreeNodes_1" presStyleLbl="node1" presStyleIdx="0" presStyleCnt="3" custScaleX="98021" custScaleY="101932">
        <dgm:presLayoutVars>
          <dgm:bulletEnabled val="1"/>
        </dgm:presLayoutVars>
      </dgm:prSet>
      <dgm:spPr/>
      <dgm:t>
        <a:bodyPr/>
        <a:lstStyle/>
        <a:p>
          <a:endParaRPr lang="el-GR"/>
        </a:p>
      </dgm:t>
    </dgm:pt>
    <dgm:pt modelId="{6EEA1B40-57E9-469C-A95B-CCA8E56D1EF6}" type="pres">
      <dgm:prSet presAssocID="{4B879B3A-A0FE-4078-9AEB-D17AE8823CDF}" presName="ThreeNodes_2" presStyleLbl="node1" presStyleIdx="1" presStyleCnt="3">
        <dgm:presLayoutVars>
          <dgm:bulletEnabled val="1"/>
        </dgm:presLayoutVars>
      </dgm:prSet>
      <dgm:spPr/>
      <dgm:t>
        <a:bodyPr/>
        <a:lstStyle/>
        <a:p>
          <a:endParaRPr lang="el-GR"/>
        </a:p>
      </dgm:t>
    </dgm:pt>
    <dgm:pt modelId="{91156771-8EDD-4D1A-A041-5FA2BBBFA8AF}" type="pres">
      <dgm:prSet presAssocID="{4B879B3A-A0FE-4078-9AEB-D17AE8823CDF}" presName="ThreeNodes_3" presStyleLbl="node1" presStyleIdx="2" presStyleCnt="3" custScaleX="92078">
        <dgm:presLayoutVars>
          <dgm:bulletEnabled val="1"/>
        </dgm:presLayoutVars>
      </dgm:prSet>
      <dgm:spPr/>
      <dgm:t>
        <a:bodyPr/>
        <a:lstStyle/>
        <a:p>
          <a:endParaRPr lang="el-GR"/>
        </a:p>
      </dgm:t>
    </dgm:pt>
    <dgm:pt modelId="{6953C936-AB8D-44E8-B725-5A44EB96823A}" type="pres">
      <dgm:prSet presAssocID="{4B879B3A-A0FE-4078-9AEB-D17AE8823CDF}" presName="ThreeConn_1-2" presStyleLbl="fgAccFollowNode1" presStyleIdx="0" presStyleCnt="2">
        <dgm:presLayoutVars>
          <dgm:bulletEnabled val="1"/>
        </dgm:presLayoutVars>
      </dgm:prSet>
      <dgm:spPr/>
      <dgm:t>
        <a:bodyPr/>
        <a:lstStyle/>
        <a:p>
          <a:endParaRPr lang="el-GR"/>
        </a:p>
      </dgm:t>
    </dgm:pt>
    <dgm:pt modelId="{E421823D-C397-49DA-BC3C-E043C900961D}" type="pres">
      <dgm:prSet presAssocID="{4B879B3A-A0FE-4078-9AEB-D17AE8823CDF}" presName="ThreeConn_2-3" presStyleLbl="fgAccFollowNode1" presStyleIdx="1" presStyleCnt="2">
        <dgm:presLayoutVars>
          <dgm:bulletEnabled val="1"/>
        </dgm:presLayoutVars>
      </dgm:prSet>
      <dgm:spPr/>
      <dgm:t>
        <a:bodyPr/>
        <a:lstStyle/>
        <a:p>
          <a:endParaRPr lang="el-GR"/>
        </a:p>
      </dgm:t>
    </dgm:pt>
    <dgm:pt modelId="{93122505-DC99-4DFA-909E-7C8309F3FAC4}" type="pres">
      <dgm:prSet presAssocID="{4B879B3A-A0FE-4078-9AEB-D17AE8823CDF}" presName="ThreeNodes_1_text" presStyleLbl="node1" presStyleIdx="2" presStyleCnt="3">
        <dgm:presLayoutVars>
          <dgm:bulletEnabled val="1"/>
        </dgm:presLayoutVars>
      </dgm:prSet>
      <dgm:spPr/>
      <dgm:t>
        <a:bodyPr/>
        <a:lstStyle/>
        <a:p>
          <a:endParaRPr lang="el-GR"/>
        </a:p>
      </dgm:t>
    </dgm:pt>
    <dgm:pt modelId="{3B21F817-5088-40A9-99DE-C3C42F9F7DB4}" type="pres">
      <dgm:prSet presAssocID="{4B879B3A-A0FE-4078-9AEB-D17AE8823CDF}" presName="ThreeNodes_2_text" presStyleLbl="node1" presStyleIdx="2" presStyleCnt="3">
        <dgm:presLayoutVars>
          <dgm:bulletEnabled val="1"/>
        </dgm:presLayoutVars>
      </dgm:prSet>
      <dgm:spPr/>
      <dgm:t>
        <a:bodyPr/>
        <a:lstStyle/>
        <a:p>
          <a:endParaRPr lang="el-GR"/>
        </a:p>
      </dgm:t>
    </dgm:pt>
    <dgm:pt modelId="{DB67DA4C-A6E6-4B95-93F4-E9504C4AFF2D}" type="pres">
      <dgm:prSet presAssocID="{4B879B3A-A0FE-4078-9AEB-D17AE8823CDF}" presName="ThreeNodes_3_text" presStyleLbl="node1" presStyleIdx="2" presStyleCnt="3">
        <dgm:presLayoutVars>
          <dgm:bulletEnabled val="1"/>
        </dgm:presLayoutVars>
      </dgm:prSet>
      <dgm:spPr/>
      <dgm:t>
        <a:bodyPr/>
        <a:lstStyle/>
        <a:p>
          <a:endParaRPr lang="el-GR"/>
        </a:p>
      </dgm:t>
    </dgm:pt>
  </dgm:ptLst>
  <dgm:cxnLst>
    <dgm:cxn modelId="{CD6916EC-6C2D-4F2B-9213-60A9606A4DEC}" srcId="{4B879B3A-A0FE-4078-9AEB-D17AE8823CDF}" destId="{02A2117F-069B-4338-AE5D-D58CE44FF762}" srcOrd="0" destOrd="0" parTransId="{5C2287B6-9968-4DF6-A935-A6910B69604D}" sibTransId="{D2AFC915-0E42-4E66-AC6B-D49792879BB3}"/>
    <dgm:cxn modelId="{C3FFB2A9-CBB1-4362-8BBD-310A27F51400}" type="presOf" srcId="{B2198C7E-B350-4CD9-9381-4D2A8211058E}" destId="{91156771-8EDD-4D1A-A041-5FA2BBBFA8AF}" srcOrd="0" destOrd="0" presId="urn:microsoft.com/office/officeart/2005/8/layout/vProcess5"/>
    <dgm:cxn modelId="{5E190EAA-9604-4757-AA8A-5C51C17FBD66}" srcId="{4B879B3A-A0FE-4078-9AEB-D17AE8823CDF}" destId="{B2198C7E-B350-4CD9-9381-4D2A8211058E}" srcOrd="2" destOrd="0" parTransId="{970219E3-6518-47F5-BA95-2FB0C9E3AEB4}" sibTransId="{4E8DDBFF-C74A-40DB-970B-3D503BDCA8D2}"/>
    <dgm:cxn modelId="{466C6B88-7FD3-4298-B672-7D4C830F2938}" type="presOf" srcId="{D2AFC915-0E42-4E66-AC6B-D49792879BB3}" destId="{6953C936-AB8D-44E8-B725-5A44EB96823A}" srcOrd="0" destOrd="0" presId="urn:microsoft.com/office/officeart/2005/8/layout/vProcess5"/>
    <dgm:cxn modelId="{01F36011-1CA9-43D0-B667-0EA912DD70CB}" type="presOf" srcId="{02A2117F-069B-4338-AE5D-D58CE44FF762}" destId="{F350084A-F875-43DE-BF08-15DC7D1A0DC9}" srcOrd="0" destOrd="0" presId="urn:microsoft.com/office/officeart/2005/8/layout/vProcess5"/>
    <dgm:cxn modelId="{E3D6A76A-7A9C-49E0-AFC6-A7667F053D5D}" type="presOf" srcId="{7FBB955D-FBDB-4058-8135-A76AE0EEE9C5}" destId="{E421823D-C397-49DA-BC3C-E043C900961D}" srcOrd="0" destOrd="0" presId="urn:microsoft.com/office/officeart/2005/8/layout/vProcess5"/>
    <dgm:cxn modelId="{DB06B6AF-929D-464F-9135-D9DC04D2C03D}" type="presOf" srcId="{02A2117F-069B-4338-AE5D-D58CE44FF762}" destId="{93122505-DC99-4DFA-909E-7C8309F3FAC4}" srcOrd="1" destOrd="0" presId="urn:microsoft.com/office/officeart/2005/8/layout/vProcess5"/>
    <dgm:cxn modelId="{CF443F73-2D77-48A4-A2CE-227F8B928D86}" type="presOf" srcId="{00BEAA4B-796A-46D8-8349-ABD29FC7F18A}" destId="{6EEA1B40-57E9-469C-A95B-CCA8E56D1EF6}" srcOrd="0" destOrd="0" presId="urn:microsoft.com/office/officeart/2005/8/layout/vProcess5"/>
    <dgm:cxn modelId="{F4CCFEFD-26B0-408E-9AB1-9E19B19F93A8}" srcId="{4B879B3A-A0FE-4078-9AEB-D17AE8823CDF}" destId="{00BEAA4B-796A-46D8-8349-ABD29FC7F18A}" srcOrd="1" destOrd="0" parTransId="{F47C77FD-F470-4C50-8F9F-6E7EB89E9D6C}" sibTransId="{7FBB955D-FBDB-4058-8135-A76AE0EEE9C5}"/>
    <dgm:cxn modelId="{0A2EDAC1-EB44-478C-AA81-66A93DDEEE52}" type="presOf" srcId="{00BEAA4B-796A-46D8-8349-ABD29FC7F18A}" destId="{3B21F817-5088-40A9-99DE-C3C42F9F7DB4}" srcOrd="1" destOrd="0" presId="urn:microsoft.com/office/officeart/2005/8/layout/vProcess5"/>
    <dgm:cxn modelId="{7772A90F-C3C2-49D0-849E-E3E8CE2D182E}" type="presOf" srcId="{4B879B3A-A0FE-4078-9AEB-D17AE8823CDF}" destId="{1F8C0B06-7B18-443E-ADC4-CE4631F25C27}" srcOrd="0" destOrd="0" presId="urn:microsoft.com/office/officeart/2005/8/layout/vProcess5"/>
    <dgm:cxn modelId="{FD6B1B3A-AB8F-4816-BB64-98A380D33946}" type="presOf" srcId="{B2198C7E-B350-4CD9-9381-4D2A8211058E}" destId="{DB67DA4C-A6E6-4B95-93F4-E9504C4AFF2D}" srcOrd="1" destOrd="0" presId="urn:microsoft.com/office/officeart/2005/8/layout/vProcess5"/>
    <dgm:cxn modelId="{117B3888-426A-4033-9EF9-44569D31106F}" type="presParOf" srcId="{1F8C0B06-7B18-443E-ADC4-CE4631F25C27}" destId="{3655256B-D21B-4BEE-9385-9435FB21AB19}" srcOrd="0" destOrd="0" presId="urn:microsoft.com/office/officeart/2005/8/layout/vProcess5"/>
    <dgm:cxn modelId="{F63CE234-CCCC-4524-BC6D-2D1E1CCC9FC7}" type="presParOf" srcId="{1F8C0B06-7B18-443E-ADC4-CE4631F25C27}" destId="{F350084A-F875-43DE-BF08-15DC7D1A0DC9}" srcOrd="1" destOrd="0" presId="urn:microsoft.com/office/officeart/2005/8/layout/vProcess5"/>
    <dgm:cxn modelId="{95201207-F326-4E41-91C4-AAE84FE8B04A}" type="presParOf" srcId="{1F8C0B06-7B18-443E-ADC4-CE4631F25C27}" destId="{6EEA1B40-57E9-469C-A95B-CCA8E56D1EF6}" srcOrd="2" destOrd="0" presId="urn:microsoft.com/office/officeart/2005/8/layout/vProcess5"/>
    <dgm:cxn modelId="{DD568125-69C3-4A7F-B66D-0D7EAD9F8CE2}" type="presParOf" srcId="{1F8C0B06-7B18-443E-ADC4-CE4631F25C27}" destId="{91156771-8EDD-4D1A-A041-5FA2BBBFA8AF}" srcOrd="3" destOrd="0" presId="urn:microsoft.com/office/officeart/2005/8/layout/vProcess5"/>
    <dgm:cxn modelId="{84B5E0D9-BA90-49FE-BEFF-05C3809DC5E8}" type="presParOf" srcId="{1F8C0B06-7B18-443E-ADC4-CE4631F25C27}" destId="{6953C936-AB8D-44E8-B725-5A44EB96823A}" srcOrd="4" destOrd="0" presId="urn:microsoft.com/office/officeart/2005/8/layout/vProcess5"/>
    <dgm:cxn modelId="{0CA733F0-11E8-4663-9ECA-76182521A2CF}" type="presParOf" srcId="{1F8C0B06-7B18-443E-ADC4-CE4631F25C27}" destId="{E421823D-C397-49DA-BC3C-E043C900961D}" srcOrd="5" destOrd="0" presId="urn:microsoft.com/office/officeart/2005/8/layout/vProcess5"/>
    <dgm:cxn modelId="{05D4546C-5529-439E-9CF1-918582EAC275}" type="presParOf" srcId="{1F8C0B06-7B18-443E-ADC4-CE4631F25C27}" destId="{93122505-DC99-4DFA-909E-7C8309F3FAC4}" srcOrd="6" destOrd="0" presId="urn:microsoft.com/office/officeart/2005/8/layout/vProcess5"/>
    <dgm:cxn modelId="{D7F40622-4D41-4F73-BBE6-6DEB911E5AB3}" type="presParOf" srcId="{1F8C0B06-7B18-443E-ADC4-CE4631F25C27}" destId="{3B21F817-5088-40A9-99DE-C3C42F9F7DB4}" srcOrd="7" destOrd="0" presId="urn:microsoft.com/office/officeart/2005/8/layout/vProcess5"/>
    <dgm:cxn modelId="{57245D8D-126E-4121-A25D-334A42A742D5}" type="presParOf" srcId="{1F8C0B06-7B18-443E-ADC4-CE4631F25C27}" destId="{DB67DA4C-A6E6-4B95-93F4-E9504C4AFF2D}"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hasCustomPrompt="1"/>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p:cNvSpPr>
            <a:spLocks noGrp="1"/>
          </p:cNvSpPr>
          <p:nvPr>
            <p:ph type="dt" sz="half" idx="10"/>
          </p:nvPr>
        </p:nvSpPr>
        <p:spPr/>
        <p:txBody>
          <a:bodyPr/>
          <a:lstStyle/>
          <a:p>
            <a:fld id="{DD6D006F-CAD4-4A38-9DF7-8D4381348B6E}" type="datetimeFigureOut">
              <a:rPr lang="el-GR" smtClean="0"/>
              <a:t>6/3/2023</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B87418FC-0EC1-4E19-80B9-F5D9F547ACB4}" type="slidenum">
              <a:rPr lang="el-GR" smtClean="0"/>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p:txBody>
          <a:bodyPr/>
          <a:lstStyle/>
          <a:p>
            <a:r>
              <a:rPr lang="el-GR"/>
              <a:t>Κάντε κλικ για να επεξεργαστείτε τον τίτλο υποδείγματος</a:t>
            </a:r>
          </a:p>
        </p:txBody>
      </p:sp>
      <p:sp>
        <p:nvSpPr>
          <p:cNvPr id="3" name="Θέση περιεχομένου 2"/>
          <p:cNvSpPr>
            <a:spLocks noGrp="1"/>
          </p:cNvSpPr>
          <p:nvPr>
            <p:ph idx="1" hasCustomPrompt="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p:cNvSpPr>
            <a:spLocks noGrp="1"/>
          </p:cNvSpPr>
          <p:nvPr>
            <p:ph type="dt" sz="half" idx="10"/>
          </p:nvPr>
        </p:nvSpPr>
        <p:spPr/>
        <p:txBody>
          <a:bodyPr/>
          <a:lstStyle/>
          <a:p>
            <a:fld id="{DD6D006F-CAD4-4A38-9DF7-8D4381348B6E}" type="datetimeFigureOut">
              <a:rPr lang="el-GR" smtClean="0"/>
              <a:t>6/3/2023</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B87418FC-0EC1-4E19-80B9-F5D9F547ACB4}" type="slidenum">
              <a:rPr lang="el-GR" smtClean="0"/>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Θέση ημερομηνίας 3"/>
          <p:cNvSpPr>
            <a:spLocks noGrp="1"/>
          </p:cNvSpPr>
          <p:nvPr>
            <p:ph type="dt" sz="half" idx="10"/>
          </p:nvPr>
        </p:nvSpPr>
        <p:spPr/>
        <p:txBody>
          <a:bodyPr/>
          <a:lstStyle/>
          <a:p>
            <a:fld id="{DD6D006F-CAD4-4A38-9DF7-8D4381348B6E}" type="datetimeFigureOut">
              <a:rPr lang="el-GR" smtClean="0"/>
              <a:t>6/3/2023</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B87418FC-0EC1-4E19-80B9-F5D9F547ACB4}" type="slidenum">
              <a:rPr lang="el-GR" smtClean="0"/>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p:txBody>
          <a:bodyPr/>
          <a:lstStyle/>
          <a:p>
            <a:r>
              <a:rPr lang="el-GR"/>
              <a:t>Κάντε κλικ για να επεξεργαστείτε τον τίτλο υποδείγματος</a:t>
            </a:r>
          </a:p>
        </p:txBody>
      </p:sp>
      <p:sp>
        <p:nvSpPr>
          <p:cNvPr id="3" name="Θέση περιεχομένου 2"/>
          <p:cNvSpPr>
            <a:spLocks noGrp="1"/>
          </p:cNvSpPr>
          <p:nvPr>
            <p:ph sz="half" idx="1" hasCustomPrompt="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p:cNvSpPr>
            <a:spLocks noGrp="1"/>
          </p:cNvSpPr>
          <p:nvPr>
            <p:ph sz="half" idx="2" hasCustomPrompt="1"/>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p:cNvSpPr>
            <a:spLocks noGrp="1"/>
          </p:cNvSpPr>
          <p:nvPr>
            <p:ph type="dt" sz="half" idx="10"/>
          </p:nvPr>
        </p:nvSpPr>
        <p:spPr/>
        <p:txBody>
          <a:bodyPr/>
          <a:lstStyle/>
          <a:p>
            <a:fld id="{DD6D006F-CAD4-4A38-9DF7-8D4381348B6E}" type="datetimeFigureOut">
              <a:rPr lang="el-GR" smtClean="0"/>
              <a:t>6/3/2023</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B87418FC-0EC1-4E19-80B9-F5D9F547ACB4}" type="slidenum">
              <a:rPr lang="el-GR" smtClean="0"/>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p:cNvSpPr>
            <a:spLocks noGrp="1"/>
          </p:cNvSpPr>
          <p:nvPr>
            <p:ph sz="half" idx="2" hasCustomPrompt="1"/>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p:cNvSpPr>
            <a:spLocks noGrp="1"/>
          </p:cNvSpPr>
          <p:nvPr>
            <p:ph sz="quarter" idx="4" hasCustomPrompt="1"/>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p:cNvSpPr>
            <a:spLocks noGrp="1"/>
          </p:cNvSpPr>
          <p:nvPr>
            <p:ph type="dt" sz="half" idx="10"/>
          </p:nvPr>
        </p:nvSpPr>
        <p:spPr/>
        <p:txBody>
          <a:bodyPr/>
          <a:lstStyle/>
          <a:p>
            <a:fld id="{DD6D006F-CAD4-4A38-9DF7-8D4381348B6E}" type="datetimeFigureOut">
              <a:rPr lang="el-GR" smtClean="0"/>
              <a:t>6/3/2023</a:t>
            </a:fld>
            <a:endParaRPr lang="el-GR"/>
          </a:p>
        </p:txBody>
      </p:sp>
      <p:sp>
        <p:nvSpPr>
          <p:cNvPr id="8" name="Θέση υποσέλιδου 7"/>
          <p:cNvSpPr>
            <a:spLocks noGrp="1"/>
          </p:cNvSpPr>
          <p:nvPr>
            <p:ph type="ftr" sz="quarter" idx="11"/>
          </p:nvPr>
        </p:nvSpPr>
        <p:spPr/>
        <p:txBody>
          <a:bodyPr/>
          <a:lstStyle/>
          <a:p>
            <a:endParaRPr lang="el-GR"/>
          </a:p>
        </p:txBody>
      </p:sp>
      <p:sp>
        <p:nvSpPr>
          <p:cNvPr id="9" name="Θέση αριθμού διαφάνειας 8"/>
          <p:cNvSpPr>
            <a:spLocks noGrp="1"/>
          </p:cNvSpPr>
          <p:nvPr>
            <p:ph type="sldNum" sz="quarter" idx="12"/>
          </p:nvPr>
        </p:nvSpPr>
        <p:spPr/>
        <p:txBody>
          <a:bodyPr/>
          <a:lstStyle/>
          <a:p>
            <a:fld id="{B87418FC-0EC1-4E19-80B9-F5D9F547ACB4}" type="slidenum">
              <a:rPr lang="el-GR" smtClean="0"/>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p:txBody>
          <a:bodyPr/>
          <a:lstStyle/>
          <a:p>
            <a:r>
              <a:rPr lang="el-GR"/>
              <a:t>Κάντε κλικ για να επεξεργαστείτε τον τίτλο υποδείγματος</a:t>
            </a:r>
          </a:p>
        </p:txBody>
      </p:sp>
      <p:sp>
        <p:nvSpPr>
          <p:cNvPr id="3" name="Θέση ημερομηνίας 2"/>
          <p:cNvSpPr>
            <a:spLocks noGrp="1"/>
          </p:cNvSpPr>
          <p:nvPr>
            <p:ph type="dt" sz="half" idx="10"/>
          </p:nvPr>
        </p:nvSpPr>
        <p:spPr/>
        <p:txBody>
          <a:bodyPr/>
          <a:lstStyle/>
          <a:p>
            <a:fld id="{DD6D006F-CAD4-4A38-9DF7-8D4381348B6E}" type="datetimeFigureOut">
              <a:rPr lang="el-GR" smtClean="0"/>
              <a:t>6/3/2023</a:t>
            </a:fld>
            <a:endParaRPr lang="el-GR"/>
          </a:p>
        </p:txBody>
      </p:sp>
      <p:sp>
        <p:nvSpPr>
          <p:cNvPr id="4" name="Θέση υποσέλιδου 3"/>
          <p:cNvSpPr>
            <a:spLocks noGrp="1"/>
          </p:cNvSpPr>
          <p:nvPr>
            <p:ph type="ftr" sz="quarter" idx="11"/>
          </p:nvPr>
        </p:nvSpPr>
        <p:spPr/>
        <p:txBody>
          <a:bodyPr/>
          <a:lstStyle/>
          <a:p>
            <a:endParaRPr lang="el-GR"/>
          </a:p>
        </p:txBody>
      </p:sp>
      <p:sp>
        <p:nvSpPr>
          <p:cNvPr id="5" name="Θέση αριθμού διαφάνειας 4"/>
          <p:cNvSpPr>
            <a:spLocks noGrp="1"/>
          </p:cNvSpPr>
          <p:nvPr>
            <p:ph type="sldNum" sz="quarter" idx="12"/>
          </p:nvPr>
        </p:nvSpPr>
        <p:spPr/>
        <p:txBody>
          <a:bodyPr/>
          <a:lstStyle/>
          <a:p>
            <a:fld id="{B87418FC-0EC1-4E19-80B9-F5D9F547ACB4}" type="slidenum">
              <a:rPr lang="el-GR" smtClean="0"/>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DD6D006F-CAD4-4A38-9DF7-8D4381348B6E}" type="datetimeFigureOut">
              <a:rPr lang="el-GR" smtClean="0"/>
              <a:t>6/3/2023</a:t>
            </a:fld>
            <a:endParaRPr lang="el-GR"/>
          </a:p>
        </p:txBody>
      </p:sp>
      <p:sp>
        <p:nvSpPr>
          <p:cNvPr id="3" name="Θέση υποσέλιδου 2"/>
          <p:cNvSpPr>
            <a:spLocks noGrp="1"/>
          </p:cNvSpPr>
          <p:nvPr>
            <p:ph type="ftr" sz="quarter" idx="11"/>
          </p:nvPr>
        </p:nvSpPr>
        <p:spPr/>
        <p:txBody>
          <a:bodyPr/>
          <a:lstStyle/>
          <a:p>
            <a:endParaRPr lang="el-GR"/>
          </a:p>
        </p:txBody>
      </p:sp>
      <p:sp>
        <p:nvSpPr>
          <p:cNvPr id="4" name="Θέση αριθμού διαφάνειας 3"/>
          <p:cNvSpPr>
            <a:spLocks noGrp="1"/>
          </p:cNvSpPr>
          <p:nvPr>
            <p:ph type="sldNum" sz="quarter" idx="12"/>
          </p:nvPr>
        </p:nvSpPr>
        <p:spPr/>
        <p:txBody>
          <a:bodyPr/>
          <a:lstStyle/>
          <a:p>
            <a:fld id="{B87418FC-0EC1-4E19-80B9-F5D9F547ACB4}" type="slidenum">
              <a:rPr lang="el-GR" smtClean="0"/>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p:cNvSpPr>
            <a:spLocks noGrp="1"/>
          </p:cNvSpPr>
          <p:nvPr>
            <p:ph type="dt" sz="half" idx="10"/>
          </p:nvPr>
        </p:nvSpPr>
        <p:spPr/>
        <p:txBody>
          <a:bodyPr/>
          <a:lstStyle/>
          <a:p>
            <a:fld id="{DD6D006F-CAD4-4A38-9DF7-8D4381348B6E}" type="datetimeFigureOut">
              <a:rPr lang="el-GR" smtClean="0"/>
              <a:t>6/3/2023</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B87418FC-0EC1-4E19-80B9-F5D9F547ACB4}" type="slidenum">
              <a:rPr lang="el-GR" smtClean="0"/>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p:cNvSpPr>
            <a:spLocks noGrp="1"/>
          </p:cNvSpPr>
          <p:nvPr>
            <p:ph type="dt" sz="half" idx="10"/>
          </p:nvPr>
        </p:nvSpPr>
        <p:spPr/>
        <p:txBody>
          <a:bodyPr/>
          <a:lstStyle/>
          <a:p>
            <a:fld id="{DD6D006F-CAD4-4A38-9DF7-8D4381348B6E}" type="datetimeFigureOut">
              <a:rPr lang="el-GR" smtClean="0"/>
              <a:t>6/3/2023</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B87418FC-0EC1-4E19-80B9-F5D9F547ACB4}" type="slidenum">
              <a:rPr lang="el-GR" smtClean="0"/>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p:txBody>
          <a:bodyPr/>
          <a:lstStyle/>
          <a:p>
            <a:r>
              <a:rPr lang="el-GR"/>
              <a:t>Κάντε κλικ για να επεξεργαστείτε τον τίτλο υποδείγματος</a:t>
            </a:r>
          </a:p>
        </p:txBody>
      </p:sp>
      <p:sp>
        <p:nvSpPr>
          <p:cNvPr id="3" name="Θέση κατακόρυφου κειμένου 2"/>
          <p:cNvSpPr>
            <a:spLocks noGrp="1"/>
          </p:cNvSpPr>
          <p:nvPr>
            <p:ph type="body" orient="vert" idx="1" hasCustomPrompt="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p:cNvSpPr>
            <a:spLocks noGrp="1"/>
          </p:cNvSpPr>
          <p:nvPr>
            <p:ph type="dt" sz="half" idx="10"/>
          </p:nvPr>
        </p:nvSpPr>
        <p:spPr/>
        <p:txBody>
          <a:bodyPr/>
          <a:lstStyle/>
          <a:p>
            <a:fld id="{DD6D006F-CAD4-4A38-9DF7-8D4381348B6E}" type="datetimeFigureOut">
              <a:rPr lang="el-GR" smtClean="0"/>
              <a:t>6/3/2023</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B87418FC-0EC1-4E19-80B9-F5D9F547ACB4}" type="slidenum">
              <a:rPr lang="el-GR" smtClean="0"/>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hasCustomPrompt="1"/>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p:cNvSpPr>
            <a:spLocks noGrp="1"/>
          </p:cNvSpPr>
          <p:nvPr>
            <p:ph type="body" orient="vert" idx="1" hasCustomPrompt="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p:cNvSpPr>
            <a:spLocks noGrp="1"/>
          </p:cNvSpPr>
          <p:nvPr>
            <p:ph type="dt" sz="half" idx="10"/>
          </p:nvPr>
        </p:nvSpPr>
        <p:spPr/>
        <p:txBody>
          <a:bodyPr/>
          <a:lstStyle/>
          <a:p>
            <a:fld id="{DD6D006F-CAD4-4A38-9DF7-8D4381348B6E}" type="datetimeFigureOut">
              <a:rPr lang="el-GR" smtClean="0"/>
              <a:t>6/3/2023</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B87418FC-0EC1-4E19-80B9-F5D9F547ACB4}" type="slidenum">
              <a:rPr lang="el-GR" smtClean="0"/>
              <a:t>‹#›</a:t>
            </a:fld>
            <a:endParaRPr lang="el-G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6D006F-CAD4-4A38-9DF7-8D4381348B6E}" type="datetimeFigureOut">
              <a:rPr lang="el-GR" smtClean="0"/>
              <a:t>6/3/2023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B87418FC-0EC1-4E19-80B9-F5D9F547ACB4}" type="slidenum">
              <a:rPr lang="el-GR" smtClean="0"/>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6D006F-CAD4-4A38-9DF7-8D4381348B6E}" type="datetimeFigureOut">
              <a:rPr lang="el-GR" smtClean="0"/>
              <a:t>6/3/2023</a:t>
            </a:fld>
            <a:endParaRPr lang="el-GR"/>
          </a:p>
        </p:txBody>
      </p:sp>
      <p:sp>
        <p:nvSpPr>
          <p:cNvPr id="5" name="Θέση υποσέλιδου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7418FC-0EC1-4E19-80B9-F5D9F547ACB4}" type="slidenum">
              <a:rPr lang="el-GR" smtClean="0"/>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BGRectangle"/>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Εικόνα 4"/>
          <p:cNvPicPr>
            <a:picLocks noChangeAspect="1"/>
          </p:cNvPicPr>
          <p:nvPr/>
        </p:nvPicPr>
        <p:blipFill rotWithShape="1">
          <a:blip r:embed="rId2"/>
          <a:srcRect r="2000"/>
          <a:stretch>
            <a:fillRect/>
          </a:stretch>
        </p:blipFill>
        <p:spPr>
          <a:xfrm>
            <a:off x="20" y="10"/>
            <a:ext cx="12191980" cy="4571990"/>
          </a:xfrm>
          <a:prstGeom prst="rect">
            <a:avLst/>
          </a:prstGeom>
        </p:spPr>
      </p:pic>
      <p:sp>
        <p:nvSpPr>
          <p:cNvPr id="12" name="!!Rectangle"/>
          <p:cNvSpPr>
            <a:spLocks noGrp="1" noRot="1" noChangeAspect="1" noMove="1" noResize="1" noEditPoints="1" noAdjustHandles="1" noChangeArrowheads="1" noChangeShapeType="1" noTextEdit="1"/>
          </p:cNvSpPr>
          <p:nvPr/>
        </p:nvSpPr>
        <p:spPr>
          <a:xfrm>
            <a:off x="0" y="4572457"/>
            <a:ext cx="12192000" cy="2285543"/>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Τίτλος 1"/>
          <p:cNvSpPr>
            <a:spLocks noGrp="1"/>
          </p:cNvSpPr>
          <p:nvPr>
            <p:ph type="ctrTitle"/>
          </p:nvPr>
        </p:nvSpPr>
        <p:spPr>
          <a:xfrm>
            <a:off x="433136" y="5091762"/>
            <a:ext cx="7834193" cy="1264588"/>
          </a:xfrm>
        </p:spPr>
        <p:txBody>
          <a:bodyPr anchor="ctr">
            <a:normAutofit/>
          </a:bodyPr>
          <a:lstStyle/>
          <a:p>
            <a:pPr algn="r"/>
            <a:r>
              <a:rPr lang="el-GR" sz="3800" b="1">
                <a:effectLst/>
                <a:latin typeface="Rock Salt"/>
              </a:rPr>
              <a:t>Η ΕΝΕΤΙΚΗ ΟΙΚΟΝΟΜΙΚΗ ΔΙΕΙΣΔΥΣΗ ΚΑΙ ΤΟ ΣΧΙΣΜΑ ΤΩΝ ΕΚΚΛΗΣΙΩΝ </a:t>
            </a:r>
            <a:endParaRPr lang="el-GR" sz="3800"/>
          </a:p>
        </p:txBody>
      </p:sp>
      <p:sp>
        <p:nvSpPr>
          <p:cNvPr id="3" name="Υπότιτλος 2"/>
          <p:cNvSpPr>
            <a:spLocks noGrp="1"/>
          </p:cNvSpPr>
          <p:nvPr>
            <p:ph type="subTitle" idx="1"/>
          </p:nvPr>
        </p:nvSpPr>
        <p:spPr>
          <a:xfrm>
            <a:off x="8499107" y="5091763"/>
            <a:ext cx="2974207" cy="1264587"/>
          </a:xfrm>
        </p:spPr>
        <p:txBody>
          <a:bodyPr anchor="ctr">
            <a:normAutofit/>
          </a:bodyPr>
          <a:lstStyle/>
          <a:p>
            <a:pPr algn="l"/>
            <a:r>
              <a:rPr lang="el-GR" sz="2000"/>
              <a:t>Θάνος Παξιμάδης</a:t>
            </a:r>
          </a:p>
          <a:p>
            <a:pPr algn="l"/>
            <a:r>
              <a:rPr lang="el-GR" sz="2000"/>
              <a:t>Ορφέας Διονίζης </a:t>
            </a:r>
          </a:p>
          <a:p>
            <a:pPr algn="l"/>
            <a:endParaRPr lang="el-GR" sz="2000"/>
          </a:p>
          <a:p>
            <a:pPr algn="l"/>
            <a:endParaRPr lang="el-GR" sz="2000"/>
          </a:p>
        </p:txBody>
      </p:sp>
      <p:sp>
        <p:nvSpPr>
          <p:cNvPr id="14" name="!!Line"/>
          <p:cNvSpPr>
            <a:spLocks noGrp="1" noRot="1" noChangeAspect="1" noMove="1" noResize="1" noEditPoints="1" noAdjustHandles="1" noChangeArrowheads="1" noChangeShapeType="1" noTextEdit="1"/>
          </p:cNvSpPr>
          <p:nvPr/>
        </p:nvSpPr>
        <p:spPr>
          <a:xfrm>
            <a:off x="8385048" y="5266944"/>
            <a:ext cx="9144" cy="91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6060" y="3822065"/>
            <a:ext cx="11740515" cy="2669540"/>
          </a:xfrm>
        </p:spPr>
        <p:txBody>
          <a:bodyPr/>
          <a:lstStyle/>
          <a:p>
            <a:r>
              <a:rPr lang="el-GR" altLang="en-US" sz="540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α. Εμπορικά προνόμια στους Βενετούς</a:t>
            </a:r>
          </a:p>
        </p:txBody>
      </p:sp>
    </p:spTree>
  </p:cSld>
  <p:clrMapOvr>
    <a:masterClrMapping/>
  </p:clrMapOvr>
  <mc:AlternateContent xmlns:mc="http://schemas.openxmlformats.org/markup-compatibility/2006" xmlns:p14="http://schemas.microsoft.com/office/powerpoint/2010/main">
    <mc:Choice Requires="p14">
      <p:transition spd="slow">
        <p:wipe/>
      </p:transition>
    </mc:Choice>
    <mc:Fallback xmlns="">
      <p:transition spd="slow">
        <p:wip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58420" y="0"/>
            <a:ext cx="12251055" cy="685736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newsflash/>
      </p:transition>
    </mc:Choice>
    <mc:Fallback xmlns="">
      <p:transition spd="med">
        <p:newsflash/>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BGRectangle"/>
          <p:cNvSpPr>
            <a:spLocks noGrp="1" noRot="1" noChangeAspect="1" noMove="1" noResize="1" noEditPoints="1" noAdjustHandles="1" noChangeArrowheads="1" noChangeShapeType="1" noTextEdit="1"/>
          </p:cNvSpPr>
          <p:nvPr/>
        </p:nvSpPr>
        <p:spPr>
          <a:xfrm>
            <a:off x="3048" y="-6182"/>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Εικόνα 3"/>
          <p:cNvPicPr>
            <a:picLocks noChangeAspect="1"/>
          </p:cNvPicPr>
          <p:nvPr/>
        </p:nvPicPr>
        <p:blipFill rotWithShape="1">
          <a:blip r:embed="rId2">
            <a:alphaModFix amt="50000"/>
          </a:blip>
          <a:srcRect b="12109"/>
          <a:stretch>
            <a:fillRect/>
          </a:stretch>
        </p:blipFill>
        <p:spPr>
          <a:xfrm>
            <a:off x="3195" y="-6349"/>
            <a:ext cx="12191980" cy="6857999"/>
          </a:xfrm>
          <a:prstGeom prst="rect">
            <a:avLst/>
          </a:prstGeom>
        </p:spPr>
      </p:pic>
      <p:sp>
        <p:nvSpPr>
          <p:cNvPr id="2" name="Τίτλος 1"/>
          <p:cNvSpPr>
            <a:spLocks noGrp="1"/>
          </p:cNvSpPr>
          <p:nvPr>
            <p:ph type="title"/>
          </p:nvPr>
        </p:nvSpPr>
        <p:spPr>
          <a:xfrm>
            <a:off x="-629920" y="963877"/>
            <a:ext cx="3494362" cy="4930246"/>
          </a:xfrm>
        </p:spPr>
        <p:txBody>
          <a:bodyPr>
            <a:normAutofit/>
          </a:bodyPr>
          <a:lstStyle/>
          <a:p>
            <a:pPr algn="r"/>
            <a:r>
              <a:rPr lang="el-GR" dirty="0">
                <a:solidFill>
                  <a:schemeClr val="bg1"/>
                </a:solidFill>
              </a:rPr>
              <a:t>   </a:t>
            </a:r>
          </a:p>
        </p:txBody>
      </p:sp>
      <p:sp>
        <p:nvSpPr>
          <p:cNvPr id="24" name="!!Line"/>
          <p:cNvSpPr>
            <a:spLocks noGrp="1" noRot="1" noChangeAspect="1" noMove="1" noResize="1" noEditPoints="1" noAdjustHandles="1" noChangeArrowheads="1" noChangeShapeType="1" noTextEdit="1"/>
          </p:cNvSpPr>
          <p:nvPr/>
        </p:nvSpPr>
        <p:spPr>
          <a:xfrm>
            <a:off x="347980" y="2051050"/>
            <a:ext cx="27432" cy="2743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Θέση περιεχομένου 2"/>
          <p:cNvSpPr>
            <a:spLocks noGrp="1"/>
          </p:cNvSpPr>
          <p:nvPr>
            <p:ph idx="1"/>
          </p:nvPr>
        </p:nvSpPr>
        <p:spPr>
          <a:xfrm>
            <a:off x="3334385" y="-435610"/>
            <a:ext cx="8860790" cy="4930140"/>
          </a:xfrm>
        </p:spPr>
        <p:txBody>
          <a:bodyPr anchor="ctr">
            <a:normAutofit/>
          </a:bodyPr>
          <a:lstStyle/>
          <a:p>
            <a:pPr marL="0" indent="0">
              <a:buNone/>
            </a:pPr>
            <a:r>
              <a:rPr lang="el-GR" b="0" i="0" dirty="0">
                <a:solidFill>
                  <a:schemeClr val="bg1"/>
                </a:solidFill>
                <a:effectLst/>
                <a:latin typeface="Trebuchet MS" panose="020B0603020202020204" pitchFamily="34" charset="0"/>
              </a:rPr>
              <a:t>για να αποκρούσει τους</a:t>
            </a:r>
            <a:r>
              <a:rPr lang="el-GR" i="0" dirty="0">
                <a:solidFill>
                  <a:schemeClr val="bg1"/>
                </a:solidFill>
                <a:effectLst/>
                <a:latin typeface="Trebuchet MS" panose="020B0603020202020204" pitchFamily="34" charset="0"/>
              </a:rPr>
              <a:t> Νορμανδούς </a:t>
            </a:r>
            <a:r>
              <a:rPr lang="el-GR" b="0" i="0" dirty="0">
                <a:solidFill>
                  <a:schemeClr val="bg1"/>
                </a:solidFill>
                <a:effectLst/>
                <a:latin typeface="Trebuchet MS" panose="020B0603020202020204" pitchFamily="34" charset="0"/>
              </a:rPr>
              <a:t>της Ιταλίας που είχαν αποβιβαστεί στην Ήπειρο και απειλούσαν την </a:t>
            </a:r>
            <a:r>
              <a:rPr lang="el-GR" b="0" i="0" dirty="0" err="1">
                <a:solidFill>
                  <a:schemeClr val="bg1"/>
                </a:solidFill>
                <a:effectLst/>
                <a:latin typeface="Trebuchet MS" panose="020B0603020202020204" pitchFamily="34" charset="0"/>
              </a:rPr>
              <a:t>Κων</a:t>
            </a:r>
            <a:r>
              <a:rPr lang="el-GR" b="0" i="0" dirty="0">
                <a:solidFill>
                  <a:schemeClr val="bg1"/>
                </a:solidFill>
                <a:effectLst/>
                <a:latin typeface="Trebuchet MS" panose="020B0603020202020204" pitchFamily="34" charset="0"/>
              </a:rPr>
              <a:t>/</a:t>
            </a:r>
            <a:r>
              <a:rPr lang="el-GR" b="0" i="0" dirty="0" err="1">
                <a:solidFill>
                  <a:schemeClr val="bg1"/>
                </a:solidFill>
                <a:effectLst/>
                <a:latin typeface="Trebuchet MS" panose="020B0603020202020204" pitchFamily="34" charset="0"/>
              </a:rPr>
              <a:t>πολη</a:t>
            </a:r>
            <a:r>
              <a:rPr lang="el-GR" b="0" i="0" dirty="0">
                <a:solidFill>
                  <a:schemeClr val="bg1"/>
                </a:solidFill>
                <a:effectLst/>
                <a:latin typeface="Trebuchet MS" panose="020B0603020202020204" pitchFamily="34" charset="0"/>
              </a:rPr>
              <a:t> → ζήτησε τη βοήθεια των </a:t>
            </a:r>
            <a:r>
              <a:rPr lang="el-GR" i="0" dirty="0">
                <a:solidFill>
                  <a:schemeClr val="bg1"/>
                </a:solidFill>
                <a:effectLst/>
                <a:latin typeface="Trebuchet MS" panose="020B0603020202020204" pitchFamily="34" charset="0"/>
              </a:rPr>
              <a:t>Βενετών</a:t>
            </a:r>
            <a:r>
              <a:rPr lang="el-GR" b="1" i="0" dirty="0">
                <a:solidFill>
                  <a:schemeClr val="bg1"/>
                </a:solidFill>
                <a:effectLst/>
                <a:latin typeface="Trebuchet MS" panose="020B0603020202020204" pitchFamily="34" charset="0"/>
              </a:rPr>
              <a:t>,</a:t>
            </a:r>
            <a:r>
              <a:rPr lang="el-GR" b="0" i="0" dirty="0">
                <a:solidFill>
                  <a:schemeClr val="bg1"/>
                </a:solidFill>
                <a:effectLst/>
                <a:latin typeface="Trebuchet MS" panose="020B0603020202020204" pitchFamily="34" charset="0"/>
              </a:rPr>
              <a:t> δίνοντας </a:t>
            </a:r>
            <a:r>
              <a:rPr lang="el-GR" i="0" dirty="0">
                <a:solidFill>
                  <a:schemeClr val="bg1"/>
                </a:solidFill>
                <a:effectLst/>
                <a:latin typeface="Trebuchet MS" panose="020B0603020202020204" pitchFamily="34" charset="0"/>
              </a:rPr>
              <a:t>εμπορικά προνόμια. </a:t>
            </a:r>
            <a:r>
              <a:rPr lang="el-GR" b="0" i="0" dirty="0">
                <a:solidFill>
                  <a:schemeClr val="bg1"/>
                </a:solidFill>
                <a:effectLst/>
                <a:latin typeface="Georgia" panose="02040502050405020303" pitchFamily="18" charset="0"/>
              </a:rPr>
              <a:t>Ο Αλέξιος με τη βοήθεια του ισχυρού στόλου της Βενετίας κατάφερε να αποκρούσει την απειλή των Νορμανδών, οι οποίοι σχεδίαζαν να πολιορκήσουν την Κωνσταντινούπολη.</a:t>
            </a:r>
          </a:p>
        </p:txBody>
      </p:sp>
      <p:sp>
        <p:nvSpPr>
          <p:cNvPr id="5" name="Text Box 4"/>
          <p:cNvSpPr txBox="1"/>
          <p:nvPr/>
        </p:nvSpPr>
        <p:spPr>
          <a:xfrm>
            <a:off x="798830" y="1768475"/>
            <a:ext cx="2344420" cy="583565"/>
          </a:xfrm>
          <a:prstGeom prst="rect">
            <a:avLst/>
          </a:prstGeom>
          <a:noFill/>
        </p:spPr>
        <p:txBody>
          <a:bodyPr wrap="square" rtlCol="0">
            <a:spAutoFit/>
          </a:bodyPr>
          <a:lstStyle/>
          <a:p>
            <a:r>
              <a:rPr lang="el-GR" sz="3200" b="1">
                <a:solidFill>
                  <a:schemeClr val="bg1"/>
                </a:solidFill>
              </a:rPr>
              <a:t>Ο Αλέξιος Α’</a:t>
            </a:r>
          </a:p>
        </p:txBody>
      </p:sp>
      <p:sp>
        <p:nvSpPr>
          <p:cNvPr id="6" name="Text Box 5"/>
          <p:cNvSpPr txBox="1"/>
          <p:nvPr/>
        </p:nvSpPr>
        <p:spPr>
          <a:xfrm>
            <a:off x="3334385" y="4494530"/>
            <a:ext cx="5911850" cy="1383665"/>
          </a:xfrm>
          <a:prstGeom prst="rect">
            <a:avLst/>
          </a:prstGeom>
          <a:noFill/>
        </p:spPr>
        <p:txBody>
          <a:bodyPr wrap="square" rtlCol="0">
            <a:spAutoFit/>
          </a:bodyPr>
          <a:lstStyle/>
          <a:p>
            <a:r>
              <a:rPr lang="en-US" sz="2800">
                <a:solidFill>
                  <a:schemeClr val="bg1"/>
                </a:solidFill>
              </a:rPr>
              <a:t> βοηθούν με τον πανίσχυρο στόλο τους τον Αλέξιο να νικήσει τους Νορμανδούς.</a:t>
            </a:r>
          </a:p>
        </p:txBody>
      </p:sp>
      <p:sp>
        <p:nvSpPr>
          <p:cNvPr id="7" name="Text Box 6"/>
          <p:cNvSpPr txBox="1"/>
          <p:nvPr/>
        </p:nvSpPr>
        <p:spPr>
          <a:xfrm>
            <a:off x="777240" y="4494530"/>
            <a:ext cx="2362835" cy="583565"/>
          </a:xfrm>
          <a:prstGeom prst="rect">
            <a:avLst/>
          </a:prstGeom>
          <a:noFill/>
        </p:spPr>
        <p:txBody>
          <a:bodyPr wrap="square" rtlCol="0">
            <a:spAutoFit/>
          </a:bodyPr>
          <a:lstStyle/>
          <a:p>
            <a:r>
              <a:rPr lang="el-GR" altLang="en-US" sz="3200" b="1">
                <a:solidFill>
                  <a:schemeClr val="bg1"/>
                </a:solidFill>
              </a:rPr>
              <a:t>Οι Βενετοί</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b="1">
                <a:ln w="12700">
                  <a:solidFill>
                    <a:schemeClr val="tx2">
                      <a:lumMod val="75000"/>
                    </a:schemeClr>
                  </a:solidFill>
                  <a:prstDash val="solid"/>
                </a:ln>
                <a:solidFill>
                  <a:schemeClr val="bg1"/>
                </a:solidFill>
                <a:effectLst>
                  <a:outerShdw dist="38100" dir="2640000" algn="bl" rotWithShape="0">
                    <a:schemeClr val="tx2">
                      <a:lumMod val="75000"/>
                    </a:schemeClr>
                  </a:outerShdw>
                </a:effectLst>
              </a:rPr>
              <a:t>Μερικές πληροφορίες για τους Νορμανδούς.</a:t>
            </a:r>
          </a:p>
        </p:txBody>
      </p:sp>
      <p:sp>
        <p:nvSpPr>
          <p:cNvPr id="3" name="Content Placeholder 2"/>
          <p:cNvSpPr>
            <a:spLocks noGrp="1"/>
          </p:cNvSpPr>
          <p:nvPr>
            <p:ph sz="half" idx="1"/>
          </p:nvPr>
        </p:nvSpPr>
        <p:spPr>
          <a:xfrm>
            <a:off x="838200" y="1552575"/>
            <a:ext cx="11043920" cy="4361180"/>
          </a:xfrm>
        </p:spPr>
        <p:txBody>
          <a:bodyPr>
            <a:noAutofit/>
          </a:bodyPr>
          <a:lstStyle/>
          <a:p>
            <a:pPr>
              <a:buFont typeface="Wingdings" panose="05000000000000000000" charset="0"/>
              <a:buChar char="Ø"/>
            </a:pPr>
            <a:r>
              <a:rPr lang="en-US" sz="3200" b="1">
                <a:ln w="12700">
                  <a:solidFill>
                    <a:schemeClr val="accent5"/>
                  </a:solidFill>
                  <a:prstDash val="solid"/>
                </a:ln>
                <a:solidFill>
                  <a:schemeClr val="bg1"/>
                </a:solidFill>
                <a:effectLst/>
              </a:rPr>
              <a:t>Νορμανδοί ή Νορμαννοί (γαλλικά: Normands, λατινικά: Nortmanni) ονομάζονταν πληθυσμοί το όνομα των οποίων εμφανίστηκε το πρώτο μισό του 10ου αιώνα, αρχικά στην περιοχή που σήμερα ονομάζεται Νορμανδία. Οι πληθυσμοί αυτοί προερχόταν από Βίκινγκ κατακτητές της περιοχής, με στοιχεία του τοπικού Μεροβιγγειανού πολιτισμού, Φράγκων με γερμανικές καταβολές και Ρωμαίων της Γαλατίας. Οι Νορμανδοί έπαιξαν σημαντικό ρόλο σε όλη την Ευρώπη, αλλά και στην Ανατολή</a:t>
            </a:r>
            <a:r>
              <a:rPr lang="el-GR" altLang="en-US" sz="3200" b="1">
                <a:ln w="12700">
                  <a:solidFill>
                    <a:schemeClr val="accent5"/>
                  </a:solidFill>
                  <a:prstDash val="solid"/>
                </a:ln>
                <a:solidFill>
                  <a:schemeClr val="bg1"/>
                </a:solidFill>
                <a:effectLst/>
              </a:rPr>
              <a:t>.</a:t>
            </a:r>
            <a:endParaRPr lang="en-US" sz="3200" b="1">
              <a:ln w="12700">
                <a:solidFill>
                  <a:schemeClr val="accent5"/>
                </a:solidFill>
                <a:prstDash val="solid"/>
              </a:ln>
              <a:solidFill>
                <a:schemeClr val="bg1"/>
              </a:solidFill>
              <a:effectLst/>
            </a:endParaRPr>
          </a:p>
          <a:p>
            <a:pPr>
              <a:buFont typeface="Wingdings" panose="05000000000000000000" charset="0"/>
              <a:buChar char="Ø"/>
            </a:pPr>
            <a:r>
              <a:rPr lang="en-US" sz="3200" b="1">
                <a:ln w="12700">
                  <a:solidFill>
                    <a:schemeClr val="accent5"/>
                  </a:solidFill>
                  <a:prstDash val="solid"/>
                </a:ln>
                <a:solidFill>
                  <a:schemeClr val="bg1"/>
                </a:solidFill>
                <a:effectLst/>
              </a:rPr>
              <a:t>Σήμερα διασώζεται το νορμανδικό τμήμα του κάστρου των </a:t>
            </a:r>
            <a:r>
              <a:rPr lang="en-US" sz="3200">
                <a:ln w="12700">
                  <a:solidFill>
                    <a:schemeClr val="accent5"/>
                  </a:solidFill>
                  <a:prstDash val="solid"/>
                </a:ln>
                <a:solidFill>
                  <a:srgbClr val="FF0000"/>
                </a:solidFill>
                <a:effectLst/>
              </a:rPr>
              <a:t>Ιωαννίνων.</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l-GR" altLang="en-US"/>
              <a:t> </a:t>
            </a:r>
          </a:p>
        </p:txBody>
      </p:sp>
      <p:pic>
        <p:nvPicPr>
          <p:cNvPr id="4" name="Content Placeholder 3"/>
          <p:cNvPicPr>
            <a:picLocks noGrp="1" noChangeAspect="1"/>
          </p:cNvPicPr>
          <p:nvPr>
            <p:ph sz="half" idx="1"/>
          </p:nvPr>
        </p:nvPicPr>
        <p:blipFill>
          <a:blip r:embed="rId2"/>
          <a:stretch>
            <a:fillRect/>
          </a:stretch>
        </p:blipFill>
        <p:spPr>
          <a:xfrm>
            <a:off x="1116965" y="365125"/>
            <a:ext cx="4065270" cy="5463540"/>
          </a:xfrm>
          <a:prstGeom prst="rect">
            <a:avLst/>
          </a:prstGeom>
          <a:effectLst>
            <a:outerShdw blurRad="76200" dir="13500000" sy="23000" kx="1200000" algn="br" rotWithShape="0">
              <a:prstClr val="black">
                <a:alpha val="20000"/>
              </a:prstClr>
            </a:outerShdw>
            <a:reflection stA="45000" dist="50800" dir="5400000" sy="-100000" algn="bl" rotWithShape="0"/>
            <a:softEdge rad="215900"/>
          </a:effectLst>
          <a:scene3d>
            <a:camera prst="orthographicFront"/>
            <a:lightRig rig="threePt" dir="t"/>
          </a:scene3d>
          <a:sp3d/>
        </p:spPr>
      </p:pic>
      <p:sp>
        <p:nvSpPr>
          <p:cNvPr id="5" name="Text Box 4"/>
          <p:cNvSpPr txBox="1"/>
          <p:nvPr/>
        </p:nvSpPr>
        <p:spPr>
          <a:xfrm>
            <a:off x="0" y="5755005"/>
            <a:ext cx="6997700" cy="953135"/>
          </a:xfrm>
          <a:prstGeom prst="rect">
            <a:avLst/>
          </a:prstGeom>
          <a:noFill/>
          <a:effectLst/>
        </p:spPr>
        <p:txBody>
          <a:bodyPr wrap="square" rtlCol="0">
            <a:spAutoFit/>
          </a:bodyPr>
          <a:lstStyle/>
          <a:p>
            <a:r>
              <a:rPr lang="en-US" sz="2800">
                <a:ln/>
                <a:solidFill>
                  <a:schemeClr val="tx1"/>
                </a:solidFill>
                <a:effectLst>
                  <a:reflection blurRad="6350" stA="53000" endA="300" endPos="35500" dir="5400000" sy="-90000" algn="bl" rotWithShape="0"/>
                </a:effectLst>
              </a:rPr>
              <a:t>Βικτοριανή απόδοση της εθνικής ενδυμασίας των Νορμανδών, 1000–1100</a:t>
            </a:r>
          </a:p>
        </p:txBody>
      </p:sp>
      <p:pic>
        <p:nvPicPr>
          <p:cNvPr id="6" name="Content Placeholder 5"/>
          <p:cNvPicPr>
            <a:picLocks noGrp="1" noChangeAspect="1"/>
          </p:cNvPicPr>
          <p:nvPr>
            <p:ph sz="half" idx="2"/>
          </p:nvPr>
        </p:nvPicPr>
        <p:blipFill>
          <a:blip r:embed="rId3"/>
          <a:stretch>
            <a:fillRect/>
          </a:stretch>
        </p:blipFill>
        <p:spPr>
          <a:xfrm>
            <a:off x="5964555" y="960755"/>
            <a:ext cx="5868035" cy="4272280"/>
          </a:xfrm>
          <a:prstGeom prst="rect">
            <a:avLst/>
          </a:prstGeom>
          <a:effectLst>
            <a:outerShdw blurRad="76200" dir="13500000" sy="23000" kx="1200000" algn="br" rotWithShape="0">
              <a:prstClr val="black">
                <a:alpha val="20000"/>
              </a:prstClr>
            </a:outerShdw>
            <a:reflection stA="45000" dist="50800" dir="5400000" sy="-100000" algn="bl" rotWithShape="0"/>
            <a:softEdge rad="215900"/>
          </a:effectLst>
        </p:spPr>
      </p:pic>
      <p:sp>
        <p:nvSpPr>
          <p:cNvPr id="8" name="Text Box 7"/>
          <p:cNvSpPr txBox="1"/>
          <p:nvPr/>
        </p:nvSpPr>
        <p:spPr>
          <a:xfrm>
            <a:off x="6137275" y="5233035"/>
            <a:ext cx="6213475" cy="521970"/>
          </a:xfrm>
          <a:prstGeom prst="rect">
            <a:avLst/>
          </a:prstGeom>
          <a:noFill/>
          <a:effectLst/>
        </p:spPr>
        <p:txBody>
          <a:bodyPr wrap="square" rtlCol="0">
            <a:spAutoFit/>
          </a:bodyPr>
          <a:lstStyle/>
          <a:p>
            <a:r>
              <a:rPr lang="en-US" sz="2800">
                <a:ln/>
                <a:solidFill>
                  <a:schemeClr val="tx1"/>
                </a:solidFill>
                <a:effectLst>
                  <a:reflection blurRad="6350" stA="53000" endA="300" endPos="35500" dir="5400000" sy="-90000" algn="bl" rotWithShape="0"/>
                </a:effectLst>
              </a:rPr>
              <a:t>Οι Νορμανδοί το 1130</a:t>
            </a: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0" y="13970"/>
            <a:ext cx="12192000" cy="6853555"/>
          </a:xfrm>
          <a:prstGeom prst="rect">
            <a:avLst/>
          </a:prstGeom>
        </p:spPr>
      </p:pic>
      <p:sp>
        <p:nvSpPr>
          <p:cNvPr id="2" name="Title 1"/>
          <p:cNvSpPr>
            <a:spLocks noGrp="1"/>
          </p:cNvSpPr>
          <p:nvPr>
            <p:ph type="title"/>
          </p:nvPr>
        </p:nvSpPr>
        <p:spPr>
          <a:xfrm>
            <a:off x="1676400" y="336550"/>
            <a:ext cx="10515600" cy="1325563"/>
          </a:xfrm>
        </p:spPr>
        <p:txBody>
          <a:bodyPr/>
          <a:lstStyle/>
          <a:p>
            <a:r>
              <a:rPr lang="el-GR" altLang="en-US"/>
              <a:t>Νορμανδικό κάστρο στα Γιάννενα</a:t>
            </a:r>
          </a:p>
        </p:txBody>
      </p:sp>
      <p:sp>
        <p:nvSpPr>
          <p:cNvPr id="5" name="Text Box 4"/>
          <p:cNvSpPr txBox="1"/>
          <p:nvPr/>
        </p:nvSpPr>
        <p:spPr>
          <a:xfrm>
            <a:off x="272415" y="5668645"/>
            <a:ext cx="11383645" cy="1198880"/>
          </a:xfrm>
          <a:prstGeom prst="rect">
            <a:avLst/>
          </a:prstGeom>
          <a:noFill/>
        </p:spPr>
        <p:txBody>
          <a:bodyPr wrap="square" rtlCol="0">
            <a:spAutoFit/>
          </a:bodyPr>
          <a:lstStyle/>
          <a:p>
            <a:r>
              <a:rPr lang="en-US">
                <a:solidFill>
                  <a:srgbClr val="FF0000"/>
                </a:solidFill>
              </a:rPr>
              <a:t>link </a:t>
            </a:r>
            <a:r>
              <a:rPr lang="el-GR">
                <a:solidFill>
                  <a:srgbClr val="FF0000"/>
                </a:solidFill>
              </a:rPr>
              <a:t>για 360</a:t>
            </a:r>
            <a:r>
              <a:rPr lang="el-GR" baseline="30000">
                <a:solidFill>
                  <a:srgbClr val="FF0000"/>
                </a:solidFill>
              </a:rPr>
              <a:t>ο</a:t>
            </a:r>
            <a:r>
              <a:rPr lang="el-GR">
                <a:solidFill>
                  <a:srgbClr val="FF0000"/>
                </a:solidFill>
              </a:rPr>
              <a:t> του αρχαιολογικού τόπου: https://www.google.com/maps/@39.6710656,20.8623941,3a,90y,266.05h,92.58t/data=!3m8!1e1!3m6!1sAF1QipNyazvLz7bsaIzXQNcfWiv5f8N9S2YyzQJgjS2k!2e10!3e11!6shttps:%2F%2Flh5.googleusercontent.com%2Fp%2FAF1QipNyazvLz7bsaIzXQNcfWiv5f8N9S2YyzQJgjS2k%3Dw203-h100-k-no-pi-0-ya134.07523-ro0-fo100!7i8704!8i4352?hl=en</a:t>
            </a:r>
          </a:p>
        </p:txBody>
      </p:sp>
    </p:spTree>
  </p:cSld>
  <p:clrMapOvr>
    <a:masterClrMapping/>
  </p:clrMapOvr>
  <mc:AlternateContent xmlns:mc="http://schemas.openxmlformats.org/markup-compatibility/2006" xmlns:p14="http://schemas.microsoft.com/office/powerpoint/2010/main">
    <mc:Choice Requires="p14">
      <p:transition spd="med">
        <p:newsflash/>
      </p:transition>
    </mc:Choice>
    <mc:Fallback xmlns="">
      <p:transition spd="med">
        <p:newsflash/>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1"/>
          <p:cNvSpPr>
            <a:spLocks noGrp="1" noRot="1" noChangeAspect="1" noMove="1" noResize="1" noEditPoints="1" noAdjustHandles="1" noChangeArrowheads="1" noChangeShapeType="1" noTextEdit="1"/>
          </p:cNvSpPr>
          <p:nvPr/>
        </p:nvSpPr>
        <p:spPr>
          <a:xfrm>
            <a:off x="6096000" y="0"/>
            <a:ext cx="6095990"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a:off x="9" y="0"/>
            <a:ext cx="7534635" cy="685800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p:cNvSpPr>
            <a:spLocks noGrp="1"/>
          </p:cNvSpPr>
          <p:nvPr>
            <p:ph type="title"/>
          </p:nvPr>
        </p:nvSpPr>
        <p:spPr>
          <a:xfrm>
            <a:off x="180197" y="637763"/>
            <a:ext cx="5915800" cy="1627274"/>
          </a:xfrm>
        </p:spPr>
        <p:txBody>
          <a:bodyPr anchor="t">
            <a:normAutofit/>
          </a:bodyPr>
          <a:lstStyle/>
          <a:p>
            <a:r>
              <a:rPr lang="el-GR" sz="3700">
                <a:solidFill>
                  <a:schemeClr val="bg1"/>
                </a:solidFill>
              </a:rPr>
              <a:t>Η μάχη Νορμανδών και Βενετών στο Δυρράχιο το 1081 και οι Βυζαντινοί</a:t>
            </a:r>
          </a:p>
        </p:txBody>
      </p:sp>
      <p:sp>
        <p:nvSpPr>
          <p:cNvPr id="20" name="Rectangle 15"/>
          <p:cNvSpPr>
            <a:spLocks noGrp="1" noRot="1" noChangeAspect="1" noMove="1" noResize="1" noEditPoints="1" noAdjustHandles="1" noChangeArrowheads="1" noChangeShapeType="1" noTextEdit="1"/>
          </p:cNvSpPr>
          <p:nvPr/>
        </p:nvSpPr>
        <p:spPr>
          <a:xfrm>
            <a:off x="1155556" y="2372156"/>
            <a:ext cx="457200" cy="45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 name="Θέση περιεχομένου 5"/>
          <p:cNvSpPr>
            <a:spLocks noGrp="1"/>
          </p:cNvSpPr>
          <p:nvPr>
            <p:ph idx="1"/>
          </p:nvPr>
        </p:nvSpPr>
        <p:spPr>
          <a:xfrm>
            <a:off x="180182" y="2654413"/>
            <a:ext cx="5915813" cy="3600019"/>
          </a:xfrm>
        </p:spPr>
        <p:txBody>
          <a:bodyPr>
            <a:noAutofit/>
          </a:bodyPr>
          <a:lstStyle/>
          <a:p>
            <a:r>
              <a:rPr lang="el-GR" sz="2000" dirty="0">
                <a:solidFill>
                  <a:schemeClr val="bg1"/>
                </a:solidFill>
              </a:rPr>
              <a:t>Στις </a:t>
            </a:r>
            <a:r>
              <a:rPr lang="el-GR" sz="2000" b="1" dirty="0">
                <a:solidFill>
                  <a:schemeClr val="bg1"/>
                </a:solidFill>
              </a:rPr>
              <a:t>17 Ιουνίου 1081 </a:t>
            </a:r>
            <a:r>
              <a:rPr lang="el-GR" sz="2000" dirty="0">
                <a:solidFill>
                  <a:schemeClr val="bg1"/>
                </a:solidFill>
              </a:rPr>
              <a:t>οι Νορμανδοί κατευθύνθηκαν προς την πόλη του Δυρραχίου με απώτερο σκοπό την κατάληψή της.</a:t>
            </a:r>
            <a:r>
              <a:rPr lang="en-US" sz="2000" dirty="0">
                <a:solidFill>
                  <a:schemeClr val="bg1"/>
                </a:solidFill>
              </a:rPr>
              <a:t> </a:t>
            </a:r>
            <a:r>
              <a:rPr lang="el-GR" sz="2000" b="0" i="0" dirty="0">
                <a:solidFill>
                  <a:schemeClr val="bg1"/>
                </a:solidFill>
                <a:effectLst/>
                <a:latin typeface="Calibri" panose="020F0502020204030204" pitchFamily="34" charset="0"/>
              </a:rPr>
              <a:t>Ο στρατός των Νορμανδών παρατάχθηκε κατά μήκος των τειχών της πόλης και ο στόλος στο λιμάνι της. Εκείνος που προσπαθούσε με κάθε τρόπο ώστε η πόλη να μπορεί να αμυνθεί στους πολιορκητές, ήταν ο δούκας του Δυρραχίου, Γεώργιος Παλαιολόγος, ο οποίος μέσω επιστολών του προς τον Αυτοκράτορα Αλέξιο Α’ ενημέρωνε την όλη πολιορκητική πορεία στην πόλη του.</a:t>
            </a:r>
            <a:r>
              <a:rPr lang="en-US" sz="2000" b="0" i="0" dirty="0">
                <a:solidFill>
                  <a:schemeClr val="bg1"/>
                </a:solidFill>
                <a:effectLst/>
                <a:latin typeface="Calibri" panose="020F0502020204030204" pitchFamily="34" charset="0"/>
              </a:rPr>
              <a:t> </a:t>
            </a:r>
            <a:r>
              <a:rPr lang="el-GR" sz="2000" b="0" i="0" dirty="0">
                <a:solidFill>
                  <a:schemeClr val="bg1"/>
                </a:solidFill>
                <a:effectLst/>
                <a:latin typeface="Calibri" panose="020F0502020204030204" pitchFamily="34" charset="0"/>
              </a:rPr>
              <a:t>Τον Ιούλιο καταφθάνει στο Δυρράχιο ο βενετικός στόλος</a:t>
            </a:r>
            <a:r>
              <a:rPr lang="en-US" sz="2000" b="0" i="0" dirty="0">
                <a:solidFill>
                  <a:schemeClr val="bg1"/>
                </a:solidFill>
                <a:effectLst/>
                <a:latin typeface="Calibri" panose="020F0502020204030204" pitchFamily="34" charset="0"/>
              </a:rPr>
              <a:t>. </a:t>
            </a:r>
            <a:r>
              <a:rPr lang="el-GR" sz="2000" dirty="0">
                <a:solidFill>
                  <a:schemeClr val="bg1"/>
                </a:solidFill>
                <a:effectLst/>
                <a:latin typeface="Calibri" panose="020F0502020204030204" pitchFamily="34" charset="0"/>
              </a:rPr>
              <a:t>Τελικά</a:t>
            </a:r>
            <a:r>
              <a:rPr lang="el-GR" sz="2000" b="0" i="0" dirty="0">
                <a:solidFill>
                  <a:schemeClr val="bg1"/>
                </a:solidFill>
                <a:effectLst/>
                <a:latin typeface="Calibri" panose="020F0502020204030204" pitchFamily="34" charset="0"/>
              </a:rPr>
              <a:t>, οι </a:t>
            </a:r>
            <a:r>
              <a:rPr lang="el-GR" sz="2000" i="0" dirty="0">
                <a:solidFill>
                  <a:schemeClr val="bg1"/>
                </a:solidFill>
                <a:effectLst/>
                <a:latin typeface="Trebuchet MS" panose="020B0603020202020204" pitchFamily="34" charset="0"/>
              </a:rPr>
              <a:t>Βενετοί </a:t>
            </a:r>
            <a:r>
              <a:rPr lang="el-GR" sz="2000" b="0" i="0" dirty="0">
                <a:solidFill>
                  <a:schemeClr val="bg1"/>
                </a:solidFill>
                <a:effectLst/>
                <a:latin typeface="Trebuchet MS" panose="020B0603020202020204" pitchFamily="34" charset="0"/>
              </a:rPr>
              <a:t>βοηθούν με τον πανίσχυρο στόλο τους τον Αλέξιο να νικήσει τους Νορμανδούς.</a:t>
            </a:r>
          </a:p>
        </p:txBody>
      </p:sp>
      <p:pic>
        <p:nvPicPr>
          <p:cNvPr id="7" name="Εικόνα 6"/>
          <p:cNvPicPr>
            <a:picLocks noChangeAspect="1"/>
          </p:cNvPicPr>
          <p:nvPr/>
        </p:nvPicPr>
        <p:blipFill>
          <a:blip r:embed="rId2"/>
          <a:stretch>
            <a:fillRect/>
          </a:stretch>
        </p:blipFill>
        <p:spPr>
          <a:xfrm>
            <a:off x="6095365" y="0"/>
            <a:ext cx="6096635" cy="685800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alpha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sym typeface="+mn-ea"/>
              </a:rPr>
              <a:t>Τα προνόμια στους Βενετούς/χρυσόβουλο</a:t>
            </a:r>
            <a:endParaRPr lang="en-US"/>
          </a:p>
        </p:txBody>
      </p:sp>
      <p:sp>
        <p:nvSpPr>
          <p:cNvPr id="3" name="Content Placeholder 2"/>
          <p:cNvSpPr>
            <a:spLocks noGrp="1"/>
          </p:cNvSpPr>
          <p:nvPr>
            <p:ph idx="1"/>
          </p:nvPr>
        </p:nvSpPr>
        <p:spPr>
          <a:xfrm>
            <a:off x="838200" y="1436370"/>
            <a:ext cx="10515600" cy="4351338"/>
          </a:xfrm>
        </p:spPr>
        <p:txBody>
          <a:bodyPr/>
          <a:lstStyle/>
          <a:p>
            <a:pPr marL="0" indent="0">
              <a:buNone/>
            </a:pPr>
            <a:r>
              <a:rPr lang="el-GR" dirty="0">
                <a:solidFill>
                  <a:schemeClr val="tx1"/>
                </a:solidFill>
                <a:sym typeface="+mn-ea"/>
              </a:rPr>
              <a:t>Ως ανταμοιβή με χρυσόβουλό του πρόσφερε στους Βενετούς προνόμια:</a:t>
            </a:r>
            <a:endParaRPr lang="el-GR" dirty="0">
              <a:solidFill>
                <a:schemeClr val="tx1"/>
              </a:solidFill>
            </a:endParaRPr>
          </a:p>
          <a:p>
            <a:endParaRPr lang="el-GR" dirty="0">
              <a:solidFill>
                <a:schemeClr val="tx1"/>
              </a:solidFill>
            </a:endParaRPr>
          </a:p>
        </p:txBody>
      </p:sp>
      <p:cxnSp>
        <p:nvCxnSpPr>
          <p:cNvPr id="4" name="Straight Arrow Connector 3"/>
          <p:cNvCxnSpPr/>
          <p:nvPr/>
        </p:nvCxnSpPr>
        <p:spPr>
          <a:xfrm flipH="1">
            <a:off x="2463165" y="2303780"/>
            <a:ext cx="3447415" cy="1304925"/>
          </a:xfrm>
          <a:prstGeom prst="straightConnector1">
            <a:avLst/>
          </a:prstGeom>
          <a:ln>
            <a:tailEnd type="arrow" w="med" len="med"/>
          </a:ln>
        </p:spPr>
        <p:style>
          <a:lnRef idx="3">
            <a:schemeClr val="accent1"/>
          </a:lnRef>
          <a:fillRef idx="0">
            <a:schemeClr val="accent1"/>
          </a:fillRef>
          <a:effectRef idx="2">
            <a:schemeClr val="accent1"/>
          </a:effectRef>
          <a:fontRef idx="minor">
            <a:schemeClr val="tx1"/>
          </a:fontRef>
        </p:style>
      </p:cxnSp>
      <p:cxnSp>
        <p:nvCxnSpPr>
          <p:cNvPr id="5" name="Straight Arrow Connector 4"/>
          <p:cNvCxnSpPr/>
          <p:nvPr/>
        </p:nvCxnSpPr>
        <p:spPr>
          <a:xfrm>
            <a:off x="5910580" y="2294255"/>
            <a:ext cx="3106420" cy="1431290"/>
          </a:xfrm>
          <a:prstGeom prst="straightConnector1">
            <a:avLst/>
          </a:prstGeom>
          <a:ln>
            <a:tailEnd type="arrow" w="med" len="med"/>
          </a:ln>
        </p:spPr>
        <p:style>
          <a:lnRef idx="3">
            <a:schemeClr val="accent2"/>
          </a:lnRef>
          <a:fillRef idx="0">
            <a:schemeClr val="accent2"/>
          </a:fillRef>
          <a:effectRef idx="2">
            <a:schemeClr val="accent2"/>
          </a:effectRef>
          <a:fontRef idx="minor">
            <a:schemeClr val="tx1"/>
          </a:fontRef>
        </p:style>
      </p:cxnSp>
      <p:cxnSp>
        <p:nvCxnSpPr>
          <p:cNvPr id="6" name="Straight Arrow Connector 5"/>
          <p:cNvCxnSpPr/>
          <p:nvPr/>
        </p:nvCxnSpPr>
        <p:spPr>
          <a:xfrm flipH="1">
            <a:off x="5910580" y="2303780"/>
            <a:ext cx="9525" cy="1918335"/>
          </a:xfrm>
          <a:prstGeom prst="straightConnector1">
            <a:avLst/>
          </a:prstGeom>
          <a:ln>
            <a:tailEnd type="arrow" w="med" len="med"/>
          </a:ln>
        </p:spPr>
        <p:style>
          <a:lnRef idx="3">
            <a:schemeClr val="accent6"/>
          </a:lnRef>
          <a:fillRef idx="0">
            <a:schemeClr val="accent6"/>
          </a:fillRef>
          <a:effectRef idx="2">
            <a:schemeClr val="accent6"/>
          </a:effectRef>
          <a:fontRef idx="minor">
            <a:schemeClr val="tx1"/>
          </a:fontRef>
        </p:style>
      </p:cxnSp>
      <p:sp>
        <p:nvSpPr>
          <p:cNvPr id="7" name="Text Box 6"/>
          <p:cNvSpPr txBox="1"/>
          <p:nvPr/>
        </p:nvSpPr>
        <p:spPr>
          <a:xfrm>
            <a:off x="348615" y="3608705"/>
            <a:ext cx="3077210" cy="1938020"/>
          </a:xfrm>
          <a:prstGeom prst="rect">
            <a:avLst/>
          </a:prstGeom>
          <a:noFill/>
        </p:spPr>
        <p:txBody>
          <a:bodyPr wrap="square" rtlCol="0">
            <a:spAutoFit/>
          </a:bodyPr>
          <a:lstStyle/>
          <a:p>
            <a:r>
              <a:rPr lang="el-GR" sz="2400" b="1" dirty="0">
                <a:solidFill>
                  <a:schemeClr val="accent1"/>
                </a:solidFill>
                <a:sym typeface="+mn-ea"/>
              </a:rPr>
              <a:t>παραχώρησε τίτλους και χρήματα στους κοσμικούς και εκκλησιαστικούς άρχοντες της Βενετίας.</a:t>
            </a:r>
          </a:p>
        </p:txBody>
      </p:sp>
      <p:sp>
        <p:nvSpPr>
          <p:cNvPr id="8" name="Text Box 7"/>
          <p:cNvSpPr txBox="1"/>
          <p:nvPr/>
        </p:nvSpPr>
        <p:spPr>
          <a:xfrm>
            <a:off x="3650615" y="4311650"/>
            <a:ext cx="4859655" cy="2306955"/>
          </a:xfrm>
          <a:prstGeom prst="rect">
            <a:avLst/>
          </a:prstGeom>
          <a:noFill/>
        </p:spPr>
        <p:txBody>
          <a:bodyPr wrap="square" rtlCol="0">
            <a:spAutoFit/>
          </a:bodyPr>
          <a:lstStyle/>
          <a:p>
            <a:r>
              <a:rPr lang="el-GR" sz="2400" b="1" dirty="0">
                <a:solidFill>
                  <a:schemeClr val="accent6"/>
                </a:solidFill>
                <a:sym typeface="+mn-ea"/>
              </a:rPr>
              <a:t>εμπορικές διευκολύνσεις: οι Βενετοί έμποροι απέκτησαν το δικαίωμα να χρησιμοποιούν για τις δραστηριότητές τους αποβάθρες και καταστήματα στην Κωνσταντινούπολη.</a:t>
            </a:r>
            <a:endParaRPr lang="en-US" sz="2400" b="1"/>
          </a:p>
        </p:txBody>
      </p:sp>
      <p:sp>
        <p:nvSpPr>
          <p:cNvPr id="9" name="Text Box 8"/>
          <p:cNvSpPr txBox="1"/>
          <p:nvPr/>
        </p:nvSpPr>
        <p:spPr>
          <a:xfrm>
            <a:off x="9085580" y="2907665"/>
            <a:ext cx="3106420" cy="3784600"/>
          </a:xfrm>
          <a:prstGeom prst="rect">
            <a:avLst/>
          </a:prstGeom>
          <a:noFill/>
        </p:spPr>
        <p:txBody>
          <a:bodyPr wrap="square" rtlCol="0">
            <a:spAutoFit/>
          </a:bodyPr>
          <a:lstStyle/>
          <a:p>
            <a:r>
              <a:rPr lang="el-GR" sz="2400" b="1" dirty="0">
                <a:solidFill>
                  <a:schemeClr val="accent2"/>
                </a:solidFill>
                <a:sym typeface="+mn-ea"/>
              </a:rPr>
              <a:t>οι Βενετοί έμποροι απαλλάχθηκαν από την πληρωμή δασμών (φόρων) στο Βυζαντινό Κράτος, όταν διακινούσαν τα προϊόντα τους σε σημαντικά λιμάνια του.</a:t>
            </a:r>
            <a:endParaRPr lang="el-GR" sz="2400" b="1" dirty="0">
              <a:solidFill>
                <a:schemeClr val="accent2"/>
              </a:solidFill>
            </a:endParaRPr>
          </a:p>
          <a:p>
            <a:endParaRPr lang="en-US" sz="2400" b="1"/>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b="1"/>
              <a:t>Το Χρυσόβουλο</a:t>
            </a:r>
          </a:p>
        </p:txBody>
      </p:sp>
      <p:pic>
        <p:nvPicPr>
          <p:cNvPr id="4" name="Content Placeholder 3"/>
          <p:cNvPicPr>
            <a:picLocks noGrp="1" noChangeAspect="1"/>
          </p:cNvPicPr>
          <p:nvPr>
            <p:ph idx="1"/>
          </p:nvPr>
        </p:nvPicPr>
        <p:blipFill>
          <a:blip r:embed="rId2"/>
          <a:stretch>
            <a:fillRect/>
          </a:stretch>
        </p:blipFill>
        <p:spPr>
          <a:xfrm>
            <a:off x="1083310" y="1478915"/>
            <a:ext cx="10026015" cy="5080000"/>
          </a:xfrm>
          <a:prstGeom prst="rect">
            <a:avLst/>
          </a:prstGeom>
          <a:effectLst/>
        </p:spPr>
      </p:pic>
      <p:sp>
        <p:nvSpPr>
          <p:cNvPr id="5" name="Text Box 4"/>
          <p:cNvSpPr txBox="1"/>
          <p:nvPr/>
        </p:nvSpPr>
        <p:spPr>
          <a:xfrm>
            <a:off x="9315450" y="711200"/>
            <a:ext cx="309880" cy="368300"/>
          </a:xfrm>
          <a:prstGeom prst="rect">
            <a:avLst/>
          </a:prstGeom>
          <a:noFill/>
        </p:spPr>
        <p:txBody>
          <a:bodyPr wrap="none" rtlCol="0">
            <a:spAutoFit/>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Εικόνα 3"/>
          <p:cNvPicPr>
            <a:picLocks noChangeAspect="1"/>
          </p:cNvPicPr>
          <p:nvPr/>
        </p:nvPicPr>
        <p:blipFill rotWithShape="1">
          <a:blip r:embed="rId2">
            <a:alphaModFix amt="35000"/>
          </a:blip>
          <a:srcRect l="2332" r="5223"/>
          <a:stretch>
            <a:fillRect/>
          </a:stretch>
        </p:blipFill>
        <p:spPr>
          <a:xfrm>
            <a:off x="20" y="10"/>
            <a:ext cx="12191980" cy="6857990"/>
          </a:xfrm>
          <a:prstGeom prst="rect">
            <a:avLst/>
          </a:prstGeom>
        </p:spPr>
      </p:pic>
      <p:sp>
        <p:nvSpPr>
          <p:cNvPr id="2" name="Τίτλος 1"/>
          <p:cNvSpPr>
            <a:spLocks noGrp="1"/>
          </p:cNvSpPr>
          <p:nvPr>
            <p:ph type="title"/>
          </p:nvPr>
        </p:nvSpPr>
        <p:spPr>
          <a:xfrm>
            <a:off x="838200" y="365125"/>
            <a:ext cx="10515600" cy="1325563"/>
          </a:xfrm>
        </p:spPr>
        <p:txBody>
          <a:bodyPr>
            <a:normAutofit/>
          </a:bodyPr>
          <a:lstStyle/>
          <a:p>
            <a:r>
              <a:rPr lang="el-GR" dirty="0">
                <a:solidFill>
                  <a:srgbClr val="FFFFFF"/>
                </a:solidFill>
              </a:rPr>
              <a:t> </a:t>
            </a:r>
          </a:p>
        </p:txBody>
      </p:sp>
      <p:sp>
        <p:nvSpPr>
          <p:cNvPr id="3" name="Θέση περιεχομένου 2"/>
          <p:cNvSpPr>
            <a:spLocks noGrp="1"/>
          </p:cNvSpPr>
          <p:nvPr>
            <p:ph idx="1"/>
          </p:nvPr>
        </p:nvSpPr>
        <p:spPr>
          <a:xfrm>
            <a:off x="838200" y="539115"/>
            <a:ext cx="10515600" cy="4351338"/>
          </a:xfrm>
        </p:spPr>
        <p:txBody>
          <a:bodyPr>
            <a:normAutofit/>
          </a:bodyPr>
          <a:lstStyle/>
          <a:p>
            <a:pPr marL="0" indent="0">
              <a:buNone/>
            </a:pPr>
            <a:r>
              <a:rPr lang="el-GR">
                <a:ln w="22225">
                  <a:solidFill>
                    <a:schemeClr val="accent2"/>
                  </a:solidFill>
                  <a:prstDash val="solid"/>
                </a:ln>
                <a:solidFill>
                  <a:schemeClr val="accent2">
                    <a:lumMod val="40000"/>
                    <a:lumOff val="60000"/>
                  </a:schemeClr>
                </a:solidFill>
                <a:effectLst/>
              </a:rPr>
              <a:t>Με τη διμερή αυτή συνθήκη το Βυζάντιο παραιτήθηκε εκούσια από τα φορολογικά, ναυτιλιακά και οικονομικά δικαιώματά του, τα οποία τώρα δόθηκαν στους Βενετούς ως προνόμια.</a:t>
            </a:r>
          </a:p>
        </p:txBody>
      </p:sp>
      <p:sp>
        <p:nvSpPr>
          <p:cNvPr id="5" name="Down Arrow 4"/>
          <p:cNvSpPr/>
          <p:nvPr/>
        </p:nvSpPr>
        <p:spPr>
          <a:xfrm>
            <a:off x="2459355" y="2273300"/>
            <a:ext cx="7274560" cy="15938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Box 5"/>
          <p:cNvSpPr txBox="1"/>
          <p:nvPr/>
        </p:nvSpPr>
        <p:spPr>
          <a:xfrm>
            <a:off x="507365" y="3867150"/>
            <a:ext cx="11177905" cy="2676525"/>
          </a:xfrm>
          <a:prstGeom prst="rect">
            <a:avLst/>
          </a:prstGeom>
          <a:noFill/>
        </p:spPr>
        <p:txBody>
          <a:bodyPr wrap="square" rtlCol="0">
            <a:spAutoFit/>
          </a:bodyPr>
          <a:lstStyle/>
          <a:p>
            <a:r>
              <a:rPr lang="el-GR" sz="2800">
                <a:solidFill>
                  <a:srgbClr val="FFFFFF"/>
                </a:solidFill>
                <a:sym typeface="+mn-ea"/>
              </a:rPr>
              <a:t> Έτσι:</a:t>
            </a:r>
          </a:p>
          <a:p>
            <a:pPr marL="457200" indent="-457200">
              <a:buFont typeface="Wingdings" panose="05000000000000000000" charset="0"/>
              <a:buChar char="o"/>
            </a:pPr>
            <a:r>
              <a:rPr lang="el-GR" sz="2800">
                <a:solidFill>
                  <a:srgbClr val="FFFFFF"/>
                </a:solidFill>
                <a:sym typeface="+mn-ea"/>
              </a:rPr>
              <a:t>οι Βενετοί διείσδυσαν οικονομικά </a:t>
            </a:r>
          </a:p>
          <a:p>
            <a:pPr marL="457200" indent="-457200">
              <a:buFont typeface="Wingdings" panose="05000000000000000000" charset="0"/>
              <a:buChar char="q"/>
            </a:pPr>
            <a:r>
              <a:rPr lang="el-GR" sz="2800">
                <a:solidFill>
                  <a:srgbClr val="FFFFFF"/>
                </a:solidFill>
                <a:sym typeface="+mn-ea"/>
              </a:rPr>
              <a:t>ίδρυσαν μια πανίσχυρη αποικιακή αυτοκρατορία στην Ανατολή</a:t>
            </a:r>
          </a:p>
          <a:p>
            <a:pPr marL="457200" indent="-457200">
              <a:buFont typeface="Wingdings" panose="05000000000000000000" charset="0"/>
              <a:buChar char="q"/>
            </a:pPr>
            <a:r>
              <a:rPr lang="el-GR" sz="2800">
                <a:solidFill>
                  <a:srgbClr val="FFFFFF"/>
                </a:solidFill>
                <a:sym typeface="+mn-ea"/>
              </a:rPr>
              <a:t> το Βυζάντιο έχασε το ρόλο του μεσάζοντα μεταξύ Αράβων και Δυτ. Ευρώπης και την κυρίαρχη θέση του στο εμπόριο της Μεσογείου.</a:t>
            </a:r>
            <a:endParaRPr lang="el-GR" sz="2800">
              <a:solidFill>
                <a:srgbClr val="FFFFFF"/>
              </a:solidFill>
            </a:endParaRPr>
          </a:p>
          <a:p>
            <a:endParaRPr lang="en-US" sz="2800"/>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2023-02-05 (5)"/>
          <p:cNvPicPr>
            <a:picLocks noGrp="1" noChangeAspect="1"/>
          </p:cNvPicPr>
          <p:nvPr>
            <p:ph idx="1"/>
          </p:nvPr>
        </p:nvPicPr>
        <p:blipFill>
          <a:blip r:embed="rId2"/>
          <a:stretch>
            <a:fillRect/>
          </a:stretch>
        </p:blipFill>
        <p:spPr>
          <a:xfrm>
            <a:off x="0" y="0"/>
            <a:ext cx="12192635" cy="685736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pic>
        <p:nvPicPr>
          <p:cNvPr id="6" name="Content Placeholder 5" descr="2023-02-05 (7)"/>
          <p:cNvPicPr>
            <a:picLocks noGrp="1" noChangeAspect="1"/>
          </p:cNvPicPr>
          <p:nvPr>
            <p:ph idx="1"/>
          </p:nvPr>
        </p:nvPicPr>
        <p:blipFill>
          <a:blip r:embed="rId2"/>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614045" y="4970145"/>
            <a:ext cx="10515600" cy="1325563"/>
          </a:xfrm>
        </p:spPr>
        <p:txBody>
          <a:bodyPr>
            <a:scene3d>
              <a:camera prst="orthographicFront"/>
              <a:lightRig rig="threePt" dir="t"/>
            </a:scene3d>
          </a:bodyPr>
          <a:lstStyle/>
          <a:p>
            <a:r>
              <a:rPr lang="el-GR" altLang="en-US" sz="5400">
                <a:ln w="9525" cmpd="sng">
                  <a:solidFill>
                    <a:schemeClr val="accent1"/>
                  </a:solidFill>
                  <a:prstDash val="solid"/>
                </a:ln>
                <a:solidFill>
                  <a:srgbClr val="70AD47">
                    <a:tint val="1000"/>
                  </a:srgbClr>
                </a:solidFill>
                <a:effectLst>
                  <a:glow rad="38100">
                    <a:schemeClr val="accent1">
                      <a:alpha val="40000"/>
                    </a:schemeClr>
                  </a:glow>
                </a:effectLst>
              </a:rPr>
              <a:t>β. Το σχίσμα των δύο Εκκλησιών</a:t>
            </a:r>
          </a:p>
        </p:txBody>
      </p:sp>
      <p:sp>
        <p:nvSpPr>
          <p:cNvPr id="5" name="Content Placeholder 4"/>
          <p:cNvSpPr>
            <a:spLocks noGrp="1"/>
          </p:cNvSpPr>
          <p:nvPr>
            <p:ph sz="half" idx="2"/>
          </p:nvPr>
        </p:nvSpPr>
        <p:spPr/>
        <p:txBody>
          <a:bodyPr/>
          <a:lstStyle/>
          <a:p>
            <a:pPr marL="0" indent="0">
              <a:buNone/>
            </a:pPr>
            <a:r>
              <a:rPr lang="el-GR" altLang="en-US"/>
              <a:t>    </a:t>
            </a:r>
          </a:p>
        </p:txBody>
      </p:sp>
      <p:sp>
        <p:nvSpPr>
          <p:cNvPr id="6" name="Content Placeholder 5"/>
          <p:cNvSpPr>
            <a:spLocks noGrp="1"/>
          </p:cNvSpPr>
          <p:nvPr>
            <p:ph sz="half" idx="1"/>
          </p:nvPr>
        </p:nvSpPr>
        <p:spPr/>
        <p:txBody>
          <a:bodyPr/>
          <a:lstStyle/>
          <a:p>
            <a:pPr marL="0" indent="0">
              <a:buNone/>
            </a:pPr>
            <a:r>
              <a:rPr lang="el-GR" altLang="en-US"/>
              <a:t>  </a:t>
            </a:r>
          </a:p>
        </p:txBody>
      </p:sp>
    </p:spTree>
  </p:cSld>
  <p:clrMapOvr>
    <a:masterClrMapping/>
  </p:clrMapOvr>
  <mc:AlternateContent xmlns:mc="http://schemas.openxmlformats.org/markup-compatibility/2006" xmlns:p14="http://schemas.microsoft.com/office/powerpoint/2010/main">
    <mc:Choice Requires="p14">
      <p:transition spd="slow">
        <p:randomBar dir="vert"/>
      </p:transition>
    </mc:Choice>
    <mc:Fallback xmlns="">
      <p:transition spd="slow">
        <p:randomBar dir="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10"/>
          <p:cNvSpPr>
            <a:spLocks noGrp="1" noRot="1" noChangeAspect="1" noMove="1" noResize="1" noEditPoints="1" noAdjustHandles="1" noChangeArrowheads="1" noChangeShapeType="1" noTextEdit="1"/>
          </p:cNvSpPr>
          <p:nvPr/>
        </p:nvSpPr>
        <p:spPr>
          <a:xfrm>
            <a:off x="458920" y="461736"/>
            <a:ext cx="6675119" cy="1866293"/>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Τίτλος 1"/>
          <p:cNvSpPr>
            <a:spLocks noGrp="1"/>
          </p:cNvSpPr>
          <p:nvPr>
            <p:ph type="title"/>
          </p:nvPr>
        </p:nvSpPr>
        <p:spPr>
          <a:xfrm>
            <a:off x="730155" y="730155"/>
            <a:ext cx="6090743" cy="1422871"/>
          </a:xfrm>
        </p:spPr>
        <p:txBody>
          <a:bodyPr>
            <a:normAutofit/>
          </a:bodyPr>
          <a:lstStyle/>
          <a:p>
            <a:r>
              <a:rPr lang="el-GR" b="1" i="0" dirty="0">
                <a:solidFill>
                  <a:srgbClr val="FFFFFF"/>
                </a:solidFill>
                <a:effectLst/>
                <a:latin typeface="Georgia" panose="02040502050405020303" pitchFamily="18" charset="0"/>
              </a:rPr>
              <a:t>Το σχίσμα των Εκκλησιών</a:t>
            </a:r>
            <a:endParaRPr lang="el-GR" dirty="0">
              <a:solidFill>
                <a:srgbClr val="FFFFFF"/>
              </a:solidFill>
            </a:endParaRPr>
          </a:p>
        </p:txBody>
      </p:sp>
      <p:sp>
        <p:nvSpPr>
          <p:cNvPr id="30" name="Rectangle 12"/>
          <p:cNvSpPr>
            <a:spLocks noGrp="1" noRot="1" noChangeAspect="1" noMove="1" noResize="1" noEditPoints="1" noAdjustHandles="1" noChangeArrowheads="1" noChangeShapeType="1" noTextEdit="1"/>
          </p:cNvSpPr>
          <p:nvPr/>
        </p:nvSpPr>
        <p:spPr>
          <a:xfrm>
            <a:off x="7279951" y="467575"/>
            <a:ext cx="2148840" cy="1877811"/>
          </a:xfrm>
          <a:prstGeom prst="rect">
            <a:avLst/>
          </a:prstGeom>
          <a:solidFill>
            <a:srgbClr val="A5A54B"/>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Rectangle 14"/>
          <p:cNvSpPr>
            <a:spLocks noGrp="1" noRot="1" noChangeAspect="1" noMove="1" noResize="1" noEditPoints="1" noAdjustHandles="1" noChangeArrowheads="1" noChangeShapeType="1" noTextEdit="1"/>
          </p:cNvSpPr>
          <p:nvPr/>
        </p:nvSpPr>
        <p:spPr>
          <a:xfrm>
            <a:off x="9573990" y="471340"/>
            <a:ext cx="2148840" cy="1856689"/>
          </a:xfrm>
          <a:prstGeom prst="rect">
            <a:avLst/>
          </a:prstGeom>
          <a:solidFill>
            <a:srgbClr val="FB03CB"/>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7" name="Rectangle 16"/>
          <p:cNvSpPr>
            <a:spLocks noGrp="1" noRot="1" noChangeAspect="1" noMove="1" noResize="1" noEditPoints="1" noAdjustHandles="1" noChangeArrowheads="1" noChangeShapeType="1" noTextEdit="1"/>
          </p:cNvSpPr>
          <p:nvPr/>
        </p:nvSpPr>
        <p:spPr>
          <a:xfrm>
            <a:off x="458920" y="2476301"/>
            <a:ext cx="6675119" cy="3922777"/>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lumMod val="85000"/>
                </a:prstClr>
              </a:solidFill>
              <a:effectLst/>
              <a:uLnTx/>
              <a:uFillTx/>
              <a:latin typeface="Calibri" panose="020F0502020204030204"/>
              <a:ea typeface="+mn-ea"/>
              <a:cs typeface="+mn-cs"/>
            </a:endParaRPr>
          </a:p>
        </p:txBody>
      </p:sp>
      <p:sp>
        <p:nvSpPr>
          <p:cNvPr id="31" name="Content Placeholder 7"/>
          <p:cNvSpPr>
            <a:spLocks noGrp="1"/>
          </p:cNvSpPr>
          <p:nvPr>
            <p:ph idx="1"/>
          </p:nvPr>
        </p:nvSpPr>
        <p:spPr>
          <a:xfrm>
            <a:off x="786384" y="2717021"/>
            <a:ext cx="6034514" cy="3410824"/>
          </a:xfrm>
        </p:spPr>
        <p:txBody>
          <a:bodyPr anchor="ctr">
            <a:normAutofit/>
          </a:bodyPr>
          <a:lstStyle/>
          <a:p>
            <a:pPr algn="just"/>
            <a:r>
              <a:rPr lang="el-GR" sz="2400" b="1" i="0" dirty="0">
                <a:solidFill>
                  <a:srgbClr val="555555"/>
                </a:solidFill>
                <a:effectLst/>
                <a:latin typeface="Georgia" panose="02040502050405020303" pitchFamily="18" charset="0"/>
              </a:rPr>
              <a:t> </a:t>
            </a:r>
            <a:r>
              <a:rPr lang="en-US" sz="2400" b="1" dirty="0">
                <a:solidFill>
                  <a:srgbClr val="555555"/>
                </a:solidFill>
                <a:latin typeface="Georgia" panose="02040502050405020303" pitchFamily="18" charset="0"/>
              </a:rPr>
              <a:t>T</a:t>
            </a:r>
            <a:r>
              <a:rPr lang="el-GR" sz="2400" b="1" i="0" dirty="0">
                <a:solidFill>
                  <a:srgbClr val="555555"/>
                </a:solidFill>
                <a:effectLst/>
                <a:latin typeface="Georgia" panose="02040502050405020303" pitchFamily="18" charset="0"/>
              </a:rPr>
              <a:t>ι εννοούμε με τη φράση </a:t>
            </a:r>
            <a:r>
              <a:rPr lang="el-GR" sz="2400" b="1" i="1" dirty="0">
                <a:solidFill>
                  <a:srgbClr val="555555"/>
                </a:solidFill>
                <a:effectLst/>
                <a:latin typeface="Georgia" panose="02040502050405020303" pitchFamily="18" charset="0"/>
              </a:rPr>
              <a:t>σχίσμα των Εκκλησιών</a:t>
            </a:r>
            <a:r>
              <a:rPr lang="el-GR" sz="2400" b="1" i="0" dirty="0">
                <a:solidFill>
                  <a:srgbClr val="555555"/>
                </a:solidFill>
                <a:effectLst/>
                <a:latin typeface="Georgia" panose="02040502050405020303" pitchFamily="18" charset="0"/>
              </a:rPr>
              <a:t>;</a:t>
            </a:r>
            <a:endParaRPr lang="el-GR" sz="2400" b="0" i="0" dirty="0">
              <a:solidFill>
                <a:srgbClr val="555555"/>
              </a:solidFill>
              <a:effectLst/>
              <a:latin typeface="Open Sans" panose="020B0606030504020204" pitchFamily="34" charset="0"/>
            </a:endParaRPr>
          </a:p>
          <a:p>
            <a:pPr algn="just"/>
            <a:r>
              <a:rPr lang="el-GR" sz="1900" b="0" i="0" dirty="0">
                <a:solidFill>
                  <a:srgbClr val="555555"/>
                </a:solidFill>
                <a:effectLst/>
                <a:latin typeface="Georgia" panose="02040502050405020303" pitchFamily="18" charset="0"/>
              </a:rPr>
              <a:t>Πρόκειται για την </a:t>
            </a:r>
            <a:r>
              <a:rPr lang="el-GR" sz="1900" b="1" i="0" dirty="0">
                <a:solidFill>
                  <a:srgbClr val="555555"/>
                </a:solidFill>
                <a:effectLst/>
                <a:latin typeface="Georgia" panose="02040502050405020303" pitchFamily="18" charset="0"/>
              </a:rPr>
              <a:t>πλήρη διακοπή</a:t>
            </a:r>
            <a:r>
              <a:rPr lang="el-GR" sz="1900" b="0" i="0" dirty="0">
                <a:solidFill>
                  <a:srgbClr val="555555"/>
                </a:solidFill>
                <a:effectLst/>
                <a:latin typeface="Georgia" panose="02040502050405020303" pitchFamily="18" charset="0"/>
              </a:rPr>
              <a:t> των σχέσεων των πατριαρχείων </a:t>
            </a:r>
            <a:r>
              <a:rPr lang="el-GR" sz="1900" b="1" i="0" dirty="0">
                <a:solidFill>
                  <a:schemeClr val="accent2"/>
                </a:solidFill>
                <a:effectLst/>
                <a:latin typeface="Georgia" panose="02040502050405020303" pitchFamily="18" charset="0"/>
              </a:rPr>
              <a:t>Ρώμης</a:t>
            </a:r>
            <a:r>
              <a:rPr lang="el-GR" sz="1900" b="0" i="0" dirty="0">
                <a:solidFill>
                  <a:srgbClr val="555555"/>
                </a:solidFill>
                <a:effectLst/>
                <a:latin typeface="Georgia" panose="02040502050405020303" pitchFamily="18" charset="0"/>
              </a:rPr>
              <a:t> και </a:t>
            </a:r>
            <a:r>
              <a:rPr lang="el-GR" sz="1900" b="1" i="0" dirty="0">
                <a:solidFill>
                  <a:schemeClr val="accent5"/>
                </a:solidFill>
                <a:effectLst/>
                <a:latin typeface="Georgia" panose="02040502050405020303" pitchFamily="18" charset="0"/>
              </a:rPr>
              <a:t>Κωνσταντινούπολης</a:t>
            </a:r>
            <a:r>
              <a:rPr lang="el-GR" sz="1900" b="0" i="0" dirty="0">
                <a:solidFill>
                  <a:srgbClr val="555555"/>
                </a:solidFill>
                <a:effectLst/>
                <a:latin typeface="Georgia" panose="02040502050405020303" pitchFamily="18" charset="0"/>
              </a:rPr>
              <a:t>. Αυτή προέκυψε επειδή ο πατριάρχης Κωνσταντινούπολης και ο πάπας της Ρώμης δεν συμφωνούσαν πάνω στο ποιος θα έχει την πρώτη θέση, την πρωτοκαθεδρία, στον χριστιανικό κόσμο. Υπήρχαν βέβαια και αρκετές διαφορές σε δογματικό επίπεδο, που όμως μπορούσαν να γεφυρωθούν.</a:t>
            </a:r>
            <a:endParaRPr lang="el-GR" sz="1900" b="0" i="0" dirty="0">
              <a:solidFill>
                <a:srgbClr val="555555"/>
              </a:solidFill>
              <a:effectLst/>
              <a:latin typeface="Open Sans" panose="020B0606030504020204" pitchFamily="34" charset="0"/>
            </a:endParaRPr>
          </a:p>
          <a:p>
            <a:endParaRPr lang="en-US" sz="2000" dirty="0"/>
          </a:p>
        </p:txBody>
      </p:sp>
      <p:sp>
        <p:nvSpPr>
          <p:cNvPr id="19" name="Rectangle 18"/>
          <p:cNvSpPr>
            <a:spLocks noGrp="1" noRot="1" noChangeAspect="1" noMove="1" noResize="1" noEditPoints="1" noAdjustHandles="1" noChangeArrowheads="1" noChangeShapeType="1" noTextEdit="1"/>
          </p:cNvSpPr>
          <p:nvPr/>
        </p:nvSpPr>
        <p:spPr>
          <a:xfrm>
            <a:off x="7279951" y="2480956"/>
            <a:ext cx="4453128" cy="3922776"/>
          </a:xfrm>
          <a:prstGeom prst="rect">
            <a:avLst/>
          </a:prstGeom>
          <a:solidFill>
            <a:srgbClr val="FB03CB">
              <a:alpha val="2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 name="Θέση περιεχομένου 3"/>
          <p:cNvPicPr>
            <a:picLocks noChangeAspect="1"/>
          </p:cNvPicPr>
          <p:nvPr/>
        </p:nvPicPr>
        <p:blipFill>
          <a:blip r:embed="rId2"/>
          <a:stretch>
            <a:fillRect/>
          </a:stretch>
        </p:blipFill>
        <p:spPr>
          <a:xfrm>
            <a:off x="7241092" y="2476301"/>
            <a:ext cx="4453128" cy="3895392"/>
          </a:xfrm>
          <a:prstGeom prst="rect">
            <a:avLst/>
          </a:prstGeom>
        </p:spPr>
      </p:pic>
      <p:pic>
        <p:nvPicPr>
          <p:cNvPr id="5" name="Εικόνα 4"/>
          <p:cNvPicPr>
            <a:picLocks noChangeAspect="1"/>
          </p:cNvPicPr>
          <p:nvPr/>
        </p:nvPicPr>
        <p:blipFill>
          <a:blip r:embed="rId3"/>
          <a:stretch>
            <a:fillRect/>
          </a:stretch>
        </p:blipFill>
        <p:spPr>
          <a:xfrm>
            <a:off x="7279238" y="486307"/>
            <a:ext cx="2099409" cy="1841722"/>
          </a:xfrm>
          <a:prstGeom prst="rect">
            <a:avLst/>
          </a:prstGeom>
        </p:spPr>
      </p:pic>
      <p:pic>
        <p:nvPicPr>
          <p:cNvPr id="6" name="Εικόνα 5"/>
          <p:cNvPicPr>
            <a:picLocks noChangeAspect="1"/>
          </p:cNvPicPr>
          <p:nvPr/>
        </p:nvPicPr>
        <p:blipFill>
          <a:blip r:embed="rId4"/>
          <a:stretch>
            <a:fillRect/>
          </a:stretch>
        </p:blipFill>
        <p:spPr>
          <a:xfrm>
            <a:off x="9602600" y="471340"/>
            <a:ext cx="2091620" cy="185668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blinds/>
      </p:transition>
    </mc:Choice>
    <mc:Fallback xmlns="">
      <p:transition spd="slow">
        <p:blind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1" name="Rectangle 15"/>
          <p:cNvSpPr>
            <a:spLocks noGrp="1" noRot="1" noChangeAspect="1" noMove="1" noResize="1" noEditPoints="1" noAdjustHandles="1" noChangeArrowheads="1" noChangeShapeType="1" noTextEdit="1"/>
          </p:cNvSpPr>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p:cNvSpPr>
            <a:spLocks noGrp="1"/>
          </p:cNvSpPr>
          <p:nvPr>
            <p:ph type="title"/>
          </p:nvPr>
        </p:nvSpPr>
        <p:spPr>
          <a:xfrm>
            <a:off x="589560" y="856180"/>
            <a:ext cx="4560584" cy="1128068"/>
          </a:xfrm>
        </p:spPr>
        <p:txBody>
          <a:bodyPr anchor="ctr">
            <a:noAutofit/>
          </a:bodyPr>
          <a:lstStyle/>
          <a:p>
            <a:r>
              <a:rPr lang="el-GR" sz="4000" b="1" i="0" dirty="0">
                <a:effectLst/>
                <a:latin typeface="Georgia" panose="02040502050405020303" pitchFamily="18" charset="0"/>
              </a:rPr>
              <a:t>Πότε και γιατί συνέβη;</a:t>
            </a:r>
            <a:r>
              <a:rPr lang="el-GR" sz="4000" b="0" i="0" dirty="0">
                <a:effectLst/>
                <a:latin typeface="Open Sans" panose="020B0606030504020204" pitchFamily="34" charset="0"/>
              </a:rPr>
              <a:t/>
            </a:r>
            <a:br>
              <a:rPr lang="el-GR" sz="4000" b="0" i="0" dirty="0">
                <a:effectLst/>
                <a:latin typeface="Open Sans" panose="020B0606030504020204" pitchFamily="34" charset="0"/>
              </a:rPr>
            </a:br>
            <a:endParaRPr lang="el-GR" sz="4000" dirty="0"/>
          </a:p>
        </p:txBody>
      </p:sp>
      <p:grpSp>
        <p:nvGrpSpPr>
          <p:cNvPr id="23" name="Group 17"/>
          <p:cNvGrpSpPr>
            <a:grpSpLocks noGrp="1" noUngrp="1" noRot="1" noChangeAspect="1" noMove="1" noResize="1"/>
          </p:cNvGrpSpPr>
          <p:nvPr/>
        </p:nvGrpSpPr>
        <p:grpSpPr>
          <a:xfrm>
            <a:off x="0" y="1083484"/>
            <a:ext cx="355196" cy="673460"/>
            <a:chOff x="0" y="823811"/>
            <a:chExt cx="355196" cy="673460"/>
          </a:xfrm>
        </p:grpSpPr>
        <p:sp>
          <p:nvSpPr>
            <p:cNvPr id="19" name="Rectangle 18"/>
            <p:cNvSpPr/>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p:cNvSpPr>
            <a:spLocks noGrp="1" noRot="1" noChangeAspect="1" noMove="1" noResize="1" noEditPoints="1" noAdjustHandles="1" noChangeArrowheads="1" noChangeShapeType="1" noTextEdit="1"/>
          </p:cNvSpPr>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p:cNvSpPr>
            <a:spLocks noGrp="1"/>
          </p:cNvSpPr>
          <p:nvPr>
            <p:ph idx="1"/>
          </p:nvPr>
        </p:nvSpPr>
        <p:spPr>
          <a:xfrm>
            <a:off x="590719" y="2330505"/>
            <a:ext cx="4559425" cy="3979585"/>
          </a:xfrm>
        </p:spPr>
        <p:txBody>
          <a:bodyPr anchor="ctr">
            <a:normAutofit/>
          </a:bodyPr>
          <a:lstStyle/>
          <a:p>
            <a:pPr marL="0" indent="0">
              <a:buNone/>
            </a:pPr>
            <a:r>
              <a:rPr lang="el-GR" sz="2300" b="0" i="0" dirty="0">
                <a:effectLst/>
                <a:latin typeface="Georgia" panose="02040502050405020303" pitchFamily="18" charset="0"/>
              </a:rPr>
              <a:t>Οι εκπρόσωποι του Πάπα της Ρώμης υπό τον </a:t>
            </a:r>
            <a:r>
              <a:rPr lang="el-GR" sz="2300" b="1" i="0" dirty="0">
                <a:effectLst/>
                <a:latin typeface="Georgia" panose="02040502050405020303" pitchFamily="18" charset="0"/>
              </a:rPr>
              <a:t>καρδινάλιο Ουμβέρτο </a:t>
            </a:r>
            <a:r>
              <a:rPr lang="el-GR" sz="2300" b="0" i="0" dirty="0">
                <a:effectLst/>
                <a:latin typeface="Georgia" panose="02040502050405020303" pitchFamily="18" charset="0"/>
              </a:rPr>
              <a:t>που επισκέφθηκαν το </a:t>
            </a:r>
            <a:r>
              <a:rPr lang="el-GR" sz="2300" b="1" i="0" dirty="0">
                <a:solidFill>
                  <a:schemeClr val="accent4"/>
                </a:solidFill>
                <a:effectLst/>
                <a:latin typeface="Georgia" panose="02040502050405020303" pitchFamily="18" charset="0"/>
              </a:rPr>
              <a:t>1054</a:t>
            </a:r>
            <a:r>
              <a:rPr lang="el-GR" sz="2300" b="0" i="0" dirty="0">
                <a:effectLst/>
                <a:latin typeface="Georgia" panose="02040502050405020303" pitchFamily="18" charset="0"/>
              </a:rPr>
              <a:t> την Κωνσταντινούπολη και ο πατριάρχης </a:t>
            </a:r>
            <a:r>
              <a:rPr lang="el-GR" sz="2300" b="1" i="0" dirty="0">
                <a:effectLst/>
                <a:latin typeface="Georgia" panose="02040502050405020303" pitchFamily="18" charset="0"/>
              </a:rPr>
              <a:t>Μιχαήλ Κηρουλάριος </a:t>
            </a:r>
            <a:r>
              <a:rPr lang="el-GR" sz="2300" b="0" i="0" dirty="0">
                <a:effectLst/>
                <a:latin typeface="Georgia" panose="02040502050405020303" pitchFamily="18" charset="0"/>
              </a:rPr>
              <a:t>δεν κατάφεραν, λόγω της αλαζονείας που επέδειξαν, να λύσουν τις δογματικές διαφορές που υπήρχαν ανάμεσα στα δύο πατριαρχεία.</a:t>
            </a:r>
            <a:endParaRPr lang="el-GR" sz="2300" b="0" i="0" dirty="0">
              <a:effectLst/>
              <a:latin typeface="Open Sans" panose="020B0606030504020204" pitchFamily="34" charset="0"/>
            </a:endParaRPr>
          </a:p>
          <a:p>
            <a:endParaRPr lang="en-US" sz="2000" dirty="0"/>
          </a:p>
        </p:txBody>
      </p:sp>
      <p:sp>
        <p:nvSpPr>
          <p:cNvPr id="24" name="Rectangle 23"/>
          <p:cNvSpPr>
            <a:spLocks noGrp="1" noRot="1" noChangeAspect="1" noMove="1" noResize="1" noEditPoints="1" noAdjustHandles="1" noChangeArrowheads="1" noChangeShapeType="1" noTextEdit="1"/>
          </p:cNvSpPr>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a:spLocks noGrp="1" noRot="1" noChangeAspect="1" noMove="1" noResize="1" noEditPoints="1" noAdjustHandles="1" noChangeArrowheads="1" noChangeShapeType="1" noTextEdit="1"/>
          </p:cNvSpPr>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Θέση περιεχομένου 3" descr="Εικόνα που περιέχει κείμενο, βωμός, ύφασμα&#10;&#10;Περιγραφή που δημιουργήθηκε αυτόματα"/>
          <p:cNvPicPr>
            <a:picLocks noChangeAspect="1"/>
          </p:cNvPicPr>
          <p:nvPr/>
        </p:nvPicPr>
        <p:blipFill rotWithShape="1">
          <a:blip r:embed="rId2"/>
          <a:srcRect l="5552" r="18851" b="-1"/>
          <a:stretch>
            <a:fillRect/>
          </a:stretch>
        </p:blipFill>
        <p:spPr>
          <a:xfrm>
            <a:off x="5977788" y="799352"/>
            <a:ext cx="5425410" cy="525929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wheel spokes="8"/>
      </p:transition>
    </mc:Choice>
    <mc:Fallback xmlns="">
      <p:transition spd="slow">
        <p:wheel spokes="8"/>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3" name="Rectangle 32"/>
          <p:cNvSpPr>
            <a:spLocks noGrp="1" noRot="1" noChangeAspect="1" noMove="1" noResize="1" noEditPoints="1" noAdjustHandles="1" noChangeArrowheads="1" noChangeShapeType="1" noTextEdit="1"/>
          </p:cNvSpPr>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p:cNvSpPr>
            <a:spLocks noGrp="1"/>
          </p:cNvSpPr>
          <p:nvPr>
            <p:ph type="title"/>
          </p:nvPr>
        </p:nvSpPr>
        <p:spPr>
          <a:xfrm>
            <a:off x="572493" y="238539"/>
            <a:ext cx="11018520" cy="1434415"/>
          </a:xfrm>
        </p:spPr>
        <p:txBody>
          <a:bodyPr anchor="b">
            <a:normAutofit/>
          </a:bodyPr>
          <a:lstStyle/>
          <a:p>
            <a:r>
              <a:rPr lang="el-GR" sz="4600" b="1" i="0" u="sng">
                <a:effectLst/>
                <a:latin typeface="Trebuchet MS" panose="020B0603020202020204" pitchFamily="34" charset="0"/>
              </a:rPr>
              <a:t>Αποτελέσματα του Σχίσματος του 1054 </a:t>
            </a:r>
            <a:endParaRPr lang="el-GR" sz="4600"/>
          </a:p>
        </p:txBody>
      </p:sp>
      <p:sp>
        <p:nvSpPr>
          <p:cNvPr id="35" name="sketchy line"/>
          <p:cNvSpPr>
            <a:spLocks noGrp="1" noRot="1" noChangeAspect="1" noMove="1" noResize="1" noEditPoints="1" noAdjustHandles="1" noChangeArrowheads="1" noChangeShapeType="1" noTextEdit="1"/>
          </p:cNvSpPr>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Θέση περιεχομένου 3" descr="Εικόνα που περιέχει κείμενο, ομάδα, τόπος λατρείας, πλήθος&#10;&#10;Περιγραφή που δημιουργήθηκε αυτόματα"/>
          <p:cNvPicPr>
            <a:picLocks noChangeAspect="1"/>
          </p:cNvPicPr>
          <p:nvPr/>
        </p:nvPicPr>
        <p:blipFill rotWithShape="1">
          <a:blip r:embed="rId2"/>
          <a:srcRect l="17588" r="28537"/>
          <a:stretch>
            <a:fillRect/>
          </a:stretch>
        </p:blipFill>
        <p:spPr>
          <a:xfrm>
            <a:off x="7675658" y="2093976"/>
            <a:ext cx="3941064" cy="4096512"/>
          </a:xfrm>
          <a:prstGeom prst="rect">
            <a:avLst/>
          </a:prstGeom>
        </p:spPr>
      </p:pic>
      <p:graphicFrame>
        <p:nvGraphicFramePr>
          <p:cNvPr id="28" name="Content Placeholder 7"/>
          <p:cNvGraphicFramePr>
            <a:graphicFrameLocks noGrp="1"/>
          </p:cNvGraphicFramePr>
          <p:nvPr>
            <p:ph idx="1"/>
          </p:nvPr>
        </p:nvGraphicFramePr>
        <p:xfrm>
          <a:off x="572770" y="2071370"/>
          <a:ext cx="7103110" cy="4273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 Box 2"/>
          <p:cNvSpPr txBox="1"/>
          <p:nvPr/>
        </p:nvSpPr>
        <p:spPr>
          <a:xfrm>
            <a:off x="1657350" y="5146040"/>
            <a:ext cx="5902960" cy="1198880"/>
          </a:xfrm>
          <a:prstGeom prst="rect">
            <a:avLst/>
          </a:prstGeom>
          <a:noFill/>
        </p:spPr>
        <p:txBody>
          <a:bodyPr wrap="square" rtlCol="0">
            <a:spAutoFit/>
          </a:bodyPr>
          <a:lstStyle/>
          <a:p>
            <a:r>
              <a:rPr lang="en-US" sz="2400">
                <a:solidFill>
                  <a:schemeClr val="bg1"/>
                </a:solidFill>
              </a:rPr>
              <a:t>3.ειδικά για το Βυζάντιο : βρέθηκε αβοήθητο από τους δυτικούς την ώρα που κινδύνευε από τους Τούρκους.</a:t>
            </a:r>
          </a:p>
        </p:txBody>
      </p:sp>
    </p:spTree>
  </p:cSld>
  <p:clrMapOvr>
    <a:masterClrMapping/>
  </p:clrMapOvr>
  <mc:AlternateContent xmlns:mc="http://schemas.openxmlformats.org/markup-compatibility/2006" xmlns:p14="http://schemas.microsoft.com/office/powerpoint/2010/main">
    <mc:Choice Requires="p14">
      <p:transition spd="slow">
        <p:comb/>
      </p:transition>
    </mc:Choice>
    <mc:Fallback xmlns="">
      <p:transition spd="slow">
        <p:comb/>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l-GR" altLang="en-US" b="1">
                <a:solidFill>
                  <a:schemeClr val="accent1"/>
                </a:solidFill>
                <a:effectLst>
                  <a:reflection blurRad="6350" stA="53000" endA="300" endPos="35500" dir="5400000" sy="-90000" algn="bl" rotWithShape="0"/>
                </a:effectLst>
              </a:rPr>
              <a:t>Πηγές:</a:t>
            </a:r>
          </a:p>
        </p:txBody>
      </p:sp>
      <p:sp>
        <p:nvSpPr>
          <p:cNvPr id="5" name="Content Placeholder 4"/>
          <p:cNvSpPr>
            <a:spLocks noGrp="1"/>
          </p:cNvSpPr>
          <p:nvPr>
            <p:ph sz="half" idx="1"/>
          </p:nvPr>
        </p:nvSpPr>
        <p:spPr>
          <a:xfrm>
            <a:off x="838200" y="1825625"/>
            <a:ext cx="10515600" cy="4351655"/>
          </a:xfrm>
        </p:spPr>
        <p:txBody>
          <a:bodyPr>
            <a:normAutofit fontScale="60000"/>
          </a:bodyPr>
          <a:lstStyle/>
          <a:p>
            <a:r>
              <a:rPr lang="en-US" b="1">
                <a:solidFill>
                  <a:srgbClr val="C00000"/>
                </a:solidFill>
              </a:rPr>
              <a:t>https://istografia.blogspot.com/2016/02/blog-post_52.html</a:t>
            </a:r>
          </a:p>
          <a:p>
            <a:r>
              <a:rPr lang="en-US" b="1">
                <a:solidFill>
                  <a:srgbClr val="C00000"/>
                </a:solidFill>
              </a:rPr>
              <a:t>https://blogs.sch.gr/mentekidis/2020/12/19/istoria-v-gymnasioy-17-i-enetiki-oikonomiki-dieisdysi-kai-to-schisma-ton-ekklision/</a:t>
            </a:r>
          </a:p>
          <a:p>
            <a:r>
              <a:rPr lang="en-US" b="1">
                <a:solidFill>
                  <a:srgbClr val="C00000"/>
                </a:solidFill>
              </a:rPr>
              <a:t>http://xtsat.blogspot.com/2015/03/3-e-57-58.html</a:t>
            </a:r>
          </a:p>
          <a:p>
            <a:r>
              <a:rPr lang="en-US" b="1">
                <a:solidFill>
                  <a:srgbClr val="C00000"/>
                </a:solidFill>
              </a:rPr>
              <a:t>https://cognoscoteam.gr/archives/27672</a:t>
            </a:r>
          </a:p>
          <a:p>
            <a:r>
              <a:rPr lang="en-US" b="1">
                <a:solidFill>
                  <a:srgbClr val="C00000"/>
                </a:solidFill>
              </a:rPr>
              <a:t>https://cognoscoteam.gr/archives/22507</a:t>
            </a:r>
          </a:p>
          <a:p>
            <a:r>
              <a:rPr lang="en-US" b="1">
                <a:solidFill>
                  <a:srgbClr val="C00000"/>
                </a:solidFill>
              </a:rPr>
              <a:t>https://www.youtube.com/watch?v=nbA2ZYHGeeM</a:t>
            </a:r>
          </a:p>
          <a:p>
            <a:r>
              <a:rPr lang="en-US" b="1">
                <a:solidFill>
                  <a:srgbClr val="C00000"/>
                </a:solidFill>
              </a:rPr>
              <a:t>https://photodentro.edu.gr/v/item/ds/8521/8820</a:t>
            </a:r>
          </a:p>
          <a:p>
            <a:r>
              <a:rPr lang="en-US" b="1">
                <a:solidFill>
                  <a:srgbClr val="C00000"/>
                </a:solidFill>
              </a:rPr>
              <a:t>https://cognoscoteam.gr/archives/728</a:t>
            </a:r>
          </a:p>
          <a:p>
            <a:r>
              <a:rPr lang="en-US" b="1">
                <a:solidFill>
                  <a:srgbClr val="C00000"/>
                </a:solidFill>
              </a:rPr>
              <a:t>https://www.google.com/maps/@39.6710656,20.8623941,3a,19.1y,229.67h,100.16t/data=!3m8!1e1!3m6!1sAF1QipNyazvLz7bsaIzXQNcfWiv5f8N9S2YyzQJgjS2k!2e10!3e11!6shttps:%2F%2Flh5.googleusercontent.com%2Fp%2FAF1QipNyazvLz7bsaIzXQNcfWiv5f8N9S2YyzQJgjS2k%3Dw203-h100-k-no-pi-0-ya134.07523-ro0-fo100!7i8704!8i4352?hl=en</a:t>
            </a:r>
          </a:p>
        </p:txBody>
      </p:sp>
      <p:sp>
        <p:nvSpPr>
          <p:cNvPr id="7" name="Content Placeholder 6"/>
          <p:cNvSpPr>
            <a:spLocks noGrp="1"/>
          </p:cNvSpPr>
          <p:nvPr>
            <p:ph sz="half" idx="2"/>
          </p:nvPr>
        </p:nvSpPr>
        <p:spPr/>
        <p:txBody>
          <a:bodyPr/>
          <a:lstStyle/>
          <a:p>
            <a:pPr marL="0" indent="0">
              <a:buNone/>
            </a:pPr>
            <a:r>
              <a:rPr lang="el-GR" altLang="en-US"/>
              <a:t>          </a:t>
            </a:r>
          </a:p>
        </p:txBody>
      </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503</Words>
  <Application>Microsoft Office PowerPoint</Application>
  <PresentationFormat>Ευρεία οθόνη</PresentationFormat>
  <Paragraphs>54</Paragraphs>
  <Slides>18</Slides>
  <Notes>0</Notes>
  <HiddenSlides>0</HiddenSlides>
  <MMClips>0</MMClips>
  <ScaleCrop>false</ScaleCrop>
  <HeadingPairs>
    <vt:vector size="6" baseType="variant">
      <vt:variant>
        <vt:lpstr>Γραμματοσειρές που χρησιμοποιούνται</vt:lpstr>
      </vt:variant>
      <vt:variant>
        <vt:i4>9</vt:i4>
      </vt:variant>
      <vt:variant>
        <vt:lpstr>Θέμα</vt:lpstr>
      </vt:variant>
      <vt:variant>
        <vt:i4>1</vt:i4>
      </vt:variant>
      <vt:variant>
        <vt:lpstr>Τίτλοι διαφανειών</vt:lpstr>
      </vt:variant>
      <vt:variant>
        <vt:i4>18</vt:i4>
      </vt:variant>
    </vt:vector>
  </HeadingPairs>
  <TitlesOfParts>
    <vt:vector size="28" baseType="lpstr">
      <vt:lpstr>Arial</vt:lpstr>
      <vt:lpstr>Calibri</vt:lpstr>
      <vt:lpstr>Calibri Light</vt:lpstr>
      <vt:lpstr>Georgia</vt:lpstr>
      <vt:lpstr>Open Sans</vt:lpstr>
      <vt:lpstr>Rock Salt</vt:lpstr>
      <vt:lpstr>Trebuchet MS</vt:lpstr>
      <vt:lpstr>Tw Cen MT</vt:lpstr>
      <vt:lpstr>Wingdings</vt:lpstr>
      <vt:lpstr>Θέμα του Office</vt:lpstr>
      <vt:lpstr>Η ΕΝΕΤΙΚΗ ΟΙΚΟΝΟΜΙΚΗ ΔΙΕΙΣΔΥΣΗ ΚΑΙ ΤΟ ΣΧΙΣΜΑ ΤΩΝ ΕΚΚΛΗΣΙΩΝ </vt:lpstr>
      <vt:lpstr>α. Εμπορικά προνόμια στους Βενετούς</vt:lpstr>
      <vt:lpstr>Παρουσίαση του PowerPoint</vt:lpstr>
      <vt:lpstr>   </vt:lpstr>
      <vt:lpstr>Μερικές πληροφορίες για τους Νορμανδούς.</vt:lpstr>
      <vt:lpstr> </vt:lpstr>
      <vt:lpstr>Νορμανδικό κάστρο στα Γιάννενα</vt:lpstr>
      <vt:lpstr>Η μάχη Νορμανδών και Βενετών στο Δυρράχιο το 1081 και οι Βυζαντινοί</vt:lpstr>
      <vt:lpstr>Τα προνόμια στους Βενετούς/χρυσόβουλο</vt:lpstr>
      <vt:lpstr>Το Χρυσόβουλο</vt:lpstr>
      <vt:lpstr> </vt:lpstr>
      <vt:lpstr>Παρουσίαση του PowerPoint</vt:lpstr>
      <vt:lpstr>Παρουσίαση του PowerPoint</vt:lpstr>
      <vt:lpstr>β. Το σχίσμα των δύο Εκκλησιών</vt:lpstr>
      <vt:lpstr>Το σχίσμα των Εκκλησιών</vt:lpstr>
      <vt:lpstr>Πότε και γιατί συνέβη; </vt:lpstr>
      <vt:lpstr>Αποτελέσματα του Σχίσματος του 1054 </vt:lpstr>
      <vt:lpstr>Πηγές:</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Η ΕΝΕΤΙΚΗ ΟΙΚΟΝΟΜΙΚΗ ΔΙΕΙΣΔΥΣΗ ΚΑΙ ΤΟ ΣΧΙΣΜΑ ΤΩΝ ΕΚΚΛΗΣΙΩΝ </dc:title>
  <dc:creator>THEODOROS PAXIMADIS</dc:creator>
  <cp:lastModifiedBy>7ο Γυμνάσιο Αμαρουσίου</cp:lastModifiedBy>
  <cp:revision>10</cp:revision>
  <dcterms:created xsi:type="dcterms:W3CDTF">2023-01-29T14:28:00Z</dcterms:created>
  <dcterms:modified xsi:type="dcterms:W3CDTF">2023-03-06T08:48:55Z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2673955889F94905B0352340EE9AECB1</vt:lpwstr>
  </property>
  <property fmtid="{D5CDD505-2E9C-101B-9397-08002B2CF9AE}" pid="3" name="KSOProductBuildVer">
    <vt:lpwstr>1033-11.2.0.11486</vt:lpwstr>
  </property>
</Properties>
</file>