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0" r:id="rId5"/>
    <p:sldId id="259" r:id="rId6"/>
    <p:sldId id="258" r:id="rId7"/>
    <p:sldId id="263" r:id="rId8"/>
    <p:sldId id="257" r:id="rId9"/>
    <p:sldId id="264" r:id="rId10"/>
    <p:sldId id="267" r:id="rId11"/>
    <p:sldId id="265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9/4/2020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de-DE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Fragepronomen – Fragewörter – Interrogativpronomen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z="4000" b="1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sz="4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Ερωτηματικές αντωνυμίες – </a:t>
            </a:r>
            <a:r>
              <a:rPr lang="el-GR" sz="51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Ερωτηματικές</a:t>
            </a:r>
            <a:r>
              <a:rPr lang="el-GR" sz="4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λέξεις</a:t>
            </a:r>
            <a:endParaRPr lang="el-GR" sz="4600" i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b="1" dirty="0" smtClean="0"/>
              <a:t> 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welcher</a:t>
            </a:r>
            <a:r>
              <a:rPr lang="el-GR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de-DE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el-GR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de-DE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welches</a:t>
            </a:r>
            <a:r>
              <a:rPr lang="el-GR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endParaRPr lang="el-GR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welcher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de-DE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welche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de-DE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welches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συγκεκριμένα πρόσωπα ή πράγματα, που ανήκουν σε ομάδα όμοιων προσώπων ή πραγμάτων.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Επειδή ρωτάμε για κάτι συγκεκριμένο, </a:t>
            </a:r>
            <a:r>
              <a:rPr lang="el-G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δεν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απαντάμε </a:t>
            </a:r>
            <a:r>
              <a:rPr lang="el-GR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ποτέ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με το αόριστο άρθρο</a:t>
            </a:r>
            <a:r>
              <a:rPr lang="el-G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ein</a:t>
            </a:r>
            <a:r>
              <a:rPr lang="el-GR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de-DE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eine</a:t>
            </a:r>
            <a:r>
              <a:rPr lang="el-GR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de-DE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ein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με 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ποιος – ποια – ποιο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υπό την έννοια του 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ποιο είδος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Κλίνεται όπως το οριστικό άρθρο </a:t>
            </a:r>
            <a:r>
              <a:rPr lang="de-DE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der</a:t>
            </a:r>
            <a:r>
              <a:rPr lang="el-GR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de-DE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die</a:t>
            </a:r>
            <a:r>
              <a:rPr lang="el-GR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de-DE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das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π.χ.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Welche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ist deine Lieblingsbluse?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	  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Die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rote Bluse.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welch</a:t>
            </a:r>
            <a:r>
              <a:rPr lang="el-GR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-„</a:t>
            </a:r>
            <a:endParaRPr lang="el-GR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welch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-„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χρησιμοποιείται 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είτε μόνο του, είτε μαζί με ουσιαστικό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 Απαντάμε με 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οριστικό άρθρο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 τύπος </a:t>
            </a:r>
            <a:r>
              <a:rPr lang="el-GR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welches</a:t>
            </a:r>
            <a:r>
              <a:rPr lang="el-GR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χρησιμοποιείται συχνά μόνος του, με το ρήμα στον πληθυντικό: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π.χ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Welches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sind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die schönsten Ägäis-Inseln? 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Ποια είναι τα πιο ωραία νησιά του Αιγαίου;)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 f</a:t>
            </a:r>
            <a:r>
              <a:rPr lang="el-GR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</a:t>
            </a:r>
            <a:r>
              <a:rPr lang="de-DE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 ein</a:t>
            </a:r>
            <a:r>
              <a:rPr lang="el-GR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de-DE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 f</a:t>
            </a:r>
            <a:r>
              <a:rPr lang="el-GR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</a:t>
            </a:r>
            <a:r>
              <a:rPr lang="de-DE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 eine</a:t>
            </a:r>
            <a:r>
              <a:rPr lang="el-GR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de-DE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was f</a:t>
            </a:r>
            <a:r>
              <a:rPr lang="el-GR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ü</a:t>
            </a:r>
            <a:r>
              <a:rPr lang="de-DE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 ein</a:t>
            </a:r>
            <a:r>
              <a:rPr lang="el-GR" sz="36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endParaRPr lang="el-GR" sz="36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sz="3400" dirty="0" smtClean="0">
                <a:latin typeface="Arial" pitchFamily="34" charset="0"/>
                <a:cs typeface="Arial" pitchFamily="34" charset="0"/>
              </a:rPr>
              <a:t>Με </a:t>
            </a:r>
            <a:r>
              <a:rPr lang="el-GR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was f</a:t>
            </a:r>
            <a:r>
              <a:rPr lang="el-GR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ü</a:t>
            </a:r>
            <a:r>
              <a:rPr lang="de-DE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 ein</a:t>
            </a:r>
            <a:r>
              <a:rPr lang="el-GR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de-DE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was f</a:t>
            </a:r>
            <a:r>
              <a:rPr lang="el-GR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ü</a:t>
            </a:r>
            <a:r>
              <a:rPr lang="de-DE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 eine</a:t>
            </a:r>
            <a:r>
              <a:rPr lang="el-GR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de-DE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was f</a:t>
            </a:r>
            <a:r>
              <a:rPr lang="el-GR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ü</a:t>
            </a:r>
            <a:r>
              <a:rPr lang="de-DE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 ein</a:t>
            </a:r>
            <a:r>
              <a:rPr lang="el-GR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sz="3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ρωτάμε όταν μας ενδιαφέρει να μάθουμε την ιδιότητα, το είδος ενός προσώπου ή πράγματος.</a:t>
            </a:r>
          </a:p>
          <a:p>
            <a:r>
              <a:rPr lang="el-GR" sz="3400" dirty="0" smtClean="0">
                <a:latin typeface="Arial" pitchFamily="34" charset="0"/>
                <a:cs typeface="Arial" pitchFamily="34" charset="0"/>
              </a:rPr>
              <a:t>Επειδή </a:t>
            </a:r>
            <a:r>
              <a:rPr lang="el-GR" sz="3400" b="1" u="sng" dirty="0" smtClean="0">
                <a:latin typeface="Arial" pitchFamily="34" charset="0"/>
                <a:cs typeface="Arial" pitchFamily="34" charset="0"/>
              </a:rPr>
              <a:t>δε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 ρωτάμε για κάτι συγκεκριμένο, απαντάμε με το αόριστο άρθρο </a:t>
            </a:r>
            <a:r>
              <a:rPr lang="de-DE" sz="3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ein</a:t>
            </a:r>
            <a:r>
              <a:rPr lang="el-GR" sz="3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de-DE" sz="3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eine</a:t>
            </a:r>
            <a:r>
              <a:rPr lang="el-GR" sz="3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de-DE" sz="3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ein</a:t>
            </a:r>
            <a:r>
              <a:rPr lang="el-GR" sz="3400" b="1" u="sng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3400" dirty="0" smtClean="0">
                <a:latin typeface="Arial" pitchFamily="34" charset="0"/>
                <a:cs typeface="Arial" pitchFamily="34" charset="0"/>
              </a:rPr>
              <a:t>Μεταφράζουμε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με </a:t>
            </a:r>
            <a:r>
              <a:rPr lang="el-GR" sz="3400" b="1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τι είδους</a:t>
            </a:r>
            <a:r>
              <a:rPr lang="el-GR" sz="3400" b="1" u="sng" dirty="0" smtClean="0">
                <a:latin typeface="Arial" pitchFamily="34" charset="0"/>
                <a:cs typeface="Arial" pitchFamily="34" charset="0"/>
              </a:rPr>
              <a:t>.</a:t>
            </a:r>
            <a:endParaRPr lang="el-GR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3400" dirty="0" smtClean="0">
                <a:latin typeface="Arial" pitchFamily="34" charset="0"/>
                <a:cs typeface="Arial" pitchFamily="34" charset="0"/>
              </a:rPr>
              <a:t>Κλίνεται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όπως το αόριστο άρθρο </a:t>
            </a:r>
            <a:r>
              <a:rPr lang="de-DE" sz="3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ein</a:t>
            </a:r>
            <a:r>
              <a:rPr lang="el-GR" sz="3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de-DE" sz="3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eine</a:t>
            </a:r>
            <a:r>
              <a:rPr lang="el-GR" sz="3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de-DE" sz="3400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ein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όταν ακολουθεί ουσιαστικό και όπως η αόριστη αντωνυμία </a:t>
            </a:r>
            <a:endParaRPr lang="de-DE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3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de-DE" sz="3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ein</a:t>
            </a:r>
            <a:r>
              <a:rPr lang="el-GR" sz="3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de-DE" sz="3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eine</a:t>
            </a:r>
            <a:r>
              <a:rPr lang="el-GR" sz="3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de-DE" sz="3400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eins</a:t>
            </a:r>
            <a:r>
              <a:rPr lang="el-GR" sz="3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όταν δεν ακολουθεί ουσιαστικό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.</a:t>
            </a:r>
            <a:endParaRPr lang="de-DE" sz="3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sz="3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sz="3400" dirty="0" smtClean="0">
                <a:latin typeface="Arial" pitchFamily="34" charset="0"/>
                <a:cs typeface="Arial" pitchFamily="34" charset="0"/>
              </a:rPr>
              <a:t>π.χ.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3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Was für ein 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Hotel ist das?</a:t>
            </a:r>
          </a:p>
          <a:p>
            <a:pPr>
              <a:buNone/>
            </a:pPr>
            <a:r>
              <a:rPr lang="de-DE" sz="3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	Es ist ein Luxushotel.</a:t>
            </a:r>
          </a:p>
          <a:p>
            <a:pPr>
              <a:buNone/>
            </a:pPr>
            <a:r>
              <a:rPr lang="de-DE" sz="3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3400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Was für eins</a:t>
            </a:r>
            <a:r>
              <a:rPr lang="de-DE" sz="3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ist das?</a:t>
            </a:r>
          </a:p>
          <a:p>
            <a:pPr>
              <a:buNone/>
            </a:pPr>
            <a:r>
              <a:rPr lang="de-DE" sz="34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sz="3400" dirty="0" smtClean="0">
                <a:latin typeface="Arial" pitchFamily="34" charset="0"/>
                <a:cs typeface="Arial" pitchFamily="34" charset="0"/>
              </a:rPr>
              <a:t>	Es ist eins der Besten. </a:t>
            </a:r>
            <a:endParaRPr lang="el-GR" sz="3400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Fragenbildung</a:t>
            </a:r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de-DE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Σχηματισμός ερωτήσεων</a:t>
            </a:r>
            <a:endParaRPr lang="el-GR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 ερωτήσεις σχηματίζονται με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δύο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τρόπους: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Ξεκινώντας με μία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ερωτηματική αντωνυμία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Απαντάμε με </a:t>
            </a:r>
            <a:r>
              <a:rPr lang="de-DE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ή </a:t>
            </a:r>
            <a:r>
              <a:rPr lang="de-DE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Nein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	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Ξεκινώντας με το </a:t>
            </a:r>
            <a:r>
              <a:rPr lang="el-GR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ρήμα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Απαντάμε με </a:t>
            </a:r>
            <a:r>
              <a:rPr lang="de-DE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Ja</a:t>
            </a:r>
            <a:r>
              <a:rPr lang="el-G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de-DE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Nein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και</a:t>
            </a:r>
            <a:r>
              <a:rPr lang="el-G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Doch</a:t>
            </a:r>
            <a:r>
              <a:rPr lang="el-G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l-GR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„Ja</a:t>
            </a:r>
            <a:r>
              <a:rPr lang="el-GR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Nein,</a:t>
            </a:r>
            <a:r>
              <a:rPr lang="el-GR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Doch“</a:t>
            </a:r>
            <a:endParaRPr lang="el-GR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Όταν στην ερώτηση υπάρχει 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άρνηση 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nicht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u="sng" dirty="0" smtClean="0">
                <a:latin typeface="Arial" pitchFamily="34" charset="0"/>
                <a:cs typeface="Arial" pitchFamily="34" charset="0"/>
              </a:rPr>
              <a:t>kein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, τότε η απάντηση είναι μόνο 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Nein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ή 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Doch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Nein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επιβεβαιώνει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την άρνηση /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Negation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Doch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καταργεί την άρνηση διαφωνώντας με το περιεχόμενο της ερώτησης και μπορεί στα ελληνικά να μεταφραστεί με </a:t>
            </a:r>
            <a:r>
              <a:rPr lang="el-G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«κάθε άλλο</a:t>
            </a:r>
            <a:r>
              <a:rPr lang="el-G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l-G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el-G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πως</a:t>
            </a:r>
            <a:r>
              <a:rPr lang="el-G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ή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«και βέβαια».</a:t>
            </a:r>
            <a:endParaRPr lang="el-GR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l-G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Άρα: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Σε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θετική ερώτηση έχουμε απάντηση 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πάντα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με 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Ja</a:t>
            </a:r>
            <a:r>
              <a:rPr lang="el-G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Nein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Σε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αρνητική ερώτηση έχουμε απάντηση 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πάντα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με 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Doch</a:t>
            </a:r>
            <a:r>
              <a:rPr lang="el-G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/ 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Nein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Ποτέ </a:t>
            </a:r>
            <a:r>
              <a:rPr lang="de-DE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Ja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„Ja</a:t>
            </a:r>
            <a:r>
              <a:rPr lang="el-GR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de-DE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Nein,</a:t>
            </a:r>
            <a:r>
              <a:rPr lang="el-GR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Doch“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π.χ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Liest du jetzt?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	  </a:t>
            </a:r>
            <a:r>
              <a:rPr lang="de-DE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Ja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, ich lese. 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	  </a:t>
            </a:r>
            <a:r>
              <a:rPr lang="de-D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Nein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, ich lese später.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       Schwimmst du </a:t>
            </a:r>
            <a:r>
              <a:rPr lang="de-DE" i="1" u="sng" dirty="0" smtClean="0">
                <a:latin typeface="Arial" pitchFamily="34" charset="0"/>
                <a:cs typeface="Arial" pitchFamily="34" charset="0"/>
              </a:rPr>
              <a:t>nicht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gern?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       </a:t>
            </a:r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Doch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, ich schwimme gern.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       </a:t>
            </a:r>
            <a:r>
              <a:rPr lang="de-D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Nein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, ich schwimme nicht gern.</a:t>
            </a:r>
          </a:p>
          <a:p>
            <a:r>
              <a:rPr lang="de-DE" dirty="0" smtClean="0">
                <a:latin typeface="Arial" pitchFamily="34" charset="0"/>
                <a:cs typeface="Arial" pitchFamily="34" charset="0"/>
              </a:rPr>
              <a:t>       Iss du </a:t>
            </a:r>
            <a:r>
              <a:rPr lang="de-DE" i="1" u="sng" dirty="0" smtClean="0">
                <a:latin typeface="Arial" pitchFamily="34" charset="0"/>
                <a:cs typeface="Arial" pitchFamily="34" charset="0"/>
              </a:rPr>
              <a:t>kein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Eis?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Doch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, ich esse Eis?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       </a:t>
            </a:r>
            <a:r>
              <a:rPr lang="de-DE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Nein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, ich esse kein Eis?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wer</a:t>
            </a:r>
            <a:r>
              <a:rPr lang="el-GR" b="1" i="1" u="sng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endParaRPr lang="el-GR" i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το </a:t>
            </a:r>
            <a:r>
              <a:rPr lang="el-GR" b="1" u="sng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wer</a:t>
            </a:r>
            <a:r>
              <a:rPr lang="el-GR" b="1" u="sng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πρόσωπα και στα τρία γένη, στην ονομαστική ενικού και πληθυντικού αριθμού.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Όταν δεν υπάρχει υποκείμενο στην πρόταση, το ρήμα μπαίνει πάντα στο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γ΄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ενικό πρόσωπο.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με </a:t>
            </a:r>
            <a:r>
              <a:rPr lang="el-GR" b="1" u="sng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ποιος – ποια – ποιο – ποιοι – ποιες – ποια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π.χ. </a:t>
            </a:r>
            <a:r>
              <a:rPr lang="de-DE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Wer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ist das?   </a:t>
            </a:r>
            <a:r>
              <a:rPr lang="de-DE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Wer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sind sie?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el-GR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endParaRPr lang="el-GR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το </a:t>
            </a:r>
            <a:r>
              <a:rPr lang="el-GR" b="1" u="sng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el-GR" b="1" u="sng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πράγματα και στα τρία γένη, στην ονομαστική και στην αιτιατική ενικού και πληθυντικού αριθμού.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με </a:t>
            </a:r>
            <a:r>
              <a:rPr lang="el-GR" b="1" u="sng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τί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π.χ. </a:t>
            </a:r>
            <a:r>
              <a:rPr lang="de-DE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ist das?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το επάγγελμα ή την ιδιότητα κάποιου;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π.χ. </a:t>
            </a:r>
            <a:r>
              <a:rPr lang="de-DE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Was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ist dein Bruder? Lehrer oder Schüler?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wie</a:t>
            </a:r>
            <a:r>
              <a:rPr lang="el-GR" b="1" i="1" u="sng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l-GR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warum</a:t>
            </a:r>
            <a:r>
              <a:rPr lang="el-GR" b="1" i="1" u="sng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endParaRPr lang="el-GR" i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το </a:t>
            </a:r>
            <a:r>
              <a:rPr lang="el-GR" b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wie</a:t>
            </a:r>
            <a:r>
              <a:rPr lang="el-GR" b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τον τρόπο.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με </a:t>
            </a:r>
            <a:r>
              <a:rPr lang="el-GR" b="1" u="sng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πώς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π.χ. </a:t>
            </a:r>
            <a:r>
              <a:rPr lang="de-DE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Wie</a:t>
            </a:r>
            <a:r>
              <a:rPr lang="de-DE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machst du es?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το </a:t>
            </a:r>
            <a:r>
              <a:rPr lang="el-G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warum</a:t>
            </a:r>
            <a:r>
              <a:rPr lang="el-G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την αιτία.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με </a:t>
            </a:r>
            <a:r>
              <a:rPr lang="el-GR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γιατί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π.χ. 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Warum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lachst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du nicht?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wo</a:t>
            </a:r>
            <a:r>
              <a:rPr lang="el-GR" b="1" i="1" u="sng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l-GR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woher</a:t>
            </a:r>
            <a:r>
              <a:rPr lang="el-GR" b="1" i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l-G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το </a:t>
            </a:r>
            <a:r>
              <a:rPr lang="el-GR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wo</a:t>
            </a:r>
            <a:r>
              <a:rPr lang="el-GR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τον τόπο που βρίσκεται κάποιος ή κάτι.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με </a:t>
            </a:r>
            <a:r>
              <a:rPr lang="el-GR" b="1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πού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Δηλώνει στάση και απαντάμε σε δοτική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π.χ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Wo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bist du jetzt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	  Ich bin im (in dem) Kaufhaus.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το </a:t>
            </a:r>
            <a:r>
              <a:rPr lang="el-GR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woher</a:t>
            </a:r>
            <a:r>
              <a:rPr lang="el-GR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το σημείο / τόπο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κ.λ.π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 που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προέρχεται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κάποιος ή κάτι.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με </a:t>
            </a:r>
            <a:r>
              <a:rPr lang="el-GR" b="1" u="sng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από πού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π.χ.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Woher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kommst du?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wohin</a:t>
            </a:r>
            <a:r>
              <a:rPr lang="el-GR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endParaRPr lang="el-GR" i="1" dirty="0">
              <a:solidFill>
                <a:srgbClr val="FF000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το 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wohin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το σημείο / τόπο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κ.λ.π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 που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κατευθύνεται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κάποιος ή κάτι.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με </a:t>
            </a:r>
            <a:r>
              <a:rPr lang="el-GR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προς τα πού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Δηλώνει κίνηση και απαντάμε σε αιτιατική κατά κύριο λόγο. </a:t>
            </a:r>
          </a:p>
          <a:p>
            <a:pPr>
              <a:buNone/>
            </a:pPr>
            <a:r>
              <a:rPr lang="de-DE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π.χ.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Wohin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gehst / fährst du?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Ins</a:t>
            </a:r>
            <a:r>
              <a:rPr lang="de-DE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Kaufhaus!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Εξαίρεση το </a:t>
            </a:r>
            <a:r>
              <a:rPr lang="de-DE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nach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και </a:t>
            </a:r>
            <a:r>
              <a:rPr lang="de-DE" b="1" u="sng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zu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π.χ.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Wohin gehst / fährst du?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Nach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Hause!        </a:t>
            </a:r>
            <a:r>
              <a:rPr lang="de-DE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Zur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Schule!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wann</a:t>
            </a:r>
            <a:r>
              <a:rPr lang="el-GR" b="1" i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de-DE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wie lange</a:t>
            </a:r>
            <a:r>
              <a:rPr lang="el-GR" b="1" i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l-G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το </a:t>
            </a:r>
            <a:r>
              <a:rPr lang="el-GR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wann</a:t>
            </a:r>
            <a:r>
              <a:rPr lang="el-GR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την αρχή ενός χρονικού διαστήματος.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με </a:t>
            </a:r>
            <a:r>
              <a:rPr lang="el-GR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πότε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π.χ.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Wann</a:t>
            </a:r>
            <a:r>
              <a:rPr lang="de-DE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kommen die Gitarristen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	  Um 8.00 Uhr.</a:t>
            </a:r>
          </a:p>
          <a:p>
            <a:pPr>
              <a:buNone/>
            </a:pP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το </a:t>
            </a:r>
            <a:r>
              <a:rPr lang="el-GR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wie lange</a:t>
            </a:r>
            <a:r>
              <a:rPr lang="el-GR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τη διάρκεια ενός χρονικού διαστήματος.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με </a:t>
            </a:r>
            <a:r>
              <a:rPr lang="el-GR" b="1" u="sng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πόση ώρα / πόση διάρκεια / πόσο καιρό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π.χ.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Wie lange</a:t>
            </a:r>
            <a:r>
              <a:rPr lang="de-DE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dauert der Musikunterricht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	 Eine Stunde.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wie oft</a:t>
            </a:r>
            <a:r>
              <a:rPr lang="el-GR" b="1" i="1" u="sng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de-DE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l-GR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wie viel</a:t>
            </a:r>
            <a:r>
              <a:rPr lang="el-GR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 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Με το </a:t>
            </a:r>
            <a:r>
              <a:rPr lang="el-GR" b="1" u="sng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wie oft</a:t>
            </a:r>
            <a:r>
              <a:rPr lang="el-GR" b="1" u="sng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τη συχνότητα ενός επαναλαμβανόμενου φαινομένου.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με </a:t>
            </a:r>
            <a:r>
              <a:rPr lang="el-GR" b="1" u="sng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πόσο συχνά / πόσες φορές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π.χ.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Wie oft</a:t>
            </a:r>
            <a:r>
              <a:rPr lang="de-DE" dirty="0" smtClean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schwimmst du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	 Jeden Tag. / Dreimal in der Woche.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το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wie viel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την ποσότητα σε ουσιαστικά στον ενικό αριθμό ή για ποσότητες που δε μετριούνται.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με </a:t>
            </a:r>
            <a:r>
              <a:rPr lang="el-GR" b="1" u="sng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πόσο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π.χ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Wie viel</a:t>
            </a:r>
            <a:r>
              <a:rPr lang="de-DE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Cola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trinkst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du?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	  Sehr viel!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de-DE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wie viele</a:t>
            </a:r>
            <a:r>
              <a:rPr lang="el-GR" b="1" i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endParaRPr lang="el-GR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„</a:t>
            </a:r>
            <a:r>
              <a:rPr lang="de-DE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wie viele</a:t>
            </a:r>
            <a:r>
              <a:rPr lang="el-GR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l-GR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ρωτάμε για την ποσότητα σε ουσιαστικά στον πληθυντικό αριθμό.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Μεταφράζουμε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με </a:t>
            </a:r>
            <a:r>
              <a:rPr lang="el-GR" b="1" u="sng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πόσοι – πόσες – πόσα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endParaRPr lang="de-DE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π.χ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Wie viele 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Schokoladen sind das?</a:t>
            </a:r>
          </a:p>
          <a:p>
            <a:pPr>
              <a:buNone/>
            </a:pPr>
            <a:r>
              <a:rPr lang="de-DE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de-DE" dirty="0" smtClean="0">
                <a:latin typeface="Arial" pitchFamily="34" charset="0"/>
                <a:cs typeface="Arial" pitchFamily="34" charset="0"/>
              </a:rPr>
              <a:t>	Es sind 150 Schokoladen. 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600</Words>
  <Application>Microsoft Office PowerPoint</Application>
  <PresentationFormat>Προβολή στην οθόνη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 Fragepronomen – Fragewörter – Interrogativpronomen </vt:lpstr>
      <vt:lpstr>„wer“</vt:lpstr>
      <vt:lpstr>„was“</vt:lpstr>
      <vt:lpstr>„wie“ - „warum“</vt:lpstr>
      <vt:lpstr>„wo“ - „woher“ </vt:lpstr>
      <vt:lpstr>„wohin“</vt:lpstr>
      <vt:lpstr>„wann“ - „wie lange“ </vt:lpstr>
      <vt:lpstr>„wie oft“ - „wie viel“ </vt:lpstr>
      <vt:lpstr>„wie viele“</vt:lpstr>
      <vt:lpstr>„welcher - welche – welches“</vt:lpstr>
      <vt:lpstr>„welch-„</vt:lpstr>
      <vt:lpstr>„was für ein – was für eine – was für ein“</vt:lpstr>
      <vt:lpstr>Fragenbildung Σχηματισμός ερωτήσεων</vt:lpstr>
      <vt:lpstr>„Ja, Nein, Doch“</vt:lpstr>
      <vt:lpstr>„Ja, Nein, Doch“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Fragepronomen – Fragewörter – Interrogativpronomen </dc:title>
  <dc:creator>user</dc:creator>
  <cp:lastModifiedBy>user</cp:lastModifiedBy>
  <cp:revision>15</cp:revision>
  <dcterms:created xsi:type="dcterms:W3CDTF">2020-04-09T17:09:05Z</dcterms:created>
  <dcterms:modified xsi:type="dcterms:W3CDTF">2020-04-09T22:04:33Z</dcterms:modified>
</cp:coreProperties>
</file>