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61" r:id="rId5"/>
    <p:sldId id="262" r:id="rId6"/>
    <p:sldId id="258" r:id="rId7"/>
    <p:sldId id="265" r:id="rId8"/>
    <p:sldId id="259" r:id="rId9"/>
    <p:sldId id="260" r:id="rId10"/>
    <p:sldId id="266" r:id="rId11"/>
    <p:sldId id="264"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63BAF-6CEA-453F-B4C3-A307F55F1F3D}" v="1114" dt="2021-05-11T19:27:30.468"/>
    <p1510:client id="{424D9713-CF4C-4324-8171-95A58EC18461}" v="29" dt="2021-05-11T19:01:09.243"/>
    <p1510:client id="{84961B2F-E901-41C1-A6B7-42E6FC631428}" v="227" dt="2021-05-11T16:49:03.997"/>
    <p1510:client id="{924F3BBE-AD86-49AD-ADF7-2A5593B9308D}" v="33" dt="2021-05-11T16:53:16.216"/>
    <p1510:client id="{9FADDF12-9DD1-4B4E-AE64-B34B55219E3A}" v="151" dt="2021-05-11T16:16:58.396"/>
    <p1510:client id="{C6E658B0-2AE2-45F5-836E-FB76CE77C3B7}" v="543" dt="2021-05-11T12:37:57.319"/>
    <p1510:client id="{D937CA11-81E3-4AF5-9EA1-F29E07623CBF}" v="569" dt="2021-05-11T18:53:48.703"/>
    <p1510:client id="{F78055D6-E7CE-4C32-A4C3-0F0AC38A4F88}" v="8" dt="2021-05-11T20:11:28.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5/11/2021</a:t>
            </a:fld>
            <a:endParaRPr lang="en-US"/>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20297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5/11/2021</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73809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5/11/2021</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16184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5/11/2021</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9837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5/11/2021</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74474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5/11/2021</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115459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5/11/2021</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70880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5/11/2021</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24860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5/11/2021</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680451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5/11/2021</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16083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5/11/2021</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07265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5/11/2021</a:t>
            </a:fld>
            <a:endParaRPr lang="en-US"/>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a:p>
        </p:txBody>
      </p:sp>
    </p:spTree>
    <p:extLst>
      <p:ext uri="{BB962C8B-B14F-4D97-AF65-F5344CB8AC3E}">
        <p14:creationId xmlns:p14="http://schemas.microsoft.com/office/powerpoint/2010/main" val="244782319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greek-language.gr" TargetMode="External"/><Relationship Id="rId2" Type="http://schemas.openxmlformats.org/officeDocument/2006/relationships/hyperlink" Target="http://www.politeianet.g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ncubator.wikimedia.org/wiki/Wq/grc/%CE%A0%CE%BB%CE%AC%CF%84%CF%89%CE%BD" TargetMode="External"/><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5">
            <a:extLst>
              <a:ext uri="{FF2B5EF4-FFF2-40B4-BE49-F238E27FC236}">
                <a16:creationId xmlns:a16="http://schemas.microsoft.com/office/drawing/2014/main" id="{AE192E3E-68A9-4F36-936C-1C8D0B9EF1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Rectangle 17">
            <a:extLst>
              <a:ext uri="{FF2B5EF4-FFF2-40B4-BE49-F238E27FC236}">
                <a16:creationId xmlns:a16="http://schemas.microsoft.com/office/drawing/2014/main" id="{7DC12D2C-21A1-44CF-BA29-D0EE453AB7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ctrTitle"/>
          </p:nvPr>
        </p:nvSpPr>
        <p:spPr>
          <a:xfrm>
            <a:off x="1077363" y="3813472"/>
            <a:ext cx="3439876" cy="2057343"/>
          </a:xfrm>
        </p:spPr>
        <p:txBody>
          <a:bodyPr vert="horz" lIns="91440" tIns="45720" rIns="91440" bIns="45720" rtlCol="0" anchor="t">
            <a:normAutofit/>
          </a:bodyPr>
          <a:lstStyle/>
          <a:p>
            <a:pPr algn="ctr"/>
            <a:r>
              <a:rPr lang="en-US" u="sng"/>
              <a:t/>
            </a:r>
            <a:br>
              <a:rPr lang="en-US" u="sng"/>
            </a:br>
            <a:r>
              <a:rPr lang="en-US" b="1" u="sng" kern="1200" err="1">
                <a:effectLst/>
                <a:latin typeface="+mj-lt"/>
                <a:ea typeface="+mj-ea"/>
                <a:cs typeface="+mj-cs"/>
              </a:rPr>
              <a:t>Προσωκρ</a:t>
            </a:r>
            <a:r>
              <a:rPr lang="en-US" b="1" u="sng" kern="1200">
                <a:effectLst/>
                <a:latin typeface="+mj-lt"/>
                <a:ea typeface="+mj-ea"/>
                <a:cs typeface="+mj-cs"/>
              </a:rPr>
              <a:t>α</a:t>
            </a:r>
            <a:r>
              <a:rPr lang="en-US" b="1" u="sng" kern="1200" err="1">
                <a:effectLst/>
                <a:latin typeface="+mj-lt"/>
                <a:ea typeface="+mj-ea"/>
                <a:cs typeface="+mj-cs"/>
              </a:rPr>
              <a:t>τικοί</a:t>
            </a:r>
            <a:r>
              <a:rPr lang="en-US" b="1" u="sng" kern="1200">
                <a:effectLst/>
                <a:latin typeface="+mj-lt"/>
                <a:ea typeface="+mj-ea"/>
                <a:cs typeface="+mj-cs"/>
              </a:rPr>
              <a:t> </a:t>
            </a:r>
            <a:r>
              <a:rPr lang="en-US" b="1" u="sng" kern="1200" err="1">
                <a:effectLst/>
                <a:latin typeface="+mj-lt"/>
                <a:ea typeface="+mj-ea"/>
                <a:cs typeface="+mj-cs"/>
              </a:rPr>
              <a:t>φιλόσοφοι</a:t>
            </a:r>
            <a:endParaRPr lang="el-GR" u="sng" err="1">
              <a:ea typeface="+mj-ea"/>
              <a:cs typeface="+mj-cs"/>
            </a:endParaRPr>
          </a:p>
        </p:txBody>
      </p:sp>
      <p:sp>
        <p:nvSpPr>
          <p:cNvPr id="20" name="Rectangle 19">
            <a:extLst>
              <a:ext uri="{FF2B5EF4-FFF2-40B4-BE49-F238E27FC236}">
                <a16:creationId xmlns:a16="http://schemas.microsoft.com/office/drawing/2014/main" id="{95598DD8-827C-48DB-AD4F-AEBB72483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557"/>
            <a:ext cx="5223349" cy="342023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34">
            <a:extLst>
              <a:ext uri="{FF2B5EF4-FFF2-40B4-BE49-F238E27FC236}">
                <a16:creationId xmlns:a16="http://schemas.microsoft.com/office/drawing/2014/main" id="{EB40E5E0-6677-497A-8E9D-E8575E276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783473" y="3856"/>
            <a:ext cx="3439876" cy="3414827"/>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23">
            <a:extLst>
              <a:ext uri="{FF2B5EF4-FFF2-40B4-BE49-F238E27FC236}">
                <a16:creationId xmlns:a16="http://schemas.microsoft.com/office/drawing/2014/main" id="{AC46E49D-1D37-455E-BDA2-28DAF37214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55978" y="-1558"/>
            <a:ext cx="3439878" cy="3420239"/>
          </a:xfrm>
          <a:custGeom>
            <a:avLst/>
            <a:gdLst>
              <a:gd name="connsiteX0" fmla="*/ 3439878 w 3439878"/>
              <a:gd name="connsiteY0" fmla="*/ 3420239 h 3420239"/>
              <a:gd name="connsiteX1" fmla="*/ 0 w 3439878"/>
              <a:gd name="connsiteY1" fmla="*/ 3420239 h 3420239"/>
              <a:gd name="connsiteX2" fmla="*/ 0 w 3439878"/>
              <a:gd name="connsiteY2" fmla="*/ 0 h 3420239"/>
              <a:gd name="connsiteX3" fmla="*/ 3856 w 3439878"/>
              <a:gd name="connsiteY3" fmla="*/ 0 h 3420239"/>
              <a:gd name="connsiteX4" fmla="*/ 3856 w 3439878"/>
              <a:gd name="connsiteY4" fmla="*/ 133338 h 3420239"/>
              <a:gd name="connsiteX5" fmla="*/ 5641 w 3439878"/>
              <a:gd name="connsiteY5" fmla="*/ 203263 h 3420239"/>
              <a:gd name="connsiteX6" fmla="*/ 3347718 w 3439878"/>
              <a:gd name="connsiteY6" fmla="*/ 3415186 h 3420239"/>
              <a:gd name="connsiteX7" fmla="*/ 3427612 w 3439878"/>
              <a:gd name="connsiteY7" fmla="*/ 3417124 h 3420239"/>
              <a:gd name="connsiteX8" fmla="*/ 3856 w 3439878"/>
              <a:gd name="connsiteY8" fmla="*/ 3417124 h 3420239"/>
              <a:gd name="connsiteX9" fmla="*/ 3856 w 3439878"/>
              <a:gd name="connsiteY9" fmla="*/ 3418681 h 3420239"/>
              <a:gd name="connsiteX10" fmla="*/ 3439878 w 3439878"/>
              <a:gd name="connsiteY10" fmla="*/ 3418681 h 34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9878" h="3420239">
                <a:moveTo>
                  <a:pt x="3439878" y="3420239"/>
                </a:moveTo>
                <a:lnTo>
                  <a:pt x="0" y="3420239"/>
                </a:lnTo>
                <a:lnTo>
                  <a:pt x="0" y="0"/>
                </a:lnTo>
                <a:lnTo>
                  <a:pt x="3856" y="0"/>
                </a:lnTo>
                <a:lnTo>
                  <a:pt x="3856" y="133338"/>
                </a:lnTo>
                <a:lnTo>
                  <a:pt x="5641" y="203263"/>
                </a:lnTo>
                <a:cubicBezTo>
                  <a:pt x="94351" y="1936677"/>
                  <a:pt x="1541917" y="3327355"/>
                  <a:pt x="3347718" y="3415186"/>
                </a:cubicBezTo>
                <a:lnTo>
                  <a:pt x="3427612" y="3417124"/>
                </a:lnTo>
                <a:lnTo>
                  <a:pt x="3856" y="3417124"/>
                </a:lnTo>
                <a:lnTo>
                  <a:pt x="3856" y="3418681"/>
                </a:lnTo>
                <a:lnTo>
                  <a:pt x="3439878" y="34186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Εικόνα 4" descr="Εικόνα που περιέχει κείμενο&#10;&#10;Περιγραφή που δημιουργήθηκε αυτόματα">
            <a:extLst>
              <a:ext uri="{FF2B5EF4-FFF2-40B4-BE49-F238E27FC236}">
                <a16:creationId xmlns:a16="http://schemas.microsoft.com/office/drawing/2014/main" id="{A7D01D08-5E29-440F-A9DE-6B1703B2F44F}"/>
              </a:ext>
            </a:extLst>
          </p:cNvPr>
          <p:cNvPicPr>
            <a:picLocks noChangeAspect="1"/>
          </p:cNvPicPr>
          <p:nvPr/>
        </p:nvPicPr>
        <p:blipFill rotWithShape="1">
          <a:blip r:embed="rId2"/>
          <a:srcRect t="5799" b="15800"/>
          <a:stretch/>
        </p:blipFill>
        <p:spPr>
          <a:xfrm>
            <a:off x="5216651" y="-1558"/>
            <a:ext cx="6979975" cy="3420240"/>
          </a:xfrm>
          <a:custGeom>
            <a:avLst/>
            <a:gdLst/>
            <a:ahLst/>
            <a:cxnLst/>
            <a:rect l="l" t="t" r="r" b="b"/>
            <a:pathLst>
              <a:path w="6979975" h="3420240">
                <a:moveTo>
                  <a:pt x="13648" y="0"/>
                </a:moveTo>
                <a:lnTo>
                  <a:pt x="6979975" y="0"/>
                </a:lnTo>
                <a:lnTo>
                  <a:pt x="6979975" y="1557"/>
                </a:lnTo>
                <a:lnTo>
                  <a:pt x="3556219" y="1557"/>
                </a:lnTo>
                <a:lnTo>
                  <a:pt x="3636113" y="3495"/>
                </a:lnTo>
                <a:cubicBezTo>
                  <a:pt x="5441914" y="91326"/>
                  <a:pt x="6889480" y="1482004"/>
                  <a:pt x="6978190" y="3215418"/>
                </a:cubicBezTo>
                <a:lnTo>
                  <a:pt x="6979975" y="3285343"/>
                </a:lnTo>
                <a:lnTo>
                  <a:pt x="6979975" y="3420240"/>
                </a:lnTo>
                <a:lnTo>
                  <a:pt x="13648" y="3420240"/>
                </a:lnTo>
                <a:lnTo>
                  <a:pt x="13648" y="3420238"/>
                </a:lnTo>
                <a:lnTo>
                  <a:pt x="0" y="3420238"/>
                </a:lnTo>
                <a:lnTo>
                  <a:pt x="0" y="1557"/>
                </a:lnTo>
                <a:lnTo>
                  <a:pt x="13648" y="1557"/>
                </a:lnTo>
                <a:close/>
              </a:path>
            </a:pathLst>
          </a:custGeom>
        </p:spPr>
      </p:pic>
      <p:sp>
        <p:nvSpPr>
          <p:cNvPr id="3" name="Υπότιτλος 2"/>
          <p:cNvSpPr>
            <a:spLocks noGrp="1"/>
          </p:cNvSpPr>
          <p:nvPr>
            <p:ph type="subTitle" idx="1"/>
          </p:nvPr>
        </p:nvSpPr>
        <p:spPr>
          <a:xfrm>
            <a:off x="5092952" y="4084869"/>
            <a:ext cx="5885987" cy="2005151"/>
          </a:xfrm>
        </p:spPr>
        <p:txBody>
          <a:bodyPr vert="horz" lIns="91440" tIns="45720" rIns="91440" bIns="45720" rtlCol="0" anchor="t">
            <a:noAutofit/>
          </a:bodyPr>
          <a:lstStyle/>
          <a:p>
            <a:pPr marL="342900" indent="-342900">
              <a:lnSpc>
                <a:spcPct val="110000"/>
              </a:lnSpc>
              <a:buChar char="•"/>
            </a:pPr>
            <a:r>
              <a:rPr lang="en-US" err="1">
                <a:latin typeface="Calibri"/>
                <a:cs typeface="Calibri"/>
              </a:rPr>
              <a:t>Μι</a:t>
            </a:r>
            <a:r>
              <a:rPr lang="en-US">
                <a:latin typeface="Calibri"/>
                <a:cs typeface="Calibri"/>
              </a:rPr>
              <a:t>α </a:t>
            </a:r>
            <a:r>
              <a:rPr lang="en-US" err="1">
                <a:latin typeface="Calibri"/>
                <a:cs typeface="Calibri"/>
              </a:rPr>
              <a:t>εργ</a:t>
            </a:r>
            <a:r>
              <a:rPr lang="en-US">
                <a:latin typeface="Calibri"/>
                <a:cs typeface="Calibri"/>
              </a:rPr>
              <a:t>α</a:t>
            </a:r>
            <a:r>
              <a:rPr lang="en-US" err="1">
                <a:latin typeface="Calibri"/>
                <a:cs typeface="Calibri"/>
              </a:rPr>
              <a:t>σί</a:t>
            </a:r>
            <a:r>
              <a:rPr lang="en-US">
                <a:latin typeface="Calibri"/>
                <a:cs typeface="Calibri"/>
              </a:rPr>
              <a:t>α </a:t>
            </a:r>
            <a:r>
              <a:rPr lang="en-US" err="1">
                <a:latin typeface="Calibri"/>
                <a:cs typeface="Calibri"/>
              </a:rPr>
              <a:t>των</a:t>
            </a:r>
            <a:r>
              <a:rPr lang="en-US">
                <a:latin typeface="Calibri"/>
                <a:cs typeface="Calibri"/>
              </a:rPr>
              <a:t> μα</a:t>
            </a:r>
            <a:r>
              <a:rPr lang="en-US" err="1">
                <a:latin typeface="Calibri"/>
                <a:cs typeface="Calibri"/>
              </a:rPr>
              <a:t>θήτων</a:t>
            </a:r>
            <a:r>
              <a:rPr lang="en-US">
                <a:latin typeface="Calibri"/>
                <a:cs typeface="Calibri"/>
              </a:rPr>
              <a:t>: </a:t>
            </a:r>
            <a:r>
              <a:rPr lang="en-US" err="1">
                <a:latin typeface="Calibri"/>
                <a:cs typeface="Calibri"/>
              </a:rPr>
              <a:t>Γιάννη</a:t>
            </a:r>
            <a:r>
              <a:rPr lang="en-US">
                <a:latin typeface="Calibri"/>
                <a:cs typeface="Calibri"/>
              </a:rPr>
              <a:t> Πα</a:t>
            </a:r>
            <a:r>
              <a:rPr lang="en-US" err="1">
                <a:latin typeface="Calibri"/>
                <a:cs typeface="Calibri"/>
              </a:rPr>
              <a:t>τινιώτη</a:t>
            </a:r>
            <a:r>
              <a:rPr lang="en-US">
                <a:latin typeface="Calibri"/>
                <a:cs typeface="Calibri"/>
              </a:rPr>
              <a:t>, </a:t>
            </a:r>
            <a:r>
              <a:rPr lang="en-US" err="1">
                <a:latin typeface="Calibri"/>
                <a:cs typeface="Calibri"/>
              </a:rPr>
              <a:t>Γιάννη</a:t>
            </a:r>
            <a:r>
              <a:rPr lang="en-US">
                <a:latin typeface="Calibri"/>
                <a:cs typeface="Calibri"/>
              </a:rPr>
              <a:t> </a:t>
            </a:r>
            <a:r>
              <a:rPr lang="en-US" err="1">
                <a:latin typeface="Calibri"/>
                <a:cs typeface="Calibri"/>
              </a:rPr>
              <a:t>Μώρου</a:t>
            </a:r>
            <a:r>
              <a:rPr lang="en-US">
                <a:latin typeface="Calibri"/>
                <a:cs typeface="Calibri"/>
              </a:rPr>
              <a:t>, </a:t>
            </a:r>
            <a:r>
              <a:rPr lang="en-US" err="1">
                <a:latin typeface="Calibri"/>
                <a:cs typeface="Calibri"/>
              </a:rPr>
              <a:t>Αλέξ</a:t>
            </a:r>
            <a:r>
              <a:rPr lang="en-US">
                <a:latin typeface="Calibri"/>
                <a:cs typeface="Calibri"/>
              </a:rPr>
              <a:t>α</a:t>
            </a:r>
            <a:r>
              <a:rPr lang="en-US" err="1">
                <a:latin typeface="Calibri"/>
                <a:cs typeface="Calibri"/>
              </a:rPr>
              <a:t>νδρου</a:t>
            </a:r>
            <a:r>
              <a:rPr lang="en-US">
                <a:latin typeface="Calibri"/>
                <a:cs typeface="Calibri"/>
              </a:rPr>
              <a:t> </a:t>
            </a:r>
            <a:r>
              <a:rPr lang="en-US" err="1">
                <a:latin typeface="Calibri"/>
                <a:cs typeface="Calibri"/>
              </a:rPr>
              <a:t>Πόθου</a:t>
            </a:r>
            <a:r>
              <a:rPr lang="en-US">
                <a:latin typeface="Calibri"/>
                <a:cs typeface="Calibri"/>
              </a:rPr>
              <a:t>, </a:t>
            </a:r>
            <a:r>
              <a:rPr lang="en-US" err="1">
                <a:latin typeface="Calibri"/>
                <a:cs typeface="Calibri"/>
              </a:rPr>
              <a:t>Θάνου</a:t>
            </a:r>
            <a:r>
              <a:rPr lang="en-US">
                <a:latin typeface="Calibri"/>
                <a:cs typeface="Calibri"/>
              </a:rPr>
              <a:t> Παπα</a:t>
            </a:r>
            <a:r>
              <a:rPr lang="en-US" err="1">
                <a:latin typeface="Calibri"/>
                <a:cs typeface="Calibri"/>
              </a:rPr>
              <a:t>νικολό</a:t>
            </a:r>
            <a:r>
              <a:rPr lang="en-US">
                <a:latin typeface="Calibri"/>
                <a:cs typeface="Calibri"/>
              </a:rPr>
              <a:t>π</a:t>
            </a:r>
            <a:r>
              <a:rPr lang="en-US" err="1">
                <a:latin typeface="Calibri"/>
                <a:cs typeface="Calibri"/>
              </a:rPr>
              <a:t>ουλου</a:t>
            </a:r>
            <a:endParaRPr lang="en-US">
              <a:latin typeface="Calibri"/>
              <a:cs typeface="Calibri"/>
            </a:endParaRPr>
          </a:p>
          <a:p>
            <a:pPr marL="342900" indent="-342900">
              <a:lnSpc>
                <a:spcPct val="110000"/>
              </a:lnSpc>
              <a:buChar char="•"/>
            </a:pPr>
            <a:r>
              <a:rPr lang="en-US" err="1">
                <a:latin typeface="Calibri"/>
                <a:cs typeface="Calibri"/>
              </a:rPr>
              <a:t>Τμήμ</a:t>
            </a:r>
            <a:r>
              <a:rPr lang="en-US">
                <a:latin typeface="Calibri"/>
                <a:cs typeface="Calibri"/>
              </a:rPr>
              <a:t>α: Γ3</a:t>
            </a:r>
          </a:p>
          <a:p>
            <a:pPr marL="342900" indent="-342900">
              <a:lnSpc>
                <a:spcPct val="110000"/>
              </a:lnSpc>
              <a:buChar char="•"/>
            </a:pPr>
            <a:r>
              <a:rPr lang="en-US">
                <a:latin typeface="Calibri"/>
                <a:cs typeface="Calibri"/>
              </a:rPr>
              <a:t>Υπ</a:t>
            </a:r>
            <a:r>
              <a:rPr lang="en-US" err="1">
                <a:latin typeface="Calibri"/>
                <a:cs typeface="Calibri"/>
              </a:rPr>
              <a:t>εύθυνη</a:t>
            </a:r>
            <a:r>
              <a:rPr lang="en-US">
                <a:latin typeface="Calibri"/>
                <a:cs typeface="Calibri"/>
              </a:rPr>
              <a:t> κα</a:t>
            </a:r>
            <a:r>
              <a:rPr lang="en-US" err="1">
                <a:latin typeface="Calibri"/>
                <a:cs typeface="Calibri"/>
              </a:rPr>
              <a:t>θηγήτρι</a:t>
            </a:r>
            <a:r>
              <a:rPr lang="en-US">
                <a:latin typeface="Calibri"/>
                <a:cs typeface="Calibri"/>
              </a:rPr>
              <a:t>α: K. </a:t>
            </a:r>
            <a:r>
              <a:rPr lang="en-US" err="1">
                <a:latin typeface="Calibri"/>
                <a:cs typeface="Calibri"/>
              </a:rPr>
              <a:t>Τρι</a:t>
            </a:r>
            <a:r>
              <a:rPr lang="en-US">
                <a:latin typeface="Calibri"/>
                <a:cs typeface="Calibri"/>
              </a:rPr>
              <a:t>α</a:t>
            </a:r>
            <a:r>
              <a:rPr lang="en-US" err="1">
                <a:latin typeface="Calibri"/>
                <a:cs typeface="Calibri"/>
              </a:rPr>
              <a:t>ντο</a:t>
            </a:r>
            <a:r>
              <a:rPr lang="en-US">
                <a:latin typeface="Calibri"/>
                <a:cs typeface="Calibri"/>
              </a:rPr>
              <a:t>π</a:t>
            </a:r>
            <a:r>
              <a:rPr lang="en-US" err="1">
                <a:latin typeface="Calibri"/>
                <a:cs typeface="Calibri"/>
              </a:rPr>
              <a:t>ούλου</a:t>
            </a:r>
            <a:endParaRPr lang="en-US">
              <a:latin typeface="Calibri"/>
              <a:cs typeface="Calibri"/>
            </a:endParaRPr>
          </a:p>
          <a:p>
            <a:pPr marL="342900" indent="-342900">
              <a:lnSpc>
                <a:spcPct val="110000"/>
              </a:lnSpc>
              <a:buChar char="•"/>
            </a:pPr>
            <a:r>
              <a:rPr lang="en-US" err="1">
                <a:latin typeface="Calibri"/>
                <a:cs typeface="Calibri"/>
              </a:rPr>
              <a:t>Σχολικό</a:t>
            </a:r>
            <a:r>
              <a:rPr lang="en-US">
                <a:latin typeface="Calibri"/>
                <a:cs typeface="Calibri"/>
              </a:rPr>
              <a:t> </a:t>
            </a:r>
            <a:r>
              <a:rPr lang="en-US" err="1">
                <a:latin typeface="Calibri"/>
                <a:cs typeface="Calibri"/>
              </a:rPr>
              <a:t>έτος</a:t>
            </a:r>
            <a:r>
              <a:rPr lang="en-US">
                <a:latin typeface="Calibri"/>
                <a:cs typeface="Calibri"/>
              </a:rPr>
              <a:t>: 2020-21</a:t>
            </a:r>
          </a:p>
          <a:p>
            <a:pPr marL="342900" indent="-342900">
              <a:lnSpc>
                <a:spcPct val="110000"/>
              </a:lnSpc>
              <a:buChar char="•"/>
            </a:pPr>
            <a:endParaRPr lang="en-US"/>
          </a:p>
          <a:p>
            <a:pPr>
              <a:lnSpc>
                <a:spcPct val="110000"/>
              </a:lnSpc>
            </a:pPr>
            <a:endParaRPr lang="en-US"/>
          </a:p>
          <a:p>
            <a:pPr>
              <a:lnSpc>
                <a:spcPct val="110000"/>
              </a:lnSpc>
            </a:pPr>
            <a:endParaRPr lang="en-US"/>
          </a:p>
        </p:txBody>
      </p:sp>
    </p:spTree>
    <p:extLst>
      <p:ext uri="{BB962C8B-B14F-4D97-AF65-F5344CB8AC3E}">
        <p14:creationId xmlns:p14="http://schemas.microsoft.com/office/powerpoint/2010/main" val="232512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2672FEA-C1AC-4B4F-A17E-EBAA19E4C8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9641DCA-C5FD-4DDE-80D5-3B5D3C665B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5538" y="0"/>
            <a:ext cx="4806462"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2">
            <a:extLst>
              <a:ext uri="{FF2B5EF4-FFF2-40B4-BE49-F238E27FC236}">
                <a16:creationId xmlns:a16="http://schemas.microsoft.com/office/drawing/2014/main" id="{10468764-6171-454A-9F46-F9D07EE57E7A}"/>
              </a:ext>
            </a:extLst>
          </p:cNvPr>
          <p:cNvPicPr>
            <a:picLocks noChangeAspect="1"/>
          </p:cNvPicPr>
          <p:nvPr/>
        </p:nvPicPr>
        <p:blipFill rotWithShape="1">
          <a:blip r:embed="rId2"/>
          <a:srcRect b="20213"/>
          <a:stretch/>
        </p:blipFill>
        <p:spPr>
          <a:xfrm>
            <a:off x="20" y="10"/>
            <a:ext cx="12191980" cy="6857990"/>
          </a:xfrm>
          <a:custGeom>
            <a:avLst/>
            <a:gdLst/>
            <a:ahLst/>
            <a:cxnLst/>
            <a:rect l="l" t="t" r="r" b="b"/>
            <a:pathLst>
              <a:path w="12192000" h="6858000">
                <a:moveTo>
                  <a:pt x="0" y="0"/>
                </a:moveTo>
                <a:lnTo>
                  <a:pt x="8821662" y="0"/>
                </a:lnTo>
                <a:lnTo>
                  <a:pt x="8949933" y="3210"/>
                </a:lnTo>
                <a:cubicBezTo>
                  <a:pt x="10698561" y="90934"/>
                  <a:pt x="12101443" y="1522415"/>
                  <a:pt x="12190045" y="3308151"/>
                </a:cubicBezTo>
                <a:lnTo>
                  <a:pt x="12192000" y="3387113"/>
                </a:lnTo>
                <a:lnTo>
                  <a:pt x="12192000" y="3455897"/>
                </a:lnTo>
                <a:lnTo>
                  <a:pt x="12191851" y="3455897"/>
                </a:lnTo>
                <a:lnTo>
                  <a:pt x="12187740" y="3620171"/>
                </a:lnTo>
                <a:cubicBezTo>
                  <a:pt x="12102756" y="5314154"/>
                  <a:pt x="10756689" y="6683663"/>
                  <a:pt x="9049143" y="6848156"/>
                </a:cubicBezTo>
                <a:lnTo>
                  <a:pt x="8914113" y="6858000"/>
                </a:lnTo>
                <a:lnTo>
                  <a:pt x="0" y="6858000"/>
                </a:lnTo>
                <a:close/>
              </a:path>
            </a:pathLst>
          </a:custGeom>
        </p:spPr>
      </p:pic>
    </p:spTree>
    <p:extLst>
      <p:ext uri="{BB962C8B-B14F-4D97-AF65-F5344CB8AC3E}">
        <p14:creationId xmlns:p14="http://schemas.microsoft.com/office/powerpoint/2010/main" val="2839903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293BE0-343E-4EDF-9D73-879EB43F97D3}"/>
              </a:ext>
            </a:extLst>
          </p:cNvPr>
          <p:cNvSpPr>
            <a:spLocks noGrp="1"/>
          </p:cNvSpPr>
          <p:nvPr>
            <p:ph type="title"/>
          </p:nvPr>
        </p:nvSpPr>
        <p:spPr>
          <a:xfrm>
            <a:off x="4427285" y="720434"/>
            <a:ext cx="3394029" cy="644735"/>
          </a:xfrm>
        </p:spPr>
        <p:txBody>
          <a:bodyPr>
            <a:noAutofit/>
          </a:bodyPr>
          <a:lstStyle/>
          <a:p>
            <a:r>
              <a:rPr lang="el-GR" sz="4000"/>
              <a:t>Οι πηγές μας</a:t>
            </a:r>
          </a:p>
        </p:txBody>
      </p:sp>
      <p:sp>
        <p:nvSpPr>
          <p:cNvPr id="3" name="Θέση περιεχομένου 2">
            <a:extLst>
              <a:ext uri="{FF2B5EF4-FFF2-40B4-BE49-F238E27FC236}">
                <a16:creationId xmlns:a16="http://schemas.microsoft.com/office/drawing/2014/main" id="{8CA81E49-AAA5-46A1-B7B3-2353B74900DA}"/>
              </a:ext>
            </a:extLst>
          </p:cNvPr>
          <p:cNvSpPr>
            <a:spLocks noGrp="1"/>
          </p:cNvSpPr>
          <p:nvPr>
            <p:ph idx="1"/>
          </p:nvPr>
        </p:nvSpPr>
        <p:spPr>
          <a:xfrm>
            <a:off x="1077362" y="1938486"/>
            <a:ext cx="7232783" cy="4002344"/>
          </a:xfrm>
        </p:spPr>
        <p:txBody>
          <a:bodyPr vert="horz" lIns="91440" tIns="45720" rIns="91440" bIns="45720" rtlCol="0" anchor="t">
            <a:normAutofit/>
          </a:bodyPr>
          <a:lstStyle/>
          <a:p>
            <a:r>
              <a:rPr lang="el-GR" sz="2000">
                <a:hlinkClick r:id="rId2"/>
              </a:rPr>
              <a:t>www.politeianet.gr</a:t>
            </a:r>
            <a:endParaRPr lang="el-GR" sz="2000"/>
          </a:p>
          <a:p>
            <a:r>
              <a:rPr lang="el-GR" sz="2000"/>
              <a:t>n1.intelibility.com</a:t>
            </a:r>
          </a:p>
          <a:p>
            <a:r>
              <a:rPr lang="el-GR" sz="2000"/>
              <a:t>ebooks.edu.gr</a:t>
            </a:r>
          </a:p>
          <a:p>
            <a:r>
              <a:rPr lang="el-GR" sz="2000">
                <a:hlinkClick r:id="rId3"/>
              </a:rPr>
              <a:t>www.greek-language.gr</a:t>
            </a:r>
            <a:endParaRPr lang="el-GR" sz="2000"/>
          </a:p>
          <a:p>
            <a:endParaRPr lang="el-GR" sz="2000"/>
          </a:p>
          <a:p>
            <a:endParaRPr lang="el-GR"/>
          </a:p>
          <a:p>
            <a:endParaRPr lang="el-GR"/>
          </a:p>
          <a:p>
            <a:endParaRPr lang="el-GR"/>
          </a:p>
        </p:txBody>
      </p:sp>
    </p:spTree>
    <p:extLst>
      <p:ext uri="{BB962C8B-B14F-4D97-AF65-F5344CB8AC3E}">
        <p14:creationId xmlns:p14="http://schemas.microsoft.com/office/powerpoint/2010/main" val="334264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F31CFD-B3E2-4741-9558-6F5CD87401BF}"/>
              </a:ext>
            </a:extLst>
          </p:cNvPr>
          <p:cNvSpPr>
            <a:spLocks noGrp="1"/>
          </p:cNvSpPr>
          <p:nvPr>
            <p:ph type="title"/>
          </p:nvPr>
        </p:nvSpPr>
        <p:spPr>
          <a:xfrm>
            <a:off x="92690" y="174094"/>
            <a:ext cx="6620278" cy="897224"/>
          </a:xfrm>
        </p:spPr>
        <p:txBody>
          <a:bodyPr/>
          <a:lstStyle/>
          <a:p>
            <a:pPr algn="ctr"/>
            <a:r>
              <a:rPr lang="el-GR" u="sng">
                <a:latin typeface="Calibri"/>
                <a:cs typeface="Calibri"/>
              </a:rPr>
              <a:t>Από που προήλθε η ονομασία τους</a:t>
            </a:r>
            <a:endParaRPr lang="el-GR" u="sng"/>
          </a:p>
        </p:txBody>
      </p:sp>
      <p:sp>
        <p:nvSpPr>
          <p:cNvPr id="4" name="Θέση κειμένου 3">
            <a:extLst>
              <a:ext uri="{FF2B5EF4-FFF2-40B4-BE49-F238E27FC236}">
                <a16:creationId xmlns:a16="http://schemas.microsoft.com/office/drawing/2014/main" id="{C05D5C22-EA54-4666-8066-0FAE2B19FC6A}"/>
              </a:ext>
            </a:extLst>
          </p:cNvPr>
          <p:cNvSpPr>
            <a:spLocks noGrp="1"/>
          </p:cNvSpPr>
          <p:nvPr>
            <p:ph type="body" sz="half" idx="2"/>
          </p:nvPr>
        </p:nvSpPr>
        <p:spPr>
          <a:xfrm>
            <a:off x="524577" y="2034613"/>
            <a:ext cx="5993350" cy="4071412"/>
          </a:xfrm>
        </p:spPr>
        <p:txBody>
          <a:bodyPr vert="horz" lIns="91440" tIns="45720" rIns="91440" bIns="45720" rtlCol="0" anchor="t">
            <a:normAutofit/>
          </a:bodyPr>
          <a:lstStyle/>
          <a:p>
            <a:pPr algn="ctr"/>
            <a:r>
              <a:rPr lang="el-GR" sz="2000" dirty="0">
                <a:latin typeface="Calibri"/>
                <a:cs typeface="Calibri"/>
              </a:rPr>
              <a:t>Οι Προσωκρατικοί φιλόσοφοι ονομάζονται Προσωκρατικοί, επειδή αυτοί και τα έργα τους χρονολογούνται περίπου 2 αιώνες πριν την εμφάνιση του Σωκράτη.  Ο Σωκράτης ήταν τόσο σημαντικός φιλόσοφος, ώστε το φιλοσοφικό </a:t>
            </a:r>
            <a:r>
              <a:rPr lang="el-GR" sz="2000" dirty="0" err="1">
                <a:latin typeface="Calibri"/>
                <a:cs typeface="Calibri"/>
              </a:rPr>
              <a:t>χρονολόγιο</a:t>
            </a:r>
            <a:r>
              <a:rPr lang="el-GR" sz="2000" dirty="0">
                <a:latin typeface="Calibri"/>
                <a:cs typeface="Calibri"/>
              </a:rPr>
              <a:t> έχει ονομαστεί με βάση τον ίδιο.</a:t>
            </a:r>
            <a:endParaRPr lang="el-GR" dirty="0"/>
          </a:p>
        </p:txBody>
      </p:sp>
      <p:pic>
        <p:nvPicPr>
          <p:cNvPr id="5" name="Εικόνα 5" descr="Εικόνα που περιέχει υπαίθριος, γλυπτική, πέτρα&#10;&#10;Περιγραφή που δημιουργήθηκε αυτόματα">
            <a:extLst>
              <a:ext uri="{FF2B5EF4-FFF2-40B4-BE49-F238E27FC236}">
                <a16:creationId xmlns:a16="http://schemas.microsoft.com/office/drawing/2014/main" id="{9AB9C187-5931-46B8-B9AB-2C7BC578F340}"/>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7499230" y="1400355"/>
            <a:ext cx="2743200" cy="4114800"/>
          </a:xfrm>
          <a:prstGeom prst="rect">
            <a:avLst/>
          </a:prstGeom>
        </p:spPr>
      </p:pic>
    </p:spTree>
    <p:extLst>
      <p:ext uri="{BB962C8B-B14F-4D97-AF65-F5344CB8AC3E}">
        <p14:creationId xmlns:p14="http://schemas.microsoft.com/office/powerpoint/2010/main" val="2010954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901EA4-6CA0-4A64-939C-F76E88D155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FA85789-DE36-4B8E-89F0-5473F4CD3C4C}"/>
              </a:ext>
            </a:extLst>
          </p:cNvPr>
          <p:cNvSpPr>
            <a:spLocks noGrp="1"/>
          </p:cNvSpPr>
          <p:nvPr>
            <p:ph type="title"/>
          </p:nvPr>
        </p:nvSpPr>
        <p:spPr>
          <a:xfrm>
            <a:off x="1077362" y="720435"/>
            <a:ext cx="4855352" cy="1215102"/>
          </a:xfrm>
        </p:spPr>
        <p:txBody>
          <a:bodyPr>
            <a:normAutofit/>
          </a:bodyPr>
          <a:lstStyle/>
          <a:p>
            <a:pPr algn="ctr"/>
            <a:r>
              <a:rPr lang="el-GR" u="sng">
                <a:latin typeface="Calibri"/>
                <a:cs typeface="Calibri"/>
              </a:rPr>
              <a:t>Η προσωκρατική φιλοσοφία</a:t>
            </a:r>
            <a:endParaRPr lang="el-GR"/>
          </a:p>
          <a:p>
            <a:endParaRPr lang="el-GR"/>
          </a:p>
        </p:txBody>
      </p:sp>
      <p:sp>
        <p:nvSpPr>
          <p:cNvPr id="3" name="Θέση περιεχομένου 2">
            <a:extLst>
              <a:ext uri="{FF2B5EF4-FFF2-40B4-BE49-F238E27FC236}">
                <a16:creationId xmlns:a16="http://schemas.microsoft.com/office/drawing/2014/main" id="{C47EDFB6-EBB6-49F0-A889-076A0A608D65}"/>
              </a:ext>
            </a:extLst>
          </p:cNvPr>
          <p:cNvSpPr>
            <a:spLocks noGrp="1"/>
          </p:cNvSpPr>
          <p:nvPr>
            <p:ph idx="1"/>
          </p:nvPr>
        </p:nvSpPr>
        <p:spPr>
          <a:xfrm>
            <a:off x="169226" y="1675756"/>
            <a:ext cx="6640309" cy="4703485"/>
          </a:xfrm>
        </p:spPr>
        <p:txBody>
          <a:bodyPr vert="horz" lIns="91440" tIns="45720" rIns="91440" bIns="45720" rtlCol="0" anchor="t">
            <a:noAutofit/>
          </a:bodyPr>
          <a:lstStyle/>
          <a:p>
            <a:pPr>
              <a:lnSpc>
                <a:spcPct val="110000"/>
              </a:lnSpc>
            </a:pPr>
            <a:r>
              <a:rPr lang="el-GR" sz="1600">
                <a:latin typeface="Calibri"/>
                <a:ea typeface="+mn-lt"/>
                <a:cs typeface="+mn-lt"/>
              </a:rPr>
              <a:t>Η προσωκρατική φιλοσοφία είναι το πρώτο στάδιο στην εξέλιξη της ελληνικής φιλοσοφίας.</a:t>
            </a:r>
            <a:endParaRPr lang="el-GR" sz="1600">
              <a:latin typeface="Calibri"/>
              <a:ea typeface="+mn-lt"/>
              <a:cs typeface="Calibri"/>
            </a:endParaRPr>
          </a:p>
          <a:p>
            <a:pPr>
              <a:lnSpc>
                <a:spcPct val="110000"/>
              </a:lnSpc>
            </a:pPr>
            <a:r>
              <a:rPr lang="el-GR" sz="1600">
                <a:latin typeface="Calibri"/>
                <a:ea typeface="+mn-lt"/>
                <a:cs typeface="+mn-lt"/>
              </a:rPr>
              <a:t>Η προσωκρατική φιλοσοφία γεννήθηκε στην Ιωνία, στις ελληνικές αποικίες που βρίσκονταν στις ακτές της Μικράς Ασίας (στη Μίλητο αρχικά, στην Έφεσο και την Κολοφώνα στη συνέχεια), γιατί εκεί υπήρχε προηγμένη οικονομική ζωή, κοινωνική και πολιτική ελευθερία, καθώς και επικοινωνία μεταξύ διαφόρων πολιτισμών και λαών. </a:t>
            </a:r>
            <a:endParaRPr lang="el-GR" sz="1600">
              <a:latin typeface="Calibri"/>
              <a:ea typeface="+mn-lt"/>
              <a:cs typeface="Calibri"/>
            </a:endParaRPr>
          </a:p>
          <a:p>
            <a:pPr>
              <a:lnSpc>
                <a:spcPct val="110000"/>
              </a:lnSpc>
            </a:pPr>
            <a:r>
              <a:rPr lang="el-GR" sz="1600">
                <a:latin typeface="Calibri"/>
                <a:ea typeface="+mn-lt"/>
                <a:cs typeface="+mn-lt"/>
              </a:rPr>
              <a:t>Αναπτύχθηκε, κατά τον 6ο και τον 5ο αιώνα </a:t>
            </a:r>
            <a:r>
              <a:rPr lang="el-GR" sz="1600" err="1">
                <a:latin typeface="Calibri"/>
                <a:ea typeface="+mn-lt"/>
                <a:cs typeface="+mn-lt"/>
              </a:rPr>
              <a:t>π.X</a:t>
            </a:r>
            <a:r>
              <a:rPr lang="el-GR" sz="1600">
                <a:latin typeface="Calibri"/>
                <a:ea typeface="+mn-lt"/>
                <a:cs typeface="+mn-lt"/>
              </a:rPr>
              <a:t>., αρχικά στις πόλεις της Μ. Ασίας και αργότερα στη Σικελία και την Κάτω Ιταλία, στη νησιωτική Ελλάδα, στη Θράκη και στην Αθήνα. </a:t>
            </a:r>
            <a:endParaRPr lang="el-GR" sz="1600">
              <a:latin typeface="Calibri"/>
              <a:ea typeface="+mn-lt"/>
              <a:cs typeface="Calibri"/>
            </a:endParaRPr>
          </a:p>
          <a:p>
            <a:pPr>
              <a:lnSpc>
                <a:spcPct val="110000"/>
              </a:lnSpc>
            </a:pPr>
            <a:r>
              <a:rPr lang="el-GR" sz="1600" err="1">
                <a:latin typeface="Calibri"/>
                <a:ea typeface="+mn-lt"/>
                <a:cs typeface="+mn-lt"/>
              </a:rPr>
              <a:t>Oι</a:t>
            </a:r>
            <a:r>
              <a:rPr lang="el-GR" sz="1600">
                <a:latin typeface="Calibri"/>
                <a:ea typeface="+mn-lt"/>
                <a:cs typeface="+mn-lt"/>
              </a:rPr>
              <a:t> εκπρόσωποί της, οι </a:t>
            </a:r>
            <a:r>
              <a:rPr lang="el-GR" sz="1600" i="1">
                <a:latin typeface="Calibri"/>
                <a:ea typeface="+mn-lt"/>
                <a:cs typeface="+mn-lt"/>
              </a:rPr>
              <a:t>Προσωκρατικοί</a:t>
            </a:r>
            <a:r>
              <a:rPr lang="el-GR" sz="1600">
                <a:latin typeface="Calibri"/>
                <a:ea typeface="+mn-lt"/>
                <a:cs typeface="+mn-lt"/>
              </a:rPr>
              <a:t>, θεωρούνται οι πρώτοι </a:t>
            </a:r>
            <a:r>
              <a:rPr lang="el-GR" sz="1600" i="1" err="1">
                <a:latin typeface="Calibri"/>
                <a:ea typeface="+mn-lt"/>
                <a:cs typeface="+mn-lt"/>
              </a:rPr>
              <a:t>κοσμολόγοι</a:t>
            </a:r>
            <a:r>
              <a:rPr lang="el-GR" sz="1600">
                <a:latin typeface="Calibri"/>
                <a:ea typeface="+mn-lt"/>
                <a:cs typeface="+mn-lt"/>
              </a:rPr>
              <a:t> και </a:t>
            </a:r>
            <a:r>
              <a:rPr lang="el-GR" sz="1600" i="1">
                <a:latin typeface="Calibri"/>
                <a:ea typeface="+mn-lt"/>
                <a:cs typeface="+mn-lt"/>
              </a:rPr>
              <a:t>φυσιολόγοι</a:t>
            </a:r>
            <a:r>
              <a:rPr lang="el-GR" sz="1600">
                <a:latin typeface="Calibri"/>
                <a:ea typeface="+mn-lt"/>
                <a:cs typeface="+mn-lt"/>
              </a:rPr>
              <a:t>, αφού επιχείρησαν να κατανοήσουν και να ερμηνεύσουν τον κόσμο και τη φύση, χρησιμοποιώντας τη λογική, χωρίς αναφορές στον μύθο, τη θρησκεία, την αυθεντία ή την παράδοση.</a:t>
            </a:r>
            <a:endParaRPr lang="el-GR" sz="1600">
              <a:latin typeface="Calibri"/>
              <a:cs typeface="Calibri"/>
            </a:endParaRPr>
          </a:p>
        </p:txBody>
      </p:sp>
      <p:sp>
        <p:nvSpPr>
          <p:cNvPr id="11" name="Freeform: Shape 10">
            <a:extLst>
              <a:ext uri="{FF2B5EF4-FFF2-40B4-BE49-F238E27FC236}">
                <a16:creationId xmlns:a16="http://schemas.microsoft.com/office/drawing/2014/main" id="{7E3B2BA1-50FC-4574-838F-AB0B5B93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Εικόνα 4" descr="Εικόνα που περιέχει κείμενο, άτομο, παλιός, παλαιότερος&#10;&#10;Περιγραφή που δημιουργήθηκε αυτόματα">
            <a:extLst>
              <a:ext uri="{FF2B5EF4-FFF2-40B4-BE49-F238E27FC236}">
                <a16:creationId xmlns:a16="http://schemas.microsoft.com/office/drawing/2014/main" id="{CE01E4F1-3C53-483B-87D0-EA10AA5938E9}"/>
              </a:ext>
            </a:extLst>
          </p:cNvPr>
          <p:cNvPicPr>
            <a:picLocks noChangeAspect="1"/>
          </p:cNvPicPr>
          <p:nvPr/>
        </p:nvPicPr>
        <p:blipFill rotWithShape="1">
          <a:blip r:embed="rId2"/>
          <a:srcRect l="37056" r="24308" b="1"/>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Tree>
    <p:extLst>
      <p:ext uri="{BB962C8B-B14F-4D97-AF65-F5344CB8AC3E}">
        <p14:creationId xmlns:p14="http://schemas.microsoft.com/office/powerpoint/2010/main" val="140942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A26C77-E0CE-44B1-8090-0F22A859FC35}"/>
              </a:ext>
            </a:extLst>
          </p:cNvPr>
          <p:cNvSpPr>
            <a:spLocks noGrp="1"/>
          </p:cNvSpPr>
          <p:nvPr>
            <p:ph type="title"/>
          </p:nvPr>
        </p:nvSpPr>
        <p:spPr>
          <a:xfrm>
            <a:off x="1119116" y="340347"/>
            <a:ext cx="9950103" cy="592976"/>
          </a:xfrm>
        </p:spPr>
        <p:txBody>
          <a:bodyPr>
            <a:normAutofit fontScale="90000"/>
          </a:bodyPr>
          <a:lstStyle/>
          <a:p>
            <a:r>
              <a:rPr lang="el-GR"/>
              <a:t>Κατηγορίες προσωκρατικών φιλοσόφων</a:t>
            </a:r>
          </a:p>
        </p:txBody>
      </p:sp>
      <p:sp>
        <p:nvSpPr>
          <p:cNvPr id="3" name="Θέση περιεχομένου 2">
            <a:extLst>
              <a:ext uri="{FF2B5EF4-FFF2-40B4-BE49-F238E27FC236}">
                <a16:creationId xmlns:a16="http://schemas.microsoft.com/office/drawing/2014/main" id="{DC355B49-6CB4-4BAA-AB44-3828FC4A2FC3}"/>
              </a:ext>
            </a:extLst>
          </p:cNvPr>
          <p:cNvSpPr>
            <a:spLocks noGrp="1"/>
          </p:cNvSpPr>
          <p:nvPr>
            <p:ph idx="1"/>
          </p:nvPr>
        </p:nvSpPr>
        <p:spPr>
          <a:xfrm>
            <a:off x="379558" y="1295407"/>
            <a:ext cx="8342595" cy="5423734"/>
          </a:xfrm>
        </p:spPr>
        <p:txBody>
          <a:bodyPr vert="horz" lIns="91440" tIns="45720" rIns="91440" bIns="45720" rtlCol="0" anchor="t">
            <a:normAutofit/>
          </a:bodyPr>
          <a:lstStyle/>
          <a:p>
            <a:pPr marL="0" indent="0" algn="just">
              <a:buNone/>
            </a:pPr>
            <a:r>
              <a:rPr lang="el-GR">
                <a:latin typeface="Calibri"/>
                <a:cs typeface="Calibri"/>
              </a:rPr>
              <a:t>Οι προσωκρατικοί φιλόσοφοι διακρίνονται σε 4 κατηγορίες, τους:</a:t>
            </a:r>
          </a:p>
          <a:p>
            <a:pPr marL="0" indent="0" algn="just">
              <a:buNone/>
            </a:pPr>
            <a:r>
              <a:rPr lang="el-GR" b="1">
                <a:latin typeface="Calibri"/>
                <a:cs typeface="Calibri"/>
              </a:rPr>
              <a:t>1.</a:t>
            </a:r>
            <a:r>
              <a:rPr lang="el-GR">
                <a:latin typeface="Calibri"/>
                <a:cs typeface="Calibri"/>
              </a:rPr>
              <a:t> </a:t>
            </a:r>
            <a:r>
              <a:rPr lang="el-GR" b="1" err="1">
                <a:latin typeface="Calibri"/>
                <a:cs typeface="Calibri"/>
              </a:rPr>
              <a:t>Πυθαγόριους</a:t>
            </a:r>
            <a:r>
              <a:rPr lang="el-GR">
                <a:latin typeface="Calibri"/>
                <a:cs typeface="Calibri"/>
              </a:rPr>
              <a:t>:</a:t>
            </a:r>
            <a:r>
              <a:rPr lang="el-GR">
                <a:latin typeface="Calibri"/>
                <a:ea typeface="+mn-lt"/>
                <a:cs typeface="+mn-lt"/>
              </a:rPr>
              <a:t> Ο ιδρυτής της σχολής των πυθαγόρειων, ήταν ο Πυθαγόρας ο Σάμιος, ένας κοσμογυρισμένος άνθρωπος ο οποίος κατέληξε στον Κρότωνα, όπου δημιούργησε την σχολή του. Οι Πυθαγόρειοι εντρύφησαν στα μαθηματικά, μάλιστα πιστεύανε πως ο κόσμος ερμηνεύεται με τα μαθηματικά και τους αριθμούς.</a:t>
            </a:r>
          </a:p>
          <a:p>
            <a:pPr marL="0" indent="0" algn="just">
              <a:buNone/>
            </a:pPr>
            <a:r>
              <a:rPr lang="el-GR" b="1">
                <a:latin typeface="Calibri"/>
                <a:cs typeface="Calibri"/>
              </a:rPr>
              <a:t>2. </a:t>
            </a:r>
            <a:r>
              <a:rPr lang="el-GR" b="1" err="1">
                <a:latin typeface="Calibri"/>
                <a:cs typeface="Calibri"/>
              </a:rPr>
              <a:t>Πλουραλιστές</a:t>
            </a:r>
            <a:r>
              <a:rPr lang="el-GR">
                <a:latin typeface="Calibri"/>
                <a:cs typeface="Calibri"/>
              </a:rPr>
              <a:t>:</a:t>
            </a:r>
            <a:r>
              <a:rPr lang="el-GR">
                <a:latin typeface="Calibri"/>
                <a:ea typeface="+mn-lt"/>
                <a:cs typeface="+mn-lt"/>
              </a:rPr>
              <a:t> Οι </a:t>
            </a:r>
            <a:r>
              <a:rPr lang="el-GR" err="1">
                <a:latin typeface="Calibri"/>
                <a:ea typeface="+mn-lt"/>
                <a:cs typeface="+mn-lt"/>
              </a:rPr>
              <a:t>Πλουραλιστές</a:t>
            </a:r>
            <a:r>
              <a:rPr lang="el-GR">
                <a:latin typeface="Calibri"/>
                <a:ea typeface="+mn-lt"/>
                <a:cs typeface="+mn-lt"/>
              </a:rPr>
              <a:t>, κυρίως οι Εμπεδοκλής και Αναξαγόρας σε αντίθεση με τους προηγούμενους φιλόσοφους που αναζητούσαν το αρχικό αίτιο του κόσμου (νερό, αέρας, φωτιά), υποστήριζαν πως ο κόσμος αποτελείται από διαφορετικής φύσης υλικά που δεν μπορούν να αναχθούν σε μια ουσία. Ο Εμπεδοκλής υποστήριζε πως υπήρχαν 4 ρίζες ή υλικά από τα οποία ήταν κατασκευασμένος ο κόσμος η φωτιά, η γη, ο αέρας και το νερό. Οι δυνάμεις που  διαμόρφωναν τον κόσμο επιδρώντας σε αυτά τα 4 υλικά ήταν  η φιλότητα και το </a:t>
            </a:r>
            <a:r>
              <a:rPr lang="el-GR" err="1">
                <a:latin typeface="Calibri"/>
                <a:ea typeface="+mn-lt"/>
                <a:cs typeface="+mn-lt"/>
              </a:rPr>
              <a:t>νείκος</a:t>
            </a:r>
            <a:r>
              <a:rPr lang="el-GR">
                <a:latin typeface="Calibri"/>
                <a:ea typeface="+mn-lt"/>
                <a:cs typeface="+mn-lt"/>
              </a:rPr>
              <a:t> (έλξη και απώθηση αντίστοιχα).</a:t>
            </a:r>
            <a:endParaRPr lang="el-GR">
              <a:latin typeface="Calibri"/>
            </a:endParaRPr>
          </a:p>
        </p:txBody>
      </p:sp>
      <p:pic>
        <p:nvPicPr>
          <p:cNvPr id="5" name="Εικόνα 5" descr="Εικόνα που περιέχει κείμενο, παλιός, γλυπτική, μαύρο&#10;&#10;Περιγραφή που δημιουργήθηκε αυτόματα">
            <a:extLst>
              <a:ext uri="{FF2B5EF4-FFF2-40B4-BE49-F238E27FC236}">
                <a16:creationId xmlns:a16="http://schemas.microsoft.com/office/drawing/2014/main" id="{4C8C3B6C-58D9-4EEA-ADFB-CB2425ECFE81}"/>
              </a:ext>
            </a:extLst>
          </p:cNvPr>
          <p:cNvPicPr>
            <a:picLocks noChangeAspect="1"/>
          </p:cNvPicPr>
          <p:nvPr/>
        </p:nvPicPr>
        <p:blipFill>
          <a:blip r:embed="rId2"/>
          <a:stretch>
            <a:fillRect/>
          </a:stretch>
        </p:blipFill>
        <p:spPr>
          <a:xfrm>
            <a:off x="9077195" y="2218503"/>
            <a:ext cx="2743200" cy="1460665"/>
          </a:xfrm>
          <a:prstGeom prst="rect">
            <a:avLst/>
          </a:prstGeom>
        </p:spPr>
      </p:pic>
    </p:spTree>
    <p:extLst>
      <p:ext uri="{BB962C8B-B14F-4D97-AF65-F5344CB8AC3E}">
        <p14:creationId xmlns:p14="http://schemas.microsoft.com/office/powerpoint/2010/main" val="388773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3D426B-DB9E-456F-9153-9D4F0C178521}"/>
              </a:ext>
            </a:extLst>
          </p:cNvPr>
          <p:cNvSpPr>
            <a:spLocks noGrp="1"/>
          </p:cNvSpPr>
          <p:nvPr>
            <p:ph type="title"/>
          </p:nvPr>
        </p:nvSpPr>
        <p:spPr>
          <a:xfrm>
            <a:off x="1077362" y="282284"/>
            <a:ext cx="9950103" cy="592976"/>
          </a:xfrm>
        </p:spPr>
        <p:txBody>
          <a:bodyPr>
            <a:normAutofit fontScale="90000"/>
          </a:bodyPr>
          <a:lstStyle/>
          <a:p>
            <a:r>
              <a:rPr lang="el-GR"/>
              <a:t>Κατηγορίες προσωκρατικών φιλοσόφων</a:t>
            </a:r>
          </a:p>
        </p:txBody>
      </p:sp>
      <p:sp>
        <p:nvSpPr>
          <p:cNvPr id="3" name="Θέση περιεχομένου 2">
            <a:extLst>
              <a:ext uri="{FF2B5EF4-FFF2-40B4-BE49-F238E27FC236}">
                <a16:creationId xmlns:a16="http://schemas.microsoft.com/office/drawing/2014/main" id="{CC12618C-C948-45CE-8FA5-B0F9628AAF12}"/>
              </a:ext>
            </a:extLst>
          </p:cNvPr>
          <p:cNvSpPr>
            <a:spLocks noGrp="1"/>
          </p:cNvSpPr>
          <p:nvPr>
            <p:ph idx="1"/>
          </p:nvPr>
        </p:nvSpPr>
        <p:spPr>
          <a:xfrm>
            <a:off x="667607" y="1114124"/>
            <a:ext cx="9950103" cy="3513514"/>
          </a:xfrm>
        </p:spPr>
        <p:txBody>
          <a:bodyPr vert="horz" lIns="91440" tIns="45720" rIns="91440" bIns="45720" rtlCol="0" anchor="t">
            <a:noAutofit/>
          </a:bodyPr>
          <a:lstStyle/>
          <a:p>
            <a:pPr marL="0" indent="0" algn="just">
              <a:buNone/>
            </a:pPr>
            <a:r>
              <a:rPr lang="el-GR" sz="1600" b="1">
                <a:latin typeface="Calibri"/>
                <a:cs typeface="Calibri"/>
              </a:rPr>
              <a:t>3.</a:t>
            </a:r>
            <a:r>
              <a:rPr lang="el-GR" sz="1600">
                <a:latin typeface="Calibri"/>
                <a:cs typeface="Calibri"/>
              </a:rPr>
              <a:t> </a:t>
            </a:r>
            <a:r>
              <a:rPr lang="el-GR" sz="1600" b="1">
                <a:latin typeface="Calibri"/>
                <a:cs typeface="Calibri"/>
              </a:rPr>
              <a:t>Ατομιστές</a:t>
            </a:r>
            <a:r>
              <a:rPr lang="el-GR" sz="1600">
                <a:latin typeface="Calibri"/>
                <a:cs typeface="Calibri"/>
              </a:rPr>
              <a:t>:</a:t>
            </a:r>
            <a:r>
              <a:rPr lang="el-GR" sz="1600">
                <a:latin typeface="Calibri"/>
                <a:ea typeface="+mn-lt"/>
                <a:cs typeface="+mn-lt"/>
              </a:rPr>
              <a:t> Από όλες τις θεωρίες για την φύση του κόσμου, η Ατομική θεωρία όπως αναπτύχθηκε απο τους Λεύκιππο και Δημόκριτο, ακόμη αντέχει μέχρι σήμερα. Σύμφωνα με αυτή, το δομικό υλικό της φύσης (ενόργανη και ανόργανη ύλη) είναι τό άτομο, το οποίο υπάρχει εντός του κενού. O Δημόκριτος γεννήθηκε στα Άβδηρα της Θράκης και λογω του εύθυμου του χαρακτήρα έγινε γνωστός ως ο «γελαστός φιλόσοφος». H ατομική του θεωρία έχει ομοιότητες με την ατομική θεωρία του 21ου αιώνα.</a:t>
            </a:r>
          </a:p>
          <a:p>
            <a:pPr marL="0" indent="0" algn="just">
              <a:buNone/>
            </a:pPr>
            <a:r>
              <a:rPr lang="el-GR" sz="1600" b="1">
                <a:latin typeface="Calibri"/>
                <a:cs typeface="Calibri"/>
              </a:rPr>
              <a:t>4. Σοφιστές</a:t>
            </a:r>
            <a:r>
              <a:rPr lang="el-GR" sz="1600">
                <a:latin typeface="Calibri"/>
                <a:cs typeface="Calibri"/>
              </a:rPr>
              <a:t>: </a:t>
            </a:r>
            <a:r>
              <a:rPr lang="el-GR" sz="1600">
                <a:latin typeface="Calibri"/>
                <a:ea typeface="+mn-lt"/>
                <a:cs typeface="+mn-lt"/>
              </a:rPr>
              <a:t>Οι σοφιστές ήταν φιλόσοφοι οι οποίοι δίδασκαν επί πληρωμή τους εύπορους νεαρούς. Η διδασκαλία της περιλάμβανε την φυσιοκρατία, κάτι που υπονόμευε την θρησκευτική πίστη, ενώ ζητούσαν από τους μαθητές τους να ερευνούν κάθε θέμα σφαιρικά. Η επίδραση τους επι της νεολαίας προκαλούσε συχνά την δυσφορία την πολιτείας Ενα άλλο χαρακτηριστικό ήταν η τάση τους να εξετάζουν κατά πόσο αυτό που θεωρούμε γνώση, τελικά αποτελεί μια μορφή γνώμης. Σε αντίθεση με τους προηγούμενους προσωκρατικούς που ερευνούσαν την φύση του κόσμου, οι σοφιστές ενδιαφέρονταν περισσότερο για την πολιτική και την ηθική. Γνωστοί σοφιστές ήταν ο Γοργίας, ο Πρωταγόρας, ο </a:t>
            </a:r>
            <a:r>
              <a:rPr lang="el-GR" sz="1600" err="1">
                <a:latin typeface="Calibri"/>
                <a:ea typeface="+mn-lt"/>
                <a:cs typeface="+mn-lt"/>
              </a:rPr>
              <a:t>Αντίφων</a:t>
            </a:r>
            <a:r>
              <a:rPr lang="el-GR" sz="1600">
                <a:latin typeface="Calibri"/>
                <a:ea typeface="+mn-lt"/>
                <a:cs typeface="+mn-lt"/>
              </a:rPr>
              <a:t>, ο Ιππίας και ο Πρόδικος ο </a:t>
            </a:r>
            <a:r>
              <a:rPr lang="el-GR" sz="1600" err="1">
                <a:latin typeface="Calibri"/>
                <a:ea typeface="+mn-lt"/>
                <a:cs typeface="+mn-lt"/>
              </a:rPr>
              <a:t>Κείος</a:t>
            </a:r>
            <a:r>
              <a:rPr lang="el-GR" sz="1600">
                <a:latin typeface="Calibri"/>
                <a:ea typeface="+mn-lt"/>
                <a:cs typeface="+mn-lt"/>
              </a:rPr>
              <a:t>.</a:t>
            </a:r>
          </a:p>
          <a:p>
            <a:endParaRPr lang="el-GR"/>
          </a:p>
        </p:txBody>
      </p:sp>
      <p:pic>
        <p:nvPicPr>
          <p:cNvPr id="4" name="Εικόνα 4" descr="Εικόνα που περιέχει κείμενο, παλιός, τόπος λατρείας&#10;&#10;Περιγραφή που δημιουργήθηκε αυτόματα">
            <a:extLst>
              <a:ext uri="{FF2B5EF4-FFF2-40B4-BE49-F238E27FC236}">
                <a16:creationId xmlns:a16="http://schemas.microsoft.com/office/drawing/2014/main" id="{4535CCFE-C2E2-46E3-8F6E-83330108BC5E}"/>
              </a:ext>
            </a:extLst>
          </p:cNvPr>
          <p:cNvPicPr>
            <a:picLocks noChangeAspect="1"/>
          </p:cNvPicPr>
          <p:nvPr/>
        </p:nvPicPr>
        <p:blipFill>
          <a:blip r:embed="rId2"/>
          <a:stretch>
            <a:fillRect/>
          </a:stretch>
        </p:blipFill>
        <p:spPr>
          <a:xfrm>
            <a:off x="4735696" y="4971480"/>
            <a:ext cx="2619375" cy="1743075"/>
          </a:xfrm>
          <a:prstGeom prst="rect">
            <a:avLst/>
          </a:prstGeom>
        </p:spPr>
      </p:pic>
    </p:spTree>
    <p:extLst>
      <p:ext uri="{BB962C8B-B14F-4D97-AF65-F5344CB8AC3E}">
        <p14:creationId xmlns:p14="http://schemas.microsoft.com/office/powerpoint/2010/main" val="23071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30901EA4-6CA0-4A64-939C-F76E88D155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CC3DE67-C1D7-4FC8-A5FB-AAECAE212740}"/>
              </a:ext>
            </a:extLst>
          </p:cNvPr>
          <p:cNvSpPr>
            <a:spLocks noGrp="1"/>
          </p:cNvSpPr>
          <p:nvPr>
            <p:ph type="title"/>
          </p:nvPr>
        </p:nvSpPr>
        <p:spPr>
          <a:xfrm>
            <a:off x="1077362" y="720435"/>
            <a:ext cx="4855352" cy="1507375"/>
          </a:xfrm>
        </p:spPr>
        <p:txBody>
          <a:bodyPr>
            <a:normAutofit/>
          </a:bodyPr>
          <a:lstStyle/>
          <a:p>
            <a:pPr algn="ctr"/>
            <a:r>
              <a:rPr lang="el-GR" u="sng">
                <a:latin typeface="Calibri"/>
                <a:cs typeface="Calibri"/>
              </a:rPr>
              <a:t> </a:t>
            </a:r>
            <a:r>
              <a:rPr lang="el-GR" u="sng" err="1">
                <a:latin typeface="Calibri"/>
                <a:cs typeface="Calibri"/>
              </a:rPr>
              <a:t>Oι</a:t>
            </a:r>
            <a:r>
              <a:rPr lang="el-GR" u="sng">
                <a:latin typeface="Calibri"/>
                <a:cs typeface="Calibri"/>
              </a:rPr>
              <a:t> προσωκρατικοί φιλόσοφοι</a:t>
            </a:r>
            <a:endParaRPr lang="el-GR"/>
          </a:p>
          <a:p>
            <a:endParaRPr lang="el-GR"/>
          </a:p>
        </p:txBody>
      </p:sp>
      <p:sp>
        <p:nvSpPr>
          <p:cNvPr id="3" name="Θέση περιεχομένου 2">
            <a:extLst>
              <a:ext uri="{FF2B5EF4-FFF2-40B4-BE49-F238E27FC236}">
                <a16:creationId xmlns:a16="http://schemas.microsoft.com/office/drawing/2014/main" id="{075C91D1-14DB-4182-AAAB-0917668AC562}"/>
              </a:ext>
            </a:extLst>
          </p:cNvPr>
          <p:cNvSpPr>
            <a:spLocks noGrp="1"/>
          </p:cNvSpPr>
          <p:nvPr>
            <p:ph idx="1"/>
          </p:nvPr>
        </p:nvSpPr>
        <p:spPr>
          <a:xfrm>
            <a:off x="618075" y="1801016"/>
            <a:ext cx="5481652" cy="4964444"/>
          </a:xfrm>
        </p:spPr>
        <p:txBody>
          <a:bodyPr vert="horz" lIns="91440" tIns="45720" rIns="91440" bIns="45720" rtlCol="0" anchor="t">
            <a:normAutofit/>
          </a:bodyPr>
          <a:lstStyle/>
          <a:p>
            <a:pPr>
              <a:lnSpc>
                <a:spcPct val="110000"/>
              </a:lnSpc>
            </a:pPr>
            <a:r>
              <a:rPr lang="el-GR" sz="1600" err="1">
                <a:latin typeface="Calibri"/>
                <a:ea typeface="+mn-lt"/>
                <a:cs typeface="+mn-lt"/>
              </a:rPr>
              <a:t>Oι</a:t>
            </a:r>
            <a:r>
              <a:rPr lang="el-GR" sz="1600">
                <a:latin typeface="Calibri"/>
                <a:ea typeface="+mn-lt"/>
                <a:cs typeface="+mn-lt"/>
              </a:rPr>
              <a:t> Προσωκρατικοί συνδύασαν τη φιλοσοφία με την επιστήμη, στην προσπάθειά τους να βρουν την αλήθεια και να αποκτήσουν τη γνώση για την αρχή ή την ουσία του κόσμου. </a:t>
            </a:r>
            <a:endParaRPr lang="el-GR" sz="1600">
              <a:latin typeface="Calibri"/>
              <a:ea typeface="+mn-lt"/>
              <a:cs typeface="Calibri"/>
            </a:endParaRPr>
          </a:p>
          <a:p>
            <a:pPr>
              <a:lnSpc>
                <a:spcPct val="110000"/>
              </a:lnSpc>
            </a:pPr>
            <a:r>
              <a:rPr lang="el-GR" sz="1600">
                <a:latin typeface="Calibri"/>
                <a:ea typeface="+mn-lt"/>
                <a:cs typeface="+mn-lt"/>
              </a:rPr>
              <a:t>Υπήρξαν ποιητές, νομοθέτες, πολιτικοί αλλά κυρίως επιστήμονες, αφού ασχολήθηκαν με την αστρονομία, τη γεωμετρία, τα μαθηματικά, τη θεωρητική μηχανική, την ιατρική. Υπήρξαν όμως και δάσκαλοι της ρητορικής και της φιλοσοφίας οι οποίοι ενθάρρυναν τους μαθητές τους να συζητούν και να αμφισβητούν, αναπτύσσοντας τις δικές τους ιδέες αλλά και την κριτική σκέψη. </a:t>
            </a:r>
            <a:endParaRPr lang="el-GR" sz="1600">
              <a:latin typeface="Calibri"/>
              <a:ea typeface="+mn-lt"/>
              <a:cs typeface="Calibri"/>
            </a:endParaRPr>
          </a:p>
          <a:p>
            <a:pPr>
              <a:lnSpc>
                <a:spcPct val="110000"/>
              </a:lnSpc>
            </a:pPr>
            <a:r>
              <a:rPr lang="el-GR" sz="1600">
                <a:latin typeface="Calibri"/>
                <a:ea typeface="+mn-lt"/>
                <a:cs typeface="+mn-lt"/>
              </a:rPr>
              <a:t>Διακρίνονταν για τη σοφία τους, με τη σημασία που αυτή η λέξη αποκτά τον 6ο αιώνα π.Χ., με την άνθιση των επιστημών, όταν σοφοί χαρακτηρίζονται όχι μόνο όσοι ασχολούνται με τις τέχνες και την πολιτική αλλά και με επιστήμες, όπως τα μαθηματικά, η γεωμετρία, η αστρονομία, η ιατρική.</a:t>
            </a:r>
            <a:endParaRPr lang="el-GR" sz="1600">
              <a:latin typeface="Calibri"/>
              <a:cs typeface="Calibri"/>
            </a:endParaRPr>
          </a:p>
        </p:txBody>
      </p:sp>
      <p:sp>
        <p:nvSpPr>
          <p:cNvPr id="7" name="Freeform: Shape 10">
            <a:extLst>
              <a:ext uri="{FF2B5EF4-FFF2-40B4-BE49-F238E27FC236}">
                <a16:creationId xmlns:a16="http://schemas.microsoft.com/office/drawing/2014/main" id="{7E3B2BA1-50FC-4574-838F-AB0B5B93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Εικόνα 4" descr="Εικόνα που περιέχει κείμενο&#10;&#10;Περιγραφή που δημιουργήθηκε αυτόματα">
            <a:extLst>
              <a:ext uri="{FF2B5EF4-FFF2-40B4-BE49-F238E27FC236}">
                <a16:creationId xmlns:a16="http://schemas.microsoft.com/office/drawing/2014/main" id="{6D86F74F-41B5-4667-9865-9F38C0D2E034}"/>
              </a:ext>
            </a:extLst>
          </p:cNvPr>
          <p:cNvPicPr>
            <a:picLocks noChangeAspect="1"/>
          </p:cNvPicPr>
          <p:nvPr/>
        </p:nvPicPr>
        <p:blipFill rotWithShape="1">
          <a:blip r:embed="rId2"/>
          <a:srcRect l="34459" r="26143" b="-1"/>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Tree>
    <p:extLst>
      <p:ext uri="{BB962C8B-B14F-4D97-AF65-F5344CB8AC3E}">
        <p14:creationId xmlns:p14="http://schemas.microsoft.com/office/powerpoint/2010/main" val="1959160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F09C6A-75F7-4ACC-ACC4-0C3762ED6C0F}"/>
              </a:ext>
            </a:extLst>
          </p:cNvPr>
          <p:cNvSpPr>
            <a:spLocks noGrp="1"/>
          </p:cNvSpPr>
          <p:nvPr>
            <p:ph type="title"/>
          </p:nvPr>
        </p:nvSpPr>
        <p:spPr>
          <a:xfrm>
            <a:off x="3334606" y="44699"/>
            <a:ext cx="8814292" cy="1191074"/>
          </a:xfrm>
        </p:spPr>
        <p:txBody>
          <a:bodyPr/>
          <a:lstStyle/>
          <a:p>
            <a:r>
              <a:rPr lang="el-GR"/>
              <a:t>Σύγκριση  με τον Σωκράτη</a:t>
            </a:r>
          </a:p>
        </p:txBody>
      </p:sp>
      <p:sp>
        <p:nvSpPr>
          <p:cNvPr id="3" name="Θέση περιεχομένου 2">
            <a:extLst>
              <a:ext uri="{FF2B5EF4-FFF2-40B4-BE49-F238E27FC236}">
                <a16:creationId xmlns:a16="http://schemas.microsoft.com/office/drawing/2014/main" id="{8DBACDA6-0EC2-4F3C-84B6-01DDD230BA9A}"/>
              </a:ext>
            </a:extLst>
          </p:cNvPr>
          <p:cNvSpPr>
            <a:spLocks noGrp="1"/>
          </p:cNvSpPr>
          <p:nvPr>
            <p:ph sz="half" idx="1"/>
          </p:nvPr>
        </p:nvSpPr>
        <p:spPr>
          <a:xfrm>
            <a:off x="1077362" y="2227809"/>
            <a:ext cx="4496740" cy="3949154"/>
          </a:xfrm>
        </p:spPr>
        <p:txBody>
          <a:bodyPr vert="horz" lIns="91440" tIns="45720" rIns="91440" bIns="45720" rtlCol="0" anchor="t">
            <a:normAutofit/>
          </a:bodyPr>
          <a:lstStyle/>
          <a:p>
            <a:pPr marL="0" indent="0">
              <a:buNone/>
            </a:pPr>
            <a:r>
              <a:rPr lang="el-GR"/>
              <a:t>                      </a:t>
            </a:r>
            <a:r>
              <a:rPr lang="el-GR" b="1"/>
              <a:t>    Προσωκρατικοί</a:t>
            </a:r>
          </a:p>
          <a:p>
            <a:pPr marL="285750" indent="-285750"/>
            <a:endParaRPr lang="el-GR" b="1"/>
          </a:p>
          <a:p>
            <a:pPr marL="285750" indent="-285750"/>
            <a:r>
              <a:rPr lang="el-GR" b="1"/>
              <a:t>Ενδιαφέρονταν για τον τρόπο κατασκευής του κόσμου.</a:t>
            </a:r>
          </a:p>
          <a:p>
            <a:pPr marL="285750" indent="-285750"/>
            <a:r>
              <a:rPr lang="el-GR" b="1"/>
              <a:t>Όλοι οι προσωκρατικοί χρησιμοποιούσαν ως κύριο μέσο την λογική.</a:t>
            </a:r>
          </a:p>
          <a:p>
            <a:pPr marL="285750" indent="-285750"/>
            <a:r>
              <a:rPr lang="el-GR" b="1"/>
              <a:t>Ονομάστηκαν φυσικοί λόγω των ενδιαφερόντων και του τρόπου σκέψης τους.</a:t>
            </a:r>
          </a:p>
          <a:p>
            <a:pPr marL="285750" indent="-285750"/>
            <a:endParaRPr lang="el-GR" b="1"/>
          </a:p>
        </p:txBody>
      </p:sp>
      <p:sp>
        <p:nvSpPr>
          <p:cNvPr id="4" name="Θέση περιεχομένου 3">
            <a:extLst>
              <a:ext uri="{FF2B5EF4-FFF2-40B4-BE49-F238E27FC236}">
                <a16:creationId xmlns:a16="http://schemas.microsoft.com/office/drawing/2014/main" id="{A4B20B10-A85A-48DC-8AD1-CB85BFACAE15}"/>
              </a:ext>
            </a:extLst>
          </p:cNvPr>
          <p:cNvSpPr>
            <a:spLocks noGrp="1"/>
          </p:cNvSpPr>
          <p:nvPr>
            <p:ph sz="half" idx="2"/>
          </p:nvPr>
        </p:nvSpPr>
        <p:spPr/>
        <p:txBody>
          <a:bodyPr vert="horz" lIns="91440" tIns="45720" rIns="91440" bIns="45720" rtlCol="0" anchor="t">
            <a:normAutofit/>
          </a:bodyPr>
          <a:lstStyle/>
          <a:p>
            <a:pPr marL="0" indent="0">
              <a:buNone/>
            </a:pPr>
            <a:r>
              <a:rPr lang="el-GR" b="1"/>
              <a:t>                                Σωκράτης</a:t>
            </a:r>
          </a:p>
          <a:p>
            <a:pPr marL="285750" indent="-285750"/>
            <a:endParaRPr lang="el-GR" b="1"/>
          </a:p>
          <a:p>
            <a:pPr marL="285750" indent="-285750"/>
            <a:r>
              <a:rPr lang="el-GR" b="1"/>
              <a:t>Ενδιαφερόταν για την ηθική</a:t>
            </a:r>
          </a:p>
          <a:p>
            <a:pPr marL="285750" indent="-285750"/>
            <a:r>
              <a:rPr lang="el-GR" b="1"/>
              <a:t>Ο Σωκράτης στη ζωή του υπερασπιζόταν το δίκαιο και δεν έσπαγε τους νόμους. </a:t>
            </a:r>
          </a:p>
        </p:txBody>
      </p:sp>
    </p:spTree>
    <p:extLst>
      <p:ext uri="{BB962C8B-B14F-4D97-AF65-F5344CB8AC3E}">
        <p14:creationId xmlns:p14="http://schemas.microsoft.com/office/powerpoint/2010/main" val="293175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C12D2C-21A1-44CF-BA29-D0EE453AB7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70EE424-7A1B-47A7-9889-24B85DDB9A7E}"/>
              </a:ext>
            </a:extLst>
          </p:cNvPr>
          <p:cNvSpPr>
            <a:spLocks noGrp="1"/>
          </p:cNvSpPr>
          <p:nvPr>
            <p:ph type="title"/>
          </p:nvPr>
        </p:nvSpPr>
        <p:spPr>
          <a:xfrm>
            <a:off x="1077363" y="4293636"/>
            <a:ext cx="3439876" cy="1796384"/>
          </a:xfrm>
        </p:spPr>
        <p:txBody>
          <a:bodyPr anchor="t">
            <a:normAutofit/>
          </a:bodyPr>
          <a:lstStyle/>
          <a:p>
            <a:pPr algn="ctr"/>
            <a:r>
              <a:rPr lang="el-GR" u="sng">
                <a:latin typeface="Calibri"/>
                <a:cs typeface="Calibri"/>
              </a:rPr>
              <a:t>Οι σημαντικότεροι από αυτούς</a:t>
            </a:r>
          </a:p>
        </p:txBody>
      </p:sp>
      <p:sp>
        <p:nvSpPr>
          <p:cNvPr id="11" name="Rectangle 10">
            <a:extLst>
              <a:ext uri="{FF2B5EF4-FFF2-40B4-BE49-F238E27FC236}">
                <a16:creationId xmlns:a16="http://schemas.microsoft.com/office/drawing/2014/main" id="{95598DD8-827C-48DB-AD4F-AEBB72483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557"/>
            <a:ext cx="5223349" cy="342023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4">
            <a:extLst>
              <a:ext uri="{FF2B5EF4-FFF2-40B4-BE49-F238E27FC236}">
                <a16:creationId xmlns:a16="http://schemas.microsoft.com/office/drawing/2014/main" id="{EB40E5E0-6677-497A-8E9D-E8575E276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783473" y="3856"/>
            <a:ext cx="3439876" cy="3414827"/>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46E49D-1D37-455E-BDA2-28DAF37214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55978" y="-1558"/>
            <a:ext cx="3439878" cy="3420239"/>
          </a:xfrm>
          <a:custGeom>
            <a:avLst/>
            <a:gdLst>
              <a:gd name="connsiteX0" fmla="*/ 3439878 w 3439878"/>
              <a:gd name="connsiteY0" fmla="*/ 3420239 h 3420239"/>
              <a:gd name="connsiteX1" fmla="*/ 0 w 3439878"/>
              <a:gd name="connsiteY1" fmla="*/ 3420239 h 3420239"/>
              <a:gd name="connsiteX2" fmla="*/ 0 w 3439878"/>
              <a:gd name="connsiteY2" fmla="*/ 0 h 3420239"/>
              <a:gd name="connsiteX3" fmla="*/ 3856 w 3439878"/>
              <a:gd name="connsiteY3" fmla="*/ 0 h 3420239"/>
              <a:gd name="connsiteX4" fmla="*/ 3856 w 3439878"/>
              <a:gd name="connsiteY4" fmla="*/ 133338 h 3420239"/>
              <a:gd name="connsiteX5" fmla="*/ 5641 w 3439878"/>
              <a:gd name="connsiteY5" fmla="*/ 203263 h 3420239"/>
              <a:gd name="connsiteX6" fmla="*/ 3347718 w 3439878"/>
              <a:gd name="connsiteY6" fmla="*/ 3415186 h 3420239"/>
              <a:gd name="connsiteX7" fmla="*/ 3427612 w 3439878"/>
              <a:gd name="connsiteY7" fmla="*/ 3417124 h 3420239"/>
              <a:gd name="connsiteX8" fmla="*/ 3856 w 3439878"/>
              <a:gd name="connsiteY8" fmla="*/ 3417124 h 3420239"/>
              <a:gd name="connsiteX9" fmla="*/ 3856 w 3439878"/>
              <a:gd name="connsiteY9" fmla="*/ 3418681 h 3420239"/>
              <a:gd name="connsiteX10" fmla="*/ 3439878 w 3439878"/>
              <a:gd name="connsiteY10" fmla="*/ 3418681 h 34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9878" h="3420239">
                <a:moveTo>
                  <a:pt x="3439878" y="3420239"/>
                </a:moveTo>
                <a:lnTo>
                  <a:pt x="0" y="3420239"/>
                </a:lnTo>
                <a:lnTo>
                  <a:pt x="0" y="0"/>
                </a:lnTo>
                <a:lnTo>
                  <a:pt x="3856" y="0"/>
                </a:lnTo>
                <a:lnTo>
                  <a:pt x="3856" y="133338"/>
                </a:lnTo>
                <a:lnTo>
                  <a:pt x="5641" y="203263"/>
                </a:lnTo>
                <a:cubicBezTo>
                  <a:pt x="94351" y="1936677"/>
                  <a:pt x="1541917" y="3327355"/>
                  <a:pt x="3347718" y="3415186"/>
                </a:cubicBezTo>
                <a:lnTo>
                  <a:pt x="3427612" y="3417124"/>
                </a:lnTo>
                <a:lnTo>
                  <a:pt x="3856" y="3417124"/>
                </a:lnTo>
                <a:lnTo>
                  <a:pt x="3856" y="3418681"/>
                </a:lnTo>
                <a:lnTo>
                  <a:pt x="3439878" y="34186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Εικόνα 4" descr="Εικόνα που περιέχει κείμενο&#10;&#10;Περιγραφή που δημιουργήθηκε αυτόματα">
            <a:extLst>
              <a:ext uri="{FF2B5EF4-FFF2-40B4-BE49-F238E27FC236}">
                <a16:creationId xmlns:a16="http://schemas.microsoft.com/office/drawing/2014/main" id="{C11DCD8A-8685-4667-9169-6D82A7AE0E2F}"/>
              </a:ext>
            </a:extLst>
          </p:cNvPr>
          <p:cNvPicPr>
            <a:picLocks noChangeAspect="1"/>
          </p:cNvPicPr>
          <p:nvPr/>
        </p:nvPicPr>
        <p:blipFill rotWithShape="1">
          <a:blip r:embed="rId2"/>
          <a:srcRect l="4166" r="7569" b="-1"/>
          <a:stretch/>
        </p:blipFill>
        <p:spPr>
          <a:xfrm>
            <a:off x="5216651" y="-1558"/>
            <a:ext cx="6979975" cy="3420240"/>
          </a:xfrm>
          <a:custGeom>
            <a:avLst/>
            <a:gdLst/>
            <a:ahLst/>
            <a:cxnLst/>
            <a:rect l="l" t="t" r="r" b="b"/>
            <a:pathLst>
              <a:path w="6979975" h="3420240">
                <a:moveTo>
                  <a:pt x="13648" y="0"/>
                </a:moveTo>
                <a:lnTo>
                  <a:pt x="6979975" y="0"/>
                </a:lnTo>
                <a:lnTo>
                  <a:pt x="6979975" y="1557"/>
                </a:lnTo>
                <a:lnTo>
                  <a:pt x="3556219" y="1557"/>
                </a:lnTo>
                <a:lnTo>
                  <a:pt x="3636113" y="3495"/>
                </a:lnTo>
                <a:cubicBezTo>
                  <a:pt x="5441914" y="91326"/>
                  <a:pt x="6889480" y="1482004"/>
                  <a:pt x="6978190" y="3215418"/>
                </a:cubicBezTo>
                <a:lnTo>
                  <a:pt x="6979975" y="3285343"/>
                </a:lnTo>
                <a:lnTo>
                  <a:pt x="6979975" y="3420240"/>
                </a:lnTo>
                <a:lnTo>
                  <a:pt x="13648" y="3420240"/>
                </a:lnTo>
                <a:lnTo>
                  <a:pt x="13648" y="3420238"/>
                </a:lnTo>
                <a:lnTo>
                  <a:pt x="0" y="3420238"/>
                </a:lnTo>
                <a:lnTo>
                  <a:pt x="0" y="1557"/>
                </a:lnTo>
                <a:lnTo>
                  <a:pt x="13648" y="1557"/>
                </a:lnTo>
                <a:close/>
              </a:path>
            </a:pathLst>
          </a:custGeom>
        </p:spPr>
      </p:pic>
      <p:sp>
        <p:nvSpPr>
          <p:cNvPr id="3" name="Θέση περιεχομένου 2">
            <a:extLst>
              <a:ext uri="{FF2B5EF4-FFF2-40B4-BE49-F238E27FC236}">
                <a16:creationId xmlns:a16="http://schemas.microsoft.com/office/drawing/2014/main" id="{4F5224F4-66C6-4886-B717-E453619A3332}"/>
              </a:ext>
            </a:extLst>
          </p:cNvPr>
          <p:cNvSpPr>
            <a:spLocks noGrp="1"/>
          </p:cNvSpPr>
          <p:nvPr>
            <p:ph idx="1"/>
          </p:nvPr>
        </p:nvSpPr>
        <p:spPr>
          <a:xfrm>
            <a:off x="5218213" y="3709089"/>
            <a:ext cx="6721055" cy="2955039"/>
          </a:xfrm>
        </p:spPr>
        <p:txBody>
          <a:bodyPr vert="horz" lIns="91440" tIns="45720" rIns="91440" bIns="45720" rtlCol="0" anchor="t">
            <a:noAutofit/>
          </a:bodyPr>
          <a:lstStyle/>
          <a:p>
            <a:pPr>
              <a:lnSpc>
                <a:spcPct val="110000"/>
              </a:lnSpc>
            </a:pPr>
            <a:r>
              <a:rPr lang="el-GR" sz="1600" b="1">
                <a:latin typeface="Calibri"/>
                <a:ea typeface="+mn-lt"/>
                <a:cs typeface="+mn-lt"/>
              </a:rPr>
              <a:t>O </a:t>
            </a:r>
            <a:r>
              <a:rPr lang="el-GR" sz="1600" b="1" i="1">
                <a:latin typeface="Calibri"/>
                <a:ea typeface="+mn-lt"/>
                <a:cs typeface="+mn-lt"/>
              </a:rPr>
              <a:t>Θαλής</a:t>
            </a:r>
            <a:r>
              <a:rPr lang="el-GR" sz="1600" b="1">
                <a:latin typeface="Calibri"/>
                <a:ea typeface="+mn-lt"/>
                <a:cs typeface="+mn-lt"/>
              </a:rPr>
              <a:t>, ο </a:t>
            </a:r>
            <a:r>
              <a:rPr lang="el-GR" sz="1600" b="1" i="1">
                <a:latin typeface="Calibri"/>
                <a:ea typeface="+mn-lt"/>
                <a:cs typeface="+mn-lt"/>
              </a:rPr>
              <a:t>Αναξίμανδρος</a:t>
            </a:r>
            <a:r>
              <a:rPr lang="el-GR" sz="1600" b="1">
                <a:latin typeface="Calibri"/>
                <a:ea typeface="+mn-lt"/>
                <a:cs typeface="+mn-lt"/>
              </a:rPr>
              <a:t> και ο </a:t>
            </a:r>
            <a:r>
              <a:rPr lang="el-GR" sz="1600" b="1" i="1">
                <a:latin typeface="Calibri"/>
                <a:ea typeface="+mn-lt"/>
                <a:cs typeface="+mn-lt"/>
              </a:rPr>
              <a:t>Αναξιμένης</a:t>
            </a:r>
            <a:r>
              <a:rPr lang="el-GR" sz="1600" b="1">
                <a:latin typeface="Calibri"/>
                <a:ea typeface="+mn-lt"/>
                <a:cs typeface="+mn-lt"/>
              </a:rPr>
              <a:t>, γνωστοί ως </a:t>
            </a:r>
            <a:r>
              <a:rPr lang="el-GR" sz="1600" b="1" err="1">
                <a:latin typeface="Calibri"/>
                <a:ea typeface="+mn-lt"/>
                <a:cs typeface="+mn-lt"/>
              </a:rPr>
              <a:t>Ίωνες</a:t>
            </a:r>
            <a:r>
              <a:rPr lang="el-GR" sz="1600" b="1">
                <a:latin typeface="Calibri"/>
                <a:ea typeface="+mn-lt"/>
                <a:cs typeface="+mn-lt"/>
              </a:rPr>
              <a:t> ή </a:t>
            </a:r>
            <a:r>
              <a:rPr lang="el-GR" sz="1600" b="1" err="1">
                <a:latin typeface="Calibri"/>
                <a:ea typeface="+mn-lt"/>
                <a:cs typeface="+mn-lt"/>
              </a:rPr>
              <a:t>Μιλήσιοι</a:t>
            </a:r>
            <a:r>
              <a:rPr lang="el-GR" sz="1600" b="1">
                <a:latin typeface="Calibri"/>
                <a:ea typeface="+mn-lt"/>
                <a:cs typeface="+mn-lt"/>
              </a:rPr>
              <a:t>, ο </a:t>
            </a:r>
            <a:r>
              <a:rPr lang="el-GR" sz="1600" b="1" i="1">
                <a:latin typeface="Calibri"/>
                <a:ea typeface="+mn-lt"/>
                <a:cs typeface="+mn-lt"/>
              </a:rPr>
              <a:t>Ξενοφάνης</a:t>
            </a:r>
            <a:r>
              <a:rPr lang="el-GR" sz="1600" b="1">
                <a:latin typeface="Calibri"/>
                <a:ea typeface="+mn-lt"/>
                <a:cs typeface="+mn-lt"/>
              </a:rPr>
              <a:t> ο </a:t>
            </a:r>
            <a:r>
              <a:rPr lang="el-GR" sz="1600" b="1" i="1" err="1">
                <a:latin typeface="Calibri"/>
                <a:ea typeface="+mn-lt"/>
                <a:cs typeface="+mn-lt"/>
              </a:rPr>
              <a:t>Κολοφώνιος</a:t>
            </a:r>
            <a:r>
              <a:rPr lang="el-GR" sz="1600" b="1">
                <a:latin typeface="Calibri"/>
                <a:ea typeface="+mn-lt"/>
                <a:cs typeface="+mn-lt"/>
              </a:rPr>
              <a:t> και ο </a:t>
            </a:r>
            <a:r>
              <a:rPr lang="el-GR" sz="1600" b="1" i="1">
                <a:latin typeface="Calibri"/>
                <a:ea typeface="+mn-lt"/>
                <a:cs typeface="+mn-lt"/>
              </a:rPr>
              <a:t>Πυθαγόρας</a:t>
            </a:r>
            <a:r>
              <a:rPr lang="el-GR" sz="1600" b="1">
                <a:latin typeface="Calibri"/>
                <a:ea typeface="+mn-lt"/>
                <a:cs typeface="+mn-lt"/>
              </a:rPr>
              <a:t> ο </a:t>
            </a:r>
            <a:r>
              <a:rPr lang="el-GR" sz="1600" b="1" i="1">
                <a:latin typeface="Calibri"/>
                <a:ea typeface="+mn-lt"/>
                <a:cs typeface="+mn-lt"/>
              </a:rPr>
              <a:t>Σάμιος</a:t>
            </a:r>
            <a:r>
              <a:rPr lang="el-GR" sz="1600" b="1">
                <a:latin typeface="Calibri"/>
                <a:ea typeface="+mn-lt"/>
                <a:cs typeface="+mn-lt"/>
              </a:rPr>
              <a:t>. Όλοι αυτοί έζησαν και έδρασαν τον 6ο αιώνα π.Χ. </a:t>
            </a:r>
            <a:r>
              <a:rPr lang="el-GR" sz="1600" b="1" err="1">
                <a:latin typeface="Calibri"/>
                <a:ea typeface="+mn-lt"/>
                <a:cs typeface="+mn-lt"/>
              </a:rPr>
              <a:t>Aσχολήθηκαν</a:t>
            </a:r>
            <a:r>
              <a:rPr lang="el-GR" sz="1600" b="1">
                <a:latin typeface="Calibri"/>
                <a:ea typeface="+mn-lt"/>
                <a:cs typeface="+mn-lt"/>
              </a:rPr>
              <a:t> κυρίως με την αρχή του κόσμου.</a:t>
            </a:r>
            <a:endParaRPr lang="el-GR" sz="1600" b="1">
              <a:latin typeface="Calibri"/>
              <a:ea typeface="+mn-lt"/>
              <a:cs typeface="Calibri"/>
            </a:endParaRPr>
          </a:p>
          <a:p>
            <a:pPr>
              <a:lnSpc>
                <a:spcPct val="110000"/>
              </a:lnSpc>
            </a:pPr>
            <a:r>
              <a:rPr lang="el-GR" sz="1600" b="1">
                <a:latin typeface="Calibri"/>
                <a:ea typeface="+mn-lt"/>
                <a:cs typeface="+mn-lt"/>
              </a:rPr>
              <a:t>O </a:t>
            </a:r>
            <a:r>
              <a:rPr lang="el-GR" sz="1600" b="1" i="1">
                <a:latin typeface="Calibri"/>
                <a:ea typeface="+mn-lt"/>
                <a:cs typeface="+mn-lt"/>
              </a:rPr>
              <a:t>Παρμενίδης</a:t>
            </a:r>
            <a:r>
              <a:rPr lang="el-GR" sz="1600" b="1">
                <a:latin typeface="Calibri"/>
                <a:ea typeface="+mn-lt"/>
                <a:cs typeface="+mn-lt"/>
              </a:rPr>
              <a:t> και ο </a:t>
            </a:r>
            <a:r>
              <a:rPr lang="el-GR" sz="1600" b="1" i="1">
                <a:latin typeface="Calibri"/>
                <a:ea typeface="+mn-lt"/>
                <a:cs typeface="+mn-lt"/>
              </a:rPr>
              <a:t>Ζήνων</a:t>
            </a:r>
            <a:r>
              <a:rPr lang="el-GR" sz="1600" b="1">
                <a:latin typeface="Calibri"/>
                <a:ea typeface="+mn-lt"/>
                <a:cs typeface="+mn-lt"/>
              </a:rPr>
              <a:t>, οι γνωστοί ως </a:t>
            </a:r>
            <a:r>
              <a:rPr lang="el-GR" sz="1600" b="1" i="1" err="1">
                <a:latin typeface="Calibri"/>
                <a:ea typeface="+mn-lt"/>
                <a:cs typeface="+mn-lt"/>
              </a:rPr>
              <a:t>Ελεάτες</a:t>
            </a:r>
            <a:r>
              <a:rPr lang="el-GR" sz="1600" b="1">
                <a:latin typeface="Calibri"/>
                <a:ea typeface="+mn-lt"/>
                <a:cs typeface="+mn-lt"/>
              </a:rPr>
              <a:t> (από την </a:t>
            </a:r>
            <a:r>
              <a:rPr lang="el-GR" sz="1600" b="1" err="1">
                <a:latin typeface="Calibri"/>
                <a:ea typeface="+mn-lt"/>
                <a:cs typeface="+mn-lt"/>
              </a:rPr>
              <a:t>Eλέα</a:t>
            </a:r>
            <a:r>
              <a:rPr lang="el-GR" sz="1600" b="1">
                <a:latin typeface="Calibri"/>
                <a:ea typeface="+mn-lt"/>
                <a:cs typeface="+mn-lt"/>
              </a:rPr>
              <a:t> της </a:t>
            </a:r>
            <a:r>
              <a:rPr lang="el-GR" sz="1600" b="1" err="1">
                <a:latin typeface="Calibri"/>
                <a:ea typeface="+mn-lt"/>
                <a:cs typeface="+mn-lt"/>
              </a:rPr>
              <a:t>Kάτω</a:t>
            </a:r>
            <a:r>
              <a:rPr lang="el-GR" sz="1600" b="1">
                <a:latin typeface="Calibri"/>
                <a:ea typeface="+mn-lt"/>
                <a:cs typeface="+mn-lt"/>
              </a:rPr>
              <a:t> </a:t>
            </a:r>
            <a:r>
              <a:rPr lang="el-GR" sz="1600" b="1" err="1">
                <a:latin typeface="Calibri"/>
                <a:ea typeface="+mn-lt"/>
                <a:cs typeface="+mn-lt"/>
              </a:rPr>
              <a:t>Iταλίας</a:t>
            </a:r>
            <a:r>
              <a:rPr lang="el-GR" sz="1600" b="1">
                <a:latin typeface="Calibri"/>
                <a:ea typeface="+mn-lt"/>
                <a:cs typeface="+mn-lt"/>
              </a:rPr>
              <a:t>), ο </a:t>
            </a:r>
            <a:r>
              <a:rPr lang="el-GR" sz="1600" b="1" i="1">
                <a:latin typeface="Calibri"/>
                <a:ea typeface="+mn-lt"/>
                <a:cs typeface="+mn-lt"/>
              </a:rPr>
              <a:t>Ηράκλειτος</a:t>
            </a:r>
            <a:r>
              <a:rPr lang="el-GR" sz="1600" b="1">
                <a:latin typeface="Calibri"/>
                <a:ea typeface="+mn-lt"/>
                <a:cs typeface="+mn-lt"/>
              </a:rPr>
              <a:t> ο </a:t>
            </a:r>
            <a:r>
              <a:rPr lang="el-GR" sz="1600" b="1" i="1" err="1">
                <a:latin typeface="Calibri"/>
                <a:ea typeface="+mn-lt"/>
                <a:cs typeface="+mn-lt"/>
              </a:rPr>
              <a:t>Εφέσιος</a:t>
            </a:r>
            <a:r>
              <a:rPr lang="el-GR" sz="1600" b="1">
                <a:latin typeface="Calibri"/>
                <a:ea typeface="+mn-lt"/>
                <a:cs typeface="+mn-lt"/>
              </a:rPr>
              <a:t>, ο </a:t>
            </a:r>
            <a:r>
              <a:rPr lang="el-GR" sz="1600" b="1" i="1">
                <a:latin typeface="Calibri"/>
                <a:ea typeface="+mn-lt"/>
                <a:cs typeface="+mn-lt"/>
              </a:rPr>
              <a:t>Εμπεδοκλής</a:t>
            </a:r>
            <a:r>
              <a:rPr lang="el-GR" sz="1600" b="1">
                <a:latin typeface="Calibri"/>
                <a:ea typeface="+mn-lt"/>
                <a:cs typeface="+mn-lt"/>
              </a:rPr>
              <a:t> ο </a:t>
            </a:r>
            <a:r>
              <a:rPr lang="el-GR" sz="1600" b="1" i="1" err="1">
                <a:latin typeface="Calibri"/>
                <a:ea typeface="+mn-lt"/>
                <a:cs typeface="+mn-lt"/>
              </a:rPr>
              <a:t>Ακραγαντίνος</a:t>
            </a:r>
            <a:r>
              <a:rPr lang="el-GR" sz="1600" b="1">
                <a:latin typeface="Calibri"/>
                <a:ea typeface="+mn-lt"/>
                <a:cs typeface="+mn-lt"/>
              </a:rPr>
              <a:t>, ο </a:t>
            </a:r>
            <a:r>
              <a:rPr lang="el-GR" sz="1600" b="1" i="1">
                <a:latin typeface="Calibri"/>
                <a:ea typeface="+mn-lt"/>
                <a:cs typeface="+mn-lt"/>
              </a:rPr>
              <a:t>Αναξαγόρας</a:t>
            </a:r>
            <a:r>
              <a:rPr lang="el-GR" sz="1600" b="1">
                <a:latin typeface="Calibri"/>
                <a:ea typeface="+mn-lt"/>
                <a:cs typeface="+mn-lt"/>
              </a:rPr>
              <a:t> ο </a:t>
            </a:r>
            <a:r>
              <a:rPr lang="el-GR" sz="1600" b="1" i="1" err="1">
                <a:latin typeface="Calibri"/>
                <a:ea typeface="+mn-lt"/>
                <a:cs typeface="+mn-lt"/>
              </a:rPr>
              <a:t>Κλαζομένιος</a:t>
            </a:r>
            <a:r>
              <a:rPr lang="el-GR" sz="1600" b="1">
                <a:latin typeface="Calibri"/>
                <a:ea typeface="+mn-lt"/>
                <a:cs typeface="+mn-lt"/>
              </a:rPr>
              <a:t>, ο </a:t>
            </a:r>
            <a:r>
              <a:rPr lang="el-GR" sz="1600" b="1" i="1">
                <a:latin typeface="Calibri"/>
                <a:ea typeface="+mn-lt"/>
                <a:cs typeface="+mn-lt"/>
              </a:rPr>
              <a:t>Λεύκιππος</a:t>
            </a:r>
            <a:r>
              <a:rPr lang="el-GR" sz="1600" b="1">
                <a:latin typeface="Calibri"/>
                <a:ea typeface="+mn-lt"/>
                <a:cs typeface="+mn-lt"/>
              </a:rPr>
              <a:t> και ο </a:t>
            </a:r>
            <a:r>
              <a:rPr lang="el-GR" sz="1600" b="1" i="1">
                <a:latin typeface="Calibri"/>
                <a:ea typeface="+mn-lt"/>
                <a:cs typeface="+mn-lt"/>
              </a:rPr>
              <a:t>Δημόκριτος</a:t>
            </a:r>
            <a:r>
              <a:rPr lang="el-GR" sz="1600" b="1">
                <a:latin typeface="Calibri"/>
                <a:ea typeface="+mn-lt"/>
                <a:cs typeface="+mn-lt"/>
              </a:rPr>
              <a:t> από τα Άβδηρα της Θράκης. Όλοι αυτοί έζησαν και έδρασαν τον 5ο αιώνα π.Χ. και ασχολήθηκαν κυρίως με τη δομή του κόσμου.</a:t>
            </a:r>
            <a:endParaRPr lang="el-GR" sz="1600" b="1">
              <a:latin typeface="Calibri"/>
              <a:cs typeface="Calibri"/>
            </a:endParaRPr>
          </a:p>
        </p:txBody>
      </p:sp>
    </p:spTree>
    <p:extLst>
      <p:ext uri="{BB962C8B-B14F-4D97-AF65-F5344CB8AC3E}">
        <p14:creationId xmlns:p14="http://schemas.microsoft.com/office/powerpoint/2010/main" val="252211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C12D2C-21A1-44CF-BA29-D0EE453AB7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E08AFA4-4517-4600-A676-20EAE5A1F87D}"/>
              </a:ext>
            </a:extLst>
          </p:cNvPr>
          <p:cNvSpPr>
            <a:spLocks noGrp="1"/>
          </p:cNvSpPr>
          <p:nvPr>
            <p:ph type="title"/>
          </p:nvPr>
        </p:nvSpPr>
        <p:spPr>
          <a:xfrm>
            <a:off x="1077363" y="4084869"/>
            <a:ext cx="3439876" cy="2005151"/>
          </a:xfrm>
        </p:spPr>
        <p:txBody>
          <a:bodyPr anchor="t">
            <a:normAutofit/>
          </a:bodyPr>
          <a:lstStyle/>
          <a:p>
            <a:pPr algn="ctr">
              <a:lnSpc>
                <a:spcPct val="100000"/>
              </a:lnSpc>
            </a:pPr>
            <a:r>
              <a:rPr lang="el-GR" sz="3000" u="sng">
                <a:latin typeface="Calibri"/>
                <a:cs typeface="Calibri"/>
              </a:rPr>
              <a:t> Ποια η σημασία της προσωκρατικής σκέψης για μας σήμερα;</a:t>
            </a:r>
            <a:endParaRPr lang="el-GR"/>
          </a:p>
          <a:p>
            <a:pPr>
              <a:lnSpc>
                <a:spcPct val="100000"/>
              </a:lnSpc>
            </a:pPr>
            <a:endParaRPr lang="el-GR" sz="3000"/>
          </a:p>
        </p:txBody>
      </p:sp>
      <p:sp>
        <p:nvSpPr>
          <p:cNvPr id="11" name="Rectangle 10">
            <a:extLst>
              <a:ext uri="{FF2B5EF4-FFF2-40B4-BE49-F238E27FC236}">
                <a16:creationId xmlns:a16="http://schemas.microsoft.com/office/drawing/2014/main" id="{95598DD8-827C-48DB-AD4F-AEBB72483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557"/>
            <a:ext cx="5223349" cy="342023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4">
            <a:extLst>
              <a:ext uri="{FF2B5EF4-FFF2-40B4-BE49-F238E27FC236}">
                <a16:creationId xmlns:a16="http://schemas.microsoft.com/office/drawing/2014/main" id="{EB40E5E0-6677-497A-8E9D-E8575E276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783473" y="3856"/>
            <a:ext cx="3439876" cy="3414827"/>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46E49D-1D37-455E-BDA2-28DAF37214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55978" y="-1558"/>
            <a:ext cx="3439878" cy="3420239"/>
          </a:xfrm>
          <a:custGeom>
            <a:avLst/>
            <a:gdLst>
              <a:gd name="connsiteX0" fmla="*/ 3439878 w 3439878"/>
              <a:gd name="connsiteY0" fmla="*/ 3420239 h 3420239"/>
              <a:gd name="connsiteX1" fmla="*/ 0 w 3439878"/>
              <a:gd name="connsiteY1" fmla="*/ 3420239 h 3420239"/>
              <a:gd name="connsiteX2" fmla="*/ 0 w 3439878"/>
              <a:gd name="connsiteY2" fmla="*/ 0 h 3420239"/>
              <a:gd name="connsiteX3" fmla="*/ 3856 w 3439878"/>
              <a:gd name="connsiteY3" fmla="*/ 0 h 3420239"/>
              <a:gd name="connsiteX4" fmla="*/ 3856 w 3439878"/>
              <a:gd name="connsiteY4" fmla="*/ 133338 h 3420239"/>
              <a:gd name="connsiteX5" fmla="*/ 5641 w 3439878"/>
              <a:gd name="connsiteY5" fmla="*/ 203263 h 3420239"/>
              <a:gd name="connsiteX6" fmla="*/ 3347718 w 3439878"/>
              <a:gd name="connsiteY6" fmla="*/ 3415186 h 3420239"/>
              <a:gd name="connsiteX7" fmla="*/ 3427612 w 3439878"/>
              <a:gd name="connsiteY7" fmla="*/ 3417124 h 3420239"/>
              <a:gd name="connsiteX8" fmla="*/ 3856 w 3439878"/>
              <a:gd name="connsiteY8" fmla="*/ 3417124 h 3420239"/>
              <a:gd name="connsiteX9" fmla="*/ 3856 w 3439878"/>
              <a:gd name="connsiteY9" fmla="*/ 3418681 h 3420239"/>
              <a:gd name="connsiteX10" fmla="*/ 3439878 w 3439878"/>
              <a:gd name="connsiteY10" fmla="*/ 3418681 h 34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9878" h="3420239">
                <a:moveTo>
                  <a:pt x="3439878" y="3420239"/>
                </a:moveTo>
                <a:lnTo>
                  <a:pt x="0" y="3420239"/>
                </a:lnTo>
                <a:lnTo>
                  <a:pt x="0" y="0"/>
                </a:lnTo>
                <a:lnTo>
                  <a:pt x="3856" y="0"/>
                </a:lnTo>
                <a:lnTo>
                  <a:pt x="3856" y="133338"/>
                </a:lnTo>
                <a:lnTo>
                  <a:pt x="5641" y="203263"/>
                </a:lnTo>
                <a:cubicBezTo>
                  <a:pt x="94351" y="1936677"/>
                  <a:pt x="1541917" y="3327355"/>
                  <a:pt x="3347718" y="3415186"/>
                </a:cubicBezTo>
                <a:lnTo>
                  <a:pt x="3427612" y="3417124"/>
                </a:lnTo>
                <a:lnTo>
                  <a:pt x="3856" y="3417124"/>
                </a:lnTo>
                <a:lnTo>
                  <a:pt x="3856" y="3418681"/>
                </a:lnTo>
                <a:lnTo>
                  <a:pt x="3439878" y="34186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Εικόνα 4" descr="Εικόνα που περιέχει κτίριο, γλυπτική, οικοδομικά υλικά, πέτρα&#10;&#10;Περιγραφή που δημιουργήθηκε αυτόματα">
            <a:extLst>
              <a:ext uri="{FF2B5EF4-FFF2-40B4-BE49-F238E27FC236}">
                <a16:creationId xmlns:a16="http://schemas.microsoft.com/office/drawing/2014/main" id="{6ACC4D6A-CB07-47EF-ABA2-478F7C532A61}"/>
              </a:ext>
            </a:extLst>
          </p:cNvPr>
          <p:cNvPicPr>
            <a:picLocks noChangeAspect="1"/>
          </p:cNvPicPr>
          <p:nvPr/>
        </p:nvPicPr>
        <p:blipFill rotWithShape="1">
          <a:blip r:embed="rId2"/>
          <a:srcRect b="7980"/>
          <a:stretch/>
        </p:blipFill>
        <p:spPr>
          <a:xfrm>
            <a:off x="5216651" y="-1558"/>
            <a:ext cx="6979975" cy="3420240"/>
          </a:xfrm>
          <a:custGeom>
            <a:avLst/>
            <a:gdLst/>
            <a:ahLst/>
            <a:cxnLst/>
            <a:rect l="l" t="t" r="r" b="b"/>
            <a:pathLst>
              <a:path w="6979975" h="3420240">
                <a:moveTo>
                  <a:pt x="13648" y="0"/>
                </a:moveTo>
                <a:lnTo>
                  <a:pt x="6979975" y="0"/>
                </a:lnTo>
                <a:lnTo>
                  <a:pt x="6979975" y="1557"/>
                </a:lnTo>
                <a:lnTo>
                  <a:pt x="3556219" y="1557"/>
                </a:lnTo>
                <a:lnTo>
                  <a:pt x="3636113" y="3495"/>
                </a:lnTo>
                <a:cubicBezTo>
                  <a:pt x="5441914" y="91326"/>
                  <a:pt x="6889480" y="1482004"/>
                  <a:pt x="6978190" y="3215418"/>
                </a:cubicBezTo>
                <a:lnTo>
                  <a:pt x="6979975" y="3285343"/>
                </a:lnTo>
                <a:lnTo>
                  <a:pt x="6979975" y="3420240"/>
                </a:lnTo>
                <a:lnTo>
                  <a:pt x="13648" y="3420240"/>
                </a:lnTo>
                <a:lnTo>
                  <a:pt x="13648" y="3420238"/>
                </a:lnTo>
                <a:lnTo>
                  <a:pt x="0" y="3420238"/>
                </a:lnTo>
                <a:lnTo>
                  <a:pt x="0" y="1557"/>
                </a:lnTo>
                <a:lnTo>
                  <a:pt x="13648" y="1557"/>
                </a:lnTo>
                <a:close/>
              </a:path>
            </a:pathLst>
          </a:custGeom>
        </p:spPr>
      </p:pic>
      <p:sp>
        <p:nvSpPr>
          <p:cNvPr id="3" name="Θέση περιεχομένου 2">
            <a:extLst>
              <a:ext uri="{FF2B5EF4-FFF2-40B4-BE49-F238E27FC236}">
                <a16:creationId xmlns:a16="http://schemas.microsoft.com/office/drawing/2014/main" id="{0A64F6C9-87AB-4929-8265-5761CB0580CF}"/>
              </a:ext>
            </a:extLst>
          </p:cNvPr>
          <p:cNvSpPr>
            <a:spLocks noGrp="1"/>
          </p:cNvSpPr>
          <p:nvPr>
            <p:ph idx="1"/>
          </p:nvPr>
        </p:nvSpPr>
        <p:spPr>
          <a:xfrm>
            <a:off x="5218213" y="4084869"/>
            <a:ext cx="6449657" cy="2005151"/>
          </a:xfrm>
        </p:spPr>
        <p:txBody>
          <a:bodyPr vert="horz" lIns="91440" tIns="45720" rIns="91440" bIns="45720" rtlCol="0">
            <a:normAutofit/>
          </a:bodyPr>
          <a:lstStyle/>
          <a:p>
            <a:pPr>
              <a:lnSpc>
                <a:spcPct val="110000"/>
              </a:lnSpc>
            </a:pPr>
            <a:r>
              <a:rPr lang="el-GR">
                <a:latin typeface="Calibri"/>
                <a:ea typeface="+mn-lt"/>
                <a:cs typeface="+mn-lt"/>
              </a:rPr>
              <a:t>Η προσωκρατική φιλοσοφία θεωρείται πηγή και τροφός του φιλοσοφικού και επιστημονικού πνεύματος που αναπτύχθηκε αργότερα. Η θέση των Προσωκρατικών στην ιστορία της ευρωπαϊκής επιστήμης και φιλοσοφίας είναι ξεχωριστή και η ερμηνεία των κειμένων τους απασχολεί μέχρι σήμερα τους φιλοσόφους και τους επιστήμονες.</a:t>
            </a:r>
            <a:endParaRPr lang="el-GR">
              <a:latin typeface="Calibri"/>
            </a:endParaRPr>
          </a:p>
        </p:txBody>
      </p:sp>
    </p:spTree>
    <p:extLst>
      <p:ext uri="{BB962C8B-B14F-4D97-AF65-F5344CB8AC3E}">
        <p14:creationId xmlns:p14="http://schemas.microsoft.com/office/powerpoint/2010/main" val="48400531"/>
      </p:ext>
    </p:extLst>
  </p:cSld>
  <p:clrMapOvr>
    <a:masterClrMapping/>
  </p:clrMapOvr>
</p:sld>
</file>

<file path=ppt/theme/theme1.xml><?xml version="1.0" encoding="utf-8"?>
<a:theme xmlns:a="http://schemas.openxmlformats.org/drawingml/2006/main" name="BlocksVTI">
  <a:themeElements>
    <a:clrScheme name="Blocks">
      <a:dk1>
        <a:sysClr val="windowText" lastClr="000000"/>
      </a:dk1>
      <a:lt1>
        <a:sysClr val="window" lastClr="FFFFFF"/>
      </a:lt1>
      <a:dk2>
        <a:srgbClr val="1B3843"/>
      </a:dk2>
      <a:lt2>
        <a:srgbClr val="F2F3F1"/>
      </a:lt2>
      <a:accent1>
        <a:srgbClr val="7A8592"/>
      </a:accent1>
      <a:accent2>
        <a:srgbClr val="8C8C96"/>
      </a:accent2>
      <a:accent3>
        <a:srgbClr val="7A6C76"/>
      </a:accent3>
      <a:accent4>
        <a:srgbClr val="A7AA9D"/>
      </a:accent4>
      <a:accent5>
        <a:srgbClr val="63787F"/>
      </a:accent5>
      <a:accent6>
        <a:srgbClr val="889DA5"/>
      </a:accent6>
      <a:hlink>
        <a:srgbClr val="71819B"/>
      </a:hlink>
      <a:folHlink>
        <a:srgbClr val="7E8B85"/>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docProps/app.xml><?xml version="1.0" encoding="utf-8"?>
<Properties xmlns="http://schemas.openxmlformats.org/officeDocument/2006/extended-properties" xmlns:vt="http://schemas.openxmlformats.org/officeDocument/2006/docPropsVTypes">
  <TotalTime>0</TotalTime>
  <Words>235</Words>
  <Application>Microsoft Office PowerPoint</Application>
  <PresentationFormat>Ευρεία οθόνη</PresentationFormat>
  <Paragraphs>46</Paragraphs>
  <Slides>11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11</vt:i4>
      </vt:variant>
    </vt:vector>
  </HeadingPairs>
  <TitlesOfParts>
    <vt:vector size="16" baseType="lpstr">
      <vt:lpstr>Arial</vt:lpstr>
      <vt:lpstr>Avenir Next LT Pro</vt:lpstr>
      <vt:lpstr>Avenir Next LT Pro Light</vt:lpstr>
      <vt:lpstr>Calibri</vt:lpstr>
      <vt:lpstr>BlocksVTI</vt:lpstr>
      <vt:lpstr> Προσωκρατικοί φιλόσοφοι</vt:lpstr>
      <vt:lpstr>Από που προήλθε η ονομασία τους</vt:lpstr>
      <vt:lpstr>Η προσωκρατική φιλοσοφία </vt:lpstr>
      <vt:lpstr>Κατηγορίες προσωκρατικών φιλοσόφων</vt:lpstr>
      <vt:lpstr>Κατηγορίες προσωκρατικών φιλοσόφων</vt:lpstr>
      <vt:lpstr> Oι προσωκρατικοί φιλόσοφοι </vt:lpstr>
      <vt:lpstr>Σύγκριση  με τον Σωκράτη</vt:lpstr>
      <vt:lpstr>Οι σημαντικότεροι από αυτούς</vt:lpstr>
      <vt:lpstr> Ποια η σημασία της προσωκρατικής σκέψης για μας σήμερα; </vt:lpstr>
      <vt:lpstr>Παρουσίαση του PowerPoint</vt:lpstr>
      <vt:lpstr>Οι πηγές μας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8</cp:revision>
  <dcterms:created xsi:type="dcterms:W3CDTF">2021-05-11T12:15:52Z</dcterms:created>
  <dcterms:modified xsi:type="dcterms:W3CDTF">2021-05-11T20:17:18Z</dcterms:modified>
</cp:coreProperties>
</file>