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 id="299" r:id="rId44"/>
    <p:sldId id="300" r:id="rId45"/>
    <p:sldId id="301" r:id="rId46"/>
    <p:sldId id="302" r:id="rId47"/>
    <p:sldId id="303"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12D136-0F22-3EC7-B16E-4F240FE8705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7CA6CB-2EA9-4BE5-8FD4-AC9BD8062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71FEF4A-60AE-43F8-1BFF-D3FECBC92D76}"/>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D191236B-1319-2A4C-55B7-3EA8BA2C80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886693-E0EC-FE30-6B0E-950E4CD325C4}"/>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320130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D601D3-767C-5AEF-DE6F-A6949C9839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5EF82C8-E404-BA84-A8D7-C0A7B8BE92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AA6FC94-1D6C-85D1-495A-F2C2C665358D}"/>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B5BD4320-7019-87CC-C3D0-A76FC87F7D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D45B19-315A-4315-8206-F4FAC68853A9}"/>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116212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C573D36-2665-AFEB-0BDF-B7B531DE933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3FDE930-5575-69E3-F1CF-F8A480D339C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A7205F9-6C41-C366-9225-B6F0A28570F7}"/>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81CE2943-E1AA-DDC7-7E6A-E02249FBA7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9886C8-A40B-6E24-AD84-38E249BC8052}"/>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366538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FDE95-3987-3015-2588-35E6866D519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44E93E8-CDEB-F730-CE99-9F3F71DF79E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90B3355-ECD8-BF18-CAC5-4EE083B0713C}"/>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0912DBDA-09E5-5695-5FC4-2E68BBEA43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30CB6D-BD25-311C-1756-21DE0DA4F66E}"/>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35768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C5D640-A755-BCB3-CED6-C5134699EEC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63D9D62-E8CA-D9BC-6DB9-3FCB0A5762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DF24DF2-5195-43A9-5412-7ACBA997E8E0}"/>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5CBC968C-F585-77BD-3008-1D65195A17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9C9722-ED0F-289E-88B9-29C2A53B2EAA}"/>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136989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EEE12-6F1A-9F5D-16E2-A8AF6AF9AA3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172F4E4-0147-A7D5-4E95-FD03B6E6A33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9EC4D19-295B-5530-C415-CBEA8F2F6DA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3B10EC-0011-283F-BB5C-9A57BA3069AB}"/>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6" name="Θέση υποσέλιδου 5">
            <a:extLst>
              <a:ext uri="{FF2B5EF4-FFF2-40B4-BE49-F238E27FC236}">
                <a16:creationId xmlns:a16="http://schemas.microsoft.com/office/drawing/2014/main" id="{6DB2DCE4-EA55-FECA-8442-C9FBDA2943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4AF8690-5008-C29E-A457-57619F4DA1C6}"/>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266819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46828-14A8-FAE4-DFB2-2A8D29B699C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9DB9FF6-A1DC-E240-CDB2-C227C7B410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862B444-36F8-44F9-3715-23F4ADA26B9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700B41D-9AA4-78F7-3855-797886E21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7B02322-384D-2742-2EBE-4765DDF0AE8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03DD712-0778-EB2A-132E-E27D603A8A44}"/>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8" name="Θέση υποσέλιδου 7">
            <a:extLst>
              <a:ext uri="{FF2B5EF4-FFF2-40B4-BE49-F238E27FC236}">
                <a16:creationId xmlns:a16="http://schemas.microsoft.com/office/drawing/2014/main" id="{B149D942-BCA7-5D8B-283A-9D2FCE1CD6C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6FE4A8F-3D36-84DA-08FE-D12B4B545447}"/>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214626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39858-04A4-BB5F-E31F-B49EA2DB3B2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8ADB07F-D34E-E279-7F7A-F946FF4DBD9C}"/>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4" name="Θέση υποσέλιδου 3">
            <a:extLst>
              <a:ext uri="{FF2B5EF4-FFF2-40B4-BE49-F238E27FC236}">
                <a16:creationId xmlns:a16="http://schemas.microsoft.com/office/drawing/2014/main" id="{297D7B48-1F5A-5C7C-0CFD-8151E6C77FC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BF6D163-F1F0-D039-D1FE-49A49C7F4B7B}"/>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374517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E2D5EC6-4BB1-4799-0E53-20349CEC9D9E}"/>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3" name="Θέση υποσέλιδου 2">
            <a:extLst>
              <a:ext uri="{FF2B5EF4-FFF2-40B4-BE49-F238E27FC236}">
                <a16:creationId xmlns:a16="http://schemas.microsoft.com/office/drawing/2014/main" id="{3FB3DABE-F353-C03E-80AF-A60FA62AD55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B7B6189-EF18-7EAB-A8F2-8ED5B69D7E9D}"/>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402216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0BEA4-BE58-AD09-E561-4FDCCE14D25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9870FC1-530F-B0BA-D4A9-6D1C9538F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28E4E27-BE61-74ED-FA3C-9B732343E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891D445-5A3A-F869-098D-8C3B36E673DC}"/>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6" name="Θέση υποσέλιδου 5">
            <a:extLst>
              <a:ext uri="{FF2B5EF4-FFF2-40B4-BE49-F238E27FC236}">
                <a16:creationId xmlns:a16="http://schemas.microsoft.com/office/drawing/2014/main" id="{0F4C18C8-D6C2-CECA-A73C-9E28CD044E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CF1B82-6F17-3108-28B1-58862FDFBD50}"/>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17021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30B1EE-99DB-13C0-1648-B3964E99F0B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8BD9CC3-7F6A-F958-0676-BA2A3A256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E982ED8-8BCA-37A7-79BF-8AF3009DA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4A59477-052F-9AFB-5BFB-F02E45EE6DCB}"/>
              </a:ext>
            </a:extLst>
          </p:cNvPr>
          <p:cNvSpPr>
            <a:spLocks noGrp="1"/>
          </p:cNvSpPr>
          <p:nvPr>
            <p:ph type="dt" sz="half" idx="10"/>
          </p:nvPr>
        </p:nvSpPr>
        <p:spPr/>
        <p:txBody>
          <a:bodyPr/>
          <a:lstStyle/>
          <a:p>
            <a:fld id="{553FFC6C-21EA-46E5-B2B0-77B7BB60BC4F}" type="datetimeFigureOut">
              <a:rPr lang="el-GR" smtClean="0"/>
              <a:t>5/4/2024</a:t>
            </a:fld>
            <a:endParaRPr lang="el-GR"/>
          </a:p>
        </p:txBody>
      </p:sp>
      <p:sp>
        <p:nvSpPr>
          <p:cNvPr id="6" name="Θέση υποσέλιδου 5">
            <a:extLst>
              <a:ext uri="{FF2B5EF4-FFF2-40B4-BE49-F238E27FC236}">
                <a16:creationId xmlns:a16="http://schemas.microsoft.com/office/drawing/2014/main" id="{A1F44CDB-A616-35B4-1DFD-FEC9A0A3CD6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51E2C46-30E3-A1BB-ABDC-EA576D823FC9}"/>
              </a:ext>
            </a:extLst>
          </p:cNvPr>
          <p:cNvSpPr>
            <a:spLocks noGrp="1"/>
          </p:cNvSpPr>
          <p:nvPr>
            <p:ph type="sldNum" sz="quarter" idx="12"/>
          </p:nvPr>
        </p:nvSpPr>
        <p:spPr/>
        <p:txBody>
          <a:bodyPr/>
          <a:lstStyle/>
          <a:p>
            <a:fld id="{6C06F2C6-1E81-4E48-BD6C-54218ED3306D}" type="slidenum">
              <a:rPr lang="el-GR" smtClean="0"/>
              <a:t>‹#›</a:t>
            </a:fld>
            <a:endParaRPr lang="el-GR"/>
          </a:p>
        </p:txBody>
      </p:sp>
    </p:spTree>
    <p:extLst>
      <p:ext uri="{BB962C8B-B14F-4D97-AF65-F5344CB8AC3E}">
        <p14:creationId xmlns:p14="http://schemas.microsoft.com/office/powerpoint/2010/main" val="40011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560B0BF-CE1C-79CB-D63B-FAC211B08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96DEBB7-1143-0159-0196-0DC3E59FE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0042842-7AEC-55F3-6BB5-F71EC7807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3FFC6C-21EA-46E5-B2B0-77B7BB60BC4F}" type="datetimeFigureOut">
              <a:rPr lang="el-GR" smtClean="0"/>
              <a:t>5/4/2024</a:t>
            </a:fld>
            <a:endParaRPr lang="el-GR"/>
          </a:p>
        </p:txBody>
      </p:sp>
      <p:sp>
        <p:nvSpPr>
          <p:cNvPr id="5" name="Θέση υποσέλιδου 4">
            <a:extLst>
              <a:ext uri="{FF2B5EF4-FFF2-40B4-BE49-F238E27FC236}">
                <a16:creationId xmlns:a16="http://schemas.microsoft.com/office/drawing/2014/main" id="{9DAA69F0-28DB-C1E0-0450-406DF5F34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F852C5C-4FEF-6140-E552-DA07F9DB3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06F2C6-1E81-4E48-BD6C-54218ED3306D}" type="slidenum">
              <a:rPr lang="el-GR" smtClean="0"/>
              <a:t>‹#›</a:t>
            </a:fld>
            <a:endParaRPr lang="el-GR"/>
          </a:p>
        </p:txBody>
      </p:sp>
    </p:spTree>
    <p:extLst>
      <p:ext uri="{BB962C8B-B14F-4D97-AF65-F5344CB8AC3E}">
        <p14:creationId xmlns:p14="http://schemas.microsoft.com/office/powerpoint/2010/main" val="211967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30" name="Picture 6" descr="undefined">
            <a:extLst>
              <a:ext uri="{FF2B5EF4-FFF2-40B4-BE49-F238E27FC236}">
                <a16:creationId xmlns:a16="http://schemas.microsoft.com/office/drawing/2014/main" id="{426C45CB-1774-4EF9-7EBC-85DBB28A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0"/>
            <a:ext cx="865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8829E-6DFE-BC40-C455-80F2F8089C4C}"/>
              </a:ext>
            </a:extLst>
          </p:cNvPr>
          <p:cNvSpPr txBox="1"/>
          <p:nvPr/>
        </p:nvSpPr>
        <p:spPr>
          <a:xfrm>
            <a:off x="3441291" y="6209522"/>
            <a:ext cx="2144177" cy="923330"/>
          </a:xfrm>
          <a:prstGeom prst="rect">
            <a:avLst/>
          </a:prstGeom>
          <a:noFill/>
        </p:spPr>
        <p:txBody>
          <a:bodyPr wrap="none" rtlCol="0">
            <a:spAutoFit/>
          </a:bodyPr>
          <a:lstStyle/>
          <a:p>
            <a:r>
              <a:rPr lang="el-GR" i="1" dirty="0">
                <a:solidFill>
                  <a:schemeClr val="bg1"/>
                </a:solidFill>
              </a:rPr>
              <a:t>«Έναστρος Ουρανός»</a:t>
            </a:r>
          </a:p>
          <a:p>
            <a:pPr algn="ctr"/>
            <a:r>
              <a:rPr lang="el-GR" i="1" dirty="0">
                <a:solidFill>
                  <a:schemeClr val="bg1"/>
                </a:solidFill>
              </a:rPr>
              <a:t>Βαν </a:t>
            </a:r>
            <a:r>
              <a:rPr lang="el-GR" i="1" dirty="0" err="1">
                <a:solidFill>
                  <a:schemeClr val="bg1"/>
                </a:solidFill>
              </a:rPr>
              <a:t>Γκογκ</a:t>
            </a:r>
            <a:endParaRPr lang="el-GR" i="1" dirty="0">
              <a:solidFill>
                <a:schemeClr val="bg1"/>
              </a:solidFill>
            </a:endParaRPr>
          </a:p>
          <a:p>
            <a:endParaRPr lang="el-GR" dirty="0"/>
          </a:p>
        </p:txBody>
      </p:sp>
      <p:sp>
        <p:nvSpPr>
          <p:cNvPr id="3" name="TextBox 2">
            <a:extLst>
              <a:ext uri="{FF2B5EF4-FFF2-40B4-BE49-F238E27FC236}">
                <a16:creationId xmlns:a16="http://schemas.microsoft.com/office/drawing/2014/main" id="{BABC287C-7842-4244-2C87-8E4F8BDFC9BD}"/>
              </a:ext>
            </a:extLst>
          </p:cNvPr>
          <p:cNvSpPr txBox="1"/>
          <p:nvPr/>
        </p:nvSpPr>
        <p:spPr>
          <a:xfrm>
            <a:off x="2477729" y="0"/>
            <a:ext cx="7808933" cy="646331"/>
          </a:xfrm>
          <a:prstGeom prst="rect">
            <a:avLst/>
          </a:prstGeom>
          <a:noFill/>
        </p:spPr>
        <p:txBody>
          <a:bodyPr wrap="none" rtlCol="0">
            <a:spAutoFit/>
          </a:bodyPr>
          <a:lstStyle/>
          <a:p>
            <a:r>
              <a:rPr lang="el-GR" dirty="0"/>
              <a:t>!</a:t>
            </a:r>
            <a:r>
              <a:rPr lang="el-GR" sz="3600" dirty="0">
                <a:solidFill>
                  <a:schemeClr val="bg1"/>
                </a:solidFill>
              </a:rPr>
              <a:t> </a:t>
            </a:r>
            <a:r>
              <a:rPr lang="el-GR" sz="3600" b="1" i="1" dirty="0">
                <a:solidFill>
                  <a:schemeClr val="bg1"/>
                </a:solidFill>
                <a:latin typeface="Calibri" panose="020F0502020204030204" pitchFamily="34" charset="0"/>
                <a:ea typeface="Calibri" panose="020F0502020204030204" pitchFamily="34" charset="0"/>
                <a:cs typeface="Calibri" panose="020F0502020204030204" pitchFamily="34" charset="0"/>
              </a:rPr>
              <a:t>Ας γνωρίσουμε τους Προσωκρατικούς!</a:t>
            </a:r>
            <a:endParaRPr lang="el-GR"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95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ρχή όλων όσα υπάρχουν είναι το  άπειρο ΑΝΑΞΙΜΑΝΔΡΟΣ Αφού όλα τα πράγματα του κόσμου μας έχουν ένα τέλος, θα πρέπει αυτό το κάτι από το οποίο προέρχονται και στο οποίο καταλήγουν όλα, να είναι δίχως τέλος, δηλαδή  άπειρο . ">
            <a:extLst>
              <a:ext uri="{FF2B5EF4-FFF2-40B4-BE49-F238E27FC236}">
                <a16:creationId xmlns:a16="http://schemas.microsoft.com/office/drawing/2014/main" id="{C9804820-6751-740C-7CCE-3E2471079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457199"/>
            <a:ext cx="7265670" cy="544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7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Το άπειρο είναι αγέννητο, άφθαρτο   και η κίνησή του είναι αιώνια, εξαιτίας της οποίας χωρίστηκαν το ζεστό και το κρύο και γεννήθηκε το υγρό. Από αυτό ξεχώρισαν το χώμα, ο αέρας και η φωτιά. Από τη φωτιά ξεπετάχτηκαν τα άστρα. ΑΝΑΞΙΜΑΝΔΡΟΣ Υπάρχουν  αναρίθμητα κοσμικά συστήματα  το ένα δίπλα στο άλλο στον ατέλειωτο χώρο Χάρτης Γης Γεωκεντρικό σύστημα ">
            <a:extLst>
              <a:ext uri="{FF2B5EF4-FFF2-40B4-BE49-F238E27FC236}">
                <a16:creationId xmlns:a16="http://schemas.microsoft.com/office/drawing/2014/main" id="{12ADBF0A-0B8F-78DB-6D2D-49ECBFDA3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510" y="202881"/>
            <a:ext cx="8423910" cy="63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0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Η γη είναι κυλινδρική   και δε στηρίζεται πουθενά , βρίσκεται στο κέντρο του σύμπαντος, απέχοντας ίσα από όλα τα σημεία του. ΑΝΑΞΙΜΑΝΔΡΟΣ Μμμ!  Ενδιαφέρουσα άποψη, Αναξίμανδρε! Μου ανοίγεις το δρόμο για να διατυπώσω τη θεωρία του  ηλιοκεντρικού συστήματος .  Κοπέρνικος (1473—1543) ">
            <a:extLst>
              <a:ext uri="{FF2B5EF4-FFF2-40B4-BE49-F238E27FC236}">
                <a16:creationId xmlns:a16="http://schemas.microsoft.com/office/drawing/2014/main" id="{71FE3E93-F6D6-BC1A-945A-69FDBC079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090" y="254317"/>
            <a:ext cx="7829550" cy="587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9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α πρώτα πλάσματα ήταν ιχθυόμορφα  και σταδιακά προσαρμόστηκαν στο αέριο περιβάλλον. Ο άνθρωπος εμφανίζεται στο τέλος αυτής της εξελικτικής βαθμίδας. μπλου! ΑΝΑΞΙΜΑΝΔΡΟΣ Η άποψη αυτή ανοίγει το δρόμο για τη  θεωρία της εξέλιξης των ειδών. ">
            <a:extLst>
              <a:ext uri="{FF2B5EF4-FFF2-40B4-BE49-F238E27FC236}">
                <a16:creationId xmlns:a16="http://schemas.microsoft.com/office/drawing/2014/main" id="{B79AD37F-41E5-2E29-27CA-80B5DA13E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10" y="30861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0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Ο  Αναξιμένης   (570-526 πΧ)  από τη Μίλητο  θεωρεί αρχικό στοιχείο του κόσμου τον  αέρα ">
            <a:extLst>
              <a:ext uri="{FF2B5EF4-FFF2-40B4-BE49-F238E27FC236}">
                <a16:creationId xmlns:a16="http://schemas.microsoft.com/office/drawing/2014/main" id="{8EBCCA75-BA50-749F-DA2C-56A456329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580" y="622935"/>
            <a:ext cx="742950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3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Ο αέρας   είναι το κυρίαρχο στοιχείο της φύσης, όταν συμπυκνωθεί γίνεται νερό, όταν το νερό συμπυκνωθεί γίνεται γη, για να μετατραπεί τελικά σε λίθο. ΑΝΑΞΙΜΕΝΗΣ Η φωτιά είναι αραιωμένος αέρας! ">
            <a:extLst>
              <a:ext uri="{FF2B5EF4-FFF2-40B4-BE49-F238E27FC236}">
                <a16:creationId xmlns:a16="http://schemas.microsoft.com/office/drawing/2014/main" id="{5B1C060D-3A28-509D-9FE6-E525EF478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80" y="537210"/>
            <a:ext cx="7498080" cy="562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3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Όπως η ψυχή μας, που είναι αέρας, μας συγκρατεί, ένα πνεύμα και αέρας περιέχει και συγκρατεί τον κόσμο όλο. Η  γη  στηρίζεται στον αέρα, αιωρείται επάνω του όπως τα φύλλα στον άνεμο. ΑΝΑΞΙΜΕΝΗΣ ">
            <a:extLst>
              <a:ext uri="{FF2B5EF4-FFF2-40B4-BE49-F238E27FC236}">
                <a16:creationId xmlns:a16="http://schemas.microsoft.com/office/drawing/2014/main" id="{89FB90CE-2791-9175-9196-E028A56E9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10" y="300037"/>
            <a:ext cx="7951470" cy="596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2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Ο «σκοτεινός»  Ηράκλειτος  (540-480 πΧ)από την Έφεσο πίστευε ότι η ουσία όλων των όντων είναι η  φωτιά ">
            <a:extLst>
              <a:ext uri="{FF2B5EF4-FFF2-40B4-BE49-F238E27FC236}">
                <a16:creationId xmlns:a16="http://schemas.microsoft.com/office/drawing/2014/main" id="{22FB40A3-08A7-04AD-423A-3A59D2E14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370" y="220027"/>
            <a:ext cx="8492490" cy="636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3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Όλα ανταλλάσσονται με  φωτιά  και η φωτιά με όλα. ΗΡΑΚΛΕΙΤΟΣ Αυτός ο κόσμος είναι και θα είναι αιώνια ζωντανή  φωτιά  που ανάβει κατά μέτρα και σβήνει κατά μέτρα. άουτς!!! Εννοεί την  ενέργεια  που η φυσική επιστήμη σήμερα δέχεται ότι υπάρχει σε όλα τα άτομα και προκαλεί την κίνηση ! ">
            <a:extLst>
              <a:ext uri="{FF2B5EF4-FFF2-40B4-BE49-F238E27FC236}">
                <a16:creationId xmlns:a16="http://schemas.microsoft.com/office/drawing/2014/main" id="{AFECB5A6-A8B8-25CD-7C00-8E062B582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0042"/>
            <a:ext cx="7520940" cy="564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7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Όλα βρίσκονται αδιάκοπα στο πέρασμα από μια κατάσταση σε μια αντίθετη «ο τσακωμός (έρις) είναι η δικαιοσύνη του κόσμου και  ο πόλεμος είναι ο πατέρας όλων των όντων » Πατήρ πάντων Πόλεμος! ΗΡΑΚΛΕΙΤΟΣ Ουφ! Τι ζέστη είναι αυτή!!! Έσκασα! Και όταν λέει πόλεμο εννοεί τη  σύγκρουση των αντίθετων δυνάμεων  τόσο στη φύση όσο και στην κοινωνία, που προκαλεί σε όλα την  αλλαγή . Δηλαδή αυτό που υποστήριξαν πολύ αργότερα, ότι η  κοσμική αρμονία συνεπάγεται σύγκρουση! ">
            <a:extLst>
              <a:ext uri="{FF2B5EF4-FFF2-40B4-BE49-F238E27FC236}">
                <a16:creationId xmlns:a16="http://schemas.microsoft.com/office/drawing/2014/main" id="{79A2C03B-B21C-BFEE-0281-4B8D7E809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575"/>
            <a:ext cx="8526780" cy="639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3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37AE915-71F4-3CAD-D25E-83095110F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46" y="786582"/>
            <a:ext cx="3535306" cy="5373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DED536-4731-D2CF-4095-423BC6DD7972}"/>
              </a:ext>
            </a:extLst>
          </p:cNvPr>
          <p:cNvSpPr txBox="1"/>
          <p:nvPr/>
        </p:nvSpPr>
        <p:spPr>
          <a:xfrm>
            <a:off x="561217" y="6153620"/>
            <a:ext cx="2383415" cy="369332"/>
          </a:xfrm>
          <a:prstGeom prst="rect">
            <a:avLst/>
          </a:prstGeom>
          <a:noFill/>
        </p:spPr>
        <p:txBody>
          <a:bodyPr wrap="square">
            <a:spAutoFit/>
          </a:bodyPr>
          <a:lstStyle/>
          <a:p>
            <a:r>
              <a:rPr lang="el-GR" b="1" i="0" dirty="0" err="1">
                <a:solidFill>
                  <a:srgbClr val="000000"/>
                </a:solidFill>
                <a:effectLst/>
                <a:highlight>
                  <a:srgbClr val="F9F9F9"/>
                </a:highlight>
                <a:latin typeface="Arial" panose="020B0604020202020204" pitchFamily="34" charset="0"/>
              </a:rPr>
              <a:t>Θαλῆς</a:t>
            </a:r>
            <a:r>
              <a:rPr lang="el-GR" b="1" i="0" dirty="0">
                <a:solidFill>
                  <a:srgbClr val="000000"/>
                </a:solidFill>
                <a:effectLst/>
                <a:highlight>
                  <a:srgbClr val="F9F9F9"/>
                </a:highlight>
                <a:latin typeface="Arial" panose="020B0604020202020204" pitchFamily="34" charset="0"/>
              </a:rPr>
              <a:t> ὁ </a:t>
            </a:r>
            <a:r>
              <a:rPr lang="el-GR" b="1" i="0" dirty="0" err="1">
                <a:solidFill>
                  <a:srgbClr val="000000"/>
                </a:solidFill>
                <a:effectLst/>
                <a:highlight>
                  <a:srgbClr val="F9F9F9"/>
                </a:highlight>
                <a:latin typeface="Arial" panose="020B0604020202020204" pitchFamily="34" charset="0"/>
              </a:rPr>
              <a:t>Μιλήσιος</a:t>
            </a:r>
            <a:endParaRPr lang="el-GR" b="1" dirty="0"/>
          </a:p>
        </p:txBody>
      </p:sp>
      <p:pic>
        <p:nvPicPr>
          <p:cNvPr id="2054" name="Picture 6">
            <a:extLst>
              <a:ext uri="{FF2B5EF4-FFF2-40B4-BE49-F238E27FC236}">
                <a16:creationId xmlns:a16="http://schemas.microsoft.com/office/drawing/2014/main" id="{5544B45E-5E22-755A-7C8F-1B15CC5D7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77" y="924232"/>
            <a:ext cx="3792741" cy="5056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9C22A-477E-5C11-2EFC-3A461F4F57A8}"/>
              </a:ext>
            </a:extLst>
          </p:cNvPr>
          <p:cNvSpPr txBox="1"/>
          <p:nvPr/>
        </p:nvSpPr>
        <p:spPr>
          <a:xfrm>
            <a:off x="4846028" y="6153620"/>
            <a:ext cx="2678216" cy="369332"/>
          </a:xfrm>
          <a:prstGeom prst="rect">
            <a:avLst/>
          </a:prstGeom>
          <a:noFill/>
        </p:spPr>
        <p:txBody>
          <a:bodyPr wrap="square">
            <a:spAutoFit/>
          </a:bodyPr>
          <a:lstStyle/>
          <a:p>
            <a:r>
              <a:rPr lang="el-GR" b="1" i="0" dirty="0">
                <a:solidFill>
                  <a:srgbClr val="000000"/>
                </a:solidFill>
                <a:effectLst/>
                <a:highlight>
                  <a:srgbClr val="F9F9F9"/>
                </a:highlight>
                <a:latin typeface="Arial" panose="020B0604020202020204" pitchFamily="34" charset="0"/>
              </a:rPr>
              <a:t>Πυθαγόρας ὁ Σάμιος</a:t>
            </a:r>
            <a:endParaRPr lang="el-GR" b="1" dirty="0"/>
          </a:p>
        </p:txBody>
      </p:sp>
      <p:pic>
        <p:nvPicPr>
          <p:cNvPr id="2056" name="Picture 8">
            <a:extLst>
              <a:ext uri="{FF2B5EF4-FFF2-40B4-BE49-F238E27FC236}">
                <a16:creationId xmlns:a16="http://schemas.microsoft.com/office/drawing/2014/main" id="{59BA5B4A-142C-53BA-0B0D-A546433DA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843" y="1028386"/>
            <a:ext cx="3906021" cy="4952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A536CF-6059-3927-F460-307D5A5E3280}"/>
              </a:ext>
            </a:extLst>
          </p:cNvPr>
          <p:cNvSpPr txBox="1"/>
          <p:nvPr/>
        </p:nvSpPr>
        <p:spPr>
          <a:xfrm>
            <a:off x="8690220" y="5981221"/>
            <a:ext cx="3333134" cy="369332"/>
          </a:xfrm>
          <a:prstGeom prst="rect">
            <a:avLst/>
          </a:prstGeom>
          <a:noFill/>
        </p:spPr>
        <p:txBody>
          <a:bodyPr wrap="square">
            <a:spAutoFit/>
          </a:bodyPr>
          <a:lstStyle/>
          <a:p>
            <a:r>
              <a:rPr lang="el-GR" b="1" i="0" dirty="0">
                <a:solidFill>
                  <a:srgbClr val="000000"/>
                </a:solidFill>
                <a:effectLst/>
                <a:highlight>
                  <a:srgbClr val="F9F9F9"/>
                </a:highlight>
                <a:latin typeface="Arial" panose="020B0604020202020204" pitchFamily="34" charset="0"/>
              </a:rPr>
              <a:t>Δημόκριτος ο Αβδηρίτης</a:t>
            </a:r>
            <a:endParaRPr lang="el-GR" dirty="0"/>
          </a:p>
        </p:txBody>
      </p:sp>
    </p:spTree>
    <p:extLst>
      <p:ext uri="{BB962C8B-B14F-4D97-AF65-F5344CB8AC3E}">
        <p14:creationId xmlns:p14="http://schemas.microsoft.com/office/powerpoint/2010/main" val="421460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Ερεύνησα τον εαυτό μου. Ο χαρακτήρας του ανθρώπου είναι η μοίρα του. ΗΡΑΚΛΕΙΤΟΣ ">
            <a:extLst>
              <a:ext uri="{FF2B5EF4-FFF2-40B4-BE49-F238E27FC236}">
                <a16:creationId xmlns:a16="http://schemas.microsoft.com/office/drawing/2014/main" id="{1EAE6626-2D49-9357-55B0-B4814DD0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60" y="331469"/>
            <a:ext cx="7978140" cy="598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Δεν μπορείς να μπεις δύο φορές στο ίδιο ποτάμι. Τά πάντα ῥεῖ ,   μηδέποτε  κατά τό αὐτό μένειν. ΗΡΑΚΛΕΙΤΟΣ Επιτέλους λίγη δροσιά!!! ">
            <a:extLst>
              <a:ext uri="{FF2B5EF4-FFF2-40B4-BE49-F238E27FC236}">
                <a16:creationId xmlns:a16="http://schemas.microsoft.com/office/drawing/2014/main" id="{29D6F510-69C3-0096-FD09-73EA5D21E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528637"/>
            <a:ext cx="6995160" cy="524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2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Όσοι μιλούν μυαλωμένα πρέπει να στηρίζονται στην  κοινή λογική  που συγγενεύει με το θείο νόμο, από τον οποίο απορρέουν όλοι οι  ανθρώπινοι νόμοι . Ο λαός πρέπει να υπερασπίζεται το νόμο όπως τα τείχη της πόλης. ΗΡΑΚΛΕΙΤΟΣ ">
            <a:extLst>
              <a:ext uri="{FF2B5EF4-FFF2-40B4-BE49-F238E27FC236}">
                <a16:creationId xmlns:a16="http://schemas.microsoft.com/office/drawing/2014/main" id="{1DFCB911-5792-2169-6CB0-FB56E31C1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660" y="245745"/>
            <a:ext cx="7840980" cy="588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2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Ο  Εμπεδοκλής   (499-434 πΧ) ήταν από τον Ακράγαντα της Σικελίας. ">
            <a:extLst>
              <a:ext uri="{FF2B5EF4-FFF2-40B4-BE49-F238E27FC236}">
                <a16:creationId xmlns:a16="http://schemas.microsoft.com/office/drawing/2014/main" id="{D0987DDA-D240-A21D-9A56-601B05D04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0050"/>
            <a:ext cx="7452360" cy="558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7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Πιστέψτε με αλλιώς θα πηδήξω στον κρατήρα της Αίτνας!!! Το ένα δημιουργείται από τα πολλά και τα πολλά από το ένα. Σε αυτή τη διαδικασία συμμετέχουν τα  τέσσερα κοσμικά στοιχεία  (=  ριζώματα ), η  φωτιά , το  νερό , η  γη  και ο  αέρας  και οι δύο κινητήριες δυνάμεις,  η Διαμάχη (= Νείκος)  που διαχωρίζει τα στοιχεία και  η Φιλία (= Φιλότης)  που τα ενώνει. Είναι ο πρώτος που έκανε το  διαχωρισμό ύλης  (=4 ριζωματα)  και ενέργειας  (=Φιλία – Διαμάχη) και υποστήριξε ότι η ύλη δεν κινείται από μόνη της. ΕΜΠΕΔΟΚΛΗΣ ">
            <a:extLst>
              <a:ext uri="{FF2B5EF4-FFF2-40B4-BE49-F238E27FC236}">
                <a16:creationId xmlns:a16="http://schemas.microsoft.com/office/drawing/2014/main" id="{42E26907-F2E3-BC4F-D4AD-FC8D48970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90" y="422910"/>
            <a:ext cx="6522720" cy="489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7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ΕΜΠΕΔΟΚΛΗΣ Ένα τόσο δα κομμάτι της ζωής βλέπουν οι άνθρωποι όσο ζουν…ποιος τάχα καυχιέται πως βρήκε το όλο; Οι  αισθήσεις   μας είναι περιορισμένες , όμως αν τις χρησιμοποιήσουμε σωστά σε συνδυασμό με τη  λογική   μπορούν να μας οδηγήσουν στη γνώση και στην αλήθεια. ">
            <a:extLst>
              <a:ext uri="{FF2B5EF4-FFF2-40B4-BE49-F238E27FC236}">
                <a16:creationId xmlns:a16="http://schemas.microsoft.com/office/drawing/2014/main" id="{BC74F236-33D3-1008-F68D-691F031F8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 y="437197"/>
            <a:ext cx="7692390" cy="576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0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Ο  Πυθαγόρας  από τη Σάμο έδρασε στη Νότια Ιταλία Ο  Πυθαγόρας  από τη Σάμο έδρασε στη Νότια Ιταλία ">
            <a:extLst>
              <a:ext uri="{FF2B5EF4-FFF2-40B4-BE49-F238E27FC236}">
                <a16:creationId xmlns:a16="http://schemas.microsoft.com/office/drawing/2014/main" id="{4671C867-AF56-1005-C66B-2BB7B93B3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590" y="682942"/>
            <a:ext cx="6953250" cy="521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30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Οι αριθμοί  είναι η αρχή, η πηγή και η ρίζα των πάντων. Πυθαγόρας ">
            <a:extLst>
              <a:ext uri="{FF2B5EF4-FFF2-40B4-BE49-F238E27FC236}">
                <a16:creationId xmlns:a16="http://schemas.microsoft.com/office/drawing/2014/main" id="{81076C79-B581-739E-8D42-834081B4A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360" y="731519"/>
            <a:ext cx="6941820" cy="520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3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το τετράγωνο της υποτείνουσας ενός ορθογώνιου τριγώνου ισούται με το άθροισμα των τετραγώνων των δυο κάθετων πλευρών».   δηλαδή α 2  = β 2  + γ 2   Υποτείνουσα!!! Μήπως να τη λέγαμε κατωτραβούσα;; Πυθαγόρας ">
            <a:extLst>
              <a:ext uri="{FF2B5EF4-FFF2-40B4-BE49-F238E27FC236}">
                <a16:creationId xmlns:a16="http://schemas.microsoft.com/office/drawing/2014/main" id="{557F9B90-DC75-E05A-755D-541C42891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0" y="205740"/>
            <a:ext cx="8020050" cy="601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4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Ο  Ξενοφάνης   από την Κολοφώνα της Ιωνίας ίδρυσε την ελεατική σχολή στην Ελέα της Κάτω Ιταλίας. ">
            <a:extLst>
              <a:ext uri="{FF2B5EF4-FFF2-40B4-BE49-F238E27FC236}">
                <a16:creationId xmlns:a16="http://schemas.microsoft.com/office/drawing/2014/main" id="{50D4C115-E6AF-5783-B3F5-A9557F86D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10" y="31431"/>
            <a:ext cx="8458200" cy="634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6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308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εικόνα">
            <a:extLst>
              <a:ext uri="{FF2B5EF4-FFF2-40B4-BE49-F238E27FC236}">
                <a16:creationId xmlns:a16="http://schemas.microsoft.com/office/drawing/2014/main" id="{AE547706-1D56-E055-B771-FE413E357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2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Η θρησκεία είναι έργο των ανθρώπων. Στους θεούς ο άνθρωπος εικονίζει τον εαυτό του. Καλά εε; Φτυστός ο Δίας είμαι!! Οι Αιθίοπες λένε ότι οι θεοί τους είναι μαύροι, οι Θράκες ότι οι δικοί τους θεοί είναι γαλανομάτηδες και κοκκινοτρίχηδες. ">
            <a:extLst>
              <a:ext uri="{FF2B5EF4-FFF2-40B4-BE49-F238E27FC236}">
                <a16:creationId xmlns:a16="http://schemas.microsoft.com/office/drawing/2014/main" id="{51AE3749-147F-6160-822B-A01418BAD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80" y="108585"/>
            <a:ext cx="8218170" cy="616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3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Κανείς δε γνωρίζει την αλήθεια  ( το σαφές ). Πιθανή γνώση μονάχα υπάρχει για όλα τα πράγματα. Ένας θεός , ο μέγιστος ανάμεσα στους θεούς και στους ανθρώπους καθόλου όμοιος με τους θνητούς στο σώμα ή στο πνεύμα…βλέπει, σκέφτεται και ακούει ολόκληρος. Δεν είναι δίκαιο να προτιμούν τη δύναμη από τη συνετή  σοφία , που εξασφαλίζει την ευδαιμονία της πόλης. Ναι, ναι καλά καταλάβατε. Διαφωνώ με τον Όμηρο ως προς τον ανθρωπομορφισμό των θεών.  Επίσης πρόλαβα τους Εβραίους και μίλησα πρώτος για το  μονοθεϊσμό !! Κι αυτά που σας λέω εγώ μην τα δένετε κόμπο… υποθέσεις  είναι κι αυτά, δεν είμαι και θεός! ">
            <a:extLst>
              <a:ext uri="{FF2B5EF4-FFF2-40B4-BE49-F238E27FC236}">
                <a16:creationId xmlns:a16="http://schemas.microsoft.com/office/drawing/2014/main" id="{814C47D1-8672-B527-9A78-1DEBC692F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35" y="280035"/>
            <a:ext cx="7669530" cy="575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8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Ο  Δημόκριτος  (460-370 πΧ) από τα Άβδηρα ανέπτυξε την  ατομική θεωρία  και έγινε διάσημος για την εξήγηση των φυσικών φαινομένων. ">
            <a:extLst>
              <a:ext uri="{FF2B5EF4-FFF2-40B4-BE49-F238E27FC236}">
                <a16:creationId xmlns:a16="http://schemas.microsoft.com/office/drawing/2014/main" id="{0226E101-B19D-8EDE-FEA4-7ED55FFE0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499"/>
            <a:ext cx="7509510" cy="563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Τα όντα αποτελούνται από αναρίθμητα σωματάκια που δεν μπορούν να χωριστούν γι αυτό λέγονται  άτομα   (&lt; τέμνω). Τα άτομα χωρίζονται το ένα από το άλλο με το  κενό . ">
            <a:extLst>
              <a:ext uri="{FF2B5EF4-FFF2-40B4-BE49-F238E27FC236}">
                <a16:creationId xmlns:a16="http://schemas.microsoft.com/office/drawing/2014/main" id="{FB82C627-72A1-6BF3-D1B3-E1AAB41B3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499"/>
            <a:ext cx="7520940" cy="564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00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Ο άνθρωπος που θέλει να έχει ψυχική γαλήνη ( ευθυμία ) δεν πρέπει να επιδιώκει πράγματα που ξεπερνούν τις φυσικές του δυνάμεις. Και μην ξεχνάτε η ψυχική γαλήνη οδηγεί στην  ευδαιμονία ! Σύμμετρη ζωή!!! Αφού γνωρίζω το μυστικό της ευδαιμονίας, γιατί πάσχω από μελαγχολία;;; Ο άνθρωπος που θέλει να έχει ψυχική γαλήνη ( ευθυμία ) δεν πρέπει να επιδιώκει πράγματα που ξεπερνούν τις φυσικές του δυνάμεις. Την ψυχική γαλήνη τη φέρνει στους ανθρώπους η συγκρατημένη διασκέδαση και η σύμμετρη ζωή, δηλαδή  η τήρηση του μέτρου . ">
            <a:extLst>
              <a:ext uri="{FF2B5EF4-FFF2-40B4-BE49-F238E27FC236}">
                <a16:creationId xmlns:a16="http://schemas.microsoft.com/office/drawing/2014/main" id="{AED05D99-327E-0321-054E-2BDCC0021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90" y="425767"/>
            <a:ext cx="7680960" cy="576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59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Οι άνθρωποι έπλασαν το είδωλο της  τύχης  για να δικαιολογήσουν την αβουλία τους. Γιατί σπάνια η τύχη αντιμάχεται τη φρόνηση, αλλά τα πιο πολλά στη ζωή τα κατευθύνει η συνετή οξυδέρκεια. Πρέπει να συγκρίνουμε τον εαυτό μας με όσους βρίσκονται σε χειρότερη θέση από εμάς και να αρκούμαστε σε αυτά που έχουμε. Αν έχεις τύχη διάβαινε ">
            <a:extLst>
              <a:ext uri="{FF2B5EF4-FFF2-40B4-BE49-F238E27FC236}">
                <a16:creationId xmlns:a16="http://schemas.microsoft.com/office/drawing/2014/main" id="{06ED4993-F96E-8008-F4F7-A3FC6DD14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85737"/>
            <a:ext cx="7898130" cy="592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Μια  καλά κυβερνημένη πόλη , όπου οι πολίτες έχουν ενεργό συμμετοχή στα κοινά, είναι η μεγαλύτερη εγγύηση. Όταν διατηρείται σώα, διατηρούνται σώα κι όλα τα υπόλοιπα, ενώ όταν καταρρέει, καταρρέουν μαζί της τα πάντα. Η ατομική ευδαιμονία εξαρτάται από την ευδαιμονία της πόλης. Δημοκρατικός ο Δημόκριτος!! ">
            <a:extLst>
              <a:ext uri="{FF2B5EF4-FFF2-40B4-BE49-F238E27FC236}">
                <a16:creationId xmlns:a16="http://schemas.microsoft.com/office/drawing/2014/main" id="{4A6F75F3-1B1D-1B60-46C5-C84621A0C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160019"/>
            <a:ext cx="8709660" cy="653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1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Ο  Παρμενίδης  (540-480 πΧ) από την Ελέα της Κάτω Ιταλίας εξέθεσε τη φιλοσοφία του στο ποίημα  «Περί φύσεως».  ">
            <a:extLst>
              <a:ext uri="{FF2B5EF4-FFF2-40B4-BE49-F238E27FC236}">
                <a16:creationId xmlns:a16="http://schemas.microsoft.com/office/drawing/2014/main" id="{BA57D46A-AFCB-8AAC-39AF-025C8636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60" y="331470"/>
            <a:ext cx="7989570" cy="599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9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ι Ελεάτες φιλόσοφοι, μεταξύ των οποίων και ο Παρμενίδης, ασχολήθηκαν με το ερώτημα, πώς ένα στοιχείο μπορεί να αλλάξει ξαφνικά μορφή και να γίνει κάτι εντελώς διαφορετικό. Ασχολήθηκαν δηλαδή με το  πρόβλημα της Μεταβολής . Ο Παρμενίδης δε θεωρούσε δυνατή καμία απολύτως μεταβολή. Έβλεπε βέβαια ότι στη φύση διαρκώς όλα άλλαζαν. Με τις  αισθήσεις  του αντιλαμβανόταν αυτές τις μεταβολές, αλλά δεν μπορούσε να τις φέρει σε αρμονία με αυτά που του υπαγόρευε η  λογική  του. ">
            <a:extLst>
              <a:ext uri="{FF2B5EF4-FFF2-40B4-BE49-F238E27FC236}">
                <a16:creationId xmlns:a16="http://schemas.microsoft.com/office/drawing/2014/main" id="{F1D9BE23-C8A2-8835-CDB3-4F417AD58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980" y="158115"/>
            <a:ext cx="7962900"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73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Μεταφυσική;;;;; Αρχίζω και τη χάνω! Πού έβαλα το βιβλίο της φιλοσοφίας; Ο  Παρμενίδης  είναι ο εισηγητής της  μεταφυσικής , γιατί ταύτισε τη σκέψη με το είναι (το ον). Επίσης είναι ο πρώτος  ορθολογιστής , επειδή προώθησε τη λογική έρευνα για την ανακάλυψη της αλήθειας. Ορθολογιστής;;;; Διέκρινε έναν  κόσμο πραγματικότητας  απέναντι σε έναν  κόσμο φαινομενικότητας , όπως έκαναν πολύ αργότερα ο Καντ και ο Σοπενχάουερ. Βρρμμμ! ">
            <a:extLst>
              <a:ext uri="{FF2B5EF4-FFF2-40B4-BE49-F238E27FC236}">
                <a16:creationId xmlns:a16="http://schemas.microsoft.com/office/drawing/2014/main" id="{6B41576A-9A71-ECF8-13CF-BE6FCF85D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120" y="624840"/>
            <a:ext cx="7274560" cy="545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6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3FE19909-10A0-FB42-AC12-8769A631E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903" y="4160177"/>
            <a:ext cx="1847851" cy="23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47CEF-D49D-A604-CE63-9C80B712FAF6}"/>
              </a:ext>
            </a:extLst>
          </p:cNvPr>
          <p:cNvSpPr txBox="1"/>
          <p:nvPr/>
        </p:nvSpPr>
        <p:spPr>
          <a:xfrm>
            <a:off x="1362552" y="692102"/>
            <a:ext cx="9466896" cy="3115918"/>
          </a:xfrm>
          <a:prstGeom prst="rect">
            <a:avLst/>
          </a:prstGeom>
          <a:noFill/>
        </p:spPr>
        <p:txBody>
          <a:bodyPr wrap="square">
            <a:spAutoFit/>
          </a:bodyPr>
          <a:lstStyle/>
          <a:p>
            <a:pPr algn="ctr">
              <a:lnSpc>
                <a:spcPct val="150000"/>
              </a:lnSpc>
              <a:spcAft>
                <a:spcPts val="800"/>
              </a:spcAft>
            </a:pPr>
            <a:r>
              <a:rPr lang="el-GR" sz="2400" b="1" i="1" dirty="0">
                <a:effectLst/>
                <a:latin typeface="Calibri" panose="020F0502020204030204" pitchFamily="34" charset="0"/>
                <a:ea typeface="SimSun" panose="02010600030101010101" pitchFamily="2" charset="-122"/>
                <a:cs typeface="Times New Roman" panose="02020603050405020304" pitchFamily="18" charset="0"/>
              </a:rPr>
              <a:t>ΑΠΟΣΤΟΛΗ 2</a:t>
            </a:r>
          </a:p>
          <a:p>
            <a:pPr algn="ctr">
              <a:lnSpc>
                <a:spcPct val="150000"/>
              </a:lnSpc>
              <a:spcAft>
                <a:spcPts val="800"/>
              </a:spcAft>
            </a:pPr>
            <a:r>
              <a:rPr lang="el-GR" sz="2400" i="1" dirty="0">
                <a:effectLst/>
                <a:latin typeface="Calibri" panose="020F0502020204030204" pitchFamily="34" charset="0"/>
                <a:ea typeface="SimSun" panose="02010600030101010101" pitchFamily="2" charset="-122"/>
                <a:cs typeface="Times New Roman" panose="02020603050405020304" pitchFamily="18" charset="0"/>
              </a:rPr>
              <a:t>Ας προβληματιστούμε για την </a:t>
            </a:r>
            <a:r>
              <a:rPr lang="el-GR" sz="2400" b="1" i="1" dirty="0">
                <a:effectLst/>
                <a:latin typeface="Calibri" panose="020F0502020204030204" pitchFamily="34" charset="0"/>
                <a:ea typeface="SimSun" panose="02010600030101010101" pitchFamily="2" charset="-122"/>
                <a:cs typeface="Times New Roman" panose="02020603050405020304" pitchFamily="18" charset="0"/>
              </a:rPr>
              <a:t>ΕΥΤΥΧΙΑ</a:t>
            </a:r>
            <a:r>
              <a:rPr lang="el-GR" sz="2400" i="1" dirty="0">
                <a:effectLst/>
                <a:latin typeface="Calibri" panose="020F0502020204030204" pitchFamily="34" charset="0"/>
                <a:ea typeface="SimSun" panose="02010600030101010101" pitchFamily="2" charset="-122"/>
                <a:cs typeface="Times New Roman" panose="02020603050405020304" pitchFamily="18" charset="0"/>
              </a:rPr>
              <a:t> διαβάζοντας </a:t>
            </a:r>
            <a:r>
              <a:rPr lang="el-GR" sz="2400" b="1" i="1" dirty="0">
                <a:effectLst/>
                <a:latin typeface="Calibri" panose="020F0502020204030204" pitchFamily="34" charset="0"/>
                <a:ea typeface="SimSun" panose="02010600030101010101" pitchFamily="2" charset="-122"/>
                <a:cs typeface="Times New Roman" panose="02020603050405020304" pitchFamily="18" charset="0"/>
              </a:rPr>
              <a:t>ΔΗΜΟΚΡΙΤΟ</a:t>
            </a:r>
            <a:r>
              <a:rPr lang="el-GR" sz="2400" i="1" dirty="0">
                <a:effectLst/>
                <a:latin typeface="Calibri" panose="020F0502020204030204" pitchFamily="34" charset="0"/>
                <a:ea typeface="SimSun" panose="02010600030101010101" pitchFamily="2" charset="-122"/>
                <a:cs typeface="Times New Roman" panose="02020603050405020304" pitchFamily="18" charset="0"/>
              </a:rPr>
              <a:t>! </a:t>
            </a:r>
            <a:endParaRPr lang="el-GR" sz="24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spcAft>
                <a:spcPts val="800"/>
              </a:spcAft>
            </a:pPr>
            <a:r>
              <a:rPr lang="el-G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Ποια στάση ζωής προτείνει; </a:t>
            </a:r>
            <a:endParaRPr lang="el-GR" sz="24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spcAft>
                <a:spcPts val="800"/>
              </a:spcAft>
            </a:pPr>
            <a:r>
              <a:rPr lang="el-G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400" i="1" dirty="0">
                <a:effectLst/>
                <a:latin typeface="Calibri" panose="020F0502020204030204" pitchFamily="34" charset="0"/>
                <a:ea typeface="SimSun" panose="02010600030101010101" pitchFamily="2" charset="-122"/>
                <a:cs typeface="Times New Roman" panose="02020603050405020304" pitchFamily="18" charset="0"/>
              </a:rPr>
              <a:t>Ποιες </a:t>
            </a:r>
            <a:r>
              <a:rPr lang="el-GR" sz="2400" b="1" i="1" dirty="0">
                <a:effectLst/>
                <a:latin typeface="Calibri" panose="020F0502020204030204" pitchFamily="34" charset="0"/>
                <a:ea typeface="SimSun" panose="02010600030101010101" pitchFamily="2" charset="-122"/>
                <a:cs typeface="Times New Roman" panose="02020603050405020304" pitchFamily="18" charset="0"/>
              </a:rPr>
              <a:t>αρετές</a:t>
            </a:r>
            <a:r>
              <a:rPr lang="el-GR" sz="2400" i="1" dirty="0">
                <a:effectLst/>
                <a:latin typeface="Calibri" panose="020F0502020204030204" pitchFamily="34" charset="0"/>
                <a:ea typeface="SimSun" panose="02010600030101010101" pitchFamily="2" charset="-122"/>
                <a:cs typeface="Times New Roman" panose="02020603050405020304" pitchFamily="18" charset="0"/>
              </a:rPr>
              <a:t> του ανθρώπου εξασφαλίζουν άραγε </a:t>
            </a:r>
            <a:r>
              <a:rPr lang="el-GR" sz="2400" b="1" i="1" dirty="0">
                <a:effectLst/>
                <a:latin typeface="Calibri" panose="020F0502020204030204" pitchFamily="34" charset="0"/>
                <a:ea typeface="SimSun" panose="02010600030101010101" pitchFamily="2" charset="-122"/>
                <a:cs typeface="Times New Roman" panose="02020603050405020304" pitchFamily="18" charset="0"/>
              </a:rPr>
              <a:t>προσωπική και κοινωνική ευδαιμονία</a:t>
            </a:r>
            <a:r>
              <a:rPr lang="el-GR" sz="2400" i="1" dirty="0">
                <a:effectLst/>
                <a:latin typeface="Calibri" panose="020F0502020204030204" pitchFamily="34" charset="0"/>
                <a:ea typeface="SimSun" panose="02010600030101010101" pitchFamily="2" charset="-122"/>
                <a:cs typeface="Times New Roman" panose="02020603050405020304" pitchFamily="18" charset="0"/>
              </a:rPr>
              <a:t>; </a:t>
            </a:r>
            <a:endParaRPr lang="el-GR" sz="24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B01407EB-DCD1-CEDC-720D-8565A818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206" y="3951494"/>
            <a:ext cx="3272517" cy="221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752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Μεταφυσική ή οντολογία : κλάδος της φιλοσοφίας που προσπαθεί να ερμηνεύσει την φύση της πραγματικότητας του όντος και του κόσμου.  Ορθολογισμός  είναι κλάδος της φιλοσοφίας που αποδέχεται ως  αφετηρία της γνώσης τη λογική.  ">
            <a:extLst>
              <a:ext uri="{FF2B5EF4-FFF2-40B4-BE49-F238E27FC236}">
                <a16:creationId xmlns:a16="http://schemas.microsoft.com/office/drawing/2014/main" id="{758857DB-C4F1-E267-D633-9182DDFD1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240" y="868680"/>
            <a:ext cx="7030720" cy="527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77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άρα 1.  Οι Προσωκρατικοί  ήταν οι πρώτοι  κοσμολόγοι . Προσπάθησαν να βρουν την  αρχή και τη δομή του κόσμου  με τη  λογική  (ορθολογική ερμηνεία του κόσμου), την  παρατήρηση  και την  έρευνα . κοσμολογία ">
            <a:extLst>
              <a:ext uri="{FF2B5EF4-FFF2-40B4-BE49-F238E27FC236}">
                <a16:creationId xmlns:a16="http://schemas.microsoft.com/office/drawing/2014/main" id="{0FB59158-6963-5F8E-3F28-99C716EF7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1450"/>
            <a:ext cx="8843010" cy="663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54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ΘΑΛΗΣ ΗΡΑΚΛΕΙΤΟΣ ΑΝΑΞΙΜΕΝΗΣ Μερικοί από αυτούς εξήγησαν την αρχή του κόσμου με  υλικά στοιχεία νερό αέρας φωτιά κοσμολογία ">
            <a:extLst>
              <a:ext uri="{FF2B5EF4-FFF2-40B4-BE49-F238E27FC236}">
                <a16:creationId xmlns:a16="http://schemas.microsoft.com/office/drawing/2014/main" id="{73E32948-6B16-5B56-76D9-A4F1F2D61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91440"/>
            <a:ext cx="8903970" cy="667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64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αριθμός ρίζωμα Άλλοι πάλι εξήγησαν την αρχή του κόσμου με  αφηρημένες έννοιες ΠΥΘΑΓΟΡΑΣ ΕΜΠΕΔΟΚΛΗΣ κοσμολογία άπειρο άτομο ΔΗΜΟΚΡΙΤΟΣ ΑΝΑΞΙΜΑΝΔΡΟΣ αριθμός ρίζωμα Άλλοι πάλι εξήγησαν την αρχή του κόσμου με  αφηρημένες έννοιες ΠΥΘΑΓΟΡΑΣ ΕΜΠΕΔΟΚΛΗΣ ">
            <a:extLst>
              <a:ext uri="{FF2B5EF4-FFF2-40B4-BE49-F238E27FC236}">
                <a16:creationId xmlns:a16="http://schemas.microsoft.com/office/drawing/2014/main" id="{A2DF35FF-76D9-060B-FF31-D9077E225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602980" cy="645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89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γνώση 2. Οι Προσωκρατικοί εξέφρασαν τον προβληματισμό τους για  τη  γνώση  και τα όριά της . Ποια είναι η σχέση της γνώσης με την αλήθεια και την πλάνη; Ποια είναι τα όρια της γνώσης; Ποια είναι η σχέση της γνώσης με τις αισθήσεις και το νου; ΠΑΡΜΕΝΙΔΗΣ ΕΜΠΕΔΟΚΛΗΣ ΔΗΜΟΚΡΙΤΟΣ Δε τους φτάνει ο κόπος να κατακτήσουν τη γνώση, προβληματίζονται και για τη φύση της Έλεος πια! ">
            <a:extLst>
              <a:ext uri="{FF2B5EF4-FFF2-40B4-BE49-F238E27FC236}">
                <a16:creationId xmlns:a16="http://schemas.microsoft.com/office/drawing/2014/main" id="{1A57C039-4090-FC15-ED78-9FBAB30E2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80" y="120015"/>
            <a:ext cx="8812530" cy="660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915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Μια  καλά κυβερνημένη πόλη , όπου οι πολίτες έχουν ενεργό συμμετοχή στα κοινά, είναι η μεγαλύτερη εγγύηση. 4. Οι Προσωκρατικοί διερεύνησαν την αξία του  νόμου  και της  δημοκρατίας  καθώς και τη  σχέση νόμου-δικαιοσύνης  στο πλαίσιο της πόλης –κράτους. Ο λαός πρέπει να υπερασπίζεται το  νόμο  όπως τα τείχη της πόλης. ΔΗΜΟΚΡΙΤΟΣ ΗΡΑΚΛΕΙΤΟΣ πολιτική οργάνωση της πόλης ">
            <a:extLst>
              <a:ext uri="{FF2B5EF4-FFF2-40B4-BE49-F238E27FC236}">
                <a16:creationId xmlns:a16="http://schemas.microsoft.com/office/drawing/2014/main" id="{B58D1E54-3DF2-14DF-F412-DD28C9F53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02870"/>
            <a:ext cx="9128760" cy="684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Οι Προσωκρατικοί διατύπωσαν  έννοιες  πολύ σημαντικές για την εξέλιξη της κοινωνίας και του πολιτισμού. δημοκρατία αρχή ύλη άπειρο κίνηση αριθμός αρετή μεταβολή δικαιοσύνη μέτρο φρόνηση Ψυχική γαλήνη αυτογνωσία γνώση αλήθεια αυτάρκεια μετριοφροσύνη νόμος ">
            <a:extLst>
              <a:ext uri="{FF2B5EF4-FFF2-40B4-BE49-F238E27FC236}">
                <a16:creationId xmlns:a16="http://schemas.microsoft.com/office/drawing/2014/main" id="{09C5BD78-8723-DBA1-ABAD-77ECE8EA1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810" y="205740"/>
            <a:ext cx="8869680" cy="665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77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37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347CEF-D49D-A604-CE63-9C80B712FAF6}"/>
              </a:ext>
            </a:extLst>
          </p:cNvPr>
          <p:cNvSpPr txBox="1"/>
          <p:nvPr/>
        </p:nvSpPr>
        <p:spPr>
          <a:xfrm>
            <a:off x="6445432" y="1775117"/>
            <a:ext cx="5998028" cy="3307765"/>
          </a:xfrm>
          <a:prstGeom prst="rect">
            <a:avLst/>
          </a:prstGeom>
          <a:noFill/>
        </p:spPr>
        <p:txBody>
          <a:bodyPr wrap="square">
            <a:spAutoFit/>
          </a:bodyPr>
          <a:lstStyle/>
          <a:p>
            <a:pPr algn="ctr">
              <a:lnSpc>
                <a:spcPct val="150000"/>
              </a:lnSpc>
              <a:spcAft>
                <a:spcPts val="800"/>
              </a:spcAft>
            </a:pPr>
            <a:r>
              <a:rPr lang="el-GR" sz="2000" i="1" dirty="0">
                <a:effectLst/>
                <a:latin typeface="Calibri" panose="020F0502020204030204" pitchFamily="34" charset="0"/>
                <a:ea typeface="SimSun" panose="02010600030101010101" pitchFamily="2" charset="-122"/>
                <a:cs typeface="Times New Roman" panose="02020603050405020304" pitchFamily="18" charset="0"/>
              </a:rPr>
              <a:t>Ποιοι ήταν οι προσωκρατικοί φιλόσοφοι; </a:t>
            </a:r>
          </a:p>
          <a:p>
            <a:pPr algn="ctr">
              <a:lnSpc>
                <a:spcPct val="150000"/>
              </a:lnSpc>
              <a:spcAft>
                <a:spcPts val="800"/>
              </a:spcAft>
            </a:pPr>
            <a:r>
              <a:rPr lang="el-GR" sz="2000" i="1" dirty="0">
                <a:effectLst/>
                <a:latin typeface="Calibri" panose="020F0502020204030204" pitchFamily="34" charset="0"/>
                <a:ea typeface="SimSun" panose="02010600030101010101" pitchFamily="2" charset="-122"/>
                <a:cs typeface="Times New Roman" panose="02020603050405020304" pitchFamily="18" charset="0"/>
              </a:rPr>
              <a:t>Ποια θέματα τους απασχόλησαν; </a:t>
            </a:r>
          </a:p>
          <a:p>
            <a:pPr algn="ctr">
              <a:lnSpc>
                <a:spcPct val="150000"/>
              </a:lnSpc>
              <a:spcAft>
                <a:spcPts val="800"/>
              </a:spcAft>
            </a:pPr>
            <a:r>
              <a:rPr lang="el-GR" sz="2000" i="1" dirty="0">
                <a:effectLst/>
                <a:latin typeface="Calibri" panose="020F0502020204030204" pitchFamily="34" charset="0"/>
                <a:ea typeface="SimSun" panose="02010600030101010101" pitchFamily="2" charset="-122"/>
                <a:cs typeface="Times New Roman" panose="02020603050405020304" pitchFamily="18" charset="0"/>
              </a:rPr>
              <a:t>Ποια μέθοδο χρησιμοποίησαν; </a:t>
            </a:r>
          </a:p>
          <a:p>
            <a:pPr algn="ctr">
              <a:lnSpc>
                <a:spcPct val="150000"/>
              </a:lnSpc>
              <a:spcAft>
                <a:spcPts val="800"/>
              </a:spcAft>
            </a:pPr>
            <a:r>
              <a:rPr lang="el-GR" sz="2000" i="1" dirty="0">
                <a:effectLst/>
                <a:latin typeface="Calibri" panose="020F0502020204030204" pitchFamily="34" charset="0"/>
                <a:ea typeface="SimSun" panose="02010600030101010101" pitchFamily="2" charset="-122"/>
                <a:cs typeface="Times New Roman" panose="02020603050405020304" pitchFamily="18" charset="0"/>
              </a:rPr>
              <a:t>Ποια η προσφορά τους στην εξέλιξη της φιλοσοφικής σκέψης; </a:t>
            </a:r>
            <a:endParaRPr lang="el-GR" sz="20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spcAft>
                <a:spcPts val="800"/>
              </a:spcAft>
            </a:pPr>
            <a:endParaRPr lang="el-GR" sz="2400" b="1" i="1"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2050" name="Picture 2">
            <a:extLst>
              <a:ext uri="{FF2B5EF4-FFF2-40B4-BE49-F238E27FC236}">
                <a16:creationId xmlns:a16="http://schemas.microsoft.com/office/drawing/2014/main" id="{C9427160-D930-1E42-7974-24375D664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1089659"/>
            <a:ext cx="6433185" cy="4678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69D3C8-6BC7-1727-47CC-9016FD4D4B02}"/>
              </a:ext>
            </a:extLst>
          </p:cNvPr>
          <p:cNvSpPr txBox="1"/>
          <p:nvPr/>
        </p:nvSpPr>
        <p:spPr>
          <a:xfrm>
            <a:off x="2054543" y="173302"/>
            <a:ext cx="6097904" cy="671851"/>
          </a:xfrm>
          <a:prstGeom prst="rect">
            <a:avLst/>
          </a:prstGeom>
          <a:noFill/>
        </p:spPr>
        <p:txBody>
          <a:bodyPr wrap="square">
            <a:spAutoFit/>
          </a:bodyPr>
          <a:lstStyle/>
          <a:p>
            <a:pPr algn="ctr">
              <a:lnSpc>
                <a:spcPct val="150000"/>
              </a:lnSpc>
              <a:spcAft>
                <a:spcPts val="800"/>
              </a:spcAft>
            </a:pPr>
            <a:r>
              <a:rPr lang="el-GR" sz="2800" b="1" i="1" dirty="0">
                <a:effectLst/>
                <a:latin typeface="Calibri" panose="020F0502020204030204" pitchFamily="34" charset="0"/>
                <a:ea typeface="SimSun" panose="02010600030101010101" pitchFamily="2" charset="-122"/>
                <a:cs typeface="Times New Roman" panose="02020603050405020304" pitchFamily="18" charset="0"/>
              </a:rPr>
              <a:t>Αποστολή 1</a:t>
            </a:r>
          </a:p>
        </p:txBody>
      </p:sp>
    </p:spTree>
    <p:extLst>
      <p:ext uri="{BB962C8B-B14F-4D97-AF65-F5344CB8AC3E}">
        <p14:creationId xmlns:p14="http://schemas.microsoft.com/office/powerpoint/2010/main" val="337937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A7186E74-6175-C39B-F7AF-8D9D559D9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 b="2262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5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ρχή όλων των πραγμάτων είναι το  νερό Όπως τα πλοία δε βουλιάζουν στη θάλασσα,  κατ’ ανάλογο  τρόπο και η γη δεν πέφτει, επειδή πλέει στο νερό. ΘΑΛΗΣ Η γη πλέει σα σανίδα πάνω στο νερό Δικέ μου! ">
            <a:extLst>
              <a:ext uri="{FF2B5EF4-FFF2-40B4-BE49-F238E27FC236}">
                <a16:creationId xmlns:a16="http://schemas.microsoft.com/office/drawing/2014/main" id="{6D062063-8306-F63A-5B7D-8EF4ABAA7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25730"/>
            <a:ext cx="8884920" cy="666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2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Έφτιαξα  διαστημόμετρο  που ορίζει την απόσταση των πλοίων από τη στεριά. Υπολόγισα  το ύψος των πυραμίδων  μετρώντας τη σκιά τους τη στιγμή ακριβώς που η δική μου σκιά ήταν ίση με το πραγματικό μου ύψος. Έχω τη  Μικρή Άρκτο  σημάδι για να βρίσκω το βορρά. Πςςςς! μεγάλε είσαι ένας σοφός! θΑΛΗΣ Το 585 πΧ προέβλεψα με ακρίβεια την ολική  έκλειψη ηλίου ">
            <a:extLst>
              <a:ext uri="{FF2B5EF4-FFF2-40B4-BE49-F238E27FC236}">
                <a16:creationId xmlns:a16="http://schemas.microsoft.com/office/drawing/2014/main" id="{870B8D2E-7F68-2DFC-8179-CB445A89A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80" y="471487"/>
            <a:ext cx="788670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6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Οι σεισμοί  είναι αποτέλεσμα του κλυδωνισμού της γης από την ταραχή του νερού! Η άποψη αυτή άνοιξε το δρόμο στη σύγχρονη  θεωρία της διολίσθησης των ηπείρων , που ερμηνεύει τη γένεση των σεισμών! θΑΛΗΣ ">
            <a:extLst>
              <a:ext uri="{FF2B5EF4-FFF2-40B4-BE49-F238E27FC236}">
                <a16:creationId xmlns:a16="http://schemas.microsoft.com/office/drawing/2014/main" id="{228FA9A9-13D9-5153-49FB-5CBB601CB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110" y="491489"/>
            <a:ext cx="7235190" cy="542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1182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1899</TotalTime>
  <Words>75</Words>
  <Application>Microsoft Office PowerPoint</Application>
  <PresentationFormat>Ευρεία οθόνη</PresentationFormat>
  <Paragraphs>15</Paragraphs>
  <Slides>47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Aptos</vt:lpstr>
      <vt:lpstr>Aptos Display</vt:lpstr>
      <vt:lpstr>Arial</vt:lpstr>
      <vt:lpstr>Calibri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 Karanassios</dc:creator>
  <cp:lastModifiedBy>Kostas Karanassios</cp:lastModifiedBy>
  <cp:revision>9</cp:revision>
  <dcterms:created xsi:type="dcterms:W3CDTF">2024-03-29T15:36:53Z</dcterms:created>
  <dcterms:modified xsi:type="dcterms:W3CDTF">2024-04-06T09:44:38Z</dcterms:modified>
</cp:coreProperties>
</file>