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66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5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8" d="100"/>
          <a:sy n="78" d="100"/>
        </p:scale>
        <p:origin x="-198" y="-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48A87A34-81AB-432B-8DAE-1953F412C126}" type="datetimeFigureOut">
              <a:rPr lang="en-US" dirty="0"/>
              <a:pPr/>
              <a:t>3/23/2021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3/23/2021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pPr/>
              <a:t>3/23/2021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3/23/2021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pPr/>
              <a:t>3/23/2021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pPr/>
              <a:t>3/23/2021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pPr/>
              <a:t>3/23/2021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3/23/2021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pPr/>
              <a:t>3/23/2021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3/23/2021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pPr/>
              <a:t>3/23/2021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3/23/2021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ln.wikipedia.org/wiki/George_Gordon_Byron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Relationship Id="rId4" Type="http://schemas.openxmlformats.org/officeDocument/2006/relationships/hyperlink" Target="https://creativecommons.org/licenses/by-sa/3.0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arealibros.republica.com/clasicos/el-corsario-de-lord-byron.html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Relationship Id="rId4" Type="http://schemas.openxmlformats.org/officeDocument/2006/relationships/hyperlink" Target="https://creativecommons.org/licenses/by-nc-sa/3.0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commons.wikimedia.org/wiki/File:Elgin_Marbles_4.jpg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Relationship Id="rId4" Type="http://schemas.openxmlformats.org/officeDocument/2006/relationships/hyperlink" Target="https://creativecommons.org/licenses/by-sa/3.0/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commons.wikimedia.org/wiki/File:Lord_Byron1.JPG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9.xml"/><Relationship Id="rId1" Type="http://schemas.openxmlformats.org/officeDocument/2006/relationships/video" Target="https://www.youtube.com/embed/jg3oIgZDoaI?start=59&amp;feature=oembed" TargetMode="External"/><Relationship Id="rId6" Type="http://schemas.openxmlformats.org/officeDocument/2006/relationships/hyperlink" Target="https://creativecommons.org/licenses/by-sa/3.0/" TargetMode="External"/><Relationship Id="rId5" Type="http://schemas.openxmlformats.org/officeDocument/2006/relationships/image" Target="../media/image6.jpeg"/><Relationship Id="rId4" Type="http://schemas.openxmlformats.org/officeDocument/2006/relationships/hyperlink" Target="https://de.wikipedia.org/wiki/Newstead_Abbey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quote.org/wiki/George_Canning" TargetMode="Externa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9.xml"/><Relationship Id="rId4" Type="http://schemas.openxmlformats.org/officeDocument/2006/relationships/hyperlink" Target="https://creativecommons.org/licenses/by-sa/3.0/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501466" y="4452077"/>
            <a:ext cx="41656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latin typeface="+mj-lt"/>
              </a:rPr>
              <a:t>Percy Bysshe Shelley </a:t>
            </a:r>
            <a:r>
              <a:rPr lang="en-GB" dirty="0">
                <a:latin typeface="+mj-lt"/>
              </a:rPr>
              <a:t>(</a:t>
            </a:r>
            <a:r>
              <a:rPr lang="el-GR" dirty="0">
                <a:latin typeface="+mj-lt"/>
              </a:rPr>
              <a:t>1792</a:t>
            </a:r>
            <a:r>
              <a:rPr lang="en-GB" dirty="0">
                <a:latin typeface="+mj-lt"/>
              </a:rPr>
              <a:t> -</a:t>
            </a:r>
            <a:r>
              <a:rPr lang="el-GR" dirty="0">
                <a:latin typeface="+mj-lt"/>
              </a:rPr>
              <a:t>1822</a:t>
            </a:r>
            <a:r>
              <a:rPr lang="en-GB" dirty="0">
                <a:latin typeface="+mj-lt"/>
              </a:rPr>
              <a:t>)</a:t>
            </a:r>
            <a:r>
              <a:rPr lang="el-GR" dirty="0">
                <a:latin typeface="+mj-lt"/>
              </a:rPr>
              <a:t> </a:t>
            </a:r>
            <a:r>
              <a:rPr lang="en-GB" dirty="0">
                <a:latin typeface="+mj-lt"/>
              </a:rPr>
              <a:t>was a famous romantic poet. He wrote Hellas and in the preface he says, “We are all Greeks. Our laws, our literature, our religion, our arts have their root in Greece.”</a:t>
            </a:r>
            <a:endParaRPr lang="el-GR" dirty="0">
              <a:latin typeface="+mj-lt"/>
            </a:endParaRPr>
          </a:p>
          <a:p>
            <a:endParaRPr lang="en-GB" b="1" dirty="0"/>
          </a:p>
        </p:txBody>
      </p:sp>
      <p:sp>
        <p:nvSpPr>
          <p:cNvPr id="2" name="TextBox 1"/>
          <p:cNvSpPr txBox="1"/>
          <p:nvPr/>
        </p:nvSpPr>
        <p:spPr>
          <a:xfrm>
            <a:off x="7501466" y="374598"/>
            <a:ext cx="435922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+mj-lt"/>
              </a:rPr>
              <a:t>George Finlay</a:t>
            </a:r>
            <a:r>
              <a:rPr lang="en-US" dirty="0">
                <a:latin typeface="+mj-lt"/>
              </a:rPr>
              <a:t> (1799 –1875) was a Scottish historian who lived in Greece and worked as a correspondent of London Times. He wrote History of Greece.</a:t>
            </a:r>
            <a:endParaRPr lang="el-GR" dirty="0">
              <a:latin typeface="+mj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501466" y="2396065"/>
            <a:ext cx="423333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+mj-lt"/>
              </a:rPr>
              <a:t>Frank Abney Hasting (1794 –1828) was a British naval officer. He took part in the battle of </a:t>
            </a:r>
            <a:r>
              <a:rPr lang="en-US" dirty="0" err="1">
                <a:latin typeface="+mj-lt"/>
              </a:rPr>
              <a:t>Itea</a:t>
            </a:r>
            <a:r>
              <a:rPr lang="en-US" dirty="0">
                <a:latin typeface="+mj-lt"/>
              </a:rPr>
              <a:t> and the battle of </a:t>
            </a:r>
            <a:r>
              <a:rPr lang="en-US" dirty="0" err="1">
                <a:latin typeface="+mj-lt"/>
              </a:rPr>
              <a:t>Navarino</a:t>
            </a:r>
            <a:endParaRPr lang="el-GR" dirty="0">
              <a:latin typeface="+mj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42534" y="5467739"/>
            <a:ext cx="352213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latin typeface="+mj-lt"/>
              </a:rPr>
              <a:t>Thomas Gordon </a:t>
            </a:r>
            <a:r>
              <a:rPr lang="en-GB" dirty="0">
                <a:latin typeface="+mj-lt"/>
              </a:rPr>
              <a:t>(1788 – 1841), </a:t>
            </a:r>
            <a:r>
              <a:rPr lang="en-US" dirty="0"/>
              <a:t>a British army officer and historian, took part in a number of battles and wrote the History of the Greek Revolution)</a:t>
            </a:r>
            <a:r>
              <a:rPr lang="en-GB" dirty="0">
                <a:latin typeface="+mj-lt"/>
              </a:rPr>
              <a:t> </a:t>
            </a:r>
            <a:endParaRPr lang="el-GR" dirty="0">
              <a:latin typeface="+mj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421467" y="3024663"/>
            <a:ext cx="2743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/>
              <a:t>Lord Byron</a:t>
            </a:r>
            <a:endParaRPr lang="el-GR" sz="4400" dirty="0"/>
          </a:p>
        </p:txBody>
      </p:sp>
      <p:sp>
        <p:nvSpPr>
          <p:cNvPr id="7" name="TextBox 6"/>
          <p:cNvSpPr txBox="1"/>
          <p:nvPr/>
        </p:nvSpPr>
        <p:spPr>
          <a:xfrm>
            <a:off x="331305" y="275270"/>
            <a:ext cx="604299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/>
              <a:t>British Philhellenes</a:t>
            </a:r>
            <a:endParaRPr lang="el-GR" sz="4000" dirty="0"/>
          </a:p>
        </p:txBody>
      </p:sp>
    </p:spTree>
    <p:extLst>
      <p:ext uri="{BB962C8B-B14F-4D97-AF65-F5344CB8AC3E}">
        <p14:creationId xmlns:p14="http://schemas.microsoft.com/office/powerpoint/2010/main" xmlns="" val="35330098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" grpId="0"/>
      <p:bldP spid="3" grpId="0"/>
      <p:bldP spid="5" grpId="0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Θέση εικόνας 16">
            <a:extLst>
              <a:ext uri="{FF2B5EF4-FFF2-40B4-BE49-F238E27FC236}">
                <a16:creationId xmlns:a16="http://schemas.microsoft.com/office/drawing/2014/main" xmlns="" id="{CACEB534-E162-4D2C-B878-CCED6D8D2588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 rotWithShape="1">
          <a:blip r:embed="rId2">
            <a:extLst>
              <a:ext uri="{837473B0-CC2E-450A-ABE3-18F120FF3D39}">
                <a1611:picAttrSrcUrl xmlns:a1611="http://schemas.microsoft.com/office/drawing/2016/11/main" xmlns="" r:id="rId3"/>
              </a:ext>
            </a:extLst>
          </a:blip>
          <a:srcRect l="6329" r="6329"/>
          <a:stretch/>
        </p:blipFill>
        <p:spPr/>
      </p:pic>
      <p:sp>
        <p:nvSpPr>
          <p:cNvPr id="13" name="Τίτλος 12">
            <a:extLst>
              <a:ext uri="{FF2B5EF4-FFF2-40B4-BE49-F238E27FC236}">
                <a16:creationId xmlns:a16="http://schemas.microsoft.com/office/drawing/2014/main" xmlns="" id="{66F8F811-681A-4E12-A8FF-69A6444CEF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LORD BYRON</a:t>
            </a:r>
            <a:endParaRPr lang="el-GR" dirty="0"/>
          </a:p>
        </p:txBody>
      </p:sp>
      <p:sp>
        <p:nvSpPr>
          <p:cNvPr id="15" name="Θέση κειμένου 14">
            <a:extLst>
              <a:ext uri="{FF2B5EF4-FFF2-40B4-BE49-F238E27FC236}">
                <a16:creationId xmlns:a16="http://schemas.microsoft.com/office/drawing/2014/main" xmlns="" id="{8F4356B9-1AAC-45E7-BCE4-2EB697A0AE91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92500"/>
          </a:bodyPr>
          <a:lstStyle/>
          <a:p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George Gordon Byron ( 22 January 1788- 19 April 1824) known simply as Lord Byron was an English poet and a politician. He is regarded as one of the greatest English poets.</a:t>
            </a:r>
            <a:endParaRPr lang="el-G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l-GR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25E9272E-1322-4CBD-AEBD-D34370CBDFFA}"/>
              </a:ext>
            </a:extLst>
          </p:cNvPr>
          <p:cNvSpPr txBox="1"/>
          <p:nvPr/>
        </p:nvSpPr>
        <p:spPr>
          <a:xfrm>
            <a:off x="7543510" y="6858000"/>
            <a:ext cx="464849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900">
                <a:hlinkClick r:id="rId3" tooltip="https://ln.wikipedia.org/wiki/George_Gordon_Byron"/>
              </a:rPr>
              <a:t>Αυτή η φωτογραφία</a:t>
            </a:r>
            <a:r>
              <a:rPr lang="el-GR" sz="900"/>
              <a:t> από Άγνωστος συντάκτης με άδεια χρήσης </a:t>
            </a:r>
            <a:r>
              <a:rPr lang="el-GR" sz="900">
                <a:hlinkClick r:id="rId4" tooltip="https://creativecommons.org/licenses/by-sa/3.0/"/>
              </a:rPr>
              <a:t>CC BY-SA</a:t>
            </a:r>
            <a:endParaRPr lang="el-GR" sz="900"/>
          </a:p>
        </p:txBody>
      </p:sp>
    </p:spTree>
    <p:extLst>
      <p:ext uri="{BB962C8B-B14F-4D97-AF65-F5344CB8AC3E}">
        <p14:creationId xmlns:p14="http://schemas.microsoft.com/office/powerpoint/2010/main" xmlns="" val="41497235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Θέση εικόνας 5">
            <a:extLst>
              <a:ext uri="{FF2B5EF4-FFF2-40B4-BE49-F238E27FC236}">
                <a16:creationId xmlns:a16="http://schemas.microsoft.com/office/drawing/2014/main" xmlns="" id="{B03CE9C9-B0E2-44A4-AA4D-640B7B0B56BC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 rotWithShape="1">
          <a:blip r:embed="rId2">
            <a:extLst>
              <a:ext uri="{837473B0-CC2E-450A-ABE3-18F120FF3D39}">
                <a1611:picAttrSrcUrl xmlns:a1611="http://schemas.microsoft.com/office/drawing/2016/11/main" xmlns="" r:id="rId3"/>
              </a:ext>
            </a:extLst>
          </a:blip>
          <a:srcRect l="8656" r="8656"/>
          <a:stretch/>
        </p:blipFill>
        <p:spPr/>
      </p:pic>
      <p:sp>
        <p:nvSpPr>
          <p:cNvPr id="3" name="Τίτλος 2">
            <a:extLst>
              <a:ext uri="{FF2B5EF4-FFF2-40B4-BE49-F238E27FC236}">
                <a16:creationId xmlns:a16="http://schemas.microsoft.com/office/drawing/2014/main" xmlns="" id="{61E354D3-D25C-4A30-B722-04FFF77950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LORD BYRON</a:t>
            </a:r>
            <a:endParaRPr lang="el-GR" dirty="0"/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xmlns="" id="{97C5B0AA-A1B2-43D3-A753-1612DFD083C0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 travelled across Europe. Later in life he joined the Greek War of Independence fighting the Ottoman Empire and died of disease leading a campaign during that war , for which Greeks honor him as a national hero. He died in 1824 at the age of 36 from a fever he contracted after the first and second Siege of Missolonghi.</a:t>
            </a:r>
            <a:endParaRPr lang="el-G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l-GR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E50A07F9-ED1A-486E-94A5-0B9D7F29C2AB}"/>
              </a:ext>
            </a:extLst>
          </p:cNvPr>
          <p:cNvSpPr txBox="1"/>
          <p:nvPr/>
        </p:nvSpPr>
        <p:spPr>
          <a:xfrm>
            <a:off x="7543510" y="6858000"/>
            <a:ext cx="464849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900">
                <a:hlinkClick r:id="rId3" tooltip="http://arealibros.republica.com/clasicos/el-corsario-de-lord-byron.html"/>
              </a:rPr>
              <a:t>Αυτή η φωτογραφία</a:t>
            </a:r>
            <a:r>
              <a:rPr lang="el-GR" sz="900"/>
              <a:t> από Άγνωστος συντάκτης με άδεια χρήσης </a:t>
            </a:r>
            <a:r>
              <a:rPr lang="el-GR" sz="900">
                <a:hlinkClick r:id="rId4" tooltip="https://creativecommons.org/licenses/by-nc-sa/3.0/"/>
              </a:rPr>
              <a:t>CC BY-SA-NC</a:t>
            </a:r>
            <a:endParaRPr lang="el-GR" sz="900"/>
          </a:p>
        </p:txBody>
      </p:sp>
    </p:spTree>
    <p:extLst>
      <p:ext uri="{BB962C8B-B14F-4D97-AF65-F5344CB8AC3E}">
        <p14:creationId xmlns:p14="http://schemas.microsoft.com/office/powerpoint/2010/main" xmlns="" val="37304946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Θέση εικόνας 5">
            <a:extLst>
              <a:ext uri="{FF2B5EF4-FFF2-40B4-BE49-F238E27FC236}">
                <a16:creationId xmlns:a16="http://schemas.microsoft.com/office/drawing/2014/main" xmlns="" id="{C1EE6980-232B-459F-9985-B8EB49C06AE6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 rotWithShape="1">
          <a:blip r:embed="rId2">
            <a:extLst>
              <a:ext uri="{837473B0-CC2E-450A-ABE3-18F120FF3D39}">
                <a1611:picAttrSrcUrl xmlns:a1611="http://schemas.microsoft.com/office/drawing/2016/11/main" xmlns="" r:id="rId3"/>
              </a:ext>
            </a:extLst>
          </a:blip>
          <a:srcRect l="26207" r="26207"/>
          <a:stretch/>
        </p:blipFill>
        <p:spPr/>
      </p:pic>
      <p:sp>
        <p:nvSpPr>
          <p:cNvPr id="3" name="Τίτλος 2">
            <a:extLst>
              <a:ext uri="{FF2B5EF4-FFF2-40B4-BE49-F238E27FC236}">
                <a16:creationId xmlns:a16="http://schemas.microsoft.com/office/drawing/2014/main" xmlns="" id="{6D029458-7E27-4A66-B27C-89CA0DAE6A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LORD BYRON</a:t>
            </a:r>
            <a:endParaRPr lang="el-GR" dirty="0"/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xmlns="" id="{C7BE822A-A504-4C05-8F47-BC6EFADD1B93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dirty="0"/>
              <a:t>Lord Byron was a bitter opponent of Lord Elgin’s removal of the Parthenon marbles. He denounced Elgin’s actions in his poem  THE CURSE OF MINERVA</a:t>
            </a:r>
            <a:endParaRPr lang="el-GR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82BA96D4-6A51-47EF-8292-E8FBBD1686F6}"/>
              </a:ext>
            </a:extLst>
          </p:cNvPr>
          <p:cNvSpPr txBox="1"/>
          <p:nvPr/>
        </p:nvSpPr>
        <p:spPr>
          <a:xfrm>
            <a:off x="7543510" y="6858000"/>
            <a:ext cx="464849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900">
                <a:hlinkClick r:id="rId3" tooltip="https://commons.wikimedia.org/wiki/File:Elgin_Marbles_4.jpg"/>
              </a:rPr>
              <a:t>Αυτή η φωτογραφία</a:t>
            </a:r>
            <a:r>
              <a:rPr lang="el-GR" sz="900"/>
              <a:t> από Άγνωστος συντάκτης με άδεια χρήσης </a:t>
            </a:r>
            <a:r>
              <a:rPr lang="el-GR" sz="900">
                <a:hlinkClick r:id="rId4" tooltip="https://creativecommons.org/licenses/by-sa/3.0/"/>
              </a:rPr>
              <a:t>CC BY-SA</a:t>
            </a:r>
            <a:endParaRPr lang="el-GR" sz="900"/>
          </a:p>
        </p:txBody>
      </p:sp>
    </p:spTree>
    <p:extLst>
      <p:ext uri="{BB962C8B-B14F-4D97-AF65-F5344CB8AC3E}">
        <p14:creationId xmlns:p14="http://schemas.microsoft.com/office/powerpoint/2010/main" xmlns="" val="29423017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Θέση εικόνας 5">
            <a:extLst>
              <a:ext uri="{FF2B5EF4-FFF2-40B4-BE49-F238E27FC236}">
                <a16:creationId xmlns:a16="http://schemas.microsoft.com/office/drawing/2014/main" xmlns="" id="{028C6768-AA79-4776-84E8-6F057812A0DB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837473B0-CC2E-450A-ABE3-18F120FF3D39}">
                <a1611:picAttrSrcUrl xmlns:a1611="http://schemas.microsoft.com/office/drawing/2016/11/main" xmlns="" r:id="rId3"/>
              </a:ext>
            </a:extLst>
          </a:blip>
          <a:srcRect l="4815" r="4815"/>
          <a:stretch>
            <a:fillRect/>
          </a:stretch>
        </p:blipFill>
        <p:spPr/>
      </p:pic>
      <p:sp>
        <p:nvSpPr>
          <p:cNvPr id="3" name="Τίτλος 2">
            <a:extLst>
              <a:ext uri="{FF2B5EF4-FFF2-40B4-BE49-F238E27FC236}">
                <a16:creationId xmlns:a16="http://schemas.microsoft.com/office/drawing/2014/main" xmlns="" id="{931264E8-C1BB-4877-92C2-9DF7A0C399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740754"/>
          </a:xfrm>
        </p:spPr>
        <p:txBody>
          <a:bodyPr/>
          <a:lstStyle/>
          <a:p>
            <a:r>
              <a:rPr lang="en-US" dirty="0"/>
              <a:t>LORD BYRON </a:t>
            </a:r>
            <a:endParaRPr lang="el-GR" dirty="0"/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xmlns="" id="{13AA5373-7311-4E30-BD47-419E855216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85443" y="3101009"/>
            <a:ext cx="5776646" cy="1718201"/>
          </a:xfrm>
        </p:spPr>
        <p:txBody>
          <a:bodyPr/>
          <a:lstStyle/>
          <a:p>
            <a:r>
              <a:rPr lang="en-US" dirty="0" err="1"/>
              <a:t>Vyronas</a:t>
            </a:r>
            <a:r>
              <a:rPr lang="en-US" dirty="0"/>
              <a:t> </a:t>
            </a:r>
            <a:r>
              <a:rPr lang="el-GR" dirty="0"/>
              <a:t>( ΒΎΡΩΝΑΣ) </a:t>
            </a:r>
            <a:r>
              <a:rPr lang="en-US" dirty="0"/>
              <a:t>is a suburb of Athens</a:t>
            </a:r>
            <a:r>
              <a:rPr lang="el-GR" dirty="0"/>
              <a:t> </a:t>
            </a:r>
            <a:r>
              <a:rPr lang="en-US" dirty="0"/>
              <a:t> named after the famous poet .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31376120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Θέση εικόνας 7">
            <a:extLst>
              <a:ext uri="{FF2B5EF4-FFF2-40B4-BE49-F238E27FC236}">
                <a16:creationId xmlns:a16="http://schemas.microsoft.com/office/drawing/2014/main" xmlns="" id="{10AF6271-27F7-490C-8740-67BDAF9E2EC2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3">
            <a:extLst>
              <a:ext uri="{837473B0-CC2E-450A-ABE3-18F120FF3D39}">
                <a1611:picAttrSrcUrl xmlns:a1611="http://schemas.microsoft.com/office/drawing/2016/11/main" xmlns="" r:id="rId4"/>
              </a:ext>
            </a:extLst>
          </a:blip>
          <a:srcRect l="27918" r="27918"/>
          <a:stretch>
            <a:fillRect/>
          </a:stretch>
        </p:blipFill>
        <p:spPr>
          <a:xfrm>
            <a:off x="7543800" y="-106363"/>
            <a:ext cx="4648200" cy="6858001"/>
          </a:xfrm>
        </p:spPr>
      </p:pic>
      <p:sp>
        <p:nvSpPr>
          <p:cNvPr id="3" name="Τίτλος 2">
            <a:extLst>
              <a:ext uri="{FF2B5EF4-FFF2-40B4-BE49-F238E27FC236}">
                <a16:creationId xmlns:a16="http://schemas.microsoft.com/office/drawing/2014/main" xmlns="" id="{246729E9-D94E-46CE-B1AF-B38B1FB15B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5443" y="2226365"/>
            <a:ext cx="5776646" cy="463826"/>
          </a:xfrm>
        </p:spPr>
        <p:txBody>
          <a:bodyPr>
            <a:normAutofit fontScale="90000"/>
          </a:bodyPr>
          <a:lstStyle/>
          <a:p>
            <a:r>
              <a:rPr lang="en-US" dirty="0"/>
              <a:t>Lord Byron’s house</a:t>
            </a:r>
            <a:endParaRPr lang="el-GR" dirty="0"/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xmlns="" id="{4EF35062-0F9E-48EC-AB51-02751F8F00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85443" y="2690191"/>
            <a:ext cx="5776646" cy="2080592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6" name="Ηλεκτρονικά πολυμέσα 5">
            <a:hlinkClick r:id="" action="ppaction://media"/>
            <a:extLst>
              <a:ext uri="{FF2B5EF4-FFF2-40B4-BE49-F238E27FC236}">
                <a16:creationId xmlns:a16="http://schemas.microsoft.com/office/drawing/2014/main" xmlns="" id="{2A9A3DA6-15F5-4A28-9F5C-8CDDBBE9E1D2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5"/>
          <a:stretch>
            <a:fillRect/>
          </a:stretch>
        </p:blipFill>
        <p:spPr>
          <a:xfrm>
            <a:off x="885443" y="2690191"/>
            <a:ext cx="5776646" cy="2080592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AEDC4048-8893-4195-AC05-48CD5CF4BF68}"/>
              </a:ext>
            </a:extLst>
          </p:cNvPr>
          <p:cNvSpPr txBox="1"/>
          <p:nvPr/>
        </p:nvSpPr>
        <p:spPr>
          <a:xfrm>
            <a:off x="7543800" y="6751638"/>
            <a:ext cx="46482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900">
                <a:hlinkClick r:id="rId4" tooltip="https://de.wikipedia.org/wiki/Newstead_Abbey"/>
              </a:rPr>
              <a:t>Αυτή η φωτογραφία</a:t>
            </a:r>
            <a:r>
              <a:rPr lang="el-GR" sz="900"/>
              <a:t> από Άγνωστος συντάκτης με άδεια χρήσης </a:t>
            </a:r>
            <a:r>
              <a:rPr lang="el-GR" sz="900">
                <a:hlinkClick r:id="rId6" tooltip="https://creativecommons.org/licenses/by-sa/3.0/"/>
              </a:rPr>
              <a:t>CC BY-SA</a:t>
            </a:r>
            <a:endParaRPr lang="el-GR" sz="900"/>
          </a:p>
        </p:txBody>
      </p:sp>
    </p:spTree>
    <p:extLst>
      <p:ext uri="{BB962C8B-B14F-4D97-AF65-F5344CB8AC3E}">
        <p14:creationId xmlns:p14="http://schemas.microsoft.com/office/powerpoint/2010/main" xmlns="" val="1521533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6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Τίτλος 2">
            <a:extLst>
              <a:ext uri="{FF2B5EF4-FFF2-40B4-BE49-F238E27FC236}">
                <a16:creationId xmlns:a16="http://schemas.microsoft.com/office/drawing/2014/main" xmlns="" id="{65FE2ED6-FAAB-49EA-A2FC-60F62A2FB9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GEORGE CANNING</a:t>
            </a:r>
            <a:endParaRPr lang="el-GR" dirty="0"/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xmlns="" id="{DECD9C51-9DC0-48EE-B104-0E0B9CF0BA1A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202122"/>
                </a:solidFill>
                <a:latin typeface="Arial" panose="020B0604020202020204" pitchFamily="34" charset="0"/>
              </a:rPr>
              <a:t>A square in Athens is named after his name (</a:t>
            </a:r>
            <a:r>
              <a:rPr lang="el-GR" dirty="0">
                <a:solidFill>
                  <a:srgbClr val="202122"/>
                </a:solidFill>
                <a:latin typeface="Arial" panose="020B0604020202020204" pitchFamily="34" charset="0"/>
              </a:rPr>
              <a:t>πλατεία </a:t>
            </a:r>
            <a:r>
              <a:rPr lang="el-GR" dirty="0" err="1">
                <a:solidFill>
                  <a:srgbClr val="202122"/>
                </a:solidFill>
                <a:latin typeface="Arial" panose="020B0604020202020204" pitchFamily="34" charset="0"/>
              </a:rPr>
              <a:t>Κάνιγγος</a:t>
            </a:r>
            <a:r>
              <a:rPr lang="el-GR" dirty="0">
                <a:solidFill>
                  <a:srgbClr val="202122"/>
                </a:solidFill>
                <a:latin typeface="Arial" panose="020B0604020202020204" pitchFamily="34" charset="0"/>
              </a:rPr>
              <a:t>)  </a:t>
            </a:r>
            <a:r>
              <a:rPr lang="en-US" dirty="0">
                <a:solidFill>
                  <a:srgbClr val="202122"/>
                </a:solidFill>
                <a:latin typeface="Arial" panose="020B0604020202020204" pitchFamily="34" charset="0"/>
              </a:rPr>
              <a:t>in appreciation of his support toward the Greek War of Independence.</a:t>
            </a:r>
            <a:endParaRPr lang="en-US" b="0" i="0" dirty="0">
              <a:solidFill>
                <a:srgbClr val="202122"/>
              </a:solidFill>
              <a:effectLst/>
              <a:latin typeface="Arial" panose="020B0604020202020204" pitchFamily="34" charset="0"/>
            </a:endParaRPr>
          </a:p>
          <a:p>
            <a:endParaRPr lang="el-GR" dirty="0"/>
          </a:p>
        </p:txBody>
      </p:sp>
      <p:pic>
        <p:nvPicPr>
          <p:cNvPr id="13" name="Θέση εικόνας 12">
            <a:extLst>
              <a:ext uri="{FF2B5EF4-FFF2-40B4-BE49-F238E27FC236}">
                <a16:creationId xmlns:a16="http://schemas.microsoft.com/office/drawing/2014/main" xmlns="" id="{0715B4C4-DD05-4C03-9F9D-096587D9F917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837473B0-CC2E-450A-ABE3-18F120FF3D39}">
                <a1611:picAttrSrcUrl xmlns:a1611="http://schemas.microsoft.com/office/drawing/2016/11/main" xmlns="" r:id="rId3"/>
              </a:ext>
            </a:extLst>
          </a:blip>
          <a:srcRect l="8923" r="8923"/>
          <a:stretch>
            <a:fillRect/>
          </a:stretch>
        </p:blipFill>
        <p:spPr/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2D5D4B89-5A0A-4AD7-924D-6117BF3F51CF}"/>
              </a:ext>
            </a:extLst>
          </p:cNvPr>
          <p:cNvSpPr txBox="1"/>
          <p:nvPr/>
        </p:nvSpPr>
        <p:spPr>
          <a:xfrm>
            <a:off x="7543510" y="6858000"/>
            <a:ext cx="464849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900">
                <a:hlinkClick r:id="rId3" tooltip="https://en.wikiquote.org/wiki/George_Canning"/>
              </a:rPr>
              <a:t>Αυτή η φωτογραφία</a:t>
            </a:r>
            <a:r>
              <a:rPr lang="el-GR" sz="900"/>
              <a:t> από Άγνωστος συντάκτης με άδεια χρήσης </a:t>
            </a:r>
            <a:r>
              <a:rPr lang="el-GR" sz="900">
                <a:hlinkClick r:id="rId4" tooltip="https://creativecommons.org/licenses/by-sa/3.0/"/>
              </a:rPr>
              <a:t>CC BY-SA</a:t>
            </a:r>
            <a:endParaRPr lang="el-GR" sz="900"/>
          </a:p>
        </p:txBody>
      </p:sp>
    </p:spTree>
    <p:extLst>
      <p:ext uri="{BB962C8B-B14F-4D97-AF65-F5344CB8AC3E}">
        <p14:creationId xmlns:p14="http://schemas.microsoft.com/office/powerpoint/2010/main" xmlns="" val="18389492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xmlns="" id="{C2EDA72E-1813-4EA5-A7C3-26921116D6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483927" y="0"/>
            <a:ext cx="5708073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Σημειώσεις | Η Αθήνα μέσα στον χρόνο: Ιστορία σε 21 εικόνες | Athens  history, Athens greece, Athens">
            <a:extLst>
              <a:ext uri="{FF2B5EF4-FFF2-40B4-BE49-F238E27FC236}">
                <a16:creationId xmlns:a16="http://schemas.microsoft.com/office/drawing/2014/main" xmlns="" id="{17A1F30F-63A8-4A89-BA3E-8F928A8E97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6483927" cy="67956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6521074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698A0A52-ADE6-4EE0-B72E-CDEAA7FC63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628110"/>
          </a:xfrm>
        </p:spPr>
        <p:txBody>
          <a:bodyPr>
            <a:normAutofit fontScale="90000"/>
          </a:bodyPr>
          <a:lstStyle/>
          <a:p>
            <a:r>
              <a:rPr lang="en-US" dirty="0"/>
              <a:t>AUSTRALIA</a:t>
            </a:r>
            <a:endParaRPr lang="el-GR" dirty="0"/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xmlns="" id="{1320A932-F99A-4A5F-BA90-1D037E29A2C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85443" y="2988365"/>
            <a:ext cx="5776646" cy="1824120"/>
          </a:xfrm>
        </p:spPr>
        <p:txBody>
          <a:bodyPr/>
          <a:lstStyle/>
          <a:p>
            <a:r>
              <a:rPr lang="en-US"/>
              <a:t>The  Sydney </a:t>
            </a:r>
            <a:r>
              <a:rPr lang="en-US" dirty="0"/>
              <a:t>Opera House in Australia will be lit on March 25</a:t>
            </a:r>
            <a:r>
              <a:rPr lang="en-US" baseline="30000" dirty="0"/>
              <a:t>th</a:t>
            </a:r>
            <a:r>
              <a:rPr lang="en-US" dirty="0"/>
              <a:t> to commemorate the 200 years of Greek Independence.</a:t>
            </a:r>
            <a:endParaRPr lang="el-GR" dirty="0"/>
          </a:p>
        </p:txBody>
      </p:sp>
      <p:pic>
        <p:nvPicPr>
          <p:cNvPr id="2050" name="Picture 2" descr="Greek Flag will be projected onto the Opera House on the 25th of March 3">
            <a:extLst>
              <a:ext uri="{FF2B5EF4-FFF2-40B4-BE49-F238E27FC236}">
                <a16:creationId xmlns:a16="http://schemas.microsoft.com/office/drawing/2014/main" xmlns="" id="{E7245899-E468-484B-B121-A614CB1CBD72}"/>
              </a:ext>
            </a:extLst>
          </p:cNvPr>
          <p:cNvPicPr>
            <a:picLocks noGrp="1" noChangeAspect="1" noChangeArrowheads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4289" r="24289"/>
          <a:stretch>
            <a:fillRect/>
          </a:stretch>
        </p:blipFill>
        <p:spPr bwMode="auto"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871355221"/>
      </p:ext>
    </p:extLst>
  </p:cSld>
  <p:clrMapOvr>
    <a:masterClrMapping/>
  </p:clrMapOvr>
</p:sld>
</file>

<file path=ppt/theme/theme1.xml><?xml version="1.0" encoding="utf-8"?>
<a:theme xmlns:a="http://schemas.openxmlformats.org/drawingml/2006/main" name="Άτλαντας">
  <a:themeElements>
    <a:clrScheme name="Atlas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F81B02"/>
      </a:accent1>
      <a:accent2>
        <a:srgbClr val="FC7715"/>
      </a:accent2>
      <a:accent3>
        <a:srgbClr val="AFBF41"/>
      </a:accent3>
      <a:accent4>
        <a:srgbClr val="50C49F"/>
      </a:accent4>
      <a:accent5>
        <a:srgbClr val="3B95C4"/>
      </a:accent5>
      <a:accent6>
        <a:srgbClr val="B560D4"/>
      </a:accent6>
      <a:hlink>
        <a:srgbClr val="FC5A1A"/>
      </a:hlink>
      <a:folHlink>
        <a:srgbClr val="B49E74"/>
      </a:folHlink>
    </a:clrScheme>
    <a:fontScheme name="Atlas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Atlas" id="{5156B0E4-0EB1-49FE-A26B-15F6F698AEC6}" vid="{508F7963-D0B5-43F7-BB2C-FCE3009C08E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{A9445D4A-960E-4D64-B893-D9F02B52C2F8}tf16401371</Template>
  <TotalTime>408</TotalTime>
  <Words>392</Words>
  <Application>Microsoft Office PowerPoint</Application>
  <PresentationFormat>Custom</PresentationFormat>
  <Paragraphs>24</Paragraphs>
  <Slides>9</Slides>
  <Notes>0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Άτλαντας</vt:lpstr>
      <vt:lpstr>Slide 1</vt:lpstr>
      <vt:lpstr>LORD BYRON</vt:lpstr>
      <vt:lpstr>LORD BYRON</vt:lpstr>
      <vt:lpstr>LORD BYRON</vt:lpstr>
      <vt:lpstr>LORD BYRON </vt:lpstr>
      <vt:lpstr>Lord Byron’s house</vt:lpstr>
      <vt:lpstr>GEORGE CANNING</vt:lpstr>
      <vt:lpstr>Slide 8</vt:lpstr>
      <vt:lpstr>AUSTRALIA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User</dc:creator>
  <cp:lastModifiedBy>XENIA</cp:lastModifiedBy>
  <cp:revision>25</cp:revision>
  <dcterms:created xsi:type="dcterms:W3CDTF">2021-03-20T11:34:26Z</dcterms:created>
  <dcterms:modified xsi:type="dcterms:W3CDTF">2021-03-23T19:58:22Z</dcterms:modified>
</cp:coreProperties>
</file>