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578830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1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3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89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459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557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15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477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0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7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0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1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3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93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26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81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46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051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Ενότητ</a:t>
            </a:r>
            <a:r>
              <a:rPr b="1" dirty="0"/>
              <a:t>α 6 - Κυβερνοασφάλεια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687" y="2057399"/>
            <a:ext cx="8229600" cy="1600201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dirty="0"/>
              <a:t>Απ</a:t>
            </a:r>
            <a:r>
              <a:rPr dirty="0" err="1"/>
              <a:t>ειλές</a:t>
            </a:r>
            <a:r>
              <a:rPr dirty="0"/>
              <a:t>, </a:t>
            </a:r>
            <a:r>
              <a:rPr dirty="0" err="1"/>
              <a:t>Μέτρ</a:t>
            </a:r>
            <a:r>
              <a:rPr dirty="0"/>
              <a:t>α Προστασίας και Κρυπτογραφία.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904460"/>
          </a:xfrm>
        </p:spPr>
        <p:txBody>
          <a:bodyPr/>
          <a:lstStyle/>
          <a:p>
            <a:r>
              <a:rPr b="1" dirty="0"/>
              <a:t>Blockchain και Bitcoin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368" y="1683026"/>
            <a:ext cx="7704667" cy="333281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sz="2800" dirty="0"/>
              <a:t>• Blockchain: </a:t>
            </a:r>
            <a:r>
              <a:rPr sz="2800" dirty="0" err="1"/>
              <a:t>Ασφ</a:t>
            </a:r>
            <a:r>
              <a:rPr sz="2800" dirty="0"/>
              <a:t>αλής και αμετάβλητη αλυσίδα δεδομένων.</a:t>
            </a:r>
          </a:p>
          <a:p>
            <a:pPr>
              <a:lnSpc>
                <a:spcPct val="150000"/>
              </a:lnSpc>
            </a:pPr>
            <a:r>
              <a:rPr sz="2800" dirty="0"/>
              <a:t>• Bitcoin: </a:t>
            </a:r>
            <a:r>
              <a:rPr sz="2800" dirty="0" err="1"/>
              <a:t>Πρώτο</a:t>
            </a:r>
            <a:r>
              <a:rPr sz="2800" dirty="0"/>
              <a:t> </a:t>
            </a:r>
            <a:r>
              <a:rPr sz="2800" dirty="0" err="1"/>
              <a:t>ψηφι</a:t>
            </a:r>
            <a:r>
              <a:rPr sz="2800" dirty="0"/>
              <a:t>ακό νόμισμα χωρίς κεντρική τράπεζα.</a:t>
            </a:r>
          </a:p>
          <a:p>
            <a:pPr>
              <a:lnSpc>
                <a:spcPct val="150000"/>
              </a:lnSpc>
            </a:pPr>
            <a:r>
              <a:rPr sz="2800" dirty="0" err="1"/>
              <a:t>Προσφέρει</a:t>
            </a:r>
            <a:r>
              <a:rPr sz="2800" dirty="0"/>
              <a:t> </a:t>
            </a:r>
            <a:r>
              <a:rPr sz="2800" dirty="0" err="1"/>
              <a:t>δι</a:t>
            </a:r>
            <a:r>
              <a:rPr sz="2800" dirty="0"/>
              <a:t>αφάνεια και ακεραιότητα στις συναλλαγές.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053547"/>
          </a:xfrm>
        </p:spPr>
        <p:txBody>
          <a:bodyPr/>
          <a:lstStyle/>
          <a:p>
            <a:r>
              <a:rPr b="1" dirty="0" err="1"/>
              <a:t>Χρυσές</a:t>
            </a:r>
            <a:r>
              <a:rPr b="1" dirty="0"/>
              <a:t> </a:t>
            </a:r>
            <a:r>
              <a:rPr b="1" dirty="0" err="1"/>
              <a:t>Συμ</a:t>
            </a:r>
            <a:r>
              <a:rPr b="1" dirty="0"/>
              <a:t>βουλές Ασφάλειας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18861"/>
            <a:ext cx="8229600" cy="322027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sz="2800" dirty="0"/>
              <a:t>• </a:t>
            </a:r>
            <a:r>
              <a:rPr sz="2800" dirty="0" err="1"/>
              <a:t>Ποτέ</a:t>
            </a:r>
            <a:r>
              <a:rPr sz="2800" dirty="0"/>
              <a:t> </a:t>
            </a:r>
            <a:r>
              <a:rPr sz="2800" dirty="0" err="1"/>
              <a:t>μη</a:t>
            </a:r>
            <a:r>
              <a:rPr sz="2800" dirty="0"/>
              <a:t> </a:t>
            </a:r>
            <a:r>
              <a:rPr sz="2800" dirty="0" err="1"/>
              <a:t>δίνετε</a:t>
            </a:r>
            <a:r>
              <a:rPr sz="2800" dirty="0"/>
              <a:t> </a:t>
            </a:r>
            <a:r>
              <a:rPr sz="2800" dirty="0" err="1"/>
              <a:t>κωδικούς</a:t>
            </a:r>
            <a:r>
              <a:rPr sz="2800" dirty="0"/>
              <a:t> π</a:t>
            </a:r>
            <a:r>
              <a:rPr sz="2800" dirty="0" err="1"/>
              <a:t>ρόσ</a:t>
            </a:r>
            <a:r>
              <a:rPr sz="2800" dirty="0"/>
              <a:t>βασης σε τρίτους.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800" dirty="0"/>
              <a:t>• </a:t>
            </a:r>
            <a:r>
              <a:rPr sz="2800" dirty="0" err="1"/>
              <a:t>Μην</a:t>
            </a:r>
            <a:r>
              <a:rPr sz="2800" dirty="0"/>
              <a:t> πα</a:t>
            </a:r>
            <a:r>
              <a:rPr sz="2800" dirty="0" err="1"/>
              <a:t>τάτε</a:t>
            </a:r>
            <a:r>
              <a:rPr sz="2800" dirty="0"/>
              <a:t> ύποπ</a:t>
            </a:r>
            <a:r>
              <a:rPr sz="2800" dirty="0" err="1"/>
              <a:t>τους</a:t>
            </a:r>
            <a:r>
              <a:rPr sz="2800" dirty="0"/>
              <a:t> </a:t>
            </a:r>
            <a:r>
              <a:rPr sz="2800" dirty="0" err="1"/>
              <a:t>συνδέσμους</a:t>
            </a:r>
            <a:r>
              <a:rPr sz="2800" dirty="0"/>
              <a:t> (Phishing).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800" dirty="0"/>
              <a:t>• </a:t>
            </a:r>
            <a:r>
              <a:rPr sz="2800" dirty="0" err="1"/>
              <a:t>Μην</a:t>
            </a:r>
            <a:r>
              <a:rPr sz="2800" dirty="0"/>
              <a:t> </a:t>
            </a:r>
            <a:r>
              <a:rPr sz="2800" dirty="0" err="1"/>
              <a:t>κοινο</a:t>
            </a:r>
            <a:r>
              <a:rPr sz="2800" dirty="0"/>
              <a:t>ποιείτε ευαίσθητα δεδομένα στα κοινωνικά δίκτυα.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800" dirty="0"/>
              <a:t>• </a:t>
            </a:r>
            <a:r>
              <a:rPr lang="el-GR" sz="2800" dirty="0"/>
              <a:t>Σε περίπτωση ζημίας</a:t>
            </a:r>
            <a:r>
              <a:rPr sz="2800" dirty="0"/>
              <a:t>, απευθυνθείτε στη Δίωξη Ηλεκτρονικού Εγκλήματος.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Τι</a:t>
            </a:r>
            <a:r>
              <a:rPr b="1" dirty="0"/>
              <a:t> </a:t>
            </a:r>
            <a:r>
              <a:rPr b="1" dirty="0" err="1"/>
              <a:t>είν</a:t>
            </a:r>
            <a:r>
              <a:rPr b="1" dirty="0"/>
              <a:t>αι η Κυβερνοασφάλεια;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7382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sz="2400" dirty="0"/>
              <a:t>Ο </a:t>
            </a:r>
            <a:r>
              <a:rPr sz="2400" dirty="0" err="1"/>
              <a:t>τομέ</a:t>
            </a:r>
            <a:r>
              <a:rPr sz="2400" dirty="0"/>
              <a:t>ας της Πληροφορικής που προστατεύει συστήματα, δίκτυα και δεδομένα από ψηφιακές επιθέσεις.</a:t>
            </a:r>
          </a:p>
          <a:p>
            <a:pPr marL="0" indent="0">
              <a:buNone/>
            </a:pPr>
            <a:endParaRPr sz="2400" dirty="0"/>
          </a:p>
          <a:p>
            <a:pPr marL="0" indent="0">
              <a:buNone/>
            </a:pPr>
            <a:r>
              <a:rPr sz="2400" b="1" dirty="0" err="1"/>
              <a:t>Κύριοι</a:t>
            </a:r>
            <a:r>
              <a:rPr sz="2400" b="1" dirty="0"/>
              <a:t> </a:t>
            </a:r>
            <a:r>
              <a:rPr sz="2400" b="1" dirty="0" err="1"/>
              <a:t>Στόχοι</a:t>
            </a:r>
            <a:r>
              <a:rPr sz="2400" b="1" dirty="0"/>
              <a:t>:</a:t>
            </a:r>
          </a:p>
          <a:p>
            <a:r>
              <a:rPr sz="2400" dirty="0"/>
              <a:t>• </a:t>
            </a:r>
            <a:r>
              <a:rPr sz="2400" dirty="0" err="1"/>
              <a:t>Εμ</a:t>
            </a:r>
            <a:r>
              <a:rPr sz="2400" dirty="0"/>
              <a:t>πιστευτικότητα: Πρόσβαση μόνο σε εξουσιοδοτημένα άτομα.</a:t>
            </a:r>
          </a:p>
          <a:p>
            <a:r>
              <a:rPr sz="2400" dirty="0"/>
              <a:t>• </a:t>
            </a:r>
            <a:r>
              <a:rPr sz="2400" dirty="0" err="1"/>
              <a:t>Ακερ</a:t>
            </a:r>
            <a:r>
              <a:rPr sz="2400" dirty="0"/>
              <a:t>αιότητα: Τα δεδομένα να παραμένουν ακριβή και αξιόπιστα.</a:t>
            </a:r>
          </a:p>
          <a:p>
            <a:r>
              <a:rPr sz="2400" dirty="0"/>
              <a:t>• </a:t>
            </a:r>
            <a:r>
              <a:rPr sz="2400" dirty="0" err="1"/>
              <a:t>Δι</a:t>
            </a:r>
            <a:r>
              <a:rPr sz="2400" dirty="0"/>
              <a:t>αθεσιμότητα: Τα συστήματα να λειτουργούν όταν τα χρειαζόμαστε.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986" y="139149"/>
            <a:ext cx="7704667" cy="636103"/>
          </a:xfrm>
        </p:spPr>
        <p:txBody>
          <a:bodyPr>
            <a:normAutofit fontScale="90000"/>
          </a:bodyPr>
          <a:lstStyle/>
          <a:p>
            <a:r>
              <a:rPr b="1" dirty="0" err="1"/>
              <a:t>Αγ</a:t>
            </a:r>
            <a:r>
              <a:rPr b="1" dirty="0"/>
              <a:t>αθά και Απειλές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00195"/>
            <a:ext cx="8229600" cy="536084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dirty="0" err="1"/>
              <a:t>Αγ</a:t>
            </a:r>
            <a:r>
              <a:rPr dirty="0"/>
              <a:t>αθό (Asset): Οτιδήποτε έχει αξία και είναι άξιο προστασίας.</a:t>
            </a:r>
          </a:p>
          <a:p>
            <a:pPr>
              <a:lnSpc>
                <a:spcPct val="150000"/>
              </a:lnSpc>
            </a:pPr>
            <a:r>
              <a:rPr dirty="0"/>
              <a:t>Παρα</a:t>
            </a:r>
            <a:r>
              <a:rPr dirty="0" err="1"/>
              <a:t>δείγμ</a:t>
            </a:r>
            <a:r>
              <a:rPr dirty="0"/>
              <a:t>ατα: δεδομένα τραπεζών, ιατρικά αρχεία, προσωπικές εργασίες σε USB.</a:t>
            </a:r>
          </a:p>
          <a:p>
            <a:pPr>
              <a:lnSpc>
                <a:spcPct val="150000"/>
              </a:lnSpc>
            </a:pPr>
            <a:r>
              <a:rPr dirty="0"/>
              <a:t>Απ</a:t>
            </a:r>
            <a:r>
              <a:rPr dirty="0" err="1"/>
              <a:t>ειλή</a:t>
            </a:r>
            <a:r>
              <a:rPr dirty="0"/>
              <a:t> (Threat): Οπ</a:t>
            </a:r>
            <a:r>
              <a:rPr dirty="0" err="1"/>
              <a:t>οιοδή</a:t>
            </a:r>
            <a:r>
              <a:rPr dirty="0"/>
              <a:t>ποτε γεγονός μπορεί να προκαλέσει αλλοίωση των αγαθών.</a:t>
            </a:r>
          </a:p>
          <a:p>
            <a:pPr>
              <a:lnSpc>
                <a:spcPct val="150000"/>
              </a:lnSpc>
            </a:pPr>
            <a:r>
              <a:rPr dirty="0" err="1"/>
              <a:t>Ζημί</a:t>
            </a:r>
            <a:r>
              <a:rPr dirty="0"/>
              <a:t>α (Harm): Η μείωση της αξίας των αγαθών μετά από μια απειλή.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F211FFD3-4C90-A2C7-4978-04865D5E9C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3971" y="1142202"/>
            <a:ext cx="2095792" cy="5715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983973"/>
          </a:xfrm>
        </p:spPr>
        <p:txBody>
          <a:bodyPr/>
          <a:lstStyle/>
          <a:p>
            <a:r>
              <a:rPr b="1" dirty="0" err="1"/>
              <a:t>Ψηφι</a:t>
            </a:r>
            <a:r>
              <a:rPr b="1" dirty="0"/>
              <a:t>ακές Απειλές (Malware)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689652"/>
            <a:ext cx="6818243" cy="3667539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sz="2800" dirty="0"/>
              <a:t>• </a:t>
            </a:r>
            <a:r>
              <a:rPr sz="2800" dirty="0" err="1"/>
              <a:t>Ιοί</a:t>
            </a:r>
            <a:r>
              <a:rPr sz="2800" dirty="0"/>
              <a:t> (Viruses) &amp; </a:t>
            </a:r>
            <a:r>
              <a:rPr sz="2800" dirty="0" err="1"/>
              <a:t>Σκουλήκι</a:t>
            </a:r>
            <a:r>
              <a:rPr sz="2800" dirty="0"/>
              <a:t>α (Worms): Μολύνουν αρχεία και δίκτυα.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800" dirty="0"/>
              <a:t>• </a:t>
            </a:r>
            <a:r>
              <a:rPr sz="2800" dirty="0" err="1"/>
              <a:t>Δούρειος</a:t>
            </a:r>
            <a:r>
              <a:rPr sz="2800" dirty="0"/>
              <a:t> Ίππ</a:t>
            </a:r>
            <a:r>
              <a:rPr sz="2800" dirty="0" err="1"/>
              <a:t>ος</a:t>
            </a:r>
            <a:r>
              <a:rPr sz="2800" dirty="0"/>
              <a:t> (Trojan Horse): Κα</a:t>
            </a:r>
            <a:r>
              <a:rPr sz="2800" dirty="0" err="1"/>
              <a:t>κό</a:t>
            </a:r>
            <a:r>
              <a:rPr sz="2800" dirty="0"/>
              <a:t>βουλο λογισμικό που μεταμφιέζεται σε χρήσιμο πρόγραμμα.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800" dirty="0"/>
              <a:t>• Ransomware: </a:t>
            </a:r>
            <a:r>
              <a:rPr sz="2800" dirty="0" err="1"/>
              <a:t>Κλειδώνει</a:t>
            </a:r>
            <a:r>
              <a:rPr sz="2800" dirty="0"/>
              <a:t> </a:t>
            </a:r>
            <a:r>
              <a:rPr sz="2800" dirty="0" err="1"/>
              <a:t>τον</a:t>
            </a:r>
            <a:r>
              <a:rPr sz="2800" dirty="0"/>
              <a:t> </a:t>
            </a:r>
            <a:r>
              <a:rPr sz="2800" dirty="0" err="1"/>
              <a:t>χρήστη</a:t>
            </a:r>
            <a:r>
              <a:rPr sz="2800" dirty="0"/>
              <a:t> </a:t>
            </a:r>
            <a:r>
              <a:rPr sz="2800" dirty="0" err="1"/>
              <a:t>έξω</a:t>
            </a:r>
            <a:r>
              <a:rPr sz="2800" dirty="0"/>
              <a:t> από </a:t>
            </a:r>
            <a:r>
              <a:rPr sz="2800" dirty="0" err="1"/>
              <a:t>το</a:t>
            </a:r>
            <a:r>
              <a:rPr sz="2800" dirty="0"/>
              <a:t> </a:t>
            </a:r>
            <a:r>
              <a:rPr sz="2800" dirty="0" err="1"/>
              <a:t>σύστημ</a:t>
            </a:r>
            <a:r>
              <a:rPr sz="2800" dirty="0"/>
              <a:t>α και απαιτεί λύτρα για ξεκλείδωμα.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666" y="139149"/>
            <a:ext cx="7704667" cy="1981200"/>
          </a:xfrm>
        </p:spPr>
        <p:txBody>
          <a:bodyPr>
            <a:normAutofit/>
          </a:bodyPr>
          <a:lstStyle/>
          <a:p>
            <a:r>
              <a:rPr b="1" dirty="0" err="1"/>
              <a:t>Μέτρ</a:t>
            </a:r>
            <a:r>
              <a:rPr b="1" dirty="0"/>
              <a:t>α Προστασίας στον Υπολογιστή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120349"/>
            <a:ext cx="7704667" cy="333281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sz="2800" dirty="0"/>
              <a:t>• </a:t>
            </a:r>
            <a:r>
              <a:rPr sz="2800" dirty="0" err="1"/>
              <a:t>Ενημερώσεις</a:t>
            </a:r>
            <a:r>
              <a:rPr sz="2800" dirty="0"/>
              <a:t> </a:t>
            </a:r>
            <a:r>
              <a:rPr sz="2800" dirty="0" err="1"/>
              <a:t>Λειτουργικού</a:t>
            </a:r>
            <a:r>
              <a:rPr sz="2800" dirty="0"/>
              <a:t> (Updates): </a:t>
            </a:r>
            <a:r>
              <a:rPr sz="2800" dirty="0" err="1"/>
              <a:t>Διορθώνουν</a:t>
            </a:r>
            <a:r>
              <a:rPr sz="2800" dirty="0"/>
              <a:t> </a:t>
            </a:r>
            <a:r>
              <a:rPr sz="2800" dirty="0" err="1"/>
              <a:t>ευ</a:t>
            </a:r>
            <a:r>
              <a:rPr sz="2800" dirty="0"/>
              <a:t>πάθειες του συστήματος.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800" dirty="0"/>
              <a:t>• </a:t>
            </a:r>
            <a:r>
              <a:rPr sz="2800" dirty="0" err="1"/>
              <a:t>Αντιιικό</a:t>
            </a:r>
            <a:r>
              <a:rPr sz="2800" dirty="0"/>
              <a:t> </a:t>
            </a:r>
            <a:r>
              <a:rPr sz="2800" dirty="0" err="1"/>
              <a:t>Λογισμικό</a:t>
            </a:r>
            <a:r>
              <a:rPr sz="2800" dirty="0"/>
              <a:t> (Antivirus): </a:t>
            </a:r>
            <a:r>
              <a:rPr sz="2800" dirty="0" err="1"/>
              <a:t>Εντο</a:t>
            </a:r>
            <a:r>
              <a:rPr sz="2800" dirty="0"/>
              <a:t>πίζει και εξουδετερώνει ιούς.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800" dirty="0"/>
              <a:t>• </a:t>
            </a:r>
            <a:r>
              <a:rPr sz="2800" dirty="0" err="1"/>
              <a:t>Τείχος</a:t>
            </a:r>
            <a:r>
              <a:rPr sz="2800" dirty="0"/>
              <a:t> </a:t>
            </a:r>
            <a:r>
              <a:rPr sz="2800" dirty="0" err="1"/>
              <a:t>Προστ</a:t>
            </a:r>
            <a:r>
              <a:rPr sz="2800" dirty="0"/>
              <a:t>ασίας (Firewall): Ελέγχει την πρόσβαση σε υπηρεσίες και διευθύνσεις.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12573"/>
          </a:xfrm>
        </p:spPr>
        <p:txBody>
          <a:bodyPr/>
          <a:lstStyle/>
          <a:p>
            <a:r>
              <a:rPr b="1" dirty="0" err="1"/>
              <a:t>Ασφάλει</a:t>
            </a:r>
            <a:r>
              <a:rPr b="1" dirty="0"/>
              <a:t>α Δικτύου και SSO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559" y="1762592"/>
            <a:ext cx="7704667" cy="333281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sz="2800" dirty="0"/>
              <a:t>• HTTPS: </a:t>
            </a:r>
            <a:r>
              <a:rPr sz="2800" dirty="0" err="1"/>
              <a:t>Χρήση</a:t>
            </a:r>
            <a:r>
              <a:rPr sz="2800" dirty="0"/>
              <a:t> SSL/TLS </a:t>
            </a:r>
            <a:r>
              <a:rPr sz="2800" dirty="0" err="1"/>
              <a:t>γι</a:t>
            </a:r>
            <a:r>
              <a:rPr sz="2800" dirty="0"/>
              <a:t>α κρυπτογράφηση δεδομένων.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800" dirty="0"/>
              <a:t>• SSO (Single Sign On): </a:t>
            </a:r>
            <a:r>
              <a:rPr sz="2800" dirty="0" err="1"/>
              <a:t>Μί</a:t>
            </a:r>
            <a:r>
              <a:rPr sz="2800" dirty="0"/>
              <a:t>α ταυτοποίηση για πρόσβαση σε όλες τις υπηρεσίες.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800" dirty="0"/>
              <a:t>• OTP (One Time Password): </a:t>
            </a:r>
            <a:r>
              <a:rPr sz="2800" dirty="0" err="1"/>
              <a:t>Κωδικός</a:t>
            </a:r>
            <a:r>
              <a:rPr sz="2800" dirty="0"/>
              <a:t> </a:t>
            </a:r>
            <a:r>
              <a:rPr sz="2800" dirty="0" err="1"/>
              <a:t>μί</a:t>
            </a:r>
            <a:r>
              <a:rPr sz="2800" dirty="0"/>
              <a:t>ας χρήσης ως πρόσθετη ασφάλεια.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2" y="0"/>
            <a:ext cx="7704667" cy="1311965"/>
          </a:xfrm>
        </p:spPr>
        <p:txBody>
          <a:bodyPr>
            <a:normAutofit/>
          </a:bodyPr>
          <a:lstStyle/>
          <a:p>
            <a:r>
              <a:rPr b="1" dirty="0" err="1"/>
              <a:t>Κρυ</a:t>
            </a:r>
            <a:r>
              <a:rPr b="1" dirty="0"/>
              <a:t>πτογραφία - Βασικές Έννοιες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311965"/>
            <a:ext cx="7704667" cy="333281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sz="2400" dirty="0"/>
              <a:t>• </a:t>
            </a:r>
            <a:r>
              <a:rPr sz="2400" dirty="0" err="1"/>
              <a:t>Κρυ</a:t>
            </a:r>
            <a:r>
              <a:rPr sz="2400" dirty="0"/>
              <a:t>πτογράφηση: Μετατροπή πληροφορίας σε μη αναγνωρίσιμη μορφή.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400" dirty="0"/>
              <a:t>• Απ</a:t>
            </a:r>
            <a:r>
              <a:rPr sz="2400" dirty="0" err="1"/>
              <a:t>οκρυ</a:t>
            </a:r>
            <a:r>
              <a:rPr sz="2400" dirty="0"/>
              <a:t>πτογράφηση: Ανάκτηση αρχικής πληροφορίας από εξουσιοδοτημένους.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400" dirty="0"/>
              <a:t>• </a:t>
            </a:r>
            <a:r>
              <a:rPr sz="2400" dirty="0" err="1"/>
              <a:t>Συμμετρική</a:t>
            </a:r>
            <a:r>
              <a:rPr sz="2400" dirty="0"/>
              <a:t> </a:t>
            </a:r>
            <a:r>
              <a:rPr sz="2400" dirty="0" err="1"/>
              <a:t>Κρυ</a:t>
            </a:r>
            <a:r>
              <a:rPr sz="2400" dirty="0"/>
              <a:t>πτογράφηση: Χρήση ενός κοινού μυστικού κλειδιού.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400" dirty="0"/>
              <a:t>• </a:t>
            </a:r>
            <a:r>
              <a:rPr sz="2400" dirty="0" err="1"/>
              <a:t>Ασύμμετρη</a:t>
            </a:r>
            <a:r>
              <a:rPr sz="2400" dirty="0"/>
              <a:t> </a:t>
            </a:r>
            <a:r>
              <a:rPr sz="2400" dirty="0" err="1"/>
              <a:t>Κρυ</a:t>
            </a:r>
            <a:r>
              <a:rPr sz="2400" dirty="0"/>
              <a:t>πτογράφηση: Δημόσιο και Ιδιωτικό κλειδί.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0"/>
            <a:ext cx="7704667" cy="1490870"/>
          </a:xfrm>
        </p:spPr>
        <p:txBody>
          <a:bodyPr>
            <a:normAutofit/>
          </a:bodyPr>
          <a:lstStyle/>
          <a:p>
            <a:r>
              <a:rPr b="1" dirty="0" err="1"/>
              <a:t>Δρ</a:t>
            </a:r>
            <a:r>
              <a:rPr b="1" dirty="0"/>
              <a:t>αστηριότητα - Ο Κώδικας του Καίσαρα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0550" y="1762592"/>
            <a:ext cx="7704667" cy="333281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dirty="0"/>
              <a:t>Ο </a:t>
            </a:r>
            <a:r>
              <a:rPr dirty="0" err="1"/>
              <a:t>Ιούλιος</a:t>
            </a:r>
            <a:r>
              <a:rPr dirty="0"/>
              <a:t> Κα</a:t>
            </a:r>
            <a:r>
              <a:rPr dirty="0" err="1"/>
              <a:t>ίσ</a:t>
            </a:r>
            <a:r>
              <a:rPr dirty="0"/>
              <a:t>αρας αντικαθιστούσε γράμματα με άλλα μπροστά στο αλφάβητο.</a:t>
            </a:r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α:</a:t>
            </a:r>
          </a:p>
          <a:p>
            <a:pPr>
              <a:lnSpc>
                <a:spcPct val="150000"/>
              </a:lnSpc>
            </a:pPr>
            <a:r>
              <a:rPr dirty="0" err="1"/>
              <a:t>Κρυ</a:t>
            </a:r>
            <a:r>
              <a:rPr dirty="0"/>
              <a:t>πτογράφηση: ΚΑΛΗΜΕΡΑ με ολίσθηση 2 θέσεων.</a:t>
            </a:r>
          </a:p>
          <a:p>
            <a:pPr>
              <a:lnSpc>
                <a:spcPct val="150000"/>
              </a:lnSpc>
            </a:pPr>
            <a:r>
              <a:rPr dirty="0"/>
              <a:t>Απ</a:t>
            </a:r>
            <a:r>
              <a:rPr dirty="0" err="1"/>
              <a:t>οτέλεσμ</a:t>
            </a:r>
            <a:r>
              <a:rPr dirty="0"/>
              <a:t>α: ΜΓΝΙΞΗΤΙ</a:t>
            </a:r>
          </a:p>
          <a:p>
            <a:pPr>
              <a:lnSpc>
                <a:spcPct val="150000"/>
              </a:lnSpc>
            </a:pPr>
            <a:r>
              <a:rPr dirty="0"/>
              <a:t>Κ -&gt; Μ, Α -&gt; Γ, Λ -&gt; Ν, Η -&gt; Ι </a:t>
            </a:r>
            <a:r>
              <a:rPr dirty="0" err="1"/>
              <a:t>κ.λ</a:t>
            </a:r>
            <a:r>
              <a:rPr dirty="0"/>
              <a:t>π.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59636"/>
            <a:ext cx="7704667" cy="1981200"/>
          </a:xfrm>
        </p:spPr>
        <p:txBody>
          <a:bodyPr>
            <a:normAutofit/>
          </a:bodyPr>
          <a:lstStyle/>
          <a:p>
            <a:r>
              <a:rPr b="1" dirty="0" err="1"/>
              <a:t>Ψηφι</a:t>
            </a:r>
            <a:r>
              <a:rPr b="1" dirty="0"/>
              <a:t>ακά Πιστοποιητικά και Υπογραφές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009" y="2020958"/>
            <a:ext cx="8229600" cy="348863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Αρχή</a:t>
            </a:r>
            <a:r>
              <a:rPr dirty="0"/>
              <a:t> </a:t>
            </a:r>
            <a:r>
              <a:rPr dirty="0" err="1"/>
              <a:t>Πιστο</a:t>
            </a:r>
            <a:r>
              <a:rPr dirty="0"/>
              <a:t>ποίησης (CA): Πιστοποιεί την ταυτότητα χρήστη.</a:t>
            </a:r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Ψηφι</a:t>
            </a:r>
            <a:r>
              <a:rPr dirty="0"/>
              <a:t>ακή Υπογραφή: Επικύρωση εγγράφων στο διαδίκτυο.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dirty="0" err="1"/>
              <a:t>Δι</a:t>
            </a:r>
            <a:r>
              <a:rPr dirty="0"/>
              <a:t>ασφαλίζει Εμπιστευτικότητα, Ακεραιότητα και Αυθεντικοποίηση.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αράλλαξη">
  <a:themeElements>
    <a:clrScheme name="Παράλλαξη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Παράλλαξη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Παράλλαξη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Παράλλαξη</Template>
  <TotalTime>3320</TotalTime>
  <Words>448</Words>
  <Application>Microsoft Office PowerPoint</Application>
  <PresentationFormat>Προβολή στην οθόνη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Arial</vt:lpstr>
      <vt:lpstr>Corbel</vt:lpstr>
      <vt:lpstr>Παράλλαξη</vt:lpstr>
      <vt:lpstr>Ενότητα 6 - Κυβερνοασφάλεια</vt:lpstr>
      <vt:lpstr>Τι είναι η Κυβερνοασφάλεια;</vt:lpstr>
      <vt:lpstr>Αγαθά και Απειλές</vt:lpstr>
      <vt:lpstr>Ψηφιακές Απειλές (Malware)</vt:lpstr>
      <vt:lpstr>Μέτρα Προστασίας στον Υπολογιστή</vt:lpstr>
      <vt:lpstr>Ασφάλεια Δικτύου και SSO</vt:lpstr>
      <vt:lpstr>Κρυπτογραφία - Βασικές Έννοιες</vt:lpstr>
      <vt:lpstr>Δραστηριότητα - Ο Κώδικας του Καίσαρα</vt:lpstr>
      <vt:lpstr>Ψηφιακά Πιστοποιητικά και Υπογραφές</vt:lpstr>
      <vt:lpstr>Blockchain και Bitcoin</vt:lpstr>
      <vt:lpstr>Χρυσές Συμβουλές Ασφάλειας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NEKTARIA KLETSA</cp:lastModifiedBy>
  <cp:revision>7</cp:revision>
  <dcterms:created xsi:type="dcterms:W3CDTF">2013-01-27T09:14:16Z</dcterms:created>
  <dcterms:modified xsi:type="dcterms:W3CDTF">2026-01-23T16:06:39Z</dcterms:modified>
  <cp:category/>
</cp:coreProperties>
</file>