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13" r:id="rId5"/>
    <p:sldId id="314" r:id="rId6"/>
    <p:sldId id="315" r:id="rId7"/>
    <p:sldId id="352" r:id="rId8"/>
    <p:sldId id="353" r:id="rId9"/>
    <p:sldId id="354" r:id="rId10"/>
    <p:sldId id="311" r:id="rId11"/>
    <p:sldId id="312" r:id="rId12"/>
    <p:sldId id="316" r:id="rId13"/>
    <p:sldId id="317" r:id="rId14"/>
    <p:sldId id="318" r:id="rId15"/>
    <p:sldId id="326" r:id="rId16"/>
    <p:sldId id="329" r:id="rId17"/>
    <p:sldId id="355" r:id="rId18"/>
    <p:sldId id="356" r:id="rId19"/>
    <p:sldId id="357" r:id="rId20"/>
    <p:sldId id="325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9706" autoAdjust="0"/>
    <p:restoredTop sz="94624" autoAdjust="0"/>
  </p:normalViewPr>
  <p:slideViewPr>
    <p:cSldViewPr>
      <p:cViewPr>
        <p:scale>
          <a:sx n="73" d="100"/>
          <a:sy n="73" d="100"/>
        </p:scale>
        <p:origin x="-1062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0-CC4E-4A5A-A364-F34305BCE1F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2786050" y="328612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Πρόσθεση  - αφαίρεση κλασμάτων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786050" y="421481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Β΄  Γυμνασίου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71472" y="5786454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Ε.Κ.Π = ελάχιστο κοινό πολλαπλάσιο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214414" y="3286124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Στη συνέχεια παρουσιάζω περιπτώσεις ….για εύκολο υπολογισμό του Ε.Κ.Π</a:t>
            </a:r>
            <a:endParaRPr lang="en-US" sz="2400" dirty="0"/>
          </a:p>
        </p:txBody>
      </p:sp>
      <p:sp>
        <p:nvSpPr>
          <p:cNvPr id="6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2286016" cy="571479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Ε.Κ.Π.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714348" y="928670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Ε.Κ.Π. σε αριθμούς όπου ο μεγαλύτερος αριθμός είναι πολλαπλάσιο των μικρότερων αριθμών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071670" y="57148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b="1" baseline="30000" dirty="0" smtClean="0">
                <a:solidFill>
                  <a:srgbClr val="FF0000"/>
                </a:solidFill>
              </a:rPr>
              <a:t>η</a:t>
            </a:r>
            <a:r>
              <a:rPr lang="el-GR" b="1" dirty="0" smtClean="0">
                <a:solidFill>
                  <a:srgbClr val="FF0000"/>
                </a:solidFill>
              </a:rPr>
              <a:t>  περίπτωση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071670" y="221455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2857496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Ε.Κ.Π. των αριθμών :    2,   8           ….θα  είναι ο </a:t>
            </a:r>
            <a:r>
              <a:rPr lang="el-GR" sz="2400" b="1" dirty="0" smtClean="0"/>
              <a:t>μεγαλύτερος αριθμός</a:t>
            </a:r>
            <a:r>
              <a:rPr lang="el-GR" sz="2400" dirty="0" smtClean="0"/>
              <a:t> 8</a:t>
            </a:r>
          </a:p>
          <a:p>
            <a:endParaRPr lang="el-GR" sz="2400" dirty="0" smtClean="0"/>
          </a:p>
          <a:p>
            <a:r>
              <a:rPr lang="el-GR" sz="2400" dirty="0" smtClean="0"/>
              <a:t>Ο μεγαλύτερος αριθμός 8 είναι πολλαπλάσιο του μικρότερου αριθμού 2   </a:t>
            </a:r>
            <a:r>
              <a:rPr lang="el-GR" sz="2000" dirty="0" smtClean="0"/>
              <a:t>(2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4 =8)</a:t>
            </a:r>
          </a:p>
          <a:p>
            <a:endParaRPr lang="el-GR" sz="2400" dirty="0" smtClean="0"/>
          </a:p>
          <a:p>
            <a:r>
              <a:rPr lang="el-GR" sz="2400" dirty="0" smtClean="0"/>
              <a:t>(</a:t>
            </a:r>
            <a:r>
              <a:rPr lang="el-GR" sz="1600" dirty="0" smtClean="0"/>
              <a:t>γιατί ο αριθμός 2… «χωράει» ακριβώς στον αριθμό 8 … 4 φορές…   αφού  4</a:t>
            </a:r>
            <a:r>
              <a:rPr lang="el-GR" sz="1600" b="1" baseline="30000" dirty="0" smtClean="0"/>
              <a:t>. </a:t>
            </a:r>
            <a:r>
              <a:rPr lang="el-GR" sz="1600" b="1" dirty="0" smtClean="0"/>
              <a:t> </a:t>
            </a:r>
            <a:r>
              <a:rPr lang="el-GR" sz="1600" dirty="0" smtClean="0"/>
              <a:t>2 =8) 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Ε.Κ.Π. (2,8)  = 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2286016" cy="571479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Ε.Κ.Π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643042" y="50004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b="1" baseline="30000" dirty="0" smtClean="0">
                <a:solidFill>
                  <a:srgbClr val="FF0000"/>
                </a:solidFill>
              </a:rPr>
              <a:t>η</a:t>
            </a:r>
            <a:r>
              <a:rPr lang="el-GR" b="1" dirty="0" smtClean="0">
                <a:solidFill>
                  <a:srgbClr val="FF0000"/>
                </a:solidFill>
              </a:rPr>
              <a:t>  περίπτωση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143240" y="22859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2928934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Ε.Κ.Π. των αριθμών :    2,   4           ….θα  είναι ο </a:t>
            </a:r>
            <a:r>
              <a:rPr lang="el-GR" sz="2400" b="1" dirty="0" smtClean="0"/>
              <a:t>μεγαλύτερος αριθμός</a:t>
            </a:r>
            <a:r>
              <a:rPr lang="el-GR" sz="2400" dirty="0" smtClean="0"/>
              <a:t>  4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Ο μεγαλύτερος αριθμός 4 είναι πολλαπλάσιο του μικρότερου αριθμού 2   </a:t>
            </a:r>
            <a:r>
              <a:rPr lang="el-GR" sz="2000" dirty="0" smtClean="0"/>
              <a:t>(2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2 =4)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Ε.Κ.Π. (2,4)  = 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Ε.Κ.Π.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50004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b="1" baseline="30000" dirty="0" smtClean="0">
                <a:solidFill>
                  <a:srgbClr val="FF0000"/>
                </a:solidFill>
              </a:rPr>
              <a:t>η</a:t>
            </a:r>
            <a:r>
              <a:rPr lang="el-GR" b="1" dirty="0" smtClean="0">
                <a:solidFill>
                  <a:srgbClr val="FF0000"/>
                </a:solidFill>
              </a:rPr>
              <a:t>  περίπτωση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643174" y="221455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2928934"/>
            <a:ext cx="8643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Ε.Κ.Π. των αριθμών :    3,   6,  12           ….θα  είναι ο </a:t>
            </a:r>
            <a:r>
              <a:rPr lang="el-GR" sz="2400" b="1" dirty="0" smtClean="0"/>
              <a:t>μεγαλύτερος αριθμός </a:t>
            </a:r>
            <a:r>
              <a:rPr lang="el-GR" sz="2400" dirty="0" smtClean="0"/>
              <a:t>12</a:t>
            </a:r>
          </a:p>
          <a:p>
            <a:endParaRPr lang="el-GR" sz="2400" dirty="0" smtClean="0"/>
          </a:p>
          <a:p>
            <a:r>
              <a:rPr lang="el-GR" sz="2400" dirty="0" smtClean="0"/>
              <a:t>Ο μεγαλύτερος αριθμός 12 είναι πολλαπλάσιο των μικρότερων αριθμών 3  και 6    </a:t>
            </a:r>
            <a:r>
              <a:rPr lang="el-GR" sz="2000" dirty="0" smtClean="0"/>
              <a:t>(3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4 =12)    (2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6 =12)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Ε.Κ.Π. (3, 6,  12)  = 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Ε.Κ.Π.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428728" y="57148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b="1" baseline="30000" dirty="0" smtClean="0">
                <a:solidFill>
                  <a:srgbClr val="FF0000"/>
                </a:solidFill>
              </a:rPr>
              <a:t>η</a:t>
            </a:r>
            <a:r>
              <a:rPr lang="el-GR" b="1" dirty="0" smtClean="0">
                <a:solidFill>
                  <a:srgbClr val="FF0000"/>
                </a:solidFill>
              </a:rPr>
              <a:t>  περίπτωση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192880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2928934"/>
            <a:ext cx="8001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Ε.Κ.Π. των αριθμών :    5,   10,  20           ….θα  είναι ο </a:t>
            </a:r>
            <a:r>
              <a:rPr lang="el-GR" sz="2400" b="1" dirty="0" smtClean="0"/>
              <a:t>μεγαλύτερος αριθμός </a:t>
            </a:r>
            <a:r>
              <a:rPr lang="el-GR" sz="2400" dirty="0" smtClean="0"/>
              <a:t>20</a:t>
            </a:r>
          </a:p>
          <a:p>
            <a:endParaRPr lang="el-GR" sz="2400" dirty="0" smtClean="0"/>
          </a:p>
          <a:p>
            <a:r>
              <a:rPr lang="el-GR" sz="2400" dirty="0" smtClean="0"/>
              <a:t>Ο μεγαλύτερος αριθμός 20 είναι πολλαπλάσιο των μικρότερων αριθμών 5  και 10    </a:t>
            </a:r>
            <a:r>
              <a:rPr lang="el-GR" sz="2000" dirty="0" smtClean="0"/>
              <a:t>(5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4 =20)      (2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10 =20)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Ε.Κ.Π. (5, 10,  20)  =   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Ορθογώνιο"/>
          <p:cNvSpPr/>
          <p:nvPr/>
        </p:nvSpPr>
        <p:spPr>
          <a:xfrm>
            <a:off x="642910" y="3929066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143108" y="142852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Πρώτοι αριθμοί</a:t>
            </a:r>
            <a:endParaRPr lang="en-US" sz="32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2857496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Πρώτοι αριθμοί είναι:</a:t>
            </a:r>
            <a:endParaRPr lang="en-US" sz="2400" baseline="30000" dirty="0"/>
          </a:p>
        </p:txBody>
      </p:sp>
      <p:sp>
        <p:nvSpPr>
          <p:cNvPr id="7" name="6 - TextBox"/>
          <p:cNvSpPr txBox="1"/>
          <p:nvPr/>
        </p:nvSpPr>
        <p:spPr>
          <a:xfrm>
            <a:off x="500034" y="1071546"/>
            <a:ext cx="864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Πρώτοι αριθμοί είναι όλοι οι αριθμοί </a:t>
            </a:r>
            <a:r>
              <a:rPr lang="el-GR" sz="2400" u="sng" dirty="0" smtClean="0"/>
              <a:t>έκτος από τον αριθμό </a:t>
            </a:r>
            <a:r>
              <a:rPr lang="el-GR" sz="2400" dirty="0" smtClean="0"/>
              <a:t>1, που </a:t>
            </a:r>
            <a:r>
              <a:rPr lang="el-GR" sz="2400" u="sng" dirty="0" smtClean="0"/>
              <a:t>δεν διαιρούνται </a:t>
            </a:r>
            <a:r>
              <a:rPr lang="el-GR" sz="2400" dirty="0" smtClean="0"/>
              <a:t>.. .με κανένα αριθμό…..παρα μόνο με τον  εαυτό τους …και το ένα…</a:t>
            </a:r>
            <a:endParaRPr lang="en-US" sz="2400" baseline="30000" dirty="0"/>
          </a:p>
        </p:txBody>
      </p:sp>
      <p:sp>
        <p:nvSpPr>
          <p:cNvPr id="8" name="7 - Ορθογώνιο"/>
          <p:cNvSpPr/>
          <p:nvPr/>
        </p:nvSpPr>
        <p:spPr>
          <a:xfrm>
            <a:off x="1571604" y="3929066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2857488" y="3857628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4036276" y="3857628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143504" y="3929066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chemeClr val="accent1">
                    <a:lumMod val="50000"/>
                  </a:schemeClr>
                </a:solidFill>
              </a:rPr>
              <a:t>11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429388" y="3857628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chemeClr val="accent1">
                    <a:lumMod val="50000"/>
                  </a:schemeClr>
                </a:solidFill>
              </a:rPr>
              <a:t>13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6572264" y="5715016"/>
            <a:ext cx="15345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50000"/>
                  </a:schemeClr>
                </a:solidFill>
              </a:rPr>
              <a:t>Και …. άλλοι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17" grpId="0"/>
      <p:bldP spid="7" grpId="0"/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-71470" y="6581025"/>
            <a:ext cx="3714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i="1" dirty="0" smtClean="0">
                <a:solidFill>
                  <a:srgbClr val="7030A0"/>
                </a:solidFill>
              </a:rPr>
              <a:t>Πρώτοι αριθμοί:       2,    3,   5,  7, 11, 13….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071802" y="50004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 1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785786" y="928670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Ε.Κ.Π.  των αριθμών:    </a:t>
            </a:r>
            <a:r>
              <a:rPr lang="el-GR" sz="2000" b="1" dirty="0" smtClean="0">
                <a:solidFill>
                  <a:srgbClr val="FF0000"/>
                </a:solidFill>
              </a:rPr>
              <a:t>3, 10 και 20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643042" y="142873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7030A0"/>
                </a:solidFill>
              </a:rPr>
              <a:t>Λύση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900432" y="2571744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20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16200000" flipH="1">
            <a:off x="4344101" y="3772605"/>
            <a:ext cx="2428892" cy="2717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5614812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6429388" y="1857364"/>
            <a:ext cx="271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Βάζω τον μικρότερο από τους πρώτους αριθμούς  που «χωράει» ακριβώς σε κάποιον από τους τρεις αριθμούς</a:t>
            </a:r>
            <a:endParaRPr lang="en-US" sz="12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643570" y="357187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</a:t>
            </a:r>
            <a:endParaRPr lang="en-US" sz="2000" b="1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flipV="1">
            <a:off x="5786446" y="2214554"/>
            <a:ext cx="642942" cy="57150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0" y="2428868"/>
            <a:ext cx="214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Επειδή το 2 δεν «χωράει» ακριβώς στο 3, γράφω πάλι το 3</a:t>
            </a:r>
            <a:endParaRPr lang="en-US" sz="1400" dirty="0"/>
          </a:p>
        </p:txBody>
      </p:sp>
      <p:sp>
        <p:nvSpPr>
          <p:cNvPr id="54" name="53 - TextBox"/>
          <p:cNvSpPr txBox="1"/>
          <p:nvPr/>
        </p:nvSpPr>
        <p:spPr>
          <a:xfrm>
            <a:off x="0" y="3429000"/>
            <a:ext cx="171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Το 2 «χωράει» 5 φορές στο 10</a:t>
            </a:r>
            <a:endParaRPr lang="en-US" sz="1400" dirty="0"/>
          </a:p>
        </p:txBody>
      </p:sp>
      <p:sp>
        <p:nvSpPr>
          <p:cNvPr id="33" name="32 - TextBox"/>
          <p:cNvSpPr txBox="1"/>
          <p:nvPr/>
        </p:nvSpPr>
        <p:spPr>
          <a:xfrm>
            <a:off x="1928794" y="1428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 πρώτους αριθμούς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Ε.Κ.Π.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0" y="1714488"/>
            <a:ext cx="607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τους αριθμούς σε σειρά και τραβάω μια γραμμή: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3900300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4328928" y="2571744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10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3900300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3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400366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4884708" y="2928934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10</a:t>
            </a:r>
            <a:endParaRPr lang="en-US" sz="2000" b="1" dirty="0">
              <a:solidFill>
                <a:srgbClr val="003300"/>
              </a:solidFill>
            </a:endParaRPr>
          </a:p>
        </p:txBody>
      </p:sp>
      <p:cxnSp>
        <p:nvCxnSpPr>
          <p:cNvPr id="63" name="62 - Ευθύγραμμο βέλος σύνδεσης"/>
          <p:cNvCxnSpPr>
            <a:stCxn id="56" idx="1"/>
          </p:cNvCxnSpPr>
          <p:nvPr/>
        </p:nvCxnSpPr>
        <p:spPr>
          <a:xfrm rot="10800000">
            <a:off x="2071670" y="2857497"/>
            <a:ext cx="1828630" cy="2714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ύγραμμο βέλος σύνδεσης"/>
          <p:cNvCxnSpPr/>
          <p:nvPr/>
        </p:nvCxnSpPr>
        <p:spPr>
          <a:xfrm rot="10800000" flipV="1">
            <a:off x="1428728" y="3286124"/>
            <a:ext cx="2971638" cy="4286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ύγραμμο βέλος σύνδεσης"/>
          <p:cNvCxnSpPr/>
          <p:nvPr/>
        </p:nvCxnSpPr>
        <p:spPr>
          <a:xfrm rot="10800000" flipV="1">
            <a:off x="1428728" y="3286124"/>
            <a:ext cx="3543142" cy="8572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0" y="4071942"/>
            <a:ext cx="171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Το 2 «χωράει» 10 φορές στο 20</a:t>
            </a:r>
            <a:endParaRPr lang="en-US" sz="1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643570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cxnSp>
        <p:nvCxnSpPr>
          <p:cNvPr id="75" name="74 - Ευθύγραμμο βέλος σύνδεσης"/>
          <p:cNvCxnSpPr/>
          <p:nvPr/>
        </p:nvCxnSpPr>
        <p:spPr>
          <a:xfrm rot="5400000" flipH="1" flipV="1">
            <a:off x="5786446" y="2500306"/>
            <a:ext cx="642942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3929058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3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4429124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4929190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cxnSp>
        <p:nvCxnSpPr>
          <p:cNvPr id="79" name="78 - Ευθύγραμμο βέλος σύνδεσης"/>
          <p:cNvCxnSpPr/>
          <p:nvPr/>
        </p:nvCxnSpPr>
        <p:spPr>
          <a:xfrm flipV="1">
            <a:off x="5786446" y="2714620"/>
            <a:ext cx="1357322" cy="10715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3929058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cxnSp>
        <p:nvCxnSpPr>
          <p:cNvPr id="82" name="81 - Ευθύγραμμο βέλος σύνδεσης"/>
          <p:cNvCxnSpPr/>
          <p:nvPr/>
        </p:nvCxnSpPr>
        <p:spPr>
          <a:xfrm rot="10800000" flipV="1">
            <a:off x="1857356" y="4286256"/>
            <a:ext cx="2185820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714380" y="4857760"/>
            <a:ext cx="171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Το 3 «χωράει» 1 φορά  στο 3</a:t>
            </a:r>
            <a:endParaRPr lang="en-US" sz="14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4429124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4929190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5643570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5</a:t>
            </a:r>
            <a:endParaRPr lang="en-US" sz="2000" b="1" dirty="0"/>
          </a:p>
        </p:txBody>
      </p:sp>
      <p:cxnSp>
        <p:nvCxnSpPr>
          <p:cNvPr id="89" name="88 - Ευθύγραμμο βέλος σύνδεσης"/>
          <p:cNvCxnSpPr>
            <a:stCxn id="100" idx="6"/>
          </p:cNvCxnSpPr>
          <p:nvPr/>
        </p:nvCxnSpPr>
        <p:spPr>
          <a:xfrm flipV="1">
            <a:off x="5734594" y="2714620"/>
            <a:ext cx="2123554" cy="14785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Ορθογώνιο"/>
          <p:cNvSpPr/>
          <p:nvPr/>
        </p:nvSpPr>
        <p:spPr>
          <a:xfrm>
            <a:off x="4429124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92" name="91 - Ορθογώνιο"/>
          <p:cNvSpPr/>
          <p:nvPr/>
        </p:nvSpPr>
        <p:spPr>
          <a:xfrm>
            <a:off x="4929190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cxnSp>
        <p:nvCxnSpPr>
          <p:cNvPr id="93" name="92 - Ευθύγραμμο βέλος σύνδεσης"/>
          <p:cNvCxnSpPr/>
          <p:nvPr/>
        </p:nvCxnSpPr>
        <p:spPr>
          <a:xfrm rot="10800000" flipV="1">
            <a:off x="3143240" y="4714884"/>
            <a:ext cx="1400002" cy="10715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1500166" y="5572140"/>
            <a:ext cx="171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Όταν βρίσκω το 1 σταματάω</a:t>
            </a:r>
            <a:endParaRPr lang="en-US" sz="1400" dirty="0"/>
          </a:p>
        </p:txBody>
      </p:sp>
      <p:sp>
        <p:nvSpPr>
          <p:cNvPr id="98" name="97 - TextBox"/>
          <p:cNvSpPr txBox="1"/>
          <p:nvPr/>
        </p:nvSpPr>
        <p:spPr>
          <a:xfrm>
            <a:off x="4643438" y="578645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Ε.Κ.Π. (3,10,20)  = </a:t>
            </a:r>
            <a:endParaRPr lang="en-US" dirty="0"/>
          </a:p>
        </p:txBody>
      </p:sp>
      <p:sp>
        <p:nvSpPr>
          <p:cNvPr id="100" name="99 - Ελεύθερη σχεδίαση"/>
          <p:cNvSpPr/>
          <p:nvPr/>
        </p:nvSpPr>
        <p:spPr>
          <a:xfrm>
            <a:off x="5630091" y="2521131"/>
            <a:ext cx="401470" cy="1970577"/>
          </a:xfrm>
          <a:custGeom>
            <a:avLst/>
            <a:gdLst>
              <a:gd name="connsiteX0" fmla="*/ 261258 w 401470"/>
              <a:gd name="connsiteY0" fmla="*/ 535578 h 1970577"/>
              <a:gd name="connsiteX1" fmla="*/ 274320 w 401470"/>
              <a:gd name="connsiteY1" fmla="*/ 1031966 h 1970577"/>
              <a:gd name="connsiteX2" fmla="*/ 274320 w 401470"/>
              <a:gd name="connsiteY2" fmla="*/ 1515292 h 1970577"/>
              <a:gd name="connsiteX3" fmla="*/ 313509 w 401470"/>
              <a:gd name="connsiteY3" fmla="*/ 1854926 h 1970577"/>
              <a:gd name="connsiteX4" fmla="*/ 130629 w 401470"/>
              <a:gd name="connsiteY4" fmla="*/ 1854926 h 1970577"/>
              <a:gd name="connsiteX5" fmla="*/ 117566 w 401470"/>
              <a:gd name="connsiteY5" fmla="*/ 1737360 h 1970577"/>
              <a:gd name="connsiteX6" fmla="*/ 104503 w 401470"/>
              <a:gd name="connsiteY6" fmla="*/ 1672046 h 1970577"/>
              <a:gd name="connsiteX7" fmla="*/ 52252 w 401470"/>
              <a:gd name="connsiteY7" fmla="*/ 1554480 h 1970577"/>
              <a:gd name="connsiteX8" fmla="*/ 65315 w 401470"/>
              <a:gd name="connsiteY8" fmla="*/ 1515292 h 1970577"/>
              <a:gd name="connsiteX9" fmla="*/ 65315 w 401470"/>
              <a:gd name="connsiteY9" fmla="*/ 1489166 h 1970577"/>
              <a:gd name="connsiteX10" fmla="*/ 65315 w 401470"/>
              <a:gd name="connsiteY10" fmla="*/ 1280160 h 1970577"/>
              <a:gd name="connsiteX11" fmla="*/ 65315 w 401470"/>
              <a:gd name="connsiteY11" fmla="*/ 1123406 h 1970577"/>
              <a:gd name="connsiteX12" fmla="*/ 39189 w 401470"/>
              <a:gd name="connsiteY12" fmla="*/ 914400 h 1970577"/>
              <a:gd name="connsiteX13" fmla="*/ 39189 w 401470"/>
              <a:gd name="connsiteY13" fmla="*/ 822960 h 1970577"/>
              <a:gd name="connsiteX14" fmla="*/ 39189 w 401470"/>
              <a:gd name="connsiteY14" fmla="*/ 587829 h 1970577"/>
              <a:gd name="connsiteX15" fmla="*/ 39189 w 401470"/>
              <a:gd name="connsiteY15" fmla="*/ 365760 h 1970577"/>
              <a:gd name="connsiteX16" fmla="*/ 0 w 401470"/>
              <a:gd name="connsiteY16" fmla="*/ 209006 h 1970577"/>
              <a:gd name="connsiteX17" fmla="*/ 0 w 401470"/>
              <a:gd name="connsiteY17" fmla="*/ 0 h 1970577"/>
              <a:gd name="connsiteX18" fmla="*/ 209006 w 401470"/>
              <a:gd name="connsiteY18" fmla="*/ 0 h 1970577"/>
              <a:gd name="connsiteX19" fmla="*/ 235132 w 401470"/>
              <a:gd name="connsiteY19" fmla="*/ 143692 h 1970577"/>
              <a:gd name="connsiteX20" fmla="*/ 248195 w 401470"/>
              <a:gd name="connsiteY20" fmla="*/ 431075 h 1970577"/>
              <a:gd name="connsiteX21" fmla="*/ 287383 w 401470"/>
              <a:gd name="connsiteY21" fmla="*/ 600892 h 197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01470" h="1970577">
                <a:moveTo>
                  <a:pt x="261258" y="535578"/>
                </a:moveTo>
                <a:cubicBezTo>
                  <a:pt x="287715" y="1025052"/>
                  <a:pt x="401470" y="904816"/>
                  <a:pt x="274320" y="1031966"/>
                </a:cubicBezTo>
                <a:lnTo>
                  <a:pt x="274320" y="1515292"/>
                </a:lnTo>
                <a:cubicBezTo>
                  <a:pt x="328173" y="1838404"/>
                  <a:pt x="373952" y="1734041"/>
                  <a:pt x="313509" y="1854926"/>
                </a:cubicBezTo>
                <a:cubicBezTo>
                  <a:pt x="113882" y="1911963"/>
                  <a:pt x="130629" y="1970577"/>
                  <a:pt x="130629" y="1854926"/>
                </a:cubicBezTo>
                <a:cubicBezTo>
                  <a:pt x="126275" y="1815737"/>
                  <a:pt x="123142" y="1776394"/>
                  <a:pt x="117566" y="1737360"/>
                </a:cubicBezTo>
                <a:cubicBezTo>
                  <a:pt x="114426" y="1715381"/>
                  <a:pt x="104503" y="1672046"/>
                  <a:pt x="104503" y="1672046"/>
                </a:cubicBezTo>
                <a:cubicBezTo>
                  <a:pt x="87086" y="1632857"/>
                  <a:pt x="62653" y="1596084"/>
                  <a:pt x="52252" y="1554480"/>
                </a:cubicBezTo>
                <a:cubicBezTo>
                  <a:pt x="48912" y="1541122"/>
                  <a:pt x="62615" y="1528794"/>
                  <a:pt x="65315" y="1515292"/>
                </a:cubicBezTo>
                <a:cubicBezTo>
                  <a:pt x="67023" y="1506752"/>
                  <a:pt x="65315" y="1497875"/>
                  <a:pt x="65315" y="1489166"/>
                </a:cubicBezTo>
                <a:lnTo>
                  <a:pt x="65315" y="1280160"/>
                </a:lnTo>
                <a:lnTo>
                  <a:pt x="65315" y="1123406"/>
                </a:lnTo>
                <a:cubicBezTo>
                  <a:pt x="36326" y="949472"/>
                  <a:pt x="39189" y="1019624"/>
                  <a:pt x="39189" y="914400"/>
                </a:cubicBezTo>
                <a:lnTo>
                  <a:pt x="39189" y="822960"/>
                </a:lnTo>
                <a:lnTo>
                  <a:pt x="39189" y="587829"/>
                </a:lnTo>
                <a:lnTo>
                  <a:pt x="39189" y="365760"/>
                </a:lnTo>
                <a:lnTo>
                  <a:pt x="0" y="209006"/>
                </a:lnTo>
                <a:lnTo>
                  <a:pt x="0" y="0"/>
                </a:lnTo>
                <a:lnTo>
                  <a:pt x="209006" y="0"/>
                </a:lnTo>
                <a:cubicBezTo>
                  <a:pt x="235986" y="134899"/>
                  <a:pt x="235132" y="86224"/>
                  <a:pt x="235132" y="143692"/>
                </a:cubicBezTo>
                <a:lnTo>
                  <a:pt x="248195" y="431075"/>
                </a:lnTo>
                <a:lnTo>
                  <a:pt x="287383" y="600892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100 - Ευθύγραμμο βέλος σύνδεσης"/>
          <p:cNvCxnSpPr>
            <a:stCxn id="100" idx="3"/>
          </p:cNvCxnSpPr>
          <p:nvPr/>
        </p:nvCxnSpPr>
        <p:spPr>
          <a:xfrm>
            <a:off x="5943600" y="4376057"/>
            <a:ext cx="842978" cy="126752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TextBox"/>
          <p:cNvSpPr txBox="1"/>
          <p:nvPr/>
        </p:nvSpPr>
        <p:spPr>
          <a:xfrm>
            <a:off x="6500826" y="578645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 3</a:t>
            </a:r>
            <a:r>
              <a:rPr lang="el-GR" b="1" baseline="30000" dirty="0" smtClean="0"/>
              <a:t>.</a:t>
            </a:r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109" name="108 - TextBox"/>
          <p:cNvSpPr txBox="1"/>
          <p:nvPr/>
        </p:nvSpPr>
        <p:spPr>
          <a:xfrm>
            <a:off x="7286644" y="578645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  60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0" grpId="0"/>
      <p:bldP spid="22" grpId="0"/>
      <p:bldP spid="24" grpId="0"/>
      <p:bldP spid="34" grpId="0"/>
      <p:bldP spid="45" grpId="0"/>
      <p:bldP spid="54" grpId="0"/>
      <p:bldP spid="39" grpId="0"/>
      <p:bldP spid="51" grpId="0"/>
      <p:bldP spid="55" grpId="0"/>
      <p:bldP spid="56" grpId="0"/>
      <p:bldP spid="57" grpId="0"/>
      <p:bldP spid="58" grpId="0"/>
      <p:bldP spid="72" grpId="0"/>
      <p:bldP spid="74" grpId="0"/>
      <p:bldP spid="76" grpId="0"/>
      <p:bldP spid="77" grpId="0"/>
      <p:bldP spid="78" grpId="0"/>
      <p:bldP spid="81" grpId="0"/>
      <p:bldP spid="84" grpId="0"/>
      <p:bldP spid="86" grpId="0"/>
      <p:bldP spid="87" grpId="0"/>
      <p:bldP spid="88" grpId="0"/>
      <p:bldP spid="91" grpId="0"/>
      <p:bldP spid="92" grpId="0"/>
      <p:bldP spid="95" grpId="0"/>
      <p:bldP spid="98" grpId="0"/>
      <p:bldP spid="100" grpId="0" animBg="1"/>
      <p:bldP spid="108" grpId="0"/>
      <p:bldP spid="1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-71470" y="6581025"/>
            <a:ext cx="3714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i="1" dirty="0" smtClean="0">
                <a:solidFill>
                  <a:srgbClr val="7030A0"/>
                </a:solidFill>
              </a:rPr>
              <a:t>Πρώτοι αριθμοί:       2,    3,   5,  7, 11, 13….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071802" y="50004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 2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785786" y="928670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Ε.Κ.Π.  των αριθμών:    </a:t>
            </a:r>
            <a:r>
              <a:rPr lang="el-GR" sz="2000" b="1" dirty="0" smtClean="0">
                <a:solidFill>
                  <a:srgbClr val="FF0000"/>
                </a:solidFill>
              </a:rPr>
              <a:t>7, 5 </a:t>
            </a:r>
            <a:r>
              <a:rPr lang="el-GR" sz="2000" b="1" smtClean="0">
                <a:solidFill>
                  <a:srgbClr val="FF0000"/>
                </a:solidFill>
              </a:rPr>
              <a:t>και 12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643042" y="142873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7030A0"/>
                </a:solidFill>
              </a:rPr>
              <a:t>Λύση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900432" y="2571744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12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16200000" flipH="1">
            <a:off x="4156957" y="3772605"/>
            <a:ext cx="2428892" cy="2717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5614812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5643570" y="357187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928794" y="1428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 πρώτους αριθμούς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Ε.Κ.Π.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0" y="1714488"/>
            <a:ext cx="607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τους αριθμούς σε σειρά και τραβάω μια γραμμή: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3900300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4328928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3900300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400366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4884708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6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5643570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3857620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4429124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4929190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3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1" name="80 - Ορθογώνιο"/>
          <p:cNvSpPr/>
          <p:nvPr/>
        </p:nvSpPr>
        <p:spPr>
          <a:xfrm>
            <a:off x="3929058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4429124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4929190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5643570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5</a:t>
            </a:r>
            <a:endParaRPr lang="en-US" sz="2000" b="1" dirty="0"/>
          </a:p>
        </p:txBody>
      </p:sp>
      <p:sp>
        <p:nvSpPr>
          <p:cNvPr id="91" name="90 - Ορθογώνιο"/>
          <p:cNvSpPr/>
          <p:nvPr/>
        </p:nvSpPr>
        <p:spPr>
          <a:xfrm>
            <a:off x="4429124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4643438" y="578645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Ε.Κ.Π. (3,10,20)  = </a:t>
            </a:r>
            <a:endParaRPr lang="en-US" dirty="0"/>
          </a:p>
        </p:txBody>
      </p:sp>
      <p:sp>
        <p:nvSpPr>
          <p:cNvPr id="100" name="99 - Ελεύθερη σχεδίαση"/>
          <p:cNvSpPr/>
          <p:nvPr/>
        </p:nvSpPr>
        <p:spPr>
          <a:xfrm>
            <a:off x="5500694" y="2521131"/>
            <a:ext cx="642942" cy="2265191"/>
          </a:xfrm>
          <a:custGeom>
            <a:avLst/>
            <a:gdLst>
              <a:gd name="connsiteX0" fmla="*/ 261258 w 401470"/>
              <a:gd name="connsiteY0" fmla="*/ 535578 h 1970577"/>
              <a:gd name="connsiteX1" fmla="*/ 274320 w 401470"/>
              <a:gd name="connsiteY1" fmla="*/ 1031966 h 1970577"/>
              <a:gd name="connsiteX2" fmla="*/ 274320 w 401470"/>
              <a:gd name="connsiteY2" fmla="*/ 1515292 h 1970577"/>
              <a:gd name="connsiteX3" fmla="*/ 313509 w 401470"/>
              <a:gd name="connsiteY3" fmla="*/ 1854926 h 1970577"/>
              <a:gd name="connsiteX4" fmla="*/ 130629 w 401470"/>
              <a:gd name="connsiteY4" fmla="*/ 1854926 h 1970577"/>
              <a:gd name="connsiteX5" fmla="*/ 117566 w 401470"/>
              <a:gd name="connsiteY5" fmla="*/ 1737360 h 1970577"/>
              <a:gd name="connsiteX6" fmla="*/ 104503 w 401470"/>
              <a:gd name="connsiteY6" fmla="*/ 1672046 h 1970577"/>
              <a:gd name="connsiteX7" fmla="*/ 52252 w 401470"/>
              <a:gd name="connsiteY7" fmla="*/ 1554480 h 1970577"/>
              <a:gd name="connsiteX8" fmla="*/ 65315 w 401470"/>
              <a:gd name="connsiteY8" fmla="*/ 1515292 h 1970577"/>
              <a:gd name="connsiteX9" fmla="*/ 65315 w 401470"/>
              <a:gd name="connsiteY9" fmla="*/ 1489166 h 1970577"/>
              <a:gd name="connsiteX10" fmla="*/ 65315 w 401470"/>
              <a:gd name="connsiteY10" fmla="*/ 1280160 h 1970577"/>
              <a:gd name="connsiteX11" fmla="*/ 65315 w 401470"/>
              <a:gd name="connsiteY11" fmla="*/ 1123406 h 1970577"/>
              <a:gd name="connsiteX12" fmla="*/ 39189 w 401470"/>
              <a:gd name="connsiteY12" fmla="*/ 914400 h 1970577"/>
              <a:gd name="connsiteX13" fmla="*/ 39189 w 401470"/>
              <a:gd name="connsiteY13" fmla="*/ 822960 h 1970577"/>
              <a:gd name="connsiteX14" fmla="*/ 39189 w 401470"/>
              <a:gd name="connsiteY14" fmla="*/ 587829 h 1970577"/>
              <a:gd name="connsiteX15" fmla="*/ 39189 w 401470"/>
              <a:gd name="connsiteY15" fmla="*/ 365760 h 1970577"/>
              <a:gd name="connsiteX16" fmla="*/ 0 w 401470"/>
              <a:gd name="connsiteY16" fmla="*/ 209006 h 1970577"/>
              <a:gd name="connsiteX17" fmla="*/ 0 w 401470"/>
              <a:gd name="connsiteY17" fmla="*/ 0 h 1970577"/>
              <a:gd name="connsiteX18" fmla="*/ 209006 w 401470"/>
              <a:gd name="connsiteY18" fmla="*/ 0 h 1970577"/>
              <a:gd name="connsiteX19" fmla="*/ 235132 w 401470"/>
              <a:gd name="connsiteY19" fmla="*/ 143692 h 1970577"/>
              <a:gd name="connsiteX20" fmla="*/ 248195 w 401470"/>
              <a:gd name="connsiteY20" fmla="*/ 431075 h 1970577"/>
              <a:gd name="connsiteX21" fmla="*/ 287383 w 401470"/>
              <a:gd name="connsiteY21" fmla="*/ 600892 h 197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01470" h="1970577">
                <a:moveTo>
                  <a:pt x="261258" y="535578"/>
                </a:moveTo>
                <a:cubicBezTo>
                  <a:pt x="287715" y="1025052"/>
                  <a:pt x="401470" y="904816"/>
                  <a:pt x="274320" y="1031966"/>
                </a:cubicBezTo>
                <a:lnTo>
                  <a:pt x="274320" y="1515292"/>
                </a:lnTo>
                <a:cubicBezTo>
                  <a:pt x="328173" y="1838404"/>
                  <a:pt x="373952" y="1734041"/>
                  <a:pt x="313509" y="1854926"/>
                </a:cubicBezTo>
                <a:cubicBezTo>
                  <a:pt x="113882" y="1911963"/>
                  <a:pt x="130629" y="1970577"/>
                  <a:pt x="130629" y="1854926"/>
                </a:cubicBezTo>
                <a:cubicBezTo>
                  <a:pt x="126275" y="1815737"/>
                  <a:pt x="123142" y="1776394"/>
                  <a:pt x="117566" y="1737360"/>
                </a:cubicBezTo>
                <a:cubicBezTo>
                  <a:pt x="114426" y="1715381"/>
                  <a:pt x="104503" y="1672046"/>
                  <a:pt x="104503" y="1672046"/>
                </a:cubicBezTo>
                <a:cubicBezTo>
                  <a:pt x="87086" y="1632857"/>
                  <a:pt x="62653" y="1596084"/>
                  <a:pt x="52252" y="1554480"/>
                </a:cubicBezTo>
                <a:cubicBezTo>
                  <a:pt x="48912" y="1541122"/>
                  <a:pt x="62615" y="1528794"/>
                  <a:pt x="65315" y="1515292"/>
                </a:cubicBezTo>
                <a:cubicBezTo>
                  <a:pt x="67023" y="1506752"/>
                  <a:pt x="65315" y="1497875"/>
                  <a:pt x="65315" y="1489166"/>
                </a:cubicBezTo>
                <a:lnTo>
                  <a:pt x="65315" y="1280160"/>
                </a:lnTo>
                <a:lnTo>
                  <a:pt x="65315" y="1123406"/>
                </a:lnTo>
                <a:cubicBezTo>
                  <a:pt x="36326" y="949472"/>
                  <a:pt x="39189" y="1019624"/>
                  <a:pt x="39189" y="914400"/>
                </a:cubicBezTo>
                <a:lnTo>
                  <a:pt x="39189" y="822960"/>
                </a:lnTo>
                <a:lnTo>
                  <a:pt x="39189" y="587829"/>
                </a:lnTo>
                <a:lnTo>
                  <a:pt x="39189" y="365760"/>
                </a:lnTo>
                <a:lnTo>
                  <a:pt x="0" y="209006"/>
                </a:lnTo>
                <a:lnTo>
                  <a:pt x="0" y="0"/>
                </a:lnTo>
                <a:lnTo>
                  <a:pt x="209006" y="0"/>
                </a:lnTo>
                <a:cubicBezTo>
                  <a:pt x="235986" y="134899"/>
                  <a:pt x="235132" y="86224"/>
                  <a:pt x="235132" y="143692"/>
                </a:cubicBezTo>
                <a:lnTo>
                  <a:pt x="248195" y="431075"/>
                </a:lnTo>
                <a:lnTo>
                  <a:pt x="287383" y="600892"/>
                </a:lnTo>
              </a:path>
            </a:pathLst>
          </a:cu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100 - Ευθύγραμμο βέλος σύνδεσης"/>
          <p:cNvCxnSpPr>
            <a:stCxn id="100" idx="3"/>
          </p:cNvCxnSpPr>
          <p:nvPr/>
        </p:nvCxnSpPr>
        <p:spPr>
          <a:xfrm>
            <a:off x="6002769" y="4653380"/>
            <a:ext cx="783809" cy="99019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TextBox"/>
          <p:cNvSpPr txBox="1"/>
          <p:nvPr/>
        </p:nvSpPr>
        <p:spPr>
          <a:xfrm>
            <a:off x="6429388" y="578645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 3</a:t>
            </a:r>
            <a:r>
              <a:rPr lang="el-GR" b="1" baseline="30000" dirty="0" smtClean="0"/>
              <a:t>.</a:t>
            </a:r>
            <a:r>
              <a:rPr lang="el-GR" dirty="0" smtClean="0"/>
              <a:t>5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l-GR" dirty="0" smtClean="0"/>
              <a:t>7</a:t>
            </a:r>
            <a:endParaRPr lang="en-US" dirty="0"/>
          </a:p>
        </p:txBody>
      </p:sp>
      <p:sp>
        <p:nvSpPr>
          <p:cNvPr id="109" name="108 - TextBox"/>
          <p:cNvSpPr txBox="1"/>
          <p:nvPr/>
        </p:nvSpPr>
        <p:spPr>
          <a:xfrm>
            <a:off x="7572396" y="578645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  420</a:t>
            </a:r>
            <a:endParaRPr lang="en-US" dirty="0"/>
          </a:p>
        </p:txBody>
      </p:sp>
      <p:sp>
        <p:nvSpPr>
          <p:cNvPr id="48" name="47 - Ορθογώνιο"/>
          <p:cNvSpPr/>
          <p:nvPr/>
        </p:nvSpPr>
        <p:spPr>
          <a:xfrm>
            <a:off x="3929058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5643570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7</a:t>
            </a:r>
            <a:endParaRPr lang="en-US" sz="2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3929058" y="471488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0" grpId="0"/>
      <p:bldP spid="22" grpId="0"/>
      <p:bldP spid="34" grpId="0"/>
      <p:bldP spid="39" grpId="0"/>
      <p:bldP spid="51" grpId="0"/>
      <p:bldP spid="55" grpId="0"/>
      <p:bldP spid="56" grpId="0"/>
      <p:bldP spid="57" grpId="0"/>
      <p:bldP spid="58" grpId="0"/>
      <p:bldP spid="74" grpId="0"/>
      <p:bldP spid="76" grpId="0"/>
      <p:bldP spid="77" grpId="0"/>
      <p:bldP spid="78" grpId="0"/>
      <p:bldP spid="81" grpId="0"/>
      <p:bldP spid="86" grpId="0"/>
      <p:bldP spid="87" grpId="0"/>
      <p:bldP spid="88" grpId="0"/>
      <p:bldP spid="91" grpId="0"/>
      <p:bldP spid="98" grpId="0"/>
      <p:bldP spid="100" grpId="0" animBg="1"/>
      <p:bldP spid="108" grpId="0"/>
      <p:bldP spid="109" grpId="0"/>
      <p:bldP spid="48" grpId="0"/>
      <p:bldP spid="49" grpId="0"/>
      <p:bldP spid="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0" y="6581001"/>
            <a:ext cx="3714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i="1" dirty="0" smtClean="0">
                <a:solidFill>
                  <a:srgbClr val="7030A0"/>
                </a:solidFill>
              </a:rPr>
              <a:t>Πρώτοι αριθμοί:       2,    3,   5,  7, 11, 13….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071802" y="50004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 2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785786" y="928670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Ε.Κ.Π.  των αριθμών:    </a:t>
            </a:r>
            <a:r>
              <a:rPr lang="el-GR" sz="2000" b="1" dirty="0" smtClean="0">
                <a:solidFill>
                  <a:srgbClr val="FF0000"/>
                </a:solidFill>
              </a:rPr>
              <a:t>8, 20, 7, 5 και 12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357554" y="142871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7030A0"/>
                </a:solidFill>
              </a:rPr>
              <a:t>Λύση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043440" y="2336581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12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16200000" flipH="1">
            <a:off x="4954497" y="3882910"/>
            <a:ext cx="3164097" cy="7143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6757820" y="233658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6786578" y="3336713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928794" y="1428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 πρώτους αριθμούς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Ε.Κ.Π.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714512" y="1714464"/>
            <a:ext cx="607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τους αριθμούς σε σειρά και τραβάω μια γραμμή: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5043308" y="233658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471936" y="233658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5043308" y="2865165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5543374" y="2865165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6027716" y="2865165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6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6786578" y="2865165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5000628" y="340815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5572132" y="340815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6072198" y="340815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3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1857356" y="60007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Ε.Κ.Π. (8,  20, 7,  10, 12)  </a:t>
            </a:r>
            <a:r>
              <a:rPr lang="el-GR" dirty="0" smtClean="0"/>
              <a:t>= </a:t>
            </a:r>
            <a:endParaRPr lang="en-US" dirty="0"/>
          </a:p>
        </p:txBody>
      </p:sp>
      <p:sp>
        <p:nvSpPr>
          <p:cNvPr id="100" name="99 - Ελεύθερη σχεδίαση"/>
          <p:cNvSpPr/>
          <p:nvPr/>
        </p:nvSpPr>
        <p:spPr>
          <a:xfrm>
            <a:off x="6643702" y="2143092"/>
            <a:ext cx="642942" cy="3551075"/>
          </a:xfrm>
          <a:custGeom>
            <a:avLst/>
            <a:gdLst>
              <a:gd name="connsiteX0" fmla="*/ 261258 w 401470"/>
              <a:gd name="connsiteY0" fmla="*/ 535578 h 1970577"/>
              <a:gd name="connsiteX1" fmla="*/ 274320 w 401470"/>
              <a:gd name="connsiteY1" fmla="*/ 1031966 h 1970577"/>
              <a:gd name="connsiteX2" fmla="*/ 274320 w 401470"/>
              <a:gd name="connsiteY2" fmla="*/ 1515292 h 1970577"/>
              <a:gd name="connsiteX3" fmla="*/ 313509 w 401470"/>
              <a:gd name="connsiteY3" fmla="*/ 1854926 h 1970577"/>
              <a:gd name="connsiteX4" fmla="*/ 130629 w 401470"/>
              <a:gd name="connsiteY4" fmla="*/ 1854926 h 1970577"/>
              <a:gd name="connsiteX5" fmla="*/ 117566 w 401470"/>
              <a:gd name="connsiteY5" fmla="*/ 1737360 h 1970577"/>
              <a:gd name="connsiteX6" fmla="*/ 104503 w 401470"/>
              <a:gd name="connsiteY6" fmla="*/ 1672046 h 1970577"/>
              <a:gd name="connsiteX7" fmla="*/ 52252 w 401470"/>
              <a:gd name="connsiteY7" fmla="*/ 1554480 h 1970577"/>
              <a:gd name="connsiteX8" fmla="*/ 65315 w 401470"/>
              <a:gd name="connsiteY8" fmla="*/ 1515292 h 1970577"/>
              <a:gd name="connsiteX9" fmla="*/ 65315 w 401470"/>
              <a:gd name="connsiteY9" fmla="*/ 1489166 h 1970577"/>
              <a:gd name="connsiteX10" fmla="*/ 65315 w 401470"/>
              <a:gd name="connsiteY10" fmla="*/ 1280160 h 1970577"/>
              <a:gd name="connsiteX11" fmla="*/ 65315 w 401470"/>
              <a:gd name="connsiteY11" fmla="*/ 1123406 h 1970577"/>
              <a:gd name="connsiteX12" fmla="*/ 39189 w 401470"/>
              <a:gd name="connsiteY12" fmla="*/ 914400 h 1970577"/>
              <a:gd name="connsiteX13" fmla="*/ 39189 w 401470"/>
              <a:gd name="connsiteY13" fmla="*/ 822960 h 1970577"/>
              <a:gd name="connsiteX14" fmla="*/ 39189 w 401470"/>
              <a:gd name="connsiteY14" fmla="*/ 587829 h 1970577"/>
              <a:gd name="connsiteX15" fmla="*/ 39189 w 401470"/>
              <a:gd name="connsiteY15" fmla="*/ 365760 h 1970577"/>
              <a:gd name="connsiteX16" fmla="*/ 0 w 401470"/>
              <a:gd name="connsiteY16" fmla="*/ 209006 h 1970577"/>
              <a:gd name="connsiteX17" fmla="*/ 0 w 401470"/>
              <a:gd name="connsiteY17" fmla="*/ 0 h 1970577"/>
              <a:gd name="connsiteX18" fmla="*/ 209006 w 401470"/>
              <a:gd name="connsiteY18" fmla="*/ 0 h 1970577"/>
              <a:gd name="connsiteX19" fmla="*/ 235132 w 401470"/>
              <a:gd name="connsiteY19" fmla="*/ 143692 h 1970577"/>
              <a:gd name="connsiteX20" fmla="*/ 248195 w 401470"/>
              <a:gd name="connsiteY20" fmla="*/ 431075 h 1970577"/>
              <a:gd name="connsiteX21" fmla="*/ 287383 w 401470"/>
              <a:gd name="connsiteY21" fmla="*/ 600892 h 197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01470" h="1970577">
                <a:moveTo>
                  <a:pt x="261258" y="535578"/>
                </a:moveTo>
                <a:cubicBezTo>
                  <a:pt x="287715" y="1025052"/>
                  <a:pt x="401470" y="904816"/>
                  <a:pt x="274320" y="1031966"/>
                </a:cubicBezTo>
                <a:lnTo>
                  <a:pt x="274320" y="1515292"/>
                </a:lnTo>
                <a:cubicBezTo>
                  <a:pt x="328173" y="1838404"/>
                  <a:pt x="373952" y="1734041"/>
                  <a:pt x="313509" y="1854926"/>
                </a:cubicBezTo>
                <a:cubicBezTo>
                  <a:pt x="113882" y="1911963"/>
                  <a:pt x="130629" y="1970577"/>
                  <a:pt x="130629" y="1854926"/>
                </a:cubicBezTo>
                <a:cubicBezTo>
                  <a:pt x="126275" y="1815737"/>
                  <a:pt x="123142" y="1776394"/>
                  <a:pt x="117566" y="1737360"/>
                </a:cubicBezTo>
                <a:cubicBezTo>
                  <a:pt x="114426" y="1715381"/>
                  <a:pt x="104503" y="1672046"/>
                  <a:pt x="104503" y="1672046"/>
                </a:cubicBezTo>
                <a:cubicBezTo>
                  <a:pt x="87086" y="1632857"/>
                  <a:pt x="62653" y="1596084"/>
                  <a:pt x="52252" y="1554480"/>
                </a:cubicBezTo>
                <a:cubicBezTo>
                  <a:pt x="48912" y="1541122"/>
                  <a:pt x="62615" y="1528794"/>
                  <a:pt x="65315" y="1515292"/>
                </a:cubicBezTo>
                <a:cubicBezTo>
                  <a:pt x="67023" y="1506752"/>
                  <a:pt x="65315" y="1497875"/>
                  <a:pt x="65315" y="1489166"/>
                </a:cubicBezTo>
                <a:lnTo>
                  <a:pt x="65315" y="1280160"/>
                </a:lnTo>
                <a:lnTo>
                  <a:pt x="65315" y="1123406"/>
                </a:lnTo>
                <a:cubicBezTo>
                  <a:pt x="36326" y="949472"/>
                  <a:pt x="39189" y="1019624"/>
                  <a:pt x="39189" y="914400"/>
                </a:cubicBezTo>
                <a:lnTo>
                  <a:pt x="39189" y="822960"/>
                </a:lnTo>
                <a:lnTo>
                  <a:pt x="39189" y="587829"/>
                </a:lnTo>
                <a:lnTo>
                  <a:pt x="39189" y="365760"/>
                </a:lnTo>
                <a:lnTo>
                  <a:pt x="0" y="209006"/>
                </a:lnTo>
                <a:lnTo>
                  <a:pt x="0" y="0"/>
                </a:lnTo>
                <a:lnTo>
                  <a:pt x="209006" y="0"/>
                </a:lnTo>
                <a:cubicBezTo>
                  <a:pt x="235986" y="134899"/>
                  <a:pt x="235132" y="86224"/>
                  <a:pt x="235132" y="143692"/>
                </a:cubicBezTo>
                <a:lnTo>
                  <a:pt x="248195" y="431075"/>
                </a:lnTo>
                <a:lnTo>
                  <a:pt x="287383" y="600892"/>
                </a:lnTo>
              </a:path>
            </a:pathLst>
          </a:cu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100 - Ευθύγραμμο βέλος σύνδεσης"/>
          <p:cNvCxnSpPr/>
          <p:nvPr/>
        </p:nvCxnSpPr>
        <p:spPr>
          <a:xfrm>
            <a:off x="7145777" y="5153422"/>
            <a:ext cx="783809" cy="99019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TextBox"/>
          <p:cNvSpPr txBox="1"/>
          <p:nvPr/>
        </p:nvSpPr>
        <p:spPr>
          <a:xfrm>
            <a:off x="4572000" y="600076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 2</a:t>
            </a:r>
            <a:r>
              <a:rPr lang="el-GR" b="1" baseline="30000" dirty="0" smtClean="0"/>
              <a:t>.</a:t>
            </a:r>
            <a:r>
              <a:rPr lang="el-GR" dirty="0" smtClean="0"/>
              <a:t>3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l-GR" dirty="0" smtClean="0"/>
              <a:t>5</a:t>
            </a:r>
            <a:r>
              <a:rPr lang="el-GR" b="1" baseline="30000" dirty="0" smtClean="0"/>
              <a:t> .</a:t>
            </a:r>
            <a:r>
              <a:rPr lang="el-GR" b="1" dirty="0" smtClean="0"/>
              <a:t> </a:t>
            </a:r>
            <a:r>
              <a:rPr lang="el-GR" dirty="0" smtClean="0"/>
              <a:t>7</a:t>
            </a:r>
            <a:endParaRPr lang="en-US" dirty="0"/>
          </a:p>
        </p:txBody>
      </p:sp>
      <p:sp>
        <p:nvSpPr>
          <p:cNvPr id="109" name="108 - TextBox"/>
          <p:cNvSpPr txBox="1"/>
          <p:nvPr/>
        </p:nvSpPr>
        <p:spPr>
          <a:xfrm>
            <a:off x="5929322" y="600076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=  840</a:t>
            </a:r>
            <a:endParaRPr lang="en-US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5143504" y="514348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3929058" y="233658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8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4429124" y="2336581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20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4500562" y="2908085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10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857620" y="2836647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4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4643438" y="3436669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929058" y="336523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2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5143504" y="392904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5643570" y="392904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143636" y="392904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3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4643438" y="392904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3929058" y="392904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6715140" y="38576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</a:t>
            </a:r>
            <a:endParaRPr lang="en-US" sz="2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5143504" y="438618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5643570" y="438618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6143636" y="438618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4643438" y="438618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5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6715140" y="435767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5</a:t>
            </a:r>
            <a:endParaRPr lang="en-US" sz="2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5143504" y="485773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7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5643570" y="485773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4643438" y="485773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6715140" y="478629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7</a:t>
            </a:r>
            <a:endParaRPr lang="en-US" sz="2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0" grpId="0"/>
      <p:bldP spid="22" grpId="0"/>
      <p:bldP spid="34" grpId="0"/>
      <p:bldP spid="39" grpId="0"/>
      <p:bldP spid="51" grpId="0"/>
      <p:bldP spid="55" grpId="0"/>
      <p:bldP spid="56" grpId="0"/>
      <p:bldP spid="57" grpId="0"/>
      <p:bldP spid="58" grpId="0"/>
      <p:bldP spid="74" grpId="0"/>
      <p:bldP spid="76" grpId="0"/>
      <p:bldP spid="77" grpId="0"/>
      <p:bldP spid="78" grpId="0"/>
      <p:bldP spid="98" grpId="0"/>
      <p:bldP spid="100" grpId="0" animBg="1"/>
      <p:bldP spid="108" grpId="0"/>
      <p:bldP spid="109" grpId="0"/>
      <p:bldP spid="59" grpId="0"/>
      <p:bldP spid="35" grpId="0"/>
      <p:bldP spid="36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-71470" y="6581025"/>
            <a:ext cx="3714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i="1" dirty="0" smtClean="0">
                <a:solidFill>
                  <a:srgbClr val="7030A0"/>
                </a:solidFill>
              </a:rPr>
              <a:t>Πρώτοι αριθμοί:       2,    3,   5,  7, 11, 13….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071802" y="50004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 2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785786" y="928670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βρείτε το Ε.Κ.Π.  των αριθμών:    </a:t>
            </a:r>
            <a:r>
              <a:rPr lang="el-GR" sz="2000" b="1" dirty="0" smtClean="0">
                <a:solidFill>
                  <a:srgbClr val="FF0000"/>
                </a:solidFill>
              </a:rPr>
              <a:t>4  και 12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643042" y="142873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7030A0"/>
                </a:solidFill>
              </a:rPr>
              <a:t>Λύση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900432" y="2571744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12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16200000" flipH="1">
            <a:off x="4156957" y="3772605"/>
            <a:ext cx="2428892" cy="2717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5614812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5643570" y="357187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928794" y="1428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 πρώτους αριθμούς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1 - Τίτλος"/>
          <p:cNvSpPr txBox="1">
            <a:spLocks/>
          </p:cNvSpPr>
          <p:nvPr/>
        </p:nvSpPr>
        <p:spPr>
          <a:xfrm>
            <a:off x="0" y="0"/>
            <a:ext cx="2286016" cy="571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Ε.Κ.Π.</a:t>
            </a:r>
            <a:endParaRPr kumimoji="0" lang="en-US" sz="3600" b="1" i="0" u="none" strike="noStrike" kern="120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0" y="1714488"/>
            <a:ext cx="607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Βάζω τους αριθμούς σε σειρά και τραβάω μια γραμμή:</a:t>
            </a:r>
            <a:endParaRPr lang="en-US" dirty="0"/>
          </a:p>
        </p:txBody>
      </p:sp>
      <p:sp>
        <p:nvSpPr>
          <p:cNvPr id="55" name="54 - Ορθογώνιο"/>
          <p:cNvSpPr/>
          <p:nvPr/>
        </p:nvSpPr>
        <p:spPr>
          <a:xfrm>
            <a:off x="4328928" y="257174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400366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2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4884708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6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5643570" y="292893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4429124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4929190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3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4929190" y="400050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3300"/>
                </a:solidFill>
              </a:rPr>
              <a:t>1</a:t>
            </a:r>
            <a:endParaRPr lang="en-US" sz="2000" b="1" dirty="0">
              <a:solidFill>
                <a:srgbClr val="00330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4643438" y="578645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Ε.Κ.Π. (4,  12)  = </a:t>
            </a:r>
            <a:endParaRPr lang="en-US" dirty="0"/>
          </a:p>
        </p:txBody>
      </p:sp>
      <p:sp>
        <p:nvSpPr>
          <p:cNvPr id="100" name="99 - Ελεύθερη σχεδίαση"/>
          <p:cNvSpPr/>
          <p:nvPr/>
        </p:nvSpPr>
        <p:spPr>
          <a:xfrm>
            <a:off x="5500694" y="2521131"/>
            <a:ext cx="642942" cy="1765125"/>
          </a:xfrm>
          <a:custGeom>
            <a:avLst/>
            <a:gdLst>
              <a:gd name="connsiteX0" fmla="*/ 261258 w 401470"/>
              <a:gd name="connsiteY0" fmla="*/ 535578 h 1970577"/>
              <a:gd name="connsiteX1" fmla="*/ 274320 w 401470"/>
              <a:gd name="connsiteY1" fmla="*/ 1031966 h 1970577"/>
              <a:gd name="connsiteX2" fmla="*/ 274320 w 401470"/>
              <a:gd name="connsiteY2" fmla="*/ 1515292 h 1970577"/>
              <a:gd name="connsiteX3" fmla="*/ 313509 w 401470"/>
              <a:gd name="connsiteY3" fmla="*/ 1854926 h 1970577"/>
              <a:gd name="connsiteX4" fmla="*/ 130629 w 401470"/>
              <a:gd name="connsiteY4" fmla="*/ 1854926 h 1970577"/>
              <a:gd name="connsiteX5" fmla="*/ 117566 w 401470"/>
              <a:gd name="connsiteY5" fmla="*/ 1737360 h 1970577"/>
              <a:gd name="connsiteX6" fmla="*/ 104503 w 401470"/>
              <a:gd name="connsiteY6" fmla="*/ 1672046 h 1970577"/>
              <a:gd name="connsiteX7" fmla="*/ 52252 w 401470"/>
              <a:gd name="connsiteY7" fmla="*/ 1554480 h 1970577"/>
              <a:gd name="connsiteX8" fmla="*/ 65315 w 401470"/>
              <a:gd name="connsiteY8" fmla="*/ 1515292 h 1970577"/>
              <a:gd name="connsiteX9" fmla="*/ 65315 w 401470"/>
              <a:gd name="connsiteY9" fmla="*/ 1489166 h 1970577"/>
              <a:gd name="connsiteX10" fmla="*/ 65315 w 401470"/>
              <a:gd name="connsiteY10" fmla="*/ 1280160 h 1970577"/>
              <a:gd name="connsiteX11" fmla="*/ 65315 w 401470"/>
              <a:gd name="connsiteY11" fmla="*/ 1123406 h 1970577"/>
              <a:gd name="connsiteX12" fmla="*/ 39189 w 401470"/>
              <a:gd name="connsiteY12" fmla="*/ 914400 h 1970577"/>
              <a:gd name="connsiteX13" fmla="*/ 39189 w 401470"/>
              <a:gd name="connsiteY13" fmla="*/ 822960 h 1970577"/>
              <a:gd name="connsiteX14" fmla="*/ 39189 w 401470"/>
              <a:gd name="connsiteY14" fmla="*/ 587829 h 1970577"/>
              <a:gd name="connsiteX15" fmla="*/ 39189 w 401470"/>
              <a:gd name="connsiteY15" fmla="*/ 365760 h 1970577"/>
              <a:gd name="connsiteX16" fmla="*/ 0 w 401470"/>
              <a:gd name="connsiteY16" fmla="*/ 209006 h 1970577"/>
              <a:gd name="connsiteX17" fmla="*/ 0 w 401470"/>
              <a:gd name="connsiteY17" fmla="*/ 0 h 1970577"/>
              <a:gd name="connsiteX18" fmla="*/ 209006 w 401470"/>
              <a:gd name="connsiteY18" fmla="*/ 0 h 1970577"/>
              <a:gd name="connsiteX19" fmla="*/ 235132 w 401470"/>
              <a:gd name="connsiteY19" fmla="*/ 143692 h 1970577"/>
              <a:gd name="connsiteX20" fmla="*/ 248195 w 401470"/>
              <a:gd name="connsiteY20" fmla="*/ 431075 h 1970577"/>
              <a:gd name="connsiteX21" fmla="*/ 287383 w 401470"/>
              <a:gd name="connsiteY21" fmla="*/ 600892 h 197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01470" h="1970577">
                <a:moveTo>
                  <a:pt x="261258" y="535578"/>
                </a:moveTo>
                <a:cubicBezTo>
                  <a:pt x="287715" y="1025052"/>
                  <a:pt x="401470" y="904816"/>
                  <a:pt x="274320" y="1031966"/>
                </a:cubicBezTo>
                <a:lnTo>
                  <a:pt x="274320" y="1515292"/>
                </a:lnTo>
                <a:cubicBezTo>
                  <a:pt x="328173" y="1838404"/>
                  <a:pt x="373952" y="1734041"/>
                  <a:pt x="313509" y="1854926"/>
                </a:cubicBezTo>
                <a:cubicBezTo>
                  <a:pt x="113882" y="1911963"/>
                  <a:pt x="130629" y="1970577"/>
                  <a:pt x="130629" y="1854926"/>
                </a:cubicBezTo>
                <a:cubicBezTo>
                  <a:pt x="126275" y="1815737"/>
                  <a:pt x="123142" y="1776394"/>
                  <a:pt x="117566" y="1737360"/>
                </a:cubicBezTo>
                <a:cubicBezTo>
                  <a:pt x="114426" y="1715381"/>
                  <a:pt x="104503" y="1672046"/>
                  <a:pt x="104503" y="1672046"/>
                </a:cubicBezTo>
                <a:cubicBezTo>
                  <a:pt x="87086" y="1632857"/>
                  <a:pt x="62653" y="1596084"/>
                  <a:pt x="52252" y="1554480"/>
                </a:cubicBezTo>
                <a:cubicBezTo>
                  <a:pt x="48912" y="1541122"/>
                  <a:pt x="62615" y="1528794"/>
                  <a:pt x="65315" y="1515292"/>
                </a:cubicBezTo>
                <a:cubicBezTo>
                  <a:pt x="67023" y="1506752"/>
                  <a:pt x="65315" y="1497875"/>
                  <a:pt x="65315" y="1489166"/>
                </a:cubicBezTo>
                <a:lnTo>
                  <a:pt x="65315" y="1280160"/>
                </a:lnTo>
                <a:lnTo>
                  <a:pt x="65315" y="1123406"/>
                </a:lnTo>
                <a:cubicBezTo>
                  <a:pt x="36326" y="949472"/>
                  <a:pt x="39189" y="1019624"/>
                  <a:pt x="39189" y="914400"/>
                </a:cubicBezTo>
                <a:lnTo>
                  <a:pt x="39189" y="822960"/>
                </a:lnTo>
                <a:lnTo>
                  <a:pt x="39189" y="587829"/>
                </a:lnTo>
                <a:lnTo>
                  <a:pt x="39189" y="365760"/>
                </a:lnTo>
                <a:lnTo>
                  <a:pt x="0" y="209006"/>
                </a:lnTo>
                <a:lnTo>
                  <a:pt x="0" y="0"/>
                </a:lnTo>
                <a:lnTo>
                  <a:pt x="209006" y="0"/>
                </a:lnTo>
                <a:cubicBezTo>
                  <a:pt x="235986" y="134899"/>
                  <a:pt x="235132" y="86224"/>
                  <a:pt x="235132" y="143692"/>
                </a:cubicBezTo>
                <a:lnTo>
                  <a:pt x="248195" y="431075"/>
                </a:lnTo>
                <a:lnTo>
                  <a:pt x="287383" y="600892"/>
                </a:lnTo>
              </a:path>
            </a:pathLst>
          </a:cu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100 - Ευθύγραμμο βέλος σύνδεσης"/>
          <p:cNvCxnSpPr>
            <a:stCxn id="100" idx="3"/>
          </p:cNvCxnSpPr>
          <p:nvPr/>
        </p:nvCxnSpPr>
        <p:spPr>
          <a:xfrm>
            <a:off x="6002769" y="4182663"/>
            <a:ext cx="783809" cy="14609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TextBox"/>
          <p:cNvSpPr txBox="1"/>
          <p:nvPr/>
        </p:nvSpPr>
        <p:spPr>
          <a:xfrm>
            <a:off x="6429388" y="578645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2</a:t>
            </a:r>
            <a:r>
              <a:rPr lang="el-GR" b="1" baseline="30000" dirty="0" smtClean="0"/>
              <a:t>.</a:t>
            </a:r>
            <a:r>
              <a:rPr lang="el-GR" dirty="0" smtClean="0"/>
              <a:t> 3</a:t>
            </a:r>
            <a:endParaRPr lang="en-US" dirty="0"/>
          </a:p>
        </p:txBody>
      </p:sp>
      <p:sp>
        <p:nvSpPr>
          <p:cNvPr id="109" name="108 - TextBox"/>
          <p:cNvSpPr txBox="1"/>
          <p:nvPr/>
        </p:nvSpPr>
        <p:spPr>
          <a:xfrm>
            <a:off x="7215206" y="578645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=  12</a:t>
            </a:r>
            <a:endParaRPr lang="en-US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0" grpId="0"/>
      <p:bldP spid="22" grpId="0"/>
      <p:bldP spid="34" grpId="0"/>
      <p:bldP spid="39" grpId="0"/>
      <p:bldP spid="55" grpId="0"/>
      <p:bldP spid="57" grpId="0"/>
      <p:bldP spid="58" grpId="0"/>
      <p:bldP spid="74" grpId="0"/>
      <p:bldP spid="77" grpId="0"/>
      <p:bldP spid="78" grpId="0"/>
      <p:bldP spid="87" grpId="0"/>
      <p:bldP spid="98" grpId="0"/>
      <p:bldP spid="100" grpId="0" animBg="1"/>
      <p:bldP spid="108" grpId="0"/>
      <p:bldP spid="1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00034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571472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121441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Ομώνυμα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1785918" y="5786454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886185" y="514351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2314813" y="57864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3957887" y="5786454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3957887" y="5143512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4172201" y="57150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071538" y="2786058"/>
            <a:ext cx="3177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,</a:t>
            </a:r>
            <a:endParaRPr lang="en-US" sz="4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0" y="71435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Δύο ή παραπάνω κλάσματα λέγονται </a:t>
            </a:r>
            <a:r>
              <a:rPr lang="el-GR" sz="2400" u="sng" dirty="0" smtClean="0"/>
              <a:t>ομώνυμα</a:t>
            </a:r>
            <a:r>
              <a:rPr lang="el-GR" sz="2400" dirty="0" smtClean="0"/>
              <a:t>  όταν έχουν τον </a:t>
            </a:r>
            <a:r>
              <a:rPr lang="el-GR" sz="2400" u="sng" dirty="0" smtClean="0"/>
              <a:t>ίδιο παρονομαστή 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928794" y="1643050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357290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428728" y="25717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50016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 flipV="1">
            <a:off x="2428860" y="3071810"/>
            <a:ext cx="1928826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4429124" y="2857496"/>
            <a:ext cx="2813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Ομώνυμα κλάσματα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285720" y="57864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357158" y="51435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428596" y="57150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529259" y="5357826"/>
            <a:ext cx="3177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,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71538" y="5357826"/>
            <a:ext cx="3177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,</a:t>
            </a:r>
            <a:endParaRPr lang="en-US" sz="4000" dirty="0"/>
          </a:p>
        </p:txBody>
      </p:sp>
      <p:cxnSp>
        <p:nvCxnSpPr>
          <p:cNvPr id="62" name="61 - Ευθύγραμμο βέλος σύνδεσης"/>
          <p:cNvCxnSpPr>
            <a:endCxn id="64" idx="1"/>
          </p:cNvCxnSpPr>
          <p:nvPr/>
        </p:nvCxnSpPr>
        <p:spPr>
          <a:xfrm flipV="1">
            <a:off x="5143504" y="5416135"/>
            <a:ext cx="1472625" cy="22744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6616129" y="5000636"/>
            <a:ext cx="25278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Ομώνυμα κλάσματα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35" grpId="0"/>
      <p:bldP spid="36" grpId="0"/>
      <p:bldP spid="40" grpId="0"/>
      <p:bldP spid="41" grpId="0"/>
      <p:bldP spid="42" grpId="0"/>
      <p:bldP spid="29" grpId="0"/>
      <p:bldP spid="43" grpId="0"/>
      <p:bldP spid="48" grpId="0"/>
      <p:bldP spid="53" grpId="0"/>
      <p:bldP spid="55" grpId="0"/>
      <p:bldP spid="56" grpId="0"/>
      <p:bldP spid="57" grpId="0"/>
      <p:bldP spid="61" grpId="0"/>
      <p:bldP spid="6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00034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571472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121441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Ετερώνυμα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1785918" y="5786454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886185" y="514351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2314813" y="57864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3957887" y="5786454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3957887" y="5143512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4172201" y="57150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071538" y="2786058"/>
            <a:ext cx="3177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,</a:t>
            </a:r>
            <a:endParaRPr lang="en-US" sz="4000" dirty="0"/>
          </a:p>
        </p:txBody>
      </p:sp>
      <p:sp>
        <p:nvSpPr>
          <p:cNvPr id="27" name="26 - TextBox"/>
          <p:cNvSpPr txBox="1"/>
          <p:nvPr/>
        </p:nvSpPr>
        <p:spPr>
          <a:xfrm>
            <a:off x="0" y="714356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Δύο ή παραπάνω κλάσματα λέγονται </a:t>
            </a:r>
            <a:r>
              <a:rPr lang="el-GR" sz="2400" u="sng" dirty="0" smtClean="0"/>
              <a:t>ετερώνυμα  </a:t>
            </a:r>
            <a:r>
              <a:rPr lang="el-GR" sz="2400" dirty="0" smtClean="0"/>
              <a:t>όταν </a:t>
            </a:r>
            <a:r>
              <a:rPr lang="el-GR" sz="2400" u="sng" dirty="0" smtClean="0"/>
              <a:t>δεν έχουν </a:t>
            </a:r>
            <a:r>
              <a:rPr lang="el-GR" sz="2400" dirty="0" smtClean="0"/>
              <a:t>τον </a:t>
            </a:r>
            <a:r>
              <a:rPr lang="el-GR" sz="2400" u="sng" dirty="0" smtClean="0"/>
              <a:t>ίδιο παρονομαστή 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928794" y="1643050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357290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428728" y="25717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50016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 flipV="1">
            <a:off x="2428860" y="3071810"/>
            <a:ext cx="1928826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4429124" y="2857496"/>
            <a:ext cx="3007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Ετερώνυμα κλάσματα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285720" y="57864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357158" y="51435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428596" y="57150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529259" y="5357826"/>
            <a:ext cx="3177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,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71538" y="5357826"/>
            <a:ext cx="3177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,</a:t>
            </a:r>
            <a:endParaRPr lang="en-US" sz="4000" dirty="0"/>
          </a:p>
        </p:txBody>
      </p:sp>
      <p:cxnSp>
        <p:nvCxnSpPr>
          <p:cNvPr id="62" name="61 - Ευθύγραμμο βέλος σύνδεσης"/>
          <p:cNvCxnSpPr>
            <a:endCxn id="64" idx="1"/>
          </p:cNvCxnSpPr>
          <p:nvPr/>
        </p:nvCxnSpPr>
        <p:spPr>
          <a:xfrm flipV="1">
            <a:off x="5286380" y="5416135"/>
            <a:ext cx="1071570" cy="29888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6357950" y="5000636"/>
            <a:ext cx="25278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Ετερώνυμα κλάσματα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35" grpId="0"/>
      <p:bldP spid="36" grpId="0"/>
      <p:bldP spid="40" grpId="0"/>
      <p:bldP spid="41" grpId="0"/>
      <p:bldP spid="42" grpId="0"/>
      <p:bldP spid="29" grpId="0"/>
      <p:bldP spid="43" grpId="0"/>
      <p:bldP spid="48" grpId="0"/>
      <p:bldP spid="53" grpId="0"/>
      <p:bldP spid="55" grpId="0"/>
      <p:bldP spid="56" grpId="0"/>
      <p:bldP spid="57" grpId="0"/>
      <p:bldP spid="61" grpId="0"/>
      <p:bldP spid="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71448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22145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ομώνυμων 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235743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7859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22859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2643174" y="193529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214678" y="228599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3627582" y="21431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3428992" y="16430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3775266" y="164305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071934" y="16495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72066" y="185736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786446" y="22924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5715008" y="16495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14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929322" y="22210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44" y="43641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214282" y="37212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14282" y="422131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500166" y="4364188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500166" y="37926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1643042" y="42927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393556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2571736" y="394205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3143240" y="4292750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3556144" y="414987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7" name="66 - TextBox"/>
          <p:cNvSpPr txBox="1"/>
          <p:nvPr/>
        </p:nvSpPr>
        <p:spPr>
          <a:xfrm>
            <a:off x="3357554" y="364980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703828" y="364980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69" name="68 - TextBox"/>
          <p:cNvSpPr txBox="1"/>
          <p:nvPr/>
        </p:nvSpPr>
        <p:spPr>
          <a:xfrm>
            <a:off x="4000496" y="365630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5000628" y="386412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>
            <a:off x="5715008" y="429924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5643570" y="365630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5857884" y="422780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71406" y="600726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142844" y="53643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44" y="58643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1428728" y="6007262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1428728" y="543575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1571604" y="59358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857224" y="5578634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2500298" y="558512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>
            <a:off x="3071802" y="5935824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Ορθογώνιο"/>
          <p:cNvSpPr/>
          <p:nvPr/>
        </p:nvSpPr>
        <p:spPr>
          <a:xfrm>
            <a:off x="3484706" y="57929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286116" y="52928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632390" y="5292882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86" name="85 - TextBox"/>
          <p:cNvSpPr txBox="1"/>
          <p:nvPr/>
        </p:nvSpPr>
        <p:spPr>
          <a:xfrm>
            <a:off x="3857620" y="528638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87" name="86 - Ορθογώνιο"/>
          <p:cNvSpPr/>
          <p:nvPr/>
        </p:nvSpPr>
        <p:spPr>
          <a:xfrm>
            <a:off x="4929190" y="550719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5643570" y="5942318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5572132" y="529937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5786446" y="58708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25" grpId="0"/>
      <p:bldP spid="28" grpId="0"/>
      <p:bldP spid="30" grpId="0"/>
      <p:bldP spid="31" grpId="0"/>
      <p:bldP spid="32" grpId="0"/>
      <p:bldP spid="37" grpId="0"/>
      <p:bldP spid="46" grpId="0"/>
      <p:bldP spid="47" grpId="0"/>
      <p:bldP spid="50" grpId="0"/>
      <p:bldP spid="52" grpId="0"/>
      <p:bldP spid="58" grpId="0"/>
      <p:bldP spid="59" grpId="0"/>
      <p:bldP spid="60" grpId="0"/>
      <p:bldP spid="63" grpId="0"/>
      <p:bldP spid="66" grpId="0"/>
      <p:bldP spid="67" grpId="0"/>
      <p:bldP spid="68" grpId="0"/>
      <p:bldP spid="69" grpId="0"/>
      <p:bldP spid="70" grpId="0"/>
      <p:bldP spid="72" grpId="0"/>
      <p:bldP spid="73" grpId="0"/>
      <p:bldP spid="75" grpId="0"/>
      <p:bldP spid="76" grpId="0"/>
      <p:bldP spid="78" grpId="0"/>
      <p:bldP spid="79" grpId="0"/>
      <p:bldP spid="80" grpId="0"/>
      <p:bldP spid="81" grpId="0"/>
      <p:bldP spid="83" grpId="0"/>
      <p:bldP spid="84" grpId="0"/>
      <p:bldP spid="85" grpId="0"/>
      <p:bldP spid="86" grpId="0"/>
      <p:bldP spid="87" grpId="0"/>
      <p:bldP spid="89" grpId="0"/>
      <p:bldP spid="9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71448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22145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ομώνυμων 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3000364" y="714356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235743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7859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22859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2643174" y="193529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214678" y="228599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3627582" y="21431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3428992" y="16430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3775266" y="164305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071934" y="16495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44" y="43641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0" y="371475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14282" y="4221312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500166" y="4364188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500166" y="37926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1643042" y="429275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3935560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2571736" y="394205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flipV="1">
            <a:off x="3071802" y="4357694"/>
            <a:ext cx="1857388" cy="3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3500430" y="421481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67" name="66 - TextBox"/>
          <p:cNvSpPr txBox="1"/>
          <p:nvPr/>
        </p:nvSpPr>
        <p:spPr>
          <a:xfrm>
            <a:off x="3071802" y="371475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703828" y="364980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69" name="68 - TextBox"/>
          <p:cNvSpPr txBox="1"/>
          <p:nvPr/>
        </p:nvSpPr>
        <p:spPr>
          <a:xfrm>
            <a:off x="4143372" y="371475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0" y="6000768"/>
            <a:ext cx="12858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0" y="5429264"/>
            <a:ext cx="1285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r>
              <a:rPr lang="en-US" sz="4000" b="1" dirty="0" smtClean="0"/>
              <a:t>  + x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341434" y="592933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071670" y="5929330"/>
            <a:ext cx="1714512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214546" y="5292882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 -4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2484574" y="58578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1357290" y="55007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+</a:t>
            </a:r>
            <a:endParaRPr lang="en-US" sz="4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3929058" y="557214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>
            <a:off x="4500562" y="5929330"/>
            <a:ext cx="257176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Ορθογώνιο"/>
          <p:cNvSpPr/>
          <p:nvPr/>
        </p:nvSpPr>
        <p:spPr>
          <a:xfrm>
            <a:off x="5770722" y="57929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4" name="83 - TextBox"/>
          <p:cNvSpPr txBox="1"/>
          <p:nvPr/>
        </p:nvSpPr>
        <p:spPr>
          <a:xfrm>
            <a:off x="4500562" y="528638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r>
              <a:rPr lang="en-US" sz="4000" b="1" dirty="0" smtClean="0"/>
              <a:t>+x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5429256" y="528638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+</a:t>
            </a:r>
            <a:endParaRPr lang="en-US" sz="4000" dirty="0"/>
          </a:p>
        </p:txBody>
      </p:sp>
      <p:sp>
        <p:nvSpPr>
          <p:cNvPr id="86" name="85 - TextBox"/>
          <p:cNvSpPr txBox="1"/>
          <p:nvPr/>
        </p:nvSpPr>
        <p:spPr>
          <a:xfrm>
            <a:off x="5786446" y="529288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 - 4</a:t>
            </a:r>
            <a:endParaRPr lang="en-US" sz="4000" b="1" dirty="0"/>
          </a:p>
        </p:txBody>
      </p:sp>
      <p:sp>
        <p:nvSpPr>
          <p:cNvPr id="87" name="86 - Ορθογώνιο"/>
          <p:cNvSpPr/>
          <p:nvPr/>
        </p:nvSpPr>
        <p:spPr>
          <a:xfrm>
            <a:off x="7143768" y="55007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7643834" y="5857892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7572396" y="5143512"/>
            <a:ext cx="1357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 +4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8056738" y="57864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25" grpId="0"/>
      <p:bldP spid="28" grpId="0"/>
      <p:bldP spid="30" grpId="0"/>
      <p:bldP spid="31" grpId="0"/>
      <p:bldP spid="32" grpId="0"/>
      <p:bldP spid="50" grpId="0"/>
      <p:bldP spid="52" grpId="0"/>
      <p:bldP spid="58" grpId="0"/>
      <p:bldP spid="59" grpId="0"/>
      <p:bldP spid="60" grpId="0"/>
      <p:bldP spid="63" grpId="0"/>
      <p:bldP spid="66" grpId="0"/>
      <p:bldP spid="67" grpId="0"/>
      <p:bldP spid="68" grpId="0"/>
      <p:bldP spid="69" grpId="0"/>
      <p:bldP spid="75" grpId="0"/>
      <p:bldP spid="76" grpId="0"/>
      <p:bldP spid="78" grpId="0"/>
      <p:bldP spid="79" grpId="0"/>
      <p:bldP spid="80" grpId="0"/>
      <p:bldP spid="81" grpId="0"/>
      <p:bldP spid="83" grpId="0"/>
      <p:bldP spid="84" grpId="0"/>
      <p:bldP spid="85" grpId="0"/>
      <p:bldP spid="86" grpId="0"/>
      <p:bldP spid="87" grpId="0"/>
      <p:bldP spid="89" grpId="0"/>
      <p:bldP spid="9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1431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50017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200024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ομώνυμων 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3000364" y="714356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214311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57161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2071678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71448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2643174" y="172098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214678" y="2071678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3627582" y="1928802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3143240" y="143523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3775266" y="1428736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214810" y="150017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44" y="407843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214282" y="34290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14282" y="39355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V="1">
            <a:off x="1500166" y="4071942"/>
            <a:ext cx="50006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500166" y="350693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1500166" y="392906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364980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+</a:t>
            </a:r>
            <a:endParaRPr lang="en-US" sz="40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3500430" y="364331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flipV="1">
            <a:off x="4071934" y="4000504"/>
            <a:ext cx="1857388" cy="3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4643438" y="40005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7" name="66 - TextBox"/>
          <p:cNvSpPr txBox="1"/>
          <p:nvPr/>
        </p:nvSpPr>
        <p:spPr>
          <a:xfrm>
            <a:off x="4071934" y="3364056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2+ 4+1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061150" y="164305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5786446" y="200024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6009080" y="185736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64" name="63 - TextBox"/>
          <p:cNvSpPr txBox="1"/>
          <p:nvPr/>
        </p:nvSpPr>
        <p:spPr>
          <a:xfrm>
            <a:off x="5857884" y="135729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-8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2143108" y="372124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+</a:t>
            </a:r>
            <a:endParaRPr lang="en-US" sz="4000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2643174" y="407843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TextBox"/>
          <p:cNvSpPr txBox="1"/>
          <p:nvPr/>
        </p:nvSpPr>
        <p:spPr>
          <a:xfrm>
            <a:off x="2714612" y="34290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1" name="90 - Ορθογώνιο"/>
          <p:cNvSpPr/>
          <p:nvPr/>
        </p:nvSpPr>
        <p:spPr>
          <a:xfrm>
            <a:off x="2714612" y="39355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5989844" y="35718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>
            <a:off x="6929454" y="3929066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Ορθογώνιο"/>
          <p:cNvSpPr/>
          <p:nvPr/>
        </p:nvSpPr>
        <p:spPr>
          <a:xfrm>
            <a:off x="7199482" y="385762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7215206" y="32861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-32" y="601375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-32" y="536432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71406" y="58708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101" name="100 - Ευθεία γραμμή σύνδεσης"/>
          <p:cNvCxnSpPr/>
          <p:nvPr/>
        </p:nvCxnSpPr>
        <p:spPr>
          <a:xfrm flipV="1">
            <a:off x="1357290" y="6007262"/>
            <a:ext cx="50006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TextBox"/>
          <p:cNvSpPr txBox="1"/>
          <p:nvPr/>
        </p:nvSpPr>
        <p:spPr>
          <a:xfrm>
            <a:off x="1357290" y="544225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1357290" y="58643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785786" y="558512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3357554" y="557863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 flipV="1">
            <a:off x="3929058" y="5929330"/>
            <a:ext cx="2071702" cy="97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Ορθογώνιο"/>
          <p:cNvSpPr/>
          <p:nvPr/>
        </p:nvSpPr>
        <p:spPr>
          <a:xfrm>
            <a:off x="4500562" y="59358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3929058" y="5299376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– 4 -1</a:t>
            </a:r>
            <a:endParaRPr lang="en-US" sz="4000" b="1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2000232" y="5656566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2500298" y="601375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2571736" y="53643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571736" y="58708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215074" y="557214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6786578" y="5864386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7056606" y="57929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6715140" y="5214950"/>
            <a:ext cx="1357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2x  -5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25" grpId="0"/>
      <p:bldP spid="28" grpId="0"/>
      <p:bldP spid="30" grpId="0"/>
      <p:bldP spid="31" grpId="0"/>
      <p:bldP spid="32" grpId="0"/>
      <p:bldP spid="50" grpId="0"/>
      <p:bldP spid="52" grpId="0"/>
      <p:bldP spid="58" grpId="0"/>
      <p:bldP spid="59" grpId="0"/>
      <p:bldP spid="60" grpId="0"/>
      <p:bldP spid="63" grpId="0"/>
      <p:bldP spid="66" grpId="0"/>
      <p:bldP spid="67" grpId="0"/>
      <p:bldP spid="47" grpId="0"/>
      <p:bldP spid="56" grpId="0"/>
      <p:bldP spid="64" grpId="0"/>
      <p:bldP spid="71" grpId="0"/>
      <p:bldP spid="73" grpId="0"/>
      <p:bldP spid="91" grpId="0"/>
      <p:bldP spid="92" grpId="0"/>
      <p:bldP spid="96" grpId="0"/>
      <p:bldP spid="97" grpId="0"/>
      <p:bldP spid="99" grpId="0"/>
      <p:bldP spid="100" grpId="0"/>
      <p:bldP spid="102" grpId="0"/>
      <p:bldP spid="103" grpId="0"/>
      <p:bldP spid="104" grpId="0"/>
      <p:bldP spid="105" grpId="0"/>
      <p:bldP spid="107" grpId="0"/>
      <p:bldP spid="108" grpId="0"/>
      <p:bldP spid="109" grpId="0"/>
      <p:bldP spid="111" grpId="0"/>
      <p:bldP spid="112" grpId="0"/>
      <p:bldP spid="113" grpId="0"/>
      <p:bldP spid="115" grpId="0"/>
      <p:bldP spid="1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1431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50017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ομώνυμων 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3000364" y="714356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2143116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00166" y="1571612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- 2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857356" y="207167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71448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+</a:t>
            </a:r>
            <a:endParaRPr lang="en-US" sz="4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2857488" y="171448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500430" y="2071678"/>
            <a:ext cx="19288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4270524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3500430" y="142873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143372" y="1428736"/>
            <a:ext cx="341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+</a:t>
            </a:r>
            <a:endParaRPr lang="en-US" sz="4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572000" y="1428736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- 2</a:t>
            </a:r>
            <a:endParaRPr lang="en-US" sz="4000" b="1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44" y="407843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214282" y="34290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14282" y="39355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flipV="1">
            <a:off x="1500166" y="4071942"/>
            <a:ext cx="50006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357290" y="350043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1500166" y="392906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364980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2428860" y="364331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flipV="1">
            <a:off x="3286116" y="4000504"/>
            <a:ext cx="1857388" cy="3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3857620" y="40005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7" name="66 - TextBox"/>
          <p:cNvSpPr txBox="1"/>
          <p:nvPr/>
        </p:nvSpPr>
        <p:spPr>
          <a:xfrm>
            <a:off x="3286116" y="3364056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2 - (- 4)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704092" y="164305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6429388" y="2000240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7000892" y="2000240"/>
            <a:ext cx="4203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dirty="0"/>
          </a:p>
        </p:txBody>
      </p:sp>
      <p:sp>
        <p:nvSpPr>
          <p:cNvPr id="64" name="63 - TextBox"/>
          <p:cNvSpPr txBox="1"/>
          <p:nvPr/>
        </p:nvSpPr>
        <p:spPr>
          <a:xfrm>
            <a:off x="6357950" y="135729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-6  + x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5204026" y="35718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>
            <a:off x="5786446" y="3929066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Ορθογώνιο"/>
          <p:cNvSpPr/>
          <p:nvPr/>
        </p:nvSpPr>
        <p:spPr>
          <a:xfrm>
            <a:off x="6143636" y="385762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5786446" y="3286124"/>
            <a:ext cx="1015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2+4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-32" y="601375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-32" y="536432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71406" y="58708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101" name="100 - Ευθεία γραμμή σύνδεσης"/>
          <p:cNvCxnSpPr/>
          <p:nvPr/>
        </p:nvCxnSpPr>
        <p:spPr>
          <a:xfrm>
            <a:off x="1214414" y="6000768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TextBox"/>
          <p:cNvSpPr txBox="1"/>
          <p:nvPr/>
        </p:nvSpPr>
        <p:spPr>
          <a:xfrm>
            <a:off x="1214414" y="5429264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 +x</a:t>
            </a:r>
            <a:endParaRPr lang="en-US" sz="4000" b="1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1357290" y="58643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785786" y="558512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357422" y="557214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000364" y="5929330"/>
            <a:ext cx="242889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Ορθογώνιο"/>
          <p:cNvSpPr/>
          <p:nvPr/>
        </p:nvSpPr>
        <p:spPr>
          <a:xfrm>
            <a:off x="3714744" y="58578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3000364" y="52149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– (3 + x)</a:t>
            </a:r>
            <a:endParaRPr lang="en-US" sz="40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572132" y="557214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 flipV="1">
            <a:off x="6286512" y="5857892"/>
            <a:ext cx="128588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6556540" y="57929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6072198" y="5143512"/>
            <a:ext cx="2000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2x -3-x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7000892" y="35718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>
            <a:off x="7643834" y="3929066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8001024" y="385762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7929586" y="321468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7643834" y="55007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 flipV="1">
            <a:off x="8072462" y="5786454"/>
            <a:ext cx="85725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Ορθογώνιο"/>
          <p:cNvSpPr/>
          <p:nvPr/>
        </p:nvSpPr>
        <p:spPr>
          <a:xfrm>
            <a:off x="8429652" y="57215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8143900" y="5078568"/>
            <a:ext cx="857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x-3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25" grpId="0"/>
      <p:bldP spid="28" grpId="0"/>
      <p:bldP spid="30" grpId="0"/>
      <p:bldP spid="31" grpId="0"/>
      <p:bldP spid="32" grpId="0"/>
      <p:bldP spid="50" grpId="0"/>
      <p:bldP spid="52" grpId="0"/>
      <p:bldP spid="58" grpId="0"/>
      <p:bldP spid="59" grpId="0"/>
      <p:bldP spid="60" grpId="0"/>
      <p:bldP spid="63" grpId="0"/>
      <p:bldP spid="66" grpId="0"/>
      <p:bldP spid="67" grpId="0"/>
      <p:bldP spid="47" grpId="0"/>
      <p:bldP spid="56" grpId="0"/>
      <p:bldP spid="64" grpId="0"/>
      <p:bldP spid="92" grpId="0"/>
      <p:bldP spid="96" grpId="0"/>
      <p:bldP spid="97" grpId="0"/>
      <p:bldP spid="99" grpId="0"/>
      <p:bldP spid="100" grpId="0"/>
      <p:bldP spid="102" grpId="0"/>
      <p:bldP spid="103" grpId="0"/>
      <p:bldP spid="104" grpId="0"/>
      <p:bldP spid="105" grpId="0"/>
      <p:bldP spid="107" grpId="0"/>
      <p:bldP spid="108" grpId="0"/>
      <p:bldP spid="113" grpId="0"/>
      <p:bldP spid="115" grpId="0"/>
      <p:bldP spid="116" grpId="0"/>
      <p:bldP spid="74" grpId="0"/>
      <p:bldP spid="76" grpId="0"/>
      <p:bldP spid="77" grpId="0"/>
      <p:bldP spid="83" grpId="0"/>
      <p:bldP spid="85" grpId="0"/>
      <p:bldP spid="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71448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22145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235743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7859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22859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85736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flipV="1">
            <a:off x="2857488" y="2071678"/>
            <a:ext cx="142876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4357686" y="1428736"/>
            <a:ext cx="4786314" cy="1938992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δύο κλάσματα είναι </a:t>
            </a:r>
            <a:r>
              <a:rPr lang="el-GR" sz="2000" b="1" dirty="0" smtClean="0">
                <a:solidFill>
                  <a:srgbClr val="FF0000"/>
                </a:solidFill>
              </a:rPr>
              <a:t>ετερώνυμα</a:t>
            </a:r>
            <a:r>
              <a:rPr lang="el-GR" sz="2000" dirty="0" smtClean="0"/>
              <a:t> (έχουν διαφορετικούς παρονομαστές). </a:t>
            </a:r>
            <a:r>
              <a:rPr lang="el-GR" sz="2000" u="sng" dirty="0" smtClean="0"/>
              <a:t>Για να τα προσθέσω πρέπει πρώτα να τα κάνω ομώνυμα</a:t>
            </a:r>
            <a:r>
              <a:rPr lang="el-GR" sz="2000" dirty="0" smtClean="0"/>
              <a:t> …… βρίσκοντας το </a:t>
            </a:r>
            <a:r>
              <a:rPr lang="el-GR" sz="2000" b="1" dirty="0" smtClean="0">
                <a:solidFill>
                  <a:srgbClr val="FF0000"/>
                </a:solidFill>
              </a:rPr>
              <a:t>Ε.Κ.Π</a:t>
            </a:r>
            <a:r>
              <a:rPr lang="el-GR" sz="2000" dirty="0" smtClean="0"/>
              <a:t>. (ελάχιστο κοινό πολλαπλάσιο ) των </a:t>
            </a:r>
            <a:r>
              <a:rPr lang="el-GR" sz="2000" b="1" dirty="0" smtClean="0">
                <a:solidFill>
                  <a:srgbClr val="FF0000"/>
                </a:solidFill>
              </a:rPr>
              <a:t>διαφορετικών παρονομαστών</a:t>
            </a:r>
            <a:r>
              <a:rPr lang="el-GR" sz="2000" dirty="0" smtClean="0"/>
              <a:t>…</a:t>
            </a:r>
            <a:endParaRPr lang="en-US" sz="2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0" y="328612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Ε.Κ.Π (3,  6)  = 6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1285820" y="4000504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Ο παρονομαστής </a:t>
            </a:r>
            <a:r>
              <a:rPr lang="el-GR" sz="2400" b="1" dirty="0" smtClean="0"/>
              <a:t>3</a:t>
            </a:r>
            <a:r>
              <a:rPr lang="el-GR" sz="2400" dirty="0" smtClean="0"/>
              <a:t> χωράει στο 6 , </a:t>
            </a:r>
            <a:r>
              <a:rPr lang="el-GR" sz="2400" b="1" dirty="0" smtClean="0"/>
              <a:t>δύο φορές </a:t>
            </a:r>
            <a:r>
              <a:rPr lang="el-GR" sz="2400" dirty="0" smtClean="0"/>
              <a:t>γιατί </a:t>
            </a:r>
            <a:r>
              <a:rPr lang="el-GR" sz="2400" b="1" dirty="0" smtClean="0"/>
              <a:t>2</a:t>
            </a:r>
            <a:r>
              <a:rPr lang="el-GR" sz="2400" baseline="30000" dirty="0" smtClean="0"/>
              <a:t>. </a:t>
            </a:r>
            <a:r>
              <a:rPr lang="el-GR" sz="2400" dirty="0" smtClean="0"/>
              <a:t> 3 =6  </a:t>
            </a:r>
            <a:endParaRPr lang="en-US" sz="24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1285820" y="457200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Ο παρονομαστής </a:t>
            </a:r>
            <a:r>
              <a:rPr lang="el-GR" sz="2400" b="1" dirty="0" smtClean="0"/>
              <a:t>6</a:t>
            </a:r>
            <a:r>
              <a:rPr lang="el-GR" sz="2400" dirty="0" smtClean="0"/>
              <a:t> χωράει στο 6 ,  </a:t>
            </a:r>
            <a:r>
              <a:rPr lang="el-GR" sz="2400" b="1" dirty="0" smtClean="0"/>
              <a:t>μία φορά </a:t>
            </a:r>
            <a:r>
              <a:rPr lang="el-GR" sz="2400" dirty="0" smtClean="0"/>
              <a:t>γιατί </a:t>
            </a:r>
            <a:r>
              <a:rPr lang="el-GR" sz="2400" b="1" dirty="0" smtClean="0"/>
              <a:t>1</a:t>
            </a:r>
            <a:r>
              <a:rPr lang="el-GR" sz="2400" baseline="30000" dirty="0" smtClean="0"/>
              <a:t>. </a:t>
            </a:r>
            <a:r>
              <a:rPr lang="el-GR" sz="2400" dirty="0" smtClean="0"/>
              <a:t> 6 =6  </a:t>
            </a:r>
            <a:endParaRPr lang="en-US" sz="24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500034" y="564357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Ο παρονομαστής </a:t>
            </a:r>
            <a:r>
              <a:rPr lang="el-GR" sz="2400" b="1" dirty="0" smtClean="0"/>
              <a:t>6</a:t>
            </a:r>
            <a:r>
              <a:rPr lang="el-GR" sz="2400" dirty="0" smtClean="0"/>
              <a:t> χωράει στο 6 ,  </a:t>
            </a:r>
            <a:r>
              <a:rPr lang="el-GR" sz="2400" b="1" dirty="0" smtClean="0"/>
              <a:t>μία φορά </a:t>
            </a:r>
            <a:r>
              <a:rPr lang="el-GR" sz="2400" dirty="0" smtClean="0"/>
              <a:t>γιατί </a:t>
            </a:r>
            <a:r>
              <a:rPr lang="el-GR" sz="2400" b="1" dirty="0" smtClean="0"/>
              <a:t>1</a:t>
            </a:r>
            <a:r>
              <a:rPr lang="el-GR" sz="2400" baseline="30000" dirty="0" smtClean="0"/>
              <a:t>. </a:t>
            </a:r>
            <a:r>
              <a:rPr lang="el-GR" sz="2400" dirty="0" smtClean="0"/>
              <a:t> 6 =6  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57" grpId="0" animBg="1"/>
      <p:bldP spid="62" grpId="0"/>
      <p:bldP spid="64" grpId="0"/>
      <p:bldP spid="91" grpId="0"/>
      <p:bldP spid="9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185736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214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185736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8586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17859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35729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3714744" y="150017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Ε.Κ.Π (3,  6)  = 6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572000" y="2143116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2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3 =6  </a:t>
            </a:r>
            <a:endParaRPr lang="en-US" sz="2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0" y="2643182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πολλαπλασιάζω τον αριθμητή και τον παρονομαστή του κάθε κλάσματος ….. με όσες φορές χωραέι ο παρονομαστής του κάθε κλάσματος  στο  Ε.Κ.Π.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00826" y="2071678"/>
            <a:ext cx="12731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1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6 =6 </a:t>
            </a:r>
            <a:endParaRPr lang="en-US" sz="28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-32" y="43641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71406" y="37212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1406" y="422131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1285852" y="4364188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285852" y="37926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1428728" y="42927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48" y="385762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214546" y="3929066"/>
            <a:ext cx="439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928926" y="435769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928926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928926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4572000" y="4357694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500562" y="37277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4643438" y="42927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3929058" y="385762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3286116" y="385762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2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286116" y="435769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2</a:t>
            </a:r>
            <a:endParaRPr lang="en-US" sz="2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5072066" y="378619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1</a:t>
            </a:r>
            <a:endParaRPr lang="en-US" sz="28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5072066" y="435769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1</a:t>
            </a:r>
            <a:endParaRPr lang="en-US" sz="28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78644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6286512" y="43576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357950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6357950" y="421481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7572396" y="435769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7572396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7715272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7000892" y="385113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7500958" y="521495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8001024" y="550719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8001024" y="493569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8143900" y="543575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58" name="57 - Έλλειψη"/>
          <p:cNvSpPr/>
          <p:nvPr/>
        </p:nvSpPr>
        <p:spPr>
          <a:xfrm>
            <a:off x="3500430" y="4429132"/>
            <a:ext cx="35719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59 - Ευθύγραμμο βέλος σύνδεσης"/>
          <p:cNvCxnSpPr>
            <a:stCxn id="37" idx="2"/>
          </p:cNvCxnSpPr>
          <p:nvPr/>
        </p:nvCxnSpPr>
        <p:spPr>
          <a:xfrm rot="5400000">
            <a:off x="1904652" y="3976362"/>
            <a:ext cx="762664" cy="25717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0" y="5715016"/>
            <a:ext cx="26431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Γιατί ο παρονομαστής 3 χωράει 2 φορές στο Ε.Κ.Π. που είναι  ίσο με 6</a:t>
            </a:r>
            <a:endParaRPr lang="en-US" sz="1400" dirty="0"/>
          </a:p>
        </p:txBody>
      </p:sp>
      <p:sp>
        <p:nvSpPr>
          <p:cNvPr id="65" name="64 - Έλλειψη"/>
          <p:cNvSpPr/>
          <p:nvPr/>
        </p:nvSpPr>
        <p:spPr>
          <a:xfrm>
            <a:off x="5214942" y="4429132"/>
            <a:ext cx="500066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65 - Ευθύγραμμο βέλος σύνδεσης"/>
          <p:cNvCxnSpPr>
            <a:stCxn id="65" idx="3"/>
          </p:cNvCxnSpPr>
          <p:nvPr/>
        </p:nvCxnSpPr>
        <p:spPr>
          <a:xfrm rot="5400000">
            <a:off x="4607720" y="5320312"/>
            <a:ext cx="1144803" cy="2161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857620" y="6119336"/>
            <a:ext cx="26431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Γιατί ο παρονομαστής 6 χωράει 1 φορά στο Ε.Κ.Π. που είναι  ίσο με 6</a:t>
            </a:r>
            <a:endParaRPr lang="en-US" sz="1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62" grpId="0"/>
      <p:bldP spid="64" grpId="0"/>
      <p:bldP spid="92" grpId="0"/>
      <p:bldP spid="17" grpId="0"/>
      <p:bldP spid="19" grpId="0"/>
      <p:bldP spid="20" grpId="0"/>
      <p:bldP spid="23" grpId="0"/>
      <p:bldP spid="24" grpId="0"/>
      <p:bldP spid="25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2" grpId="0"/>
      <p:bldP spid="45" grpId="0"/>
      <p:bldP spid="46" grpId="0"/>
      <p:bldP spid="49" grpId="0"/>
      <p:bldP spid="50" grpId="0"/>
      <p:bldP spid="51" grpId="0"/>
      <p:bldP spid="52" grpId="0"/>
      <p:bldP spid="54" grpId="0"/>
      <p:bldP spid="55" grpId="0"/>
      <p:bldP spid="58" grpId="0" animBg="1"/>
      <p:bldP spid="63" grpId="0"/>
      <p:bldP spid="65" grpId="0" animBg="1"/>
      <p:bldP spid="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185736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214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185736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1442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571604" y="17144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35729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3714744" y="150017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Ε.Κ.Π (5,  10)  = 10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572000" y="2143116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2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5 =6 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00826" y="2071678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1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10 =10 </a:t>
            </a:r>
            <a:endParaRPr lang="en-US" sz="28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-32" y="43641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71406" y="37212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1406" y="422131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1285852" y="4364188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357290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2" y="435769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48" y="385762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214546" y="3929066"/>
            <a:ext cx="439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928926" y="435769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928926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928926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4572000" y="4357694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500562" y="37277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4500562" y="42862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3929058" y="385762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3286116" y="385762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2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286116" y="435769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2</a:t>
            </a:r>
            <a:endParaRPr lang="en-US" sz="2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5072066" y="378619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1</a:t>
            </a:r>
            <a:endParaRPr lang="en-US" sz="28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5072066" y="435769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.</a:t>
            </a:r>
            <a:r>
              <a:rPr lang="el-GR" sz="2800" b="1" dirty="0" smtClean="0">
                <a:solidFill>
                  <a:srgbClr val="7030A0"/>
                </a:solidFill>
              </a:rPr>
              <a:t> 1</a:t>
            </a:r>
            <a:endParaRPr lang="en-US" sz="28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78644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6286512" y="43576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357950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6357950" y="421481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7572396" y="435769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7572396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7572396" y="42862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7000892" y="3851134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7500958" y="521495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8001024" y="550719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8001024" y="493569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-1</a:t>
            </a:r>
            <a:endParaRPr lang="en-US" sz="4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8001024" y="542926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58" name="57 - Έλλειψη"/>
          <p:cNvSpPr/>
          <p:nvPr/>
        </p:nvSpPr>
        <p:spPr>
          <a:xfrm>
            <a:off x="0" y="3571876"/>
            <a:ext cx="2143108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rot="5400000">
            <a:off x="71406" y="5715016"/>
            <a:ext cx="1214446" cy="35719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0" y="6488668"/>
            <a:ext cx="228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Ετερώνυμα κλάσματα</a:t>
            </a:r>
            <a:endParaRPr lang="en-US" dirty="0"/>
          </a:p>
        </p:txBody>
      </p:sp>
      <p:sp>
        <p:nvSpPr>
          <p:cNvPr id="65" name="64 - Έλλειψη"/>
          <p:cNvSpPr/>
          <p:nvPr/>
        </p:nvSpPr>
        <p:spPr>
          <a:xfrm>
            <a:off x="6215074" y="3357562"/>
            <a:ext cx="2357454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65 - Ευθύγραμμο βέλος σύνδεσης"/>
          <p:cNvCxnSpPr>
            <a:endCxn id="67" idx="0"/>
          </p:cNvCxnSpPr>
          <p:nvPr/>
        </p:nvCxnSpPr>
        <p:spPr>
          <a:xfrm rot="5400000">
            <a:off x="5435331" y="5208859"/>
            <a:ext cx="1559470" cy="10001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572000" y="6488668"/>
            <a:ext cx="228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Ομώνυμα κλάσματα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62" grpId="0"/>
      <p:bldP spid="64" grpId="0"/>
      <p:bldP spid="17" grpId="0"/>
      <p:bldP spid="19" grpId="0"/>
      <p:bldP spid="20" grpId="0"/>
      <p:bldP spid="23" grpId="0"/>
      <p:bldP spid="24" grpId="0"/>
      <p:bldP spid="25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2" grpId="0"/>
      <p:bldP spid="45" grpId="0"/>
      <p:bldP spid="46" grpId="0"/>
      <p:bldP spid="49" grpId="0"/>
      <p:bldP spid="50" grpId="0"/>
      <p:bldP spid="51" grpId="0"/>
      <p:bldP spid="52" grpId="0"/>
      <p:bldP spid="54" grpId="0"/>
      <p:bldP spid="55" grpId="0"/>
      <p:bldP spid="58" grpId="0" animBg="1"/>
      <p:bldP spid="63" grpId="0"/>
      <p:bldP spid="65" grpId="0" animBg="1"/>
      <p:bldP spid="6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185736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214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185736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1442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500166" y="17144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35729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3714744" y="150017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Ε.Κ.Π (7,  10)  = 70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572000" y="2143116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7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10 =70 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00826" y="2071678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10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7 =70 </a:t>
            </a:r>
            <a:endParaRPr lang="en-US" sz="28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-32" y="4425743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71406" y="378280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3</a:t>
            </a:r>
            <a:endParaRPr lang="en-US" sz="36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1406" y="428286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7</a:t>
            </a:r>
            <a:endParaRPr lang="en-US" sz="36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1142976" y="4357694"/>
            <a:ext cx="64294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214414" y="378619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3</a:t>
            </a:r>
            <a:endParaRPr lang="en-US" sz="36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1142976" y="435769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48" y="4000504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-</a:t>
            </a:r>
            <a:endParaRPr lang="en-US" sz="36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1928794" y="4000504"/>
            <a:ext cx="439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500298" y="435769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428860" y="378280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3</a:t>
            </a:r>
            <a:endParaRPr lang="en-US" sz="36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428860" y="428625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7</a:t>
            </a:r>
            <a:endParaRPr lang="en-US" sz="36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4000496" y="4357694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929058" y="372774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3</a:t>
            </a:r>
            <a:endParaRPr lang="en-US" sz="36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3929058" y="428625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00430" y="4000504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-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14612" y="3786190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10</a:t>
            </a:r>
            <a:endParaRPr lang="en-US" sz="36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714612" y="428625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10</a:t>
            </a:r>
            <a:endParaRPr lang="en-US" sz="36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286248" y="3786190"/>
            <a:ext cx="785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7</a:t>
            </a:r>
            <a:endParaRPr lang="en-US" sz="36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429124" y="4286256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7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072066" y="392906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500694" y="428625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572132" y="364331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30</a:t>
            </a:r>
            <a:endParaRPr lang="en-US" sz="36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572132" y="414338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70</a:t>
            </a:r>
            <a:endParaRPr lang="en-US" sz="36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715140" y="428625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715140" y="371475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21</a:t>
            </a:r>
            <a:endParaRPr lang="en-US" sz="36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6715140" y="421481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70</a:t>
            </a:r>
            <a:endParaRPr lang="en-US" sz="36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6215074" y="3779696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-</a:t>
            </a:r>
            <a:endParaRPr lang="en-US" sz="36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500298" y="557214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3214678" y="6000768"/>
            <a:ext cx="185738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3214678" y="542926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30 - 21</a:t>
            </a:r>
            <a:endParaRPr lang="en-US" sz="36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3714744" y="600076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70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429256" y="5500702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215074" y="5924353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6286512" y="528299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6276711" y="592594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70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62" grpId="0"/>
      <p:bldP spid="64" grpId="0"/>
      <p:bldP spid="17" grpId="0"/>
      <p:bldP spid="19" grpId="0"/>
      <p:bldP spid="20" grpId="0"/>
      <p:bldP spid="23" grpId="0"/>
      <p:bldP spid="24" grpId="0"/>
      <p:bldP spid="25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2" grpId="0"/>
      <p:bldP spid="45" grpId="0"/>
      <p:bldP spid="46" grpId="0"/>
      <p:bldP spid="49" grpId="0"/>
      <p:bldP spid="50" grpId="0"/>
      <p:bldP spid="51" grpId="0"/>
      <p:bldP spid="52" grpId="0"/>
      <p:bldP spid="54" grpId="0"/>
      <p:bldP spid="55" grpId="0"/>
      <p:bldP spid="59" grpId="0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500166" y="20716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12858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3357562"/>
            <a:ext cx="92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2 (μικρότερος αριθμός) ….λέμε ότι «χωράει ακριβώς » στον αριθμό 8….    γιατί  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4 =8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28596" y="357166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Έστω δύο αριθμοί:</a:t>
            </a:r>
            <a:endParaRPr lang="en-US" sz="32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64344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Άρα</a:t>
            </a:r>
            <a:r>
              <a:rPr lang="el-GR" sz="2400" dirty="0" smtClean="0"/>
              <a:t> ο  αριθμός 2 «χωράει » στον αριθμό 8….    4  φορές</a:t>
            </a:r>
          </a:p>
          <a:p>
            <a:r>
              <a:rPr lang="el-GR" sz="2400" dirty="0" smtClean="0"/>
              <a:t>γιατί  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4 =8</a:t>
            </a:r>
            <a:endParaRPr lang="en-US" sz="2400" baseline="30000" dirty="0"/>
          </a:p>
        </p:txBody>
      </p:sp>
      <p:sp>
        <p:nvSpPr>
          <p:cNvPr id="7" name="6 - TextBox"/>
          <p:cNvSpPr txBox="1"/>
          <p:nvPr/>
        </p:nvSpPr>
        <p:spPr>
          <a:xfrm>
            <a:off x="2143108" y="61436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0" y="5786454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διαιρείται από  τον αριθμό 2           γιατί  8  </a:t>
            </a:r>
            <a:r>
              <a:rPr lang="el-GR" sz="2400" b="1" dirty="0" smtClean="0"/>
              <a:t>:</a:t>
            </a:r>
            <a:r>
              <a:rPr lang="el-GR" sz="2400" b="1" baseline="30000" dirty="0" smtClean="0"/>
              <a:t> </a:t>
            </a:r>
            <a:r>
              <a:rPr lang="el-GR" sz="2400" b="1" dirty="0" smtClean="0"/>
              <a:t> </a:t>
            </a:r>
            <a:r>
              <a:rPr lang="el-GR" sz="2400" dirty="0" smtClean="0"/>
              <a:t>2 =4</a:t>
            </a:r>
            <a:endParaRPr lang="en-US" sz="24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5" grpId="0"/>
      <p:bldP spid="1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185736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214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1857364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9235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571604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428736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5286380" y="1285860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Ε.Κ.Π (2,  5, 6)  = 30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429124" y="2071678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15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2 =30 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00826" y="2071678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5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</a:t>
            </a:r>
            <a:r>
              <a:rPr lang="el-GR" sz="2800" smtClean="0"/>
              <a:t>6 = 30 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143372" y="4214818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071934" y="3639925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7</a:t>
            </a:r>
            <a:endParaRPr lang="en-US" sz="36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4071934" y="414338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2</a:t>
            </a:r>
            <a:endParaRPr lang="en-US" sz="36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5643570" y="4214818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572132" y="358486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5572132" y="414338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5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143504" y="3857628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-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4357686" y="3643314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15</a:t>
            </a:r>
            <a:endParaRPr lang="en-US" sz="36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357686" y="4143380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15</a:t>
            </a:r>
            <a:endParaRPr lang="en-US" sz="36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5929322" y="3643314"/>
            <a:ext cx="785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6</a:t>
            </a:r>
            <a:endParaRPr lang="en-US" sz="36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6072198" y="4143380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6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3428992" y="4000504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0" y="5786454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2372852" y="142873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2857488" y="177943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857488" y="121442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2857488" y="16365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71406" y="443562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42844" y="379268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142844" y="42927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428728" y="4435626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1428728" y="387061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1428728" y="42927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857224" y="400699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2229976" y="400699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>
            <a:off x="2714612" y="4357694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2714612" y="37926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2714612" y="421481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 flipV="1">
            <a:off x="7286644" y="4201830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7215206" y="357187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2</a:t>
            </a:r>
            <a:endParaRPr lang="en-US" sz="3600" b="1" dirty="0"/>
          </a:p>
        </p:txBody>
      </p:sp>
      <p:sp>
        <p:nvSpPr>
          <p:cNvPr id="80" name="79 - Ορθογώνιο"/>
          <p:cNvSpPr/>
          <p:nvPr/>
        </p:nvSpPr>
        <p:spPr>
          <a:xfrm>
            <a:off x="7215206" y="41303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6</a:t>
            </a:r>
            <a:endParaRPr lang="en-US" sz="36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7572396" y="3630326"/>
            <a:ext cx="785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5</a:t>
            </a:r>
            <a:endParaRPr lang="en-US" sz="36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7715272" y="4130392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5</a:t>
            </a:r>
            <a:endParaRPr lang="en-US" sz="36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6858016" y="392906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+</a:t>
            </a:r>
            <a:endParaRPr lang="en-US" sz="36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428596" y="61436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428596" y="5500702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105</a:t>
            </a:r>
            <a:endParaRPr lang="en-US" sz="36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571472" y="607220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30</a:t>
            </a:r>
            <a:endParaRPr lang="en-US" sz="36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2143108" y="6137150"/>
            <a:ext cx="57150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2071670" y="550070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6</a:t>
            </a:r>
            <a:endParaRPr lang="en-US" sz="36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2071670" y="6059218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30</a:t>
            </a:r>
            <a:endParaRPr lang="en-US" sz="3600" dirty="0"/>
          </a:p>
        </p:txBody>
      </p:sp>
      <p:sp>
        <p:nvSpPr>
          <p:cNvPr id="90" name="89 - Ορθογώνιο"/>
          <p:cNvSpPr/>
          <p:nvPr/>
        </p:nvSpPr>
        <p:spPr>
          <a:xfrm>
            <a:off x="1643042" y="5773466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-</a:t>
            </a:r>
            <a:endParaRPr lang="en-US" sz="36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357554" y="6065712"/>
            <a:ext cx="57150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3286116" y="542926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3286116" y="598778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30</a:t>
            </a:r>
            <a:endParaRPr lang="en-US" sz="3600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928926" y="5786454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+</a:t>
            </a:r>
            <a:endParaRPr lang="en-US" sz="36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4317740" y="571501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46336" y="607220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746336" y="542926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109</a:t>
            </a:r>
            <a:endParaRPr lang="en-US" sz="36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889212" y="600076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30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62" grpId="0"/>
      <p:bldP spid="64" grpId="0"/>
      <p:bldP spid="17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2" grpId="0"/>
      <p:bldP spid="52" grpId="0"/>
      <p:bldP spid="57" grpId="0"/>
      <p:bldP spid="63" grpId="0"/>
      <p:bldP spid="65" grpId="0"/>
      <p:bldP spid="58" grpId="0"/>
      <p:bldP spid="66" grpId="0"/>
      <p:bldP spid="69" grpId="0"/>
      <p:bldP spid="72" grpId="0"/>
      <p:bldP spid="73" grpId="0"/>
      <p:bldP spid="74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5" grpId="0"/>
      <p:bldP spid="86" grpId="0"/>
      <p:bldP spid="88" grpId="0"/>
      <p:bldP spid="89" grpId="0"/>
      <p:bldP spid="90" grpId="0"/>
      <p:bldP spid="96" grpId="0"/>
      <p:bldP spid="97" grpId="0"/>
      <p:bldP spid="100" grpId="0"/>
      <p:bldP spid="103" grpId="0"/>
      <p:bldP spid="105" grpId="0"/>
      <p:bldP spid="10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185736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214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500042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71604" y="1857364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9235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571604" y="17144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428736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5286380" y="1285860"/>
            <a:ext cx="3286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Ε.Κ.Π (2,  5, </a:t>
            </a:r>
            <a:r>
              <a:rPr lang="en-US" sz="2800" b="1" dirty="0" smtClean="0">
                <a:solidFill>
                  <a:srgbClr val="FF0000"/>
                </a:solidFill>
              </a:rPr>
              <a:t>15</a:t>
            </a:r>
            <a:r>
              <a:rPr lang="el-GR" sz="2800" b="1" dirty="0" smtClean="0">
                <a:solidFill>
                  <a:srgbClr val="FF0000"/>
                </a:solidFill>
              </a:rPr>
              <a:t>)  = 30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429124" y="2071678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15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2 =30 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00826" y="2071678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5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 </a:t>
            </a:r>
            <a:r>
              <a:rPr lang="el-GR" sz="2800" smtClean="0"/>
              <a:t>6 = 30 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143372" y="4214818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071934" y="3639925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4071934" y="414338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2</a:t>
            </a:r>
            <a:endParaRPr lang="en-US" sz="36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5643570" y="4214818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572132" y="358486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5572132" y="414338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5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143504" y="3857628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-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4357686" y="3643314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15</a:t>
            </a:r>
            <a:endParaRPr lang="en-US" sz="36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357686" y="4143380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15</a:t>
            </a:r>
            <a:endParaRPr lang="en-US" sz="36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5929322" y="3643314"/>
            <a:ext cx="785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6</a:t>
            </a:r>
            <a:endParaRPr lang="en-US" sz="36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6072198" y="4143380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6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3428992" y="3851134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=</a:t>
            </a:r>
            <a:endParaRPr lang="en-US" sz="36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0" y="578645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</a:t>
            </a:r>
            <a:endParaRPr lang="en-US" sz="20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2372852" y="142873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2857488" y="1779432"/>
            <a:ext cx="928694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86050" y="1142984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- 2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3000364" y="1643050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15</a:t>
            </a:r>
            <a:endParaRPr lang="en-US" sz="4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71406" y="428625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42844" y="36433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142844" y="41433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214414" y="4286256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1214414" y="372124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1214414" y="41433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714348" y="3851134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1785918" y="385762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+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>
            <a:off x="2357422" y="4208324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2428860" y="364331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-</a:t>
            </a:r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2571736" y="420832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15</a:t>
            </a:r>
            <a:endParaRPr lang="en-US" sz="4000" dirty="0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7286644" y="4208324"/>
            <a:ext cx="185735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7143768" y="3639925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(x – 2)</a:t>
            </a:r>
            <a:endParaRPr lang="en-US" sz="3600" b="1" dirty="0"/>
          </a:p>
        </p:txBody>
      </p:sp>
      <p:sp>
        <p:nvSpPr>
          <p:cNvPr id="80" name="79 - Ορθογώνιο"/>
          <p:cNvSpPr/>
          <p:nvPr/>
        </p:nvSpPr>
        <p:spPr>
          <a:xfrm>
            <a:off x="7725196" y="41303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6</a:t>
            </a:r>
            <a:endParaRPr lang="en-US" sz="36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8358182" y="3639925"/>
            <a:ext cx="785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2</a:t>
            </a:r>
            <a:endParaRPr lang="en-US" sz="36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4143380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aseline="30000" dirty="0" smtClean="0"/>
              <a:t>.</a:t>
            </a:r>
            <a:r>
              <a:rPr lang="el-GR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2</a:t>
            </a:r>
            <a:endParaRPr lang="en-US" sz="36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6572264" y="3854239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+</a:t>
            </a:r>
            <a:endParaRPr lang="en-US" sz="36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357158" y="5929330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428596" y="550070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15x</a:t>
            </a:r>
            <a:endParaRPr lang="en-US" sz="20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412872" y="592933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30</a:t>
            </a:r>
            <a:endParaRPr lang="en-US" sz="20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1428728" y="5929330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1571604" y="550070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6</a:t>
            </a:r>
            <a:endParaRPr lang="en-US" sz="2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1500166" y="6000768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30</a:t>
            </a:r>
            <a:endParaRPr lang="en-US" sz="2000" dirty="0"/>
          </a:p>
        </p:txBody>
      </p:sp>
      <p:sp>
        <p:nvSpPr>
          <p:cNvPr id="90" name="89 - Ορθογώνιο"/>
          <p:cNvSpPr/>
          <p:nvPr/>
        </p:nvSpPr>
        <p:spPr>
          <a:xfrm>
            <a:off x="1000100" y="5715016"/>
            <a:ext cx="263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-</a:t>
            </a:r>
            <a:endParaRPr lang="en-US" sz="20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2500298" y="5929330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571736" y="550070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2x - 4</a:t>
            </a:r>
            <a:endParaRPr lang="en-US" sz="2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2714612" y="592933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30</a:t>
            </a:r>
            <a:endParaRPr lang="en-US" sz="2000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071670" y="571501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+</a:t>
            </a:r>
            <a:endParaRPr lang="en-US" sz="2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3357554" y="571501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</a:t>
            </a:r>
            <a:endParaRPr lang="en-US" sz="2000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 flipV="1">
            <a:off x="3714744" y="5929330"/>
            <a:ext cx="1714512" cy="321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3786182" y="5529220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15x  -  6 +2x -4</a:t>
            </a:r>
            <a:endParaRPr lang="en-US" sz="2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000496" y="592933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30</a:t>
            </a:r>
            <a:endParaRPr lang="en-US" sz="2000" dirty="0"/>
          </a:p>
        </p:txBody>
      </p:sp>
      <p:sp>
        <p:nvSpPr>
          <p:cNvPr id="108" name="107 - Ορθογώνιο"/>
          <p:cNvSpPr/>
          <p:nvPr/>
        </p:nvSpPr>
        <p:spPr>
          <a:xfrm>
            <a:off x="5572132" y="564357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</a:t>
            </a:r>
            <a:endParaRPr lang="en-US" sz="2000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 flipV="1">
            <a:off x="6259358" y="5857892"/>
            <a:ext cx="1098724" cy="285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6357950" y="542926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17x - 10</a:t>
            </a:r>
            <a:endParaRPr lang="en-US" sz="2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6473672" y="588641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30</a:t>
            </a:r>
            <a:endParaRPr lang="en-US" sz="2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62" grpId="0"/>
      <p:bldP spid="64" grpId="0"/>
      <p:bldP spid="17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2" grpId="0"/>
      <p:bldP spid="52" grpId="0"/>
      <p:bldP spid="57" grpId="0"/>
      <p:bldP spid="63" grpId="0"/>
      <p:bldP spid="65" grpId="0"/>
      <p:bldP spid="58" grpId="0"/>
      <p:bldP spid="66" grpId="0"/>
      <p:bldP spid="69" grpId="0"/>
      <p:bldP spid="72" grpId="0"/>
      <p:bldP spid="73" grpId="0"/>
      <p:bldP spid="74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5" grpId="0"/>
      <p:bldP spid="86" grpId="0"/>
      <p:bldP spid="88" grpId="0"/>
      <p:bldP spid="89" grpId="0"/>
      <p:bldP spid="90" grpId="0"/>
      <p:bldP spid="96" grpId="0"/>
      <p:bldP spid="97" grpId="0"/>
      <p:bldP spid="100" grpId="0"/>
      <p:bldP spid="103" grpId="0"/>
      <p:bldP spid="105" grpId="0"/>
      <p:bldP spid="106" grpId="0"/>
      <p:bldP spid="108" grpId="0"/>
      <p:bldP spid="110" grpId="0"/>
      <p:bldP spid="1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16430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21442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2x</a:t>
            </a:r>
            <a:endParaRPr lang="en-US" sz="24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85720" y="171448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642918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500166" y="164305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21442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 + x</a:t>
            </a:r>
            <a:endParaRPr lang="en-US" sz="24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164305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1357298"/>
            <a:ext cx="279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-</a:t>
            </a:r>
            <a:endParaRPr lang="en-US" sz="24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3714744" y="1500174"/>
            <a:ext cx="307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Ε.Κ.Π (</a:t>
            </a:r>
            <a:r>
              <a:rPr lang="en-US" sz="2400" b="1" dirty="0" smtClean="0">
                <a:solidFill>
                  <a:srgbClr val="FF0000"/>
                </a:solidFill>
              </a:rPr>
              <a:t>6</a:t>
            </a:r>
            <a:r>
              <a:rPr lang="el-GR" sz="2400" b="1" dirty="0" smtClean="0">
                <a:solidFill>
                  <a:srgbClr val="FF0000"/>
                </a:solidFill>
              </a:rPr>
              <a:t>,  </a:t>
            </a:r>
            <a:r>
              <a:rPr lang="en-US" sz="2400" b="1" dirty="0" smtClean="0">
                <a:solidFill>
                  <a:srgbClr val="FF0000"/>
                </a:solidFill>
              </a:rPr>
              <a:t>7</a:t>
            </a:r>
            <a:r>
              <a:rPr lang="el-GR" sz="2400" b="1" dirty="0" smtClean="0">
                <a:solidFill>
                  <a:srgbClr val="FF0000"/>
                </a:solidFill>
              </a:rPr>
              <a:t>)  = </a:t>
            </a:r>
            <a:r>
              <a:rPr lang="en-US" sz="2400" b="1" dirty="0" smtClean="0">
                <a:solidFill>
                  <a:srgbClr val="FF0000"/>
                </a:solidFill>
              </a:rPr>
              <a:t>42</a:t>
            </a:r>
            <a:endParaRPr lang="en-US" sz="24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7358082" y="1357298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7</a:t>
            </a:r>
            <a:r>
              <a:rPr lang="el-GR" sz="2400" baseline="30000" dirty="0" smtClean="0"/>
              <a:t>. </a:t>
            </a:r>
            <a:r>
              <a:rPr lang="el-GR" sz="2400" dirty="0" smtClean="0"/>
              <a:t> </a:t>
            </a:r>
            <a:r>
              <a:rPr lang="en-US" sz="2400" dirty="0" smtClean="0"/>
              <a:t>6</a:t>
            </a:r>
            <a:r>
              <a:rPr lang="el-GR" sz="2400" dirty="0" smtClean="0"/>
              <a:t> =</a:t>
            </a:r>
            <a:r>
              <a:rPr lang="en-US" sz="2400" dirty="0" smtClean="0"/>
              <a:t> 42</a:t>
            </a:r>
            <a:r>
              <a:rPr lang="el-GR" sz="2400" dirty="0" smtClean="0"/>
              <a:t>  </a:t>
            </a:r>
            <a:endParaRPr lang="en-US" sz="24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0" y="3929066"/>
            <a:ext cx="57147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-32" y="346740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2x</a:t>
            </a:r>
            <a:endParaRPr lang="en-US" sz="24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1406" y="392567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1142976" y="3922572"/>
            <a:ext cx="64294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071538" y="342900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 + x</a:t>
            </a:r>
            <a:endParaRPr lang="en-US" sz="24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1142976" y="385762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642910" y="3643314"/>
            <a:ext cx="279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-</a:t>
            </a:r>
            <a:endParaRPr lang="en-US" sz="24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1928794" y="3643314"/>
            <a:ext cx="439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500298" y="3857628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428860" y="342561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2x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428860" y="385762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3786182" y="3857628"/>
            <a:ext cx="1143008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714744" y="3395963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l-GR" sz="2400" b="1" dirty="0" smtClean="0"/>
              <a:t>3</a:t>
            </a:r>
            <a:r>
              <a:rPr lang="en-US" sz="2400" b="1" dirty="0" smtClean="0"/>
              <a:t> +x)</a:t>
            </a:r>
            <a:endParaRPr lang="en-US" sz="24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3929058" y="392906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00430" y="3643314"/>
            <a:ext cx="279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-</a:t>
            </a:r>
            <a:endParaRPr lang="en-US" sz="24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14612" y="3429000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7</a:t>
            </a:r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714612" y="385762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7</a:t>
            </a:r>
            <a:endParaRPr lang="en-US" sz="24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500562" y="3429000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6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286248" y="392906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6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072066" y="357187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500694" y="385762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500694" y="3467401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14x</a:t>
            </a:r>
            <a:endParaRPr lang="en-US" sz="24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500694" y="392906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42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715140" y="3857628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715140" y="335756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18 +6x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7000892" y="385762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42</a:t>
            </a:r>
            <a:endParaRPr lang="en-US" sz="24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6357950" y="3571876"/>
            <a:ext cx="279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-</a:t>
            </a:r>
            <a:endParaRPr lang="en-US" sz="24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14282" y="51104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785786" y="5357826"/>
            <a:ext cx="185738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14348" y="485776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14x </a:t>
            </a:r>
            <a:r>
              <a:rPr lang="el-GR" sz="2400" b="1" dirty="0" smtClean="0"/>
              <a:t> - </a:t>
            </a:r>
            <a:r>
              <a:rPr lang="en-US" sz="2400" b="1" dirty="0" smtClean="0"/>
              <a:t>18  -6x</a:t>
            </a:r>
            <a:endParaRPr lang="en-US" sz="24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357290" y="542926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42</a:t>
            </a:r>
            <a:endParaRPr lang="en-US" sz="24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928926" y="500063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3643306" y="5286388"/>
            <a:ext cx="150019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714744" y="492919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8x -18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929058" y="528638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42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9" grpId="0"/>
      <p:bldP spid="43" grpId="0"/>
      <p:bldP spid="48" grpId="0"/>
      <p:bldP spid="61" grpId="0"/>
      <p:bldP spid="62" grpId="0"/>
      <p:bldP spid="64" grpId="0"/>
      <p:bldP spid="19" grpId="0"/>
      <p:bldP spid="20" grpId="0"/>
      <p:bldP spid="23" grpId="0"/>
      <p:bldP spid="24" grpId="0"/>
      <p:bldP spid="25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2" grpId="0"/>
      <p:bldP spid="45" grpId="0"/>
      <p:bldP spid="46" grpId="0"/>
      <p:bldP spid="49" grpId="0"/>
      <p:bldP spid="50" grpId="0"/>
      <p:bldP spid="51" grpId="0"/>
      <p:bldP spid="52" grpId="0"/>
      <p:bldP spid="54" grpId="0"/>
      <p:bldP spid="55" grpId="0"/>
      <p:bldP spid="59" grpId="0"/>
      <p:bldP spid="70" grpId="0"/>
      <p:bldP spid="7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42844" y="1895765"/>
            <a:ext cx="420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Πρόσθεση / Αφαίρεση ετερώνυμων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2857488" y="642918"/>
            <a:ext cx="2134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Παραδείγματα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142976" y="2181517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214414" y="17528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1285852" y="218151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571472" y="189576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1857356" y="1928802"/>
            <a:ext cx="439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3143240" y="4289645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3071802" y="38576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6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3071802" y="42896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4643438" y="428625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643438" y="386101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</a:t>
            </a:r>
            <a:endParaRPr lang="en-US" sz="24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4714876" y="428625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4214810" y="407194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+</a:t>
            </a:r>
            <a:endParaRPr lang="en-US" sz="24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3357554" y="3861017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5</a:t>
            </a:r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357554" y="4289645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5</a:t>
            </a:r>
            <a:endParaRPr lang="en-US" sz="24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929190" y="385762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1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929190" y="428625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b="1" dirty="0" smtClean="0">
                <a:solidFill>
                  <a:srgbClr val="7030A0"/>
                </a:solidFill>
              </a:rPr>
              <a:t> 1</a:t>
            </a:r>
            <a:endParaRPr lang="en-US" sz="24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4786314" y="603380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786314" y="564357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30</a:t>
            </a:r>
            <a:endParaRPr lang="en-US" sz="24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4786314" y="610524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902119" y="6000768"/>
            <a:ext cx="455831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000760" y="557214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6000760" y="603916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5572132" y="57480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+</a:t>
            </a:r>
            <a:endParaRPr lang="en-US" sz="24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4357686" y="57864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7000892" y="57810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7715272" y="6066842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929586" y="563821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</a:rPr>
              <a:t>34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8001024" y="606684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5786446" y="171448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Ε.Κ.Π. (1,  5)  = 5</a:t>
            </a:r>
            <a:endParaRPr lang="en-US" dirty="0"/>
          </a:p>
        </p:txBody>
      </p:sp>
      <p:sp>
        <p:nvSpPr>
          <p:cNvPr id="65" name="64 - Ορθογώνιο"/>
          <p:cNvSpPr/>
          <p:nvPr/>
        </p:nvSpPr>
        <p:spPr>
          <a:xfrm>
            <a:off x="2349702" y="178592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3286116" y="2214554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357554" y="178592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69" name="68 - Ορθογώνιο"/>
          <p:cNvSpPr/>
          <p:nvPr/>
        </p:nvSpPr>
        <p:spPr>
          <a:xfrm>
            <a:off x="3357554" y="22145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2857488" y="20002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2357422" y="4071942"/>
            <a:ext cx="439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2278264" y="2214554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Ορθογώνιο"/>
          <p:cNvSpPr/>
          <p:nvPr/>
        </p:nvSpPr>
        <p:spPr>
          <a:xfrm>
            <a:off x="2349702" y="2214554"/>
            <a:ext cx="2762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dirty="0"/>
          </a:p>
        </p:txBody>
      </p:sp>
      <p:sp>
        <p:nvSpPr>
          <p:cNvPr id="76" name="75 - Ελεύθερη σχεδίαση"/>
          <p:cNvSpPr/>
          <p:nvPr/>
        </p:nvSpPr>
        <p:spPr>
          <a:xfrm>
            <a:off x="357158" y="1357298"/>
            <a:ext cx="1961605" cy="672736"/>
          </a:xfrm>
          <a:custGeom>
            <a:avLst/>
            <a:gdLst>
              <a:gd name="connsiteX0" fmla="*/ 0 w 1961605"/>
              <a:gd name="connsiteY0" fmla="*/ 672736 h 672736"/>
              <a:gd name="connsiteX1" fmla="*/ 561703 w 1961605"/>
              <a:gd name="connsiteY1" fmla="*/ 97971 h 672736"/>
              <a:gd name="connsiteX2" fmla="*/ 1397725 w 1961605"/>
              <a:gd name="connsiteY2" fmla="*/ 84908 h 672736"/>
              <a:gd name="connsiteX3" fmla="*/ 1867988 w 1961605"/>
              <a:gd name="connsiteY3" fmla="*/ 280851 h 672736"/>
              <a:gd name="connsiteX4" fmla="*/ 1959428 w 1961605"/>
              <a:gd name="connsiteY4" fmla="*/ 398416 h 672736"/>
              <a:gd name="connsiteX5" fmla="*/ 1959428 w 1961605"/>
              <a:gd name="connsiteY5" fmla="*/ 398416 h 672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61605" h="672736">
                <a:moveTo>
                  <a:pt x="0" y="672736"/>
                </a:moveTo>
                <a:cubicBezTo>
                  <a:pt x="164374" y="434339"/>
                  <a:pt x="328749" y="195942"/>
                  <a:pt x="561703" y="97971"/>
                </a:cubicBezTo>
                <a:cubicBezTo>
                  <a:pt x="794657" y="0"/>
                  <a:pt x="1180011" y="54428"/>
                  <a:pt x="1397725" y="84908"/>
                </a:cubicBezTo>
                <a:cubicBezTo>
                  <a:pt x="1615439" y="115388"/>
                  <a:pt x="1774371" y="228600"/>
                  <a:pt x="1867988" y="280851"/>
                </a:cubicBezTo>
                <a:cubicBezTo>
                  <a:pt x="1961605" y="333102"/>
                  <a:pt x="1959428" y="398416"/>
                  <a:pt x="1959428" y="398416"/>
                </a:cubicBezTo>
                <a:lnTo>
                  <a:pt x="1959428" y="398416"/>
                </a:lnTo>
              </a:path>
            </a:pathLst>
          </a:cu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Ορθογώνιο"/>
          <p:cNvSpPr/>
          <p:nvPr/>
        </p:nvSpPr>
        <p:spPr>
          <a:xfrm>
            <a:off x="642910" y="1214422"/>
            <a:ext cx="113845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Το κάνω κλάσμα</a:t>
            </a:r>
            <a:endParaRPr lang="en-US" sz="11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500034" y="389602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1436448" y="4324657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1507886" y="389602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1507886" y="432465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dirty="0"/>
          </a:p>
        </p:txBody>
      </p:sp>
      <p:sp>
        <p:nvSpPr>
          <p:cNvPr id="87" name="86 - Ορθογώνιο"/>
          <p:cNvSpPr/>
          <p:nvPr/>
        </p:nvSpPr>
        <p:spPr>
          <a:xfrm>
            <a:off x="1007820" y="411034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428596" y="4324657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Ορθογώνιο"/>
          <p:cNvSpPr/>
          <p:nvPr/>
        </p:nvSpPr>
        <p:spPr>
          <a:xfrm>
            <a:off x="500034" y="4324657"/>
            <a:ext cx="2762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43" grpId="0"/>
      <p:bldP spid="48" grpId="0"/>
      <p:bldP spid="61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9" grpId="0"/>
      <p:bldP spid="41" grpId="0"/>
      <p:bldP spid="45" grpId="0"/>
      <p:bldP spid="46" grpId="0"/>
      <p:bldP spid="49" grpId="0"/>
      <p:bldP spid="50" grpId="0"/>
      <p:bldP spid="51" grpId="0"/>
      <p:bldP spid="52" grpId="0"/>
      <p:bldP spid="59" grpId="0"/>
      <p:bldP spid="70" grpId="0"/>
      <p:bldP spid="71" grpId="0"/>
      <p:bldP spid="56" grpId="0"/>
      <p:bldP spid="65" grpId="0"/>
      <p:bldP spid="67" grpId="0"/>
      <p:bldP spid="69" grpId="0"/>
      <p:bldP spid="72" grpId="0"/>
      <p:bldP spid="73" grpId="0"/>
      <p:bldP spid="75" grpId="0"/>
      <p:bldP spid="76" grpId="0" animBg="1"/>
      <p:bldP spid="77" grpId="0"/>
      <p:bldP spid="83" grpId="0"/>
      <p:bldP spid="85" grpId="0"/>
      <p:bldP spid="86" grpId="0"/>
      <p:bldP spid="87" grpId="0"/>
      <p:bldP spid="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3108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38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3429000"/>
            <a:ext cx="92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3 (μικρότερος αριθμός) ….λέμε ότι «χωράει ακριβώς » στον αριθμό 6….    γιατί  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3 =6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509558" y="72388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Έστω δύο αριθμοί:</a:t>
            </a:r>
            <a:endParaRPr lang="en-US" sz="32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42876" y="4429132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Άρα</a:t>
            </a:r>
            <a:r>
              <a:rPr lang="el-GR" sz="2400" dirty="0" smtClean="0"/>
              <a:t> ο  αριθμός 3 «χωράει » στον αριθμό 6….    </a:t>
            </a:r>
            <a:r>
              <a:rPr lang="en-US" sz="2400" dirty="0" smtClean="0"/>
              <a:t>2</a:t>
            </a:r>
            <a:r>
              <a:rPr lang="el-GR" sz="2400" dirty="0" smtClean="0"/>
              <a:t> φορές</a:t>
            </a:r>
          </a:p>
          <a:p>
            <a:r>
              <a:rPr lang="el-GR" sz="2400" dirty="0" smtClean="0"/>
              <a:t>γιατί  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3 =6</a:t>
            </a:r>
            <a:endParaRPr lang="en-US" sz="2400" baseline="30000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5786454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6 διαιρείται από  τον αριθμό 3           γιατί  6  </a:t>
            </a:r>
            <a:r>
              <a:rPr lang="el-GR" sz="2400" b="1" dirty="0" smtClean="0"/>
              <a:t>:</a:t>
            </a:r>
            <a:r>
              <a:rPr lang="el-GR" sz="2400" b="1" baseline="30000" dirty="0" smtClean="0"/>
              <a:t>  </a:t>
            </a:r>
            <a:r>
              <a:rPr lang="el-GR" sz="2400" b="1" dirty="0" smtClean="0"/>
              <a:t> </a:t>
            </a:r>
            <a:r>
              <a:rPr lang="el-GR" sz="2400" dirty="0" smtClean="0"/>
              <a:t>3 = 2</a:t>
            </a:r>
            <a:endParaRPr lang="en-US" sz="24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5" grpId="0"/>
      <p:bldP spid="17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3108" y="250030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15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38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3357562"/>
            <a:ext cx="92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5 (μικρότερος αριθμός) ….λέμε ότι «χωράει ακριβώς » στον αριθμό 15….    γιατί  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3 =15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509558" y="72388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Έστω δύο αριθμοί:</a:t>
            </a:r>
            <a:endParaRPr lang="en-US" sz="32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20" y="428625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Άρα</a:t>
            </a:r>
            <a:r>
              <a:rPr lang="el-GR" sz="2400" dirty="0" smtClean="0"/>
              <a:t> ο  αριθμός 5 «χωράει » στον αριθμό 15….    3 φορές</a:t>
            </a:r>
          </a:p>
          <a:p>
            <a:r>
              <a:rPr lang="el-GR" sz="2400" dirty="0" smtClean="0"/>
              <a:t>γιατί  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3 =15</a:t>
            </a:r>
            <a:endParaRPr lang="en-US" sz="2400" baseline="30000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5786454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15  διαιρείται από  τον αριθμό 5           γιατί  15  </a:t>
            </a:r>
            <a:r>
              <a:rPr lang="el-GR" sz="2400" b="1" dirty="0" smtClean="0"/>
              <a:t>:</a:t>
            </a:r>
            <a:r>
              <a:rPr lang="el-GR" sz="2400" b="1" baseline="30000" dirty="0" smtClean="0"/>
              <a:t> </a:t>
            </a:r>
            <a:r>
              <a:rPr lang="el-GR" sz="2400" b="1" dirty="0" smtClean="0"/>
              <a:t> </a:t>
            </a:r>
            <a:r>
              <a:rPr lang="el-GR" sz="2400" dirty="0" smtClean="0"/>
              <a:t>5  = 3</a:t>
            </a:r>
            <a:endParaRPr lang="en-US" sz="24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5" grpId="0"/>
      <p:bldP spid="17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3108" y="250030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38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3571876"/>
            <a:ext cx="92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5 (μικρότερος αριθμός) ….λέμε ότι «χωράει ακριβώς » στον αριθμό 10….    γιατί  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2 =10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509558" y="72388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Έστω δύο αριθμοί:</a:t>
            </a:r>
            <a:endParaRPr lang="en-US" sz="32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42844" y="4786322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Άρα</a:t>
            </a:r>
            <a:r>
              <a:rPr lang="el-GR" sz="2400" dirty="0" smtClean="0"/>
              <a:t> ο  αριθμός 5 «χωράει » στον αριθμό 10….    2 φορές</a:t>
            </a:r>
          </a:p>
          <a:p>
            <a:r>
              <a:rPr lang="el-GR" sz="2400" dirty="0" smtClean="0"/>
              <a:t>γιατί  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sz="2400" dirty="0" smtClean="0"/>
              <a:t>2 =10</a:t>
            </a:r>
            <a:endParaRPr lang="en-US" sz="2400" baseline="30000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5929330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10 διαιρείται από  τον αριθμό 5           γιατί  10  </a:t>
            </a:r>
            <a:r>
              <a:rPr lang="el-GR" sz="2400" b="1" dirty="0" smtClean="0"/>
              <a:t>:</a:t>
            </a:r>
            <a:r>
              <a:rPr lang="el-GR" sz="2400" b="1" baseline="30000" dirty="0" smtClean="0"/>
              <a:t> </a:t>
            </a:r>
            <a:r>
              <a:rPr lang="el-GR" sz="2400" b="1" dirty="0" smtClean="0"/>
              <a:t> </a:t>
            </a:r>
            <a:r>
              <a:rPr lang="el-GR" sz="2400" dirty="0" smtClean="0"/>
              <a:t>5  =  2</a:t>
            </a:r>
            <a:endParaRPr lang="en-US" sz="24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5" grpId="0"/>
      <p:bldP spid="17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Πολλαπλάσια ενός αριθμού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(π.χ. πολλαπλάσια του αριθμού 3) είναι όλοι οι αριθμοί που προκύπτουν από το πολλαπλασιασμό του αριθμού αυτού με άλλους τυχαίους αριθμούς.</a:t>
            </a:r>
          </a:p>
          <a:p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928662" y="0"/>
            <a:ext cx="5857916" cy="869947"/>
          </a:xfrm>
        </p:spPr>
        <p:txBody>
          <a:bodyPr>
            <a:normAutofit/>
          </a:bodyPr>
          <a:lstStyle/>
          <a:p>
            <a:r>
              <a:rPr lang="el-GR" dirty="0" smtClean="0"/>
              <a:t>Πολλαπλάσια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20" y="2071678"/>
            <a:ext cx="72866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 μερικά </a:t>
            </a:r>
            <a:r>
              <a:rPr lang="el-GR" sz="2400" b="1" dirty="0" smtClean="0"/>
              <a:t>πολλαπλάσια του 3 </a:t>
            </a:r>
            <a:r>
              <a:rPr lang="el-GR" sz="2400" dirty="0" smtClean="0"/>
              <a:t>είναι οι αριθμοί:</a:t>
            </a:r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400" b="1" dirty="0" smtClean="0"/>
              <a:t>6</a:t>
            </a:r>
            <a:r>
              <a:rPr lang="el-GR" sz="2400" dirty="0" smtClean="0"/>
              <a:t>        (γιατί 2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3 = 6) </a:t>
            </a:r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400" b="1" dirty="0" smtClean="0"/>
              <a:t>300</a:t>
            </a:r>
            <a:r>
              <a:rPr lang="el-GR" sz="2400" dirty="0" smtClean="0"/>
              <a:t>     (γιατί 100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3 =300) </a:t>
            </a:r>
          </a:p>
          <a:p>
            <a:pPr marL="457200" indent="-457200">
              <a:buAutoNum type="arabicPlain" startAt="300"/>
            </a:pPr>
            <a:endParaRPr lang="el-GR" sz="2400" b="1" dirty="0" smtClean="0"/>
          </a:p>
          <a:p>
            <a:pPr marL="457200" indent="-457200"/>
            <a:r>
              <a:rPr lang="el-GR" sz="2400" b="1" dirty="0" smtClean="0"/>
              <a:t>21</a:t>
            </a:r>
            <a:r>
              <a:rPr lang="el-GR" sz="2400" dirty="0" smtClean="0"/>
              <a:t>        (γιατί 7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3 = 21)</a:t>
            </a:r>
          </a:p>
          <a:p>
            <a:pPr marL="457200" indent="-457200"/>
            <a:endParaRPr lang="el-GR" sz="2400" dirty="0"/>
          </a:p>
          <a:p>
            <a:pPr marL="457200" indent="-457200"/>
            <a:endParaRPr lang="el-GR" sz="2400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428596" y="785794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Ένας τυχαίος αριθμός (π.χ. αριθμός 8) μπορεί να είναι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πολλαπλάσιο ενός άλλου αριθμού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, αν προκύπτει από το πολλαπλασιασμού αυτού του αριθμού με άλλον αριθμό.</a:t>
            </a:r>
          </a:p>
          <a:p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928662" y="0"/>
            <a:ext cx="5857916" cy="869947"/>
          </a:xfrm>
        </p:spPr>
        <p:txBody>
          <a:bodyPr>
            <a:normAutofit/>
          </a:bodyPr>
          <a:lstStyle/>
          <a:p>
            <a:r>
              <a:rPr lang="el-GR" dirty="0" smtClean="0"/>
              <a:t>Πολλαπλάσια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642910" y="2357430"/>
            <a:ext cx="72866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 ο </a:t>
            </a:r>
            <a:r>
              <a:rPr lang="el-GR" sz="2400" b="1" dirty="0" smtClean="0"/>
              <a:t>αριθμός 8</a:t>
            </a:r>
            <a:r>
              <a:rPr lang="el-GR" sz="2400" dirty="0" smtClean="0"/>
              <a:t> </a:t>
            </a:r>
            <a:r>
              <a:rPr lang="el-GR" sz="2400" u="sng" dirty="0" smtClean="0"/>
              <a:t>είναι πολλαπλάσιο </a:t>
            </a:r>
            <a:r>
              <a:rPr lang="el-GR" sz="2400" dirty="0" smtClean="0"/>
              <a:t>των αριθμών:</a:t>
            </a:r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400" b="1" dirty="0" smtClean="0"/>
              <a:t>4</a:t>
            </a:r>
            <a:r>
              <a:rPr lang="el-GR" sz="2400" dirty="0" smtClean="0"/>
              <a:t>        (γιατί 4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2 = 8) </a:t>
            </a:r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400" b="1" dirty="0" smtClean="0"/>
              <a:t>2</a:t>
            </a:r>
            <a:r>
              <a:rPr lang="el-GR" sz="2400" dirty="0" smtClean="0"/>
              <a:t>     (γιατί 4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2 = 8) </a:t>
            </a:r>
          </a:p>
          <a:p>
            <a:pPr marL="457200" indent="-457200">
              <a:buAutoNum type="arabicPlain" startAt="300"/>
            </a:pPr>
            <a:endParaRPr lang="el-GR" sz="2400" b="1" dirty="0" smtClean="0"/>
          </a:p>
          <a:p>
            <a:pPr marL="457200" indent="-457200"/>
            <a:r>
              <a:rPr lang="el-GR" sz="2400" b="1" dirty="0" smtClean="0"/>
              <a:t>8</a:t>
            </a:r>
            <a:r>
              <a:rPr lang="el-GR" sz="2400" dirty="0" smtClean="0"/>
              <a:t>     (γιατί 8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1 = 8)</a:t>
            </a:r>
            <a:endParaRPr lang="el-GR" sz="2400" dirty="0"/>
          </a:p>
          <a:p>
            <a:pPr marL="457200" indent="-457200"/>
            <a:endParaRPr lang="el-GR" sz="2400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2428860" y="21429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Ε.Κ.Π. = ελάχιστο κοινό πολλαπλάσιο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2286016" cy="571479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Ε.Κ.Π.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642918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Ερώτηση 1</a:t>
            </a:r>
          </a:p>
          <a:p>
            <a:r>
              <a:rPr lang="el-GR" sz="2000" dirty="0" smtClean="0"/>
              <a:t>Βρείτε το ελάχιστο κοινό πολλαπλάσιο  (=Ε.Κ.Π.) των αριθμών:  6,    4,   3</a:t>
            </a:r>
            <a:endParaRPr lang="en-US" sz="2000" dirty="0"/>
          </a:p>
        </p:txBody>
      </p:sp>
      <p:sp>
        <p:nvSpPr>
          <p:cNvPr id="5" name="4 - TextBox"/>
          <p:cNvSpPr txBox="1"/>
          <p:nvPr/>
        </p:nvSpPr>
        <p:spPr>
          <a:xfrm>
            <a:off x="2571736" y="164305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07167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βρω τα πρώτα πολλαπλάσια των αριθμών … και μετά θα ψάξω για ένα πολλαπλάσιο που είναι το ίδιο (κοινό πολλαπλάσιο) και για τους τρεις αριθμούς….. και να είναι το μικρότερο (ελάχιστο) πολλαπλάσιο .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3571876"/>
            <a:ext cx="771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Πολλαπλάσια του 6:        </a:t>
            </a:r>
            <a:r>
              <a:rPr lang="el-GR" dirty="0" smtClean="0"/>
              <a:t>6,    12,    18,     24,    30,      36,    42      ……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4286256"/>
            <a:ext cx="771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Πολλαπλάσια του 4:        </a:t>
            </a:r>
            <a:r>
              <a:rPr lang="el-GR" dirty="0" smtClean="0"/>
              <a:t>4,    8,    12,     16,    20,      24,    28       ……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5143512"/>
            <a:ext cx="771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Πολλαπλάσια του 3:        </a:t>
            </a:r>
            <a:r>
              <a:rPr lang="el-GR" dirty="0" smtClean="0"/>
              <a:t>3,    6,    9,     12,    15,      18,    21,    24,  27,  30        ……</a:t>
            </a:r>
            <a:endParaRPr lang="en-US" dirty="0"/>
          </a:p>
        </p:txBody>
      </p:sp>
      <p:sp>
        <p:nvSpPr>
          <p:cNvPr id="10" name="9 - Έλλειψη"/>
          <p:cNvSpPr/>
          <p:nvPr/>
        </p:nvSpPr>
        <p:spPr>
          <a:xfrm>
            <a:off x="3786182" y="3571876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786314" y="4286256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715008" y="5143512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857488" y="5857892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αριθμός 24 είναι το Ε.Κ.Π. των αριθμών 6,  4,  3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428728" y="648866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Ε.Κ.Π. (6,4,3) =  24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5" grpId="0" animBg="1"/>
      <p:bldP spid="16" grpId="0"/>
      <p:bldP spid="1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5372</TotalTime>
  <Words>2168</Words>
  <Application>Microsoft Office PowerPoint</Application>
  <PresentationFormat>Προβολή στην οθόνη (4:3)</PresentationFormat>
  <Paragraphs>738</Paragraphs>
  <Slides>33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4" baseType="lpstr">
      <vt:lpstr>Θέμα του Office</vt:lpstr>
      <vt:lpstr>ΚΛΑΣΜΑΤΑ </vt:lpstr>
      <vt:lpstr>ΚΛΑΣΜΑΤΑ </vt:lpstr>
      <vt:lpstr>Διαφάνεια 3</vt:lpstr>
      <vt:lpstr>Διαφάνεια 4</vt:lpstr>
      <vt:lpstr>Διαφάνεια 5</vt:lpstr>
      <vt:lpstr>Διαφάνεια 6</vt:lpstr>
      <vt:lpstr>Πολλαπλάσια</vt:lpstr>
      <vt:lpstr>Πολλαπλάσια</vt:lpstr>
      <vt:lpstr>Ε.Κ.Π.</vt:lpstr>
      <vt:lpstr>Ε.Κ.Π.</vt:lpstr>
      <vt:lpstr>Ε.Κ.Π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534</cp:revision>
  <dcterms:created xsi:type="dcterms:W3CDTF">2020-10-22T18:03:48Z</dcterms:created>
  <dcterms:modified xsi:type="dcterms:W3CDTF">2021-01-08T21:51:39Z</dcterms:modified>
</cp:coreProperties>
</file>