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59" r:id="rId5"/>
    <p:sldId id="280" r:id="rId6"/>
    <p:sldId id="283" r:id="rId7"/>
    <p:sldId id="288" r:id="rId8"/>
    <p:sldId id="290" r:id="rId9"/>
    <p:sldId id="291" r:id="rId10"/>
    <p:sldId id="281" r:id="rId11"/>
    <p:sldId id="282" r:id="rId12"/>
    <p:sldId id="284" r:id="rId13"/>
    <p:sldId id="292" r:id="rId14"/>
    <p:sldId id="293" r:id="rId15"/>
    <p:sldId id="294" r:id="rId16"/>
    <p:sldId id="298" r:id="rId17"/>
    <p:sldId id="300" r:id="rId18"/>
    <p:sldId id="301" r:id="rId19"/>
    <p:sldId id="302" r:id="rId20"/>
    <p:sldId id="303" r:id="rId21"/>
    <p:sldId id="304" r:id="rId22"/>
    <p:sldId id="297" r:id="rId23"/>
    <p:sldId id="305" r:id="rId24"/>
    <p:sldId id="299" r:id="rId25"/>
    <p:sldId id="285" r:id="rId26"/>
    <p:sldId id="286" r:id="rId27"/>
    <p:sldId id="306" r:id="rId28"/>
    <p:sldId id="307" r:id="rId29"/>
    <p:sldId id="308" r:id="rId30"/>
    <p:sldId id="312" r:id="rId31"/>
    <p:sldId id="313" r:id="rId32"/>
    <p:sldId id="309" r:id="rId33"/>
    <p:sldId id="310" r:id="rId34"/>
    <p:sldId id="314" r:id="rId35"/>
    <p:sldId id="311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721" autoAdjust="0"/>
    <p:restoredTop sz="94660"/>
  </p:normalViewPr>
  <p:slideViewPr>
    <p:cSldViewPr>
      <p:cViewPr>
        <p:scale>
          <a:sx n="70" d="100"/>
          <a:sy n="70" d="100"/>
        </p:scale>
        <p:origin x="-170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2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Έκρηξη 2"/>
          <p:cNvSpPr/>
          <p:nvPr/>
        </p:nvSpPr>
        <p:spPr>
          <a:xfrm>
            <a:off x="2643174" y="2214554"/>
            <a:ext cx="6500826" cy="4857760"/>
          </a:xfrm>
          <a:prstGeom prst="irregularSeal2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428604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Δυνάμεις….. </a:t>
            </a:r>
            <a:r>
              <a:rPr lang="el-GR" b="1" smtClean="0">
                <a:solidFill>
                  <a:srgbClr val="FF0000"/>
                </a:solidFill>
              </a:rPr>
              <a:t>στα </a:t>
            </a:r>
            <a:r>
              <a:rPr lang="el-GR" b="1" dirty="0" smtClean="0">
                <a:solidFill>
                  <a:srgbClr val="FF0000"/>
                </a:solidFill>
              </a:rPr>
              <a:t>μαθηματικά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643438" y="457200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3</a:t>
            </a:r>
            <a:r>
              <a:rPr lang="el-GR" sz="4000" baseline="30000" dirty="0" smtClean="0"/>
              <a:t>2</a:t>
            </a:r>
            <a:endParaRPr lang="en-US" sz="4000" baseline="30000" dirty="0"/>
          </a:p>
        </p:txBody>
      </p:sp>
      <p:sp>
        <p:nvSpPr>
          <p:cNvPr id="9" name="8 - TextBox"/>
          <p:cNvSpPr txBox="1"/>
          <p:nvPr/>
        </p:nvSpPr>
        <p:spPr>
          <a:xfrm>
            <a:off x="6643702" y="45005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r>
              <a:rPr lang="el-GR" sz="4000" b="1" baseline="30000" dirty="0" smtClean="0"/>
              <a:t>3</a:t>
            </a:r>
            <a:endParaRPr lang="en-US" sz="4000" b="1" baseline="30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5857884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baseline="30000" dirty="0" smtClean="0"/>
              <a:t>6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535782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r>
              <a:rPr lang="el-GR" sz="4000" b="1" baseline="30000" dirty="0" smtClean="0"/>
              <a:t>6</a:t>
            </a:r>
            <a:endParaRPr lang="en-US" sz="4000" b="1" baseline="30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500562" y="364331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r>
              <a:rPr lang="en-US" sz="4000" b="1" baseline="30000" dirty="0" smtClean="0"/>
              <a:t>-5</a:t>
            </a:r>
            <a:endParaRPr lang="en-US" sz="4000" b="1" baseline="30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3714744" y="5286388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(-7)</a:t>
            </a:r>
            <a:r>
              <a:rPr lang="el-GR" sz="2800" b="1" baseline="30000" dirty="0" smtClean="0"/>
              <a:t>6</a:t>
            </a:r>
            <a:endParaRPr lang="en-US" sz="2800" b="1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Επεξήγηση με σύννεφο"/>
          <p:cNvSpPr/>
          <p:nvPr/>
        </p:nvSpPr>
        <p:spPr>
          <a:xfrm>
            <a:off x="214282" y="571480"/>
            <a:ext cx="1500198" cy="1428760"/>
          </a:xfrm>
          <a:prstGeom prst="cloudCallout">
            <a:avLst>
              <a:gd name="adj1" fmla="val -11906"/>
              <a:gd name="adj2" fmla="val 8286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2571744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7 στην δευτέρα  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7 στο τετράγωνο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7000892" y="428604"/>
            <a:ext cx="1500198" cy="1428760"/>
          </a:xfrm>
          <a:prstGeom prst="cloudCallout">
            <a:avLst>
              <a:gd name="adj1" fmla="val -35917"/>
              <a:gd name="adj2" fmla="val 8674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7429520" y="857232"/>
            <a:ext cx="48923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8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6357950" y="2428868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8 στην τρίτη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8 στο κύβο</a:t>
            </a:r>
            <a:endParaRPr lang="en-US" dirty="0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2928926" y="4572008"/>
            <a:ext cx="1500198" cy="1428760"/>
          </a:xfrm>
          <a:prstGeom prst="cloudCallout">
            <a:avLst>
              <a:gd name="adj1" fmla="val 114616"/>
              <a:gd name="adj2" fmla="val 615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929198"/>
            <a:ext cx="46839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572132" y="5143512"/>
            <a:ext cx="192882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n-US" dirty="0" smtClean="0"/>
              <a:t>x</a:t>
            </a:r>
            <a:r>
              <a:rPr lang="el-GR" dirty="0" smtClean="0"/>
              <a:t> στην τετάρτη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642910" y="857232"/>
            <a:ext cx="5741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3600" b="1" dirty="0" smtClean="0"/>
              <a:t>7</a:t>
            </a:r>
            <a:r>
              <a:rPr lang="el-GR" sz="3600" b="1" baseline="30000" dirty="0" smtClean="0"/>
              <a:t>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 animBg="1"/>
      <p:bldP spid="24" grpId="0" animBg="1"/>
      <p:bldP spid="25" grpId="0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Επεξήγηση με σύννεφο"/>
          <p:cNvSpPr/>
          <p:nvPr/>
        </p:nvSpPr>
        <p:spPr>
          <a:xfrm>
            <a:off x="214282" y="571480"/>
            <a:ext cx="1500198" cy="1428760"/>
          </a:xfrm>
          <a:prstGeom prst="cloudCallout">
            <a:avLst>
              <a:gd name="adj1" fmla="val -11906"/>
              <a:gd name="adj2" fmla="val 8286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714348" y="928670"/>
            <a:ext cx="56297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4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-6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0" y="2571744"/>
            <a:ext cx="192882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4 στην </a:t>
            </a:r>
            <a:r>
              <a:rPr lang="el-GR" b="1" dirty="0" smtClean="0">
                <a:solidFill>
                  <a:srgbClr val="FF0000"/>
                </a:solidFill>
              </a:rPr>
              <a:t>μείον</a:t>
            </a:r>
            <a:r>
              <a:rPr lang="el-GR" dirty="0" smtClean="0"/>
              <a:t> έκτη</a:t>
            </a:r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7000892" y="428604"/>
            <a:ext cx="1500198" cy="1428760"/>
          </a:xfrm>
          <a:prstGeom prst="cloudCallout">
            <a:avLst>
              <a:gd name="adj1" fmla="val -35917"/>
              <a:gd name="adj2" fmla="val 8674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7429520" y="857232"/>
            <a:ext cx="51809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α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9</a:t>
            </a:r>
            <a:endParaRPr lang="en-US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6357950" y="2428868"/>
            <a:ext cx="192882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α στην ενάτη</a:t>
            </a:r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2928926" y="4572008"/>
            <a:ext cx="1500198" cy="1428760"/>
          </a:xfrm>
          <a:prstGeom prst="cloudCallout">
            <a:avLst>
              <a:gd name="adj1" fmla="val 114616"/>
              <a:gd name="adj2" fmla="val 615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929198"/>
            <a:ext cx="684803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6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-12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429256" y="5572140"/>
            <a:ext cx="1928826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6 στην μείον δώδεκα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 animBg="1"/>
      <p:bldP spid="24" grpId="0" animBg="1"/>
      <p:bldP spid="25" grpId="0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1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428736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869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1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85749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x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22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(-2)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1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500166" y="4214818"/>
            <a:ext cx="532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-2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7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1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500166" y="5500702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7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6143636" y="1857364"/>
            <a:ext cx="689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1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5357818" y="1857364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x  = 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6296036" y="3191532"/>
            <a:ext cx="70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8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1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 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510218" y="3191532"/>
            <a:ext cx="846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8  = 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3" grpId="0"/>
      <p:bldP spid="15" grpId="0"/>
      <p:bldP spid="16" grpId="0"/>
      <p:bldP spid="18" grpId="0"/>
      <p:bldP spid="14" grpId="0"/>
      <p:bldP spid="17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428736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869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857496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22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(-2)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500166" y="421481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7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500166" y="5500702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5231184" y="1882494"/>
            <a:ext cx="1276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(2x)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6364668" y="1834210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721726" y="3334408"/>
            <a:ext cx="1814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(5x  - 2)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7436238" y="3334408"/>
            <a:ext cx="421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3" grpId="0"/>
      <p:bldP spid="15" grpId="0"/>
      <p:bldP spid="16" grpId="0"/>
      <p:bldP spid="18" grpId="0"/>
      <p:bldP spid="19" grpId="0"/>
      <p:bldP spid="20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1357290" y="4357694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2428860" y="4357694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5643570" y="5214950"/>
            <a:ext cx="13147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2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 8  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57158" y="1214422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Δύναμη που έχει </a:t>
            </a:r>
            <a:r>
              <a:rPr lang="el-GR" sz="2400" u="sng" dirty="0" smtClean="0"/>
              <a:t>βάση θετικό αριθμό    </a:t>
            </a:r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ν   </a:t>
            </a:r>
            <a:r>
              <a:rPr lang="el-GR" sz="2400" u="sng" dirty="0" smtClean="0"/>
              <a:t>είναι πάντα θετική</a:t>
            </a:r>
            <a:r>
              <a:rPr lang="el-GR" sz="2400" dirty="0" smtClean="0"/>
              <a:t>, …δηλαδή μεγαλύτερη του μηδενός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 flipH="1">
            <a:off x="2500298" y="307181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παραδείγματα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57158" y="5786454"/>
            <a:ext cx="2945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(-10)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6 </a:t>
            </a:r>
            <a:r>
              <a:rPr lang="el-GR" sz="2800" b="1" dirty="0" smtClean="0">
                <a:solidFill>
                  <a:srgbClr val="003366"/>
                </a:solidFill>
              </a:rPr>
              <a:t> = + 1000000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4929198"/>
            <a:ext cx="1930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</a:t>
            </a:r>
            <a:r>
              <a:rPr lang="en-US" sz="2800" b="1" dirty="0" smtClean="0">
                <a:solidFill>
                  <a:srgbClr val="003366"/>
                </a:solidFill>
              </a:rPr>
              <a:t>2</a:t>
            </a:r>
            <a:r>
              <a:rPr lang="el-GR" sz="2800" b="1" dirty="0" smtClean="0">
                <a:solidFill>
                  <a:srgbClr val="003366"/>
                </a:solidFill>
              </a:rPr>
              <a:t>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+16  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643042" y="1142984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Δύναμη που έχει </a:t>
            </a:r>
            <a:r>
              <a:rPr lang="el-GR" sz="2400" u="sng" dirty="0" smtClean="0"/>
              <a:t>βάση αρνητικό αριθμό     </a:t>
            </a:r>
            <a:r>
              <a:rPr lang="el-GR" sz="2800" b="1" dirty="0" smtClean="0">
                <a:solidFill>
                  <a:srgbClr val="FF0000"/>
                </a:solidFill>
              </a:rPr>
              <a:t>(-α)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ν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 flipH="1">
            <a:off x="214282" y="2928934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δύναμη είναι  </a:t>
            </a:r>
            <a:r>
              <a:rPr lang="el-GR" sz="2400" b="1" dirty="0" smtClean="0"/>
              <a:t>θετική</a:t>
            </a:r>
            <a:r>
              <a:rPr lang="el-GR" sz="2400" dirty="0" smtClean="0"/>
              <a:t> αν ο </a:t>
            </a:r>
            <a:r>
              <a:rPr lang="el-GR" sz="2400" u="sng" dirty="0" smtClean="0"/>
              <a:t>εκθέτης είναι άρτιος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>
            <a:off x="1214414" y="1857364"/>
            <a:ext cx="1214446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0" y="442913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παράδειγμα</a:t>
            </a:r>
            <a:endParaRPr lang="en-US" b="1" i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5572132" y="1928802"/>
            <a:ext cx="1143008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 flipH="1">
            <a:off x="5929322" y="2857496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δύναμη είναι  </a:t>
            </a:r>
            <a:r>
              <a:rPr lang="el-GR" sz="2400" b="1" dirty="0" smtClean="0"/>
              <a:t>αρνητική</a:t>
            </a:r>
            <a:r>
              <a:rPr lang="el-GR" sz="2400" dirty="0" smtClean="0"/>
              <a:t> αν ο </a:t>
            </a:r>
            <a:r>
              <a:rPr lang="el-GR" sz="2400" u="sng" dirty="0" smtClean="0"/>
              <a:t>εκθέτης είναι περιττός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6357950" y="421481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παράδειγμα</a:t>
            </a:r>
            <a:endParaRPr lang="en-US" b="1" i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6357950" y="4786322"/>
            <a:ext cx="176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</a:t>
            </a:r>
            <a:r>
              <a:rPr lang="en-US" sz="2800" b="1" dirty="0" smtClean="0">
                <a:solidFill>
                  <a:srgbClr val="003366"/>
                </a:solidFill>
              </a:rPr>
              <a:t>2</a:t>
            </a:r>
            <a:r>
              <a:rPr lang="el-GR" sz="2800" b="1" dirty="0" smtClean="0">
                <a:solidFill>
                  <a:srgbClr val="003366"/>
                </a:solidFill>
              </a:rPr>
              <a:t>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- 8  </a:t>
            </a:r>
            <a:endParaRPr lang="en-US" sz="28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5929322" y="5857892"/>
            <a:ext cx="26933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(-10)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5 </a:t>
            </a:r>
            <a:r>
              <a:rPr lang="el-GR" sz="2800" b="1" dirty="0" smtClean="0">
                <a:solidFill>
                  <a:srgbClr val="003366"/>
                </a:solidFill>
              </a:rPr>
              <a:t> = - 100000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5" grpId="0"/>
      <p:bldP spid="15" grpId="0"/>
      <p:bldP spid="21" grpId="0"/>
      <p:bldP spid="22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282" y="192880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 </a:t>
            </a:r>
            <a:r>
              <a:rPr lang="el-GR" sz="4000" b="1" baseline="30000" dirty="0" smtClean="0"/>
              <a:t>-2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Δυνάμεις με αρνητικό εκθέτη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142976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14480" y="2285992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857356" y="16430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428596" y="1000108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63" name="62 - Ορθογώνιο"/>
          <p:cNvSpPr/>
          <p:nvPr/>
        </p:nvSpPr>
        <p:spPr>
          <a:xfrm>
            <a:off x="1857356" y="2214554"/>
            <a:ext cx="570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4 </a:t>
            </a:r>
            <a:r>
              <a:rPr lang="el-GR" sz="2800" b="1" baseline="30000" dirty="0" smtClean="0"/>
              <a:t>2</a:t>
            </a:r>
            <a:endParaRPr lang="en-US" sz="2800" b="1" baseline="300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282" y="35487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 </a:t>
            </a:r>
            <a:r>
              <a:rPr lang="el-GR" sz="4000" b="1" baseline="30000" dirty="0" smtClean="0"/>
              <a:t>-4</a:t>
            </a:r>
            <a:endParaRPr lang="en-US" sz="4000" b="1" baseline="300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1643042" y="354872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2214546" y="3905912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357422" y="32629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9" name="68 - Ορθογώνιο"/>
          <p:cNvSpPr/>
          <p:nvPr/>
        </p:nvSpPr>
        <p:spPr>
          <a:xfrm>
            <a:off x="2357422" y="3834474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12 </a:t>
            </a:r>
            <a:r>
              <a:rPr lang="el-GR" sz="2800" b="1" baseline="30000" dirty="0" smtClean="0"/>
              <a:t>4</a:t>
            </a:r>
            <a:endParaRPr lang="en-US" sz="2800" b="1" baseline="30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214282" y="5048920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 </a:t>
            </a:r>
            <a:r>
              <a:rPr lang="el-GR" sz="4000" b="1" baseline="30000" dirty="0" smtClean="0"/>
              <a:t>-4</a:t>
            </a:r>
            <a:endParaRPr lang="en-US" sz="4000" b="1" baseline="30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1643042" y="504892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2214546" y="5406110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TextBox"/>
          <p:cNvSpPr txBox="1"/>
          <p:nvPr/>
        </p:nvSpPr>
        <p:spPr>
          <a:xfrm>
            <a:off x="2357422" y="47631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2357422" y="533467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x</a:t>
            </a:r>
            <a:r>
              <a:rPr lang="el-GR" sz="2800" b="1" dirty="0" smtClean="0"/>
              <a:t> </a:t>
            </a:r>
            <a:r>
              <a:rPr lang="el-GR" sz="2800" b="1" baseline="30000" dirty="0" smtClean="0"/>
              <a:t>4</a:t>
            </a:r>
            <a:endParaRPr lang="en-US" sz="2800" b="1" baseline="30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4500562" y="1571612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(-5)</a:t>
            </a:r>
            <a:r>
              <a:rPr lang="el-GR" sz="4000" b="1" dirty="0" smtClean="0"/>
              <a:t> </a:t>
            </a:r>
            <a:r>
              <a:rPr lang="el-GR" sz="4000" b="1" baseline="30000" dirty="0" smtClean="0"/>
              <a:t>-2</a:t>
            </a:r>
            <a:endParaRPr lang="en-US" sz="4000" b="1" baseline="30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6429388" y="1928802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572264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6572264" y="1857364"/>
            <a:ext cx="16001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-5</a:t>
            </a:r>
            <a:r>
              <a:rPr lang="el-GR" sz="2800" b="1" dirty="0" smtClean="0"/>
              <a:t>) </a:t>
            </a:r>
            <a:r>
              <a:rPr lang="el-GR" sz="2800" b="1" baseline="30000" dirty="0" smtClean="0"/>
              <a:t>2</a:t>
            </a:r>
            <a:endParaRPr lang="en-US" sz="2800" b="1" baseline="30000" dirty="0"/>
          </a:p>
        </p:txBody>
      </p:sp>
      <p:sp>
        <p:nvSpPr>
          <p:cNvPr id="80" name="79 - TextBox"/>
          <p:cNvSpPr txBox="1"/>
          <p:nvPr/>
        </p:nvSpPr>
        <p:spPr>
          <a:xfrm>
            <a:off x="4357686" y="3191532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(-2x)</a:t>
            </a:r>
            <a:r>
              <a:rPr lang="el-GR" sz="4000" b="1" dirty="0" smtClean="0"/>
              <a:t> </a:t>
            </a:r>
            <a:r>
              <a:rPr lang="el-GR" sz="4000" b="1" baseline="30000" dirty="0" smtClean="0"/>
              <a:t>-</a:t>
            </a:r>
            <a:r>
              <a:rPr lang="en-US" sz="4000" b="1" baseline="30000" dirty="0" smtClean="0"/>
              <a:t>5</a:t>
            </a:r>
            <a:endParaRPr lang="en-US" sz="4000" b="1" baseline="30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6143636" y="319153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>
            <a:off x="6715140" y="3548722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TextBox"/>
          <p:cNvSpPr txBox="1"/>
          <p:nvPr/>
        </p:nvSpPr>
        <p:spPr>
          <a:xfrm>
            <a:off x="6858016" y="29057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6643702" y="3548722"/>
            <a:ext cx="1071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(-2x)</a:t>
            </a:r>
            <a:r>
              <a:rPr lang="el-GR" sz="2800" b="1" dirty="0" smtClean="0"/>
              <a:t> </a:t>
            </a:r>
            <a:r>
              <a:rPr lang="en-US" sz="2800" b="1" baseline="30000" dirty="0" smtClean="0"/>
              <a:t>5</a:t>
            </a:r>
            <a:endParaRPr lang="en-US" sz="2800" b="1" baseline="30000" dirty="0"/>
          </a:p>
        </p:txBody>
      </p:sp>
      <p:sp>
        <p:nvSpPr>
          <p:cNvPr id="85" name="84 - TextBox"/>
          <p:cNvSpPr txBox="1"/>
          <p:nvPr/>
        </p:nvSpPr>
        <p:spPr>
          <a:xfrm>
            <a:off x="5929322" y="5357826"/>
            <a:ext cx="785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r>
              <a:rPr lang="el-GR" sz="4000" b="1" baseline="30000" dirty="0" smtClean="0"/>
              <a:t>-</a:t>
            </a:r>
            <a:r>
              <a:rPr lang="en-US" sz="4000" b="1" baseline="30000" dirty="0" smtClean="0"/>
              <a:t>6</a:t>
            </a:r>
            <a:endParaRPr lang="en-US" sz="4000" b="1" baseline="300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6644145" y="53346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7215649" y="5691862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7358525" y="50489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7358082" y="5715016"/>
            <a:ext cx="4892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8</a:t>
            </a:r>
            <a:r>
              <a:rPr lang="en-US" sz="2800" b="1" baseline="30000" dirty="0" smtClean="0"/>
              <a:t>6</a:t>
            </a:r>
            <a:endParaRPr lang="en-US" sz="2800" b="1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9" grpId="0"/>
      <p:bldP spid="62" grpId="0"/>
      <p:bldP spid="63" grpId="0"/>
      <p:bldP spid="65" grpId="0"/>
      <p:bldP spid="66" grpId="0"/>
      <p:bldP spid="68" grpId="0"/>
      <p:bldP spid="69" grpId="0"/>
      <p:bldP spid="70" grpId="0"/>
      <p:bldP spid="71" grpId="0"/>
      <p:bldP spid="73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83" grpId="0"/>
      <p:bldP spid="84" grpId="0"/>
      <p:bldP spid="85" grpId="0"/>
      <p:bldP spid="86" grpId="0"/>
      <p:bldP spid="88" grpId="0"/>
      <p:bldP spid="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282" y="192880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 </a:t>
            </a:r>
            <a:r>
              <a:rPr lang="el-GR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Δυνάμεις με βάση το ένα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142976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643042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428596" y="1000108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282" y="35487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 </a:t>
            </a:r>
            <a:r>
              <a:rPr lang="el-GR" sz="4000" b="1" baseline="30000" dirty="0" smtClean="0"/>
              <a:t>14</a:t>
            </a:r>
            <a:endParaRPr lang="en-US" sz="4000" b="1" baseline="300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1285852" y="350043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68" name="67 - TextBox"/>
          <p:cNvSpPr txBox="1"/>
          <p:nvPr/>
        </p:nvSpPr>
        <p:spPr>
          <a:xfrm>
            <a:off x="1714480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0" name="69 - TextBox"/>
          <p:cNvSpPr txBox="1"/>
          <p:nvPr/>
        </p:nvSpPr>
        <p:spPr>
          <a:xfrm>
            <a:off x="214282" y="5048920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 </a:t>
            </a:r>
            <a:r>
              <a:rPr lang="el-GR" sz="4000" b="1" baseline="30000" dirty="0" smtClean="0"/>
              <a:t>-4</a:t>
            </a:r>
            <a:endParaRPr lang="en-US" sz="4000" b="1" baseline="30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1329143" y="504892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3" name="72 - TextBox"/>
          <p:cNvSpPr txBox="1"/>
          <p:nvPr/>
        </p:nvSpPr>
        <p:spPr>
          <a:xfrm>
            <a:off x="1857356" y="50006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4500562" y="1571612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 </a:t>
            </a:r>
            <a:r>
              <a:rPr lang="el-GR" sz="4000" b="1" baseline="30000" dirty="0" smtClean="0"/>
              <a:t>234</a:t>
            </a:r>
            <a:endParaRPr lang="en-US" sz="4000" b="1" baseline="30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6357950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0" name="79 - TextBox"/>
          <p:cNvSpPr txBox="1"/>
          <p:nvPr/>
        </p:nvSpPr>
        <p:spPr>
          <a:xfrm>
            <a:off x="5357818" y="32146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r>
              <a:rPr lang="el-GR" sz="4000" b="1" baseline="30000" dirty="0" smtClean="0"/>
              <a:t>-</a:t>
            </a:r>
            <a:r>
              <a:rPr lang="en-US" sz="4000" b="1" baseline="30000" dirty="0" smtClean="0"/>
              <a:t>5</a:t>
            </a:r>
            <a:endParaRPr lang="en-US" sz="4000" b="1" baseline="30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6143636" y="319153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643702" y="314324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5" name="84 - TextBox"/>
          <p:cNvSpPr txBox="1"/>
          <p:nvPr/>
        </p:nvSpPr>
        <p:spPr>
          <a:xfrm>
            <a:off x="5715008" y="5357826"/>
            <a:ext cx="999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r>
              <a:rPr lang="el-GR" sz="4000" b="1" baseline="30000" dirty="0" smtClean="0"/>
              <a:t>200</a:t>
            </a:r>
            <a:endParaRPr lang="en-US" sz="4000" b="1" baseline="300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6644145" y="53346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88" name="87 - TextBox"/>
          <p:cNvSpPr txBox="1"/>
          <p:nvPr/>
        </p:nvSpPr>
        <p:spPr>
          <a:xfrm>
            <a:off x="7020272" y="53732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9" grpId="0"/>
      <p:bldP spid="62" grpId="0"/>
      <p:bldP spid="65" grpId="0"/>
      <p:bldP spid="66" grpId="0"/>
      <p:bldP spid="68" grpId="0"/>
      <p:bldP spid="70" grpId="0"/>
      <p:bldP spid="71" grpId="0"/>
      <p:bldP spid="73" grpId="0"/>
      <p:bldP spid="75" grpId="0"/>
      <p:bldP spid="76" grpId="0"/>
      <p:bldP spid="78" grpId="0"/>
      <p:bldP spid="80" grpId="0"/>
      <p:bldP spid="81" grpId="0"/>
      <p:bldP spid="83" grpId="0"/>
      <p:bldP spid="85" grpId="0"/>
      <p:bldP spid="86" grpId="0"/>
      <p:bldP spid="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57158" y="5786454"/>
            <a:ext cx="1404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6 </a:t>
            </a:r>
            <a:r>
              <a:rPr lang="el-GR" sz="2800" b="1" dirty="0" smtClean="0">
                <a:solidFill>
                  <a:srgbClr val="003366"/>
                </a:solidFill>
              </a:rPr>
              <a:t> = 1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4929198"/>
            <a:ext cx="1404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1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643042" y="1142984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Δύναμη που έχει </a:t>
            </a:r>
            <a:r>
              <a:rPr lang="el-GR" sz="2400" u="sng" dirty="0" smtClean="0"/>
              <a:t>βάση  - 1  </a:t>
            </a:r>
            <a:r>
              <a:rPr lang="el-GR" sz="2400" dirty="0" smtClean="0"/>
              <a:t>       </a:t>
            </a:r>
            <a:r>
              <a:rPr lang="el-GR" sz="2800" b="1" dirty="0" smtClean="0">
                <a:solidFill>
                  <a:srgbClr val="FF0000"/>
                </a:solidFill>
              </a:rPr>
              <a:t>(-1)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ν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 flipH="1">
            <a:off x="214282" y="2928934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δύναμη είναι  </a:t>
            </a:r>
            <a:r>
              <a:rPr lang="el-GR" sz="2400" b="1" dirty="0" smtClean="0"/>
              <a:t>θετική</a:t>
            </a:r>
            <a:r>
              <a:rPr lang="el-GR" sz="2400" dirty="0" smtClean="0"/>
              <a:t> αν ο </a:t>
            </a:r>
            <a:r>
              <a:rPr lang="el-GR" sz="2400" u="sng" dirty="0" smtClean="0"/>
              <a:t>εκθέτης είναι άρτιος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>
            <a:off x="1214414" y="1857364"/>
            <a:ext cx="1214446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0" y="442913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παράδειγμα</a:t>
            </a:r>
            <a:endParaRPr lang="en-US" b="1" i="1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5572132" y="1928802"/>
            <a:ext cx="1143008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 flipH="1">
            <a:off x="5929322" y="2857496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δύναμη είναι  </a:t>
            </a:r>
            <a:r>
              <a:rPr lang="el-GR" sz="2400" b="1" dirty="0" smtClean="0"/>
              <a:t>αρνητική</a:t>
            </a:r>
            <a:r>
              <a:rPr lang="el-GR" sz="2400" dirty="0" smtClean="0"/>
              <a:t> αν ο </a:t>
            </a:r>
            <a:r>
              <a:rPr lang="el-GR" sz="2400" u="sng" dirty="0" smtClean="0"/>
              <a:t>εκθέτης είναι περιττός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6357950" y="421481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παράδειγμα</a:t>
            </a:r>
            <a:endParaRPr lang="en-US" b="1" i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6357950" y="4786322"/>
            <a:ext cx="1760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- 1  </a:t>
            </a:r>
            <a:endParaRPr lang="en-US" sz="28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5929322" y="5857892"/>
            <a:ext cx="16369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15 </a:t>
            </a:r>
            <a:r>
              <a:rPr lang="el-GR" sz="2800" b="1" dirty="0" smtClean="0">
                <a:solidFill>
                  <a:srgbClr val="003366"/>
                </a:solidFill>
              </a:rPr>
              <a:t> = -1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5" grpId="0"/>
      <p:bldP spid="15" grpId="0"/>
      <p:bldP spid="21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282" y="192880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 </a:t>
            </a:r>
            <a:r>
              <a:rPr lang="el-GR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Δυνάμεις με βάση το μηδέν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142976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643042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428596" y="1000108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282" y="35487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 </a:t>
            </a:r>
            <a:r>
              <a:rPr lang="el-GR" sz="4000" b="1" baseline="30000" dirty="0" smtClean="0"/>
              <a:t>14</a:t>
            </a:r>
            <a:endParaRPr lang="en-US" sz="4000" b="1" baseline="300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1285852" y="350043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68" name="67 - TextBox"/>
          <p:cNvSpPr txBox="1"/>
          <p:nvPr/>
        </p:nvSpPr>
        <p:spPr>
          <a:xfrm>
            <a:off x="1714480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b="1" dirty="0"/>
          </a:p>
        </p:txBody>
      </p:sp>
      <p:sp>
        <p:nvSpPr>
          <p:cNvPr id="75" name="74 - TextBox"/>
          <p:cNvSpPr txBox="1"/>
          <p:nvPr/>
        </p:nvSpPr>
        <p:spPr>
          <a:xfrm>
            <a:off x="4500562" y="1571612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 </a:t>
            </a:r>
            <a:r>
              <a:rPr lang="el-GR" sz="4000" b="1" baseline="30000" dirty="0" smtClean="0"/>
              <a:t>234</a:t>
            </a:r>
            <a:endParaRPr lang="en-US" sz="4000" b="1" baseline="300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6357950" y="157161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b="1" dirty="0"/>
          </a:p>
        </p:txBody>
      </p:sp>
      <p:sp>
        <p:nvSpPr>
          <p:cNvPr id="85" name="84 - TextBox"/>
          <p:cNvSpPr txBox="1"/>
          <p:nvPr/>
        </p:nvSpPr>
        <p:spPr>
          <a:xfrm>
            <a:off x="5715008" y="5357826"/>
            <a:ext cx="999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</a:t>
            </a:r>
            <a:r>
              <a:rPr lang="el-GR" sz="4000" b="1" baseline="30000" dirty="0" smtClean="0"/>
              <a:t>200</a:t>
            </a:r>
            <a:endParaRPr lang="en-US" sz="4000" b="1" baseline="300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6644145" y="533467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88" name="87 - TextBox"/>
          <p:cNvSpPr txBox="1"/>
          <p:nvPr/>
        </p:nvSpPr>
        <p:spPr>
          <a:xfrm>
            <a:off x="7143768" y="535782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9" grpId="0"/>
      <p:bldP spid="62" grpId="0"/>
      <p:bldP spid="65" grpId="0"/>
      <p:bldP spid="66" grpId="0"/>
      <p:bldP spid="68" grpId="0"/>
      <p:bldP spid="75" grpId="0"/>
      <p:bldP spid="76" grpId="0"/>
      <p:bldP spid="78" grpId="0"/>
      <p:bldP spid="85" grpId="0"/>
      <p:bldP spid="86" grpId="0"/>
      <p:bldP spid="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Έκρηξη 2"/>
          <p:cNvSpPr/>
          <p:nvPr/>
        </p:nvSpPr>
        <p:spPr>
          <a:xfrm>
            <a:off x="2643174" y="2214554"/>
            <a:ext cx="6500826" cy="4857760"/>
          </a:xfrm>
          <a:prstGeom prst="irregularSeal2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643438" y="457200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8</a:t>
            </a:r>
            <a:endParaRPr lang="en-US" sz="4000" baseline="30000" dirty="0"/>
          </a:p>
        </p:txBody>
      </p:sp>
      <p:sp>
        <p:nvSpPr>
          <p:cNvPr id="9" name="8 - TextBox"/>
          <p:cNvSpPr txBox="1"/>
          <p:nvPr/>
        </p:nvSpPr>
        <p:spPr>
          <a:xfrm>
            <a:off x="6643702" y="45005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42</a:t>
            </a:r>
            <a:endParaRPr lang="en-US" sz="4000" b="1" baseline="30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5857884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542926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40</a:t>
            </a:r>
            <a:endParaRPr lang="en-US" sz="4000" b="1" baseline="30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500562" y="364331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baseline="30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3714744" y="5286388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100</a:t>
            </a:r>
            <a:endParaRPr lang="en-US" sz="2800" b="1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928662" y="857232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Άρτιοι  (ή ζυγοί)   </a:t>
            </a:r>
            <a:r>
              <a:rPr lang="el-GR" sz="2400" dirty="0" smtClean="0"/>
              <a:t>λέγονται οι αριθμοί που διαιρούνται με το 2  (ή άρτιοι  είναι όλοι  οι αριθμοί  που είναι πολλαπλάσια του 2)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1678761" y="1321579"/>
            <a:ext cx="3071834" cy="28575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0" y="4572008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Οι άρτιοι  </a:t>
            </a:r>
            <a:r>
              <a:rPr lang="el-GR" sz="2400" dirty="0" smtClean="0"/>
              <a:t>αριθμοί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τελειώνουν  σε:</a:t>
            </a:r>
          </a:p>
          <a:p>
            <a:endParaRPr lang="el-GR" sz="2400" dirty="0" smtClean="0"/>
          </a:p>
          <a:p>
            <a:r>
              <a:rPr lang="el-GR" sz="2400" dirty="0" smtClean="0"/>
              <a:t>  0,  2,  4,   6,   8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14282" y="192880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-5 </a:t>
            </a:r>
            <a:r>
              <a:rPr lang="el-GR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Δυνάμεις ….με αρνητική βάση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142976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571604" y="192880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-5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 5</a:t>
            </a:r>
            <a:endParaRPr lang="en-US" sz="4000" b="1" baseline="30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428596" y="1000108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22" name="21 - Ορθογώνιο"/>
          <p:cNvSpPr/>
          <p:nvPr/>
        </p:nvSpPr>
        <p:spPr>
          <a:xfrm>
            <a:off x="2571736" y="192880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23" name="22 - TextBox"/>
          <p:cNvSpPr txBox="1"/>
          <p:nvPr/>
        </p:nvSpPr>
        <p:spPr>
          <a:xfrm>
            <a:off x="3000364" y="192880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-25</a:t>
            </a:r>
            <a:endParaRPr lang="en-US" sz="4000" b="1" baseline="30000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14282" y="343549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(-5) </a:t>
            </a:r>
            <a:r>
              <a:rPr lang="el-GR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428728" y="342900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429000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(-5)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 (-5)</a:t>
            </a:r>
            <a:endParaRPr lang="en-US" sz="4000" b="1" baseline="30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857620" y="3357562"/>
            <a:ext cx="6837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4357686" y="3429000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+25</a:t>
            </a:r>
            <a:endParaRPr lang="en-US" sz="4000" b="1" baseline="30000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66682" y="557863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-4 </a:t>
            </a:r>
            <a:r>
              <a:rPr lang="el-GR" sz="4000" b="1" baseline="30000" dirty="0" smtClean="0"/>
              <a:t>3</a:t>
            </a:r>
            <a:endParaRPr lang="en-US" sz="4000" b="1" baseline="30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581128" y="557214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081194" y="5572140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-4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 4</a:t>
            </a:r>
            <a:r>
              <a:rPr lang="el-GR" sz="4000" b="1" baseline="30000" dirty="0" smtClean="0"/>
              <a:t> .</a:t>
            </a:r>
            <a:r>
              <a:rPr lang="el-GR" sz="4000" b="1" dirty="0" smtClean="0"/>
              <a:t> 4</a:t>
            </a:r>
            <a:endParaRPr lang="en-US" sz="4000" b="1" baseline="30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4010020" y="5500702"/>
            <a:ext cx="6837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4429124" y="5500702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- 64</a:t>
            </a:r>
            <a:endParaRPr lang="en-US" sz="4000" b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9" grpId="0"/>
      <p:bldP spid="62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ΔΥΝΑΜΕΙΣ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Όταν πολλαπλασιάζω δυνάμεις με την ίδια βάση:</a:t>
            </a:r>
            <a:endParaRPr lang="en-US" sz="28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000364" y="1500174"/>
            <a:ext cx="2111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ν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μ</a:t>
            </a:r>
            <a:r>
              <a:rPr lang="el-GR" sz="2800" b="1" dirty="0" smtClean="0">
                <a:solidFill>
                  <a:srgbClr val="FF0000"/>
                </a:solidFill>
              </a:rPr>
              <a:t>  = </a:t>
            </a:r>
            <a:r>
              <a:rPr lang="el-GR" sz="2800" b="1" dirty="0" err="1" smtClean="0">
                <a:solidFill>
                  <a:srgbClr val="FF0000"/>
                </a:solidFill>
              </a:rPr>
              <a:t>α</a:t>
            </a:r>
            <a:r>
              <a:rPr lang="el-GR" sz="2800" b="1" baseline="30000" dirty="0" err="1" smtClean="0">
                <a:solidFill>
                  <a:srgbClr val="FF0000"/>
                </a:solidFill>
              </a:rPr>
              <a:t>ν+μ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85720" y="221455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Παραδείγματα</a:t>
            </a:r>
            <a:endParaRPr lang="en-US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85720" y="2857496"/>
            <a:ext cx="1285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5</a:t>
            </a:r>
            <a:r>
              <a:rPr lang="en-US" sz="3200" b="1" baseline="30000" dirty="0" smtClean="0"/>
              <a:t>-2 .</a:t>
            </a:r>
            <a:r>
              <a:rPr lang="en-US" sz="3200" b="1" dirty="0" smtClean="0"/>
              <a:t> </a:t>
            </a:r>
            <a:r>
              <a:rPr lang="el-GR" sz="3200" b="1" dirty="0" smtClean="0"/>
              <a:t>5</a:t>
            </a:r>
            <a:r>
              <a:rPr lang="el-GR" sz="3200" b="1" baseline="30000" dirty="0" smtClean="0"/>
              <a:t>3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428728" y="2857496"/>
            <a:ext cx="1282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5</a:t>
            </a:r>
            <a:r>
              <a:rPr lang="en-US" sz="3200" b="1" baseline="30000" dirty="0" smtClean="0"/>
              <a:t>-2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3</a:t>
            </a:r>
            <a:endParaRPr lang="en-US" sz="32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643174" y="2857496"/>
            <a:ext cx="17123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5</a:t>
            </a:r>
            <a:r>
              <a:rPr lang="en-US" sz="3200" b="1" baseline="30000" dirty="0" smtClean="0"/>
              <a:t>1  </a:t>
            </a:r>
            <a:r>
              <a:rPr lang="en-US" sz="3200" b="1" dirty="0" smtClean="0"/>
              <a:t>=5</a:t>
            </a:r>
            <a:r>
              <a:rPr lang="en-US" sz="3200" b="1" baseline="30000" dirty="0" smtClean="0"/>
              <a:t>    </a:t>
            </a:r>
            <a:endParaRPr lang="en-US" sz="32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285720" y="4344423"/>
            <a:ext cx="1330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n-US" sz="3200" b="1" baseline="30000" dirty="0" smtClean="0"/>
              <a:t>-4 .</a:t>
            </a:r>
            <a:r>
              <a:rPr lang="en-US" sz="3200" b="1" dirty="0" smtClean="0"/>
              <a:t> x</a:t>
            </a:r>
            <a:r>
              <a:rPr lang="en-US" sz="3200" b="1" baseline="30000" dirty="0" smtClean="0"/>
              <a:t>-7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428728" y="4344423"/>
            <a:ext cx="1210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x</a:t>
            </a:r>
            <a:r>
              <a:rPr lang="en-US" sz="3200" b="1" baseline="30000" dirty="0" smtClean="0"/>
              <a:t>-4-7</a:t>
            </a:r>
            <a:endParaRPr lang="en-US" sz="32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643174" y="4344423"/>
            <a:ext cx="1127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x</a:t>
            </a:r>
            <a:r>
              <a:rPr lang="en-US" sz="3200" b="1" baseline="30000" dirty="0" smtClean="0"/>
              <a:t>-11</a:t>
            </a:r>
            <a:endParaRPr lang="en-US" sz="32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5558869"/>
            <a:ext cx="1702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12</a:t>
            </a:r>
            <a:r>
              <a:rPr lang="en-US" sz="3200" b="1" baseline="30000" dirty="0" smtClean="0"/>
              <a:t>4 .</a:t>
            </a:r>
            <a:r>
              <a:rPr lang="en-US" sz="3200" b="1" dirty="0" smtClean="0"/>
              <a:t> 12</a:t>
            </a:r>
            <a:r>
              <a:rPr lang="en-US" sz="3200" b="1" baseline="30000" dirty="0" smtClean="0"/>
              <a:t>-6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928794" y="5572140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4-6</a:t>
            </a:r>
            <a:endParaRPr lang="en-US" sz="3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500430" y="5572140"/>
            <a:ext cx="12153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-2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ΔΥΝΑΜΕΙΣ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Όταν πολλαπλασιάζω δυνάμεις με την ίδια βάση: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714480" y="15716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Παραδείγματα</a:t>
            </a:r>
            <a:endParaRPr lang="en-US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85720" y="2857496"/>
            <a:ext cx="1202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5</a:t>
            </a:r>
            <a:r>
              <a:rPr lang="el-GR" sz="3200" b="1" baseline="30000" dirty="0" smtClean="0"/>
              <a:t>2</a:t>
            </a:r>
            <a:r>
              <a:rPr lang="en-US" sz="3200" b="1" baseline="30000" dirty="0" smtClean="0"/>
              <a:t> .</a:t>
            </a:r>
            <a:r>
              <a:rPr lang="en-US" sz="3200" b="1" dirty="0" smtClean="0"/>
              <a:t> </a:t>
            </a:r>
            <a:r>
              <a:rPr lang="el-GR" sz="3200" b="1" dirty="0" smtClean="0"/>
              <a:t>5</a:t>
            </a:r>
            <a:r>
              <a:rPr lang="el-GR" sz="3200" b="1" baseline="30000" dirty="0" smtClean="0"/>
              <a:t>3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428728" y="2857496"/>
            <a:ext cx="1199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5</a:t>
            </a:r>
            <a:r>
              <a:rPr lang="en-US" sz="3200" b="1" baseline="30000" dirty="0" smtClean="0"/>
              <a:t>2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3</a:t>
            </a:r>
            <a:endParaRPr lang="en-US" sz="32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643174" y="2857496"/>
            <a:ext cx="9236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5</a:t>
            </a:r>
            <a:r>
              <a:rPr lang="el-GR" sz="3200" b="1" baseline="30000" dirty="0" smtClean="0"/>
              <a:t>5</a:t>
            </a:r>
            <a:endParaRPr lang="en-US" sz="32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285720" y="4344423"/>
            <a:ext cx="1202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l-GR" sz="3200" b="1" baseline="30000" dirty="0" smtClean="0"/>
              <a:t>2</a:t>
            </a:r>
            <a:r>
              <a:rPr lang="en-US" sz="3200" b="1" baseline="30000" dirty="0" smtClean="0"/>
              <a:t> .</a:t>
            </a:r>
            <a:r>
              <a:rPr lang="en-US" sz="3200" b="1" dirty="0" smtClean="0"/>
              <a:t> x</a:t>
            </a:r>
            <a:r>
              <a:rPr lang="en-US" sz="3200" b="1" baseline="30000" dirty="0" smtClean="0"/>
              <a:t>5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428728" y="4344423"/>
            <a:ext cx="1199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x</a:t>
            </a:r>
            <a:r>
              <a:rPr lang="en-US" sz="3200" b="1" baseline="30000" dirty="0" smtClean="0"/>
              <a:t>2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5</a:t>
            </a:r>
            <a:endParaRPr lang="en-US" sz="32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2643174" y="4344423"/>
            <a:ext cx="9236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x</a:t>
            </a:r>
            <a:r>
              <a:rPr lang="en-US" sz="3200" b="1" baseline="30000" dirty="0" smtClean="0"/>
              <a:t>7</a:t>
            </a:r>
            <a:endParaRPr lang="en-US" sz="32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5558869"/>
            <a:ext cx="16193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12</a:t>
            </a:r>
            <a:r>
              <a:rPr lang="en-US" sz="3200" b="1" baseline="30000" dirty="0" smtClean="0"/>
              <a:t>4 .</a:t>
            </a:r>
            <a:r>
              <a:rPr lang="en-US" sz="3200" b="1" dirty="0" smtClean="0"/>
              <a:t> 12</a:t>
            </a:r>
            <a:r>
              <a:rPr lang="en-US" sz="3200" b="1" baseline="30000" dirty="0" smtClean="0"/>
              <a:t>5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928794" y="5572140"/>
            <a:ext cx="1407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4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5</a:t>
            </a:r>
            <a:endParaRPr lang="en-US" sz="3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500430" y="5572140"/>
            <a:ext cx="113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ΔΥΝΑΜΕΙΣ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Όταν πολλαπλασιάζω δυνάμεις με την ίδια βάση: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714480" y="157161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Παραδείγματα</a:t>
            </a:r>
            <a:endParaRPr lang="en-US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85720" y="2857496"/>
            <a:ext cx="1785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/>
              <a:t>5</a:t>
            </a:r>
            <a:r>
              <a:rPr lang="el-GR" sz="3200" b="1" baseline="30000" dirty="0" smtClean="0"/>
              <a:t>2</a:t>
            </a:r>
            <a:r>
              <a:rPr lang="en-US" sz="3200" b="1" baseline="30000" dirty="0" smtClean="0"/>
              <a:t>  .</a:t>
            </a:r>
            <a:r>
              <a:rPr lang="en-US" sz="3200" b="1" dirty="0" smtClean="0"/>
              <a:t> </a:t>
            </a:r>
            <a:r>
              <a:rPr lang="el-GR" sz="3200" b="1" dirty="0" smtClean="0"/>
              <a:t>5</a:t>
            </a:r>
            <a:r>
              <a:rPr lang="el-GR" sz="3200" b="1" baseline="30000" dirty="0" smtClean="0"/>
              <a:t>3</a:t>
            </a:r>
            <a:r>
              <a:rPr lang="en-US" sz="3200" b="1" baseline="30000" dirty="0" smtClean="0"/>
              <a:t> .</a:t>
            </a:r>
            <a:r>
              <a:rPr lang="en-US" sz="3200" b="1" dirty="0" smtClean="0"/>
              <a:t> </a:t>
            </a:r>
            <a:r>
              <a:rPr lang="el-GR" sz="3200" b="1" dirty="0" smtClean="0"/>
              <a:t>5</a:t>
            </a:r>
            <a:r>
              <a:rPr lang="el-GR" sz="3200" b="1" baseline="30000" dirty="0" smtClean="0"/>
              <a:t>3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2071670" y="2857496"/>
            <a:ext cx="14750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5</a:t>
            </a:r>
            <a:r>
              <a:rPr lang="en-US" sz="3200" b="1" baseline="30000" dirty="0" smtClean="0"/>
              <a:t>2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3+3</a:t>
            </a:r>
            <a:endParaRPr lang="en-US" sz="32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857620" y="2786058"/>
            <a:ext cx="9236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5</a:t>
            </a:r>
            <a:r>
              <a:rPr lang="en-US" sz="3200" b="1" baseline="30000" dirty="0" smtClean="0"/>
              <a:t>8</a:t>
            </a:r>
            <a:endParaRPr lang="en-US" sz="32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285720" y="4344423"/>
            <a:ext cx="1842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l-GR" sz="3200" b="1" baseline="30000" dirty="0" smtClean="0"/>
              <a:t>2</a:t>
            </a:r>
            <a:r>
              <a:rPr lang="en-US" sz="3200" b="1" baseline="30000" dirty="0" smtClean="0"/>
              <a:t> .</a:t>
            </a:r>
            <a:r>
              <a:rPr lang="en-US" sz="3200" b="1" dirty="0" smtClean="0"/>
              <a:t> x</a:t>
            </a:r>
            <a:r>
              <a:rPr lang="en-US" sz="3200" b="1" baseline="30000" dirty="0" smtClean="0"/>
              <a:t>5 .</a:t>
            </a:r>
            <a:r>
              <a:rPr lang="en-US" sz="3200" b="1" dirty="0" smtClean="0"/>
              <a:t> x</a:t>
            </a:r>
            <a:r>
              <a:rPr lang="en-US" sz="3200" b="1" baseline="30000" dirty="0" smtClean="0"/>
              <a:t>-6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291027" y="4344423"/>
            <a:ext cx="14029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x</a:t>
            </a:r>
            <a:r>
              <a:rPr lang="en-US" sz="3200" b="1" baseline="30000" dirty="0" smtClean="0"/>
              <a:t>2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5-6</a:t>
            </a:r>
            <a:endParaRPr lang="en-US" sz="32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3714744" y="4286256"/>
            <a:ext cx="14542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x</a:t>
            </a:r>
            <a:r>
              <a:rPr lang="en-US" sz="3200" b="1" baseline="30000" dirty="0" smtClean="0"/>
              <a:t>1 </a:t>
            </a:r>
            <a:r>
              <a:rPr lang="en-US" sz="3200" b="1" dirty="0" smtClean="0"/>
              <a:t> =x</a:t>
            </a:r>
            <a:endParaRPr lang="en-US" sz="32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5558869"/>
            <a:ext cx="3273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12</a:t>
            </a:r>
            <a:r>
              <a:rPr lang="en-US" sz="3200" b="1" baseline="30000" dirty="0" smtClean="0"/>
              <a:t>2 .</a:t>
            </a:r>
            <a:r>
              <a:rPr lang="en-US" sz="3200" b="1" dirty="0" smtClean="0"/>
              <a:t> 12</a:t>
            </a:r>
            <a:r>
              <a:rPr lang="en-US" sz="3200" b="1" baseline="30000" dirty="0" smtClean="0"/>
              <a:t>5</a:t>
            </a:r>
            <a:r>
              <a:rPr lang="en-US" sz="3200" b="1" dirty="0" smtClean="0"/>
              <a:t> </a:t>
            </a:r>
            <a:r>
              <a:rPr lang="en-US" sz="3200" b="1" baseline="30000" dirty="0" smtClean="0"/>
              <a:t>.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4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.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-4</a:t>
            </a:r>
            <a:r>
              <a:rPr lang="el-GR" sz="3200" b="1" dirty="0" smtClean="0"/>
              <a:t> 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786182" y="5500702"/>
            <a:ext cx="19062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2</a:t>
            </a:r>
            <a:r>
              <a:rPr lang="el-GR" sz="3200" b="1" baseline="30000" dirty="0" smtClean="0"/>
              <a:t>+</a:t>
            </a:r>
            <a:r>
              <a:rPr lang="en-US" sz="3200" b="1" baseline="30000" dirty="0" smtClean="0"/>
              <a:t>5+4-4</a:t>
            </a:r>
            <a:endParaRPr lang="en-US" sz="3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5929322" y="5500702"/>
            <a:ext cx="11320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=  </a:t>
            </a:r>
            <a:r>
              <a:rPr lang="en-US" sz="3200" b="1" dirty="0" smtClean="0"/>
              <a:t>12</a:t>
            </a:r>
            <a:r>
              <a:rPr lang="en-US" sz="3200" b="1" baseline="30000" dirty="0" smtClean="0"/>
              <a:t>7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428736"/>
            <a:ext cx="787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857496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500166" y="4214818"/>
            <a:ext cx="1152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7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5500702"/>
            <a:ext cx="1701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214942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786446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δυνάμεις του 10…βάζω τόσα μηδενικά  όσα είναι και ο εκθέτης….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3" grpId="0"/>
      <p:bldP spid="15" grpId="0"/>
      <p:bldP spid="16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535782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214422"/>
            <a:ext cx="642942" cy="1006344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357298"/>
            <a:ext cx="1737681" cy="71438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643174" y="1428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357298"/>
            <a:ext cx="1000132" cy="66675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357950" y="13572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77457" cy="903846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073086"/>
            <a:ext cx="1143008" cy="755201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000372"/>
            <a:ext cx="714380" cy="918489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143512"/>
            <a:ext cx="603254" cy="944224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214950"/>
            <a:ext cx="2224739" cy="709615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214810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571736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643570" y="314324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214950"/>
            <a:ext cx="1214446" cy="705162"/>
          </a:xfrm>
          <a:prstGeom prst="rect">
            <a:avLst/>
          </a:prstGeom>
          <a:noFill/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6715140" y="528638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=0.0001</a:t>
            </a:r>
            <a:endParaRPr lang="en-US" sz="28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357422" y="52863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21" grpId="0"/>
      <p:bldP spid="25" grpId="0"/>
      <p:bldP spid="43" grpId="0"/>
      <p:bldP spid="44" grpId="0"/>
      <p:bldP spid="45" grpId="0"/>
      <p:bldP spid="49" grpId="0"/>
      <p:bldP spid="5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4500570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643042" y="142873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14480" y="321468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285852" y="4500570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0.0001</a:t>
            </a:r>
            <a:endParaRPr lang="en-US" sz="2800" dirty="0"/>
          </a:p>
        </p:txBody>
      </p:sp>
      <p:sp>
        <p:nvSpPr>
          <p:cNvPr id="41" name="40 - Επεξήγηση με σύννεφο"/>
          <p:cNvSpPr/>
          <p:nvPr/>
        </p:nvSpPr>
        <p:spPr>
          <a:xfrm>
            <a:off x="4714876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286380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αρνητικές δυνάμεις του 10…βάζω τόσα μηδενικά  όσα είναι και ο εκθέτης….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2953623" y="628652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-12 </a:t>
            </a:r>
            <a:r>
              <a:rPr lang="el-GR" sz="2800" b="1" dirty="0" smtClean="0">
                <a:solidFill>
                  <a:srgbClr val="003366"/>
                </a:solidFill>
              </a:rPr>
              <a:t> =0.000000000001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4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0" y="2285992"/>
            <a:ext cx="164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4 </a:t>
            </a:r>
            <a:r>
              <a:rPr lang="el-GR" sz="3600" b="1" baseline="30000" dirty="0" smtClean="0"/>
              <a:t>3 </a:t>
            </a:r>
            <a:r>
              <a:rPr lang="el-GR" sz="3600" b="1" dirty="0" smtClean="0"/>
              <a:t>: 4 </a:t>
            </a:r>
            <a:r>
              <a:rPr lang="el-GR" sz="3600" b="1" baseline="30000" dirty="0" smtClean="0"/>
              <a:t>5 </a:t>
            </a:r>
            <a:endParaRPr lang="en-US" sz="36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214290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Δυνάμεις κλασμάτων …με ίδιο αριθμητή  και παρονομαστή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71604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285984" y="264318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642910" y="1142984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2500298" y="2143116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4 </a:t>
            </a:r>
            <a:r>
              <a:rPr lang="el-GR" sz="3200" b="1" baseline="30000" dirty="0" smtClean="0"/>
              <a:t>3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500298" y="2714620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4 </a:t>
            </a:r>
            <a:r>
              <a:rPr lang="el-GR" sz="3200" b="1" baseline="30000" dirty="0" smtClean="0"/>
              <a:t>5</a:t>
            </a:r>
            <a:endParaRPr lang="en-US" sz="3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428992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000496" y="2357430"/>
            <a:ext cx="848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4 </a:t>
            </a:r>
            <a:r>
              <a:rPr lang="el-GR" sz="3200" b="1" baseline="30000" dirty="0" smtClean="0"/>
              <a:t>3-5</a:t>
            </a:r>
            <a:endParaRPr lang="en-US" sz="32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929190" y="235743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5366765" y="2428868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/>
              <a:t>4 </a:t>
            </a:r>
            <a:r>
              <a:rPr lang="el-GR" sz="3200" b="1" baseline="30000" dirty="0" smtClean="0"/>
              <a:t>-2</a:t>
            </a:r>
            <a:endParaRPr lang="en-US" sz="3200" dirty="0"/>
          </a:p>
        </p:txBody>
      </p:sp>
      <p:sp>
        <p:nvSpPr>
          <p:cNvPr id="42" name="41 - TextBox"/>
          <p:cNvSpPr txBox="1"/>
          <p:nvPr/>
        </p:nvSpPr>
        <p:spPr>
          <a:xfrm>
            <a:off x="71406" y="4272985"/>
            <a:ext cx="164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x</a:t>
            </a:r>
            <a:r>
              <a:rPr lang="el-GR" sz="3600" b="1" dirty="0" smtClean="0"/>
              <a:t> </a:t>
            </a:r>
            <a:r>
              <a:rPr lang="en-US" sz="3600" b="1" baseline="30000" dirty="0" smtClean="0"/>
              <a:t>4</a:t>
            </a:r>
            <a:r>
              <a:rPr lang="el-GR" sz="3600" b="1" baseline="30000" dirty="0" smtClean="0"/>
              <a:t> </a:t>
            </a:r>
            <a:r>
              <a:rPr lang="el-GR" sz="3600" b="1" dirty="0" smtClean="0"/>
              <a:t>: </a:t>
            </a:r>
            <a:r>
              <a:rPr lang="en-US" sz="3600" b="1" dirty="0" smtClean="0"/>
              <a:t>x</a:t>
            </a:r>
            <a:r>
              <a:rPr lang="el-GR" sz="3600" b="1" dirty="0" smtClean="0"/>
              <a:t> </a:t>
            </a:r>
            <a:r>
              <a:rPr lang="en-US" sz="3600" b="1" baseline="30000" dirty="0" smtClean="0"/>
              <a:t>2</a:t>
            </a:r>
            <a:r>
              <a:rPr lang="el-GR" sz="3600" b="1" baseline="30000" dirty="0" smtClean="0"/>
              <a:t> </a:t>
            </a:r>
            <a:endParaRPr lang="en-US" sz="36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1643010" y="4272985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2357390" y="4630175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Ορθογώνιο"/>
          <p:cNvSpPr/>
          <p:nvPr/>
        </p:nvSpPr>
        <p:spPr>
          <a:xfrm>
            <a:off x="2571704" y="4130109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4</a:t>
            </a:r>
            <a:endParaRPr lang="en-US" sz="3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2571704" y="4701613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2</a:t>
            </a:r>
            <a:endParaRPr lang="en-US" sz="32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500398" y="4272985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4071902" y="4344423"/>
            <a:ext cx="848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4</a:t>
            </a:r>
            <a:r>
              <a:rPr lang="el-GR" sz="3200" b="1" baseline="30000" dirty="0" smtClean="0"/>
              <a:t>-</a:t>
            </a:r>
            <a:r>
              <a:rPr lang="en-US" sz="3200" b="1" baseline="30000" dirty="0" smtClean="0"/>
              <a:t>2</a:t>
            </a:r>
            <a:endParaRPr lang="en-US" sz="32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5000596" y="4344423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5438171" y="4415861"/>
            <a:ext cx="606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x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2</a:t>
            </a:r>
            <a:endParaRPr lang="en-US" sz="32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6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214290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Δυνάμεις κλασμάτων …με ίδιο αριθμητή  και παρονομαστή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500034" y="271462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642910" y="1142984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714348" y="2214554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8</a:t>
            </a:r>
            <a:r>
              <a:rPr lang="el-GR" sz="3200" b="1" dirty="0" smtClean="0"/>
              <a:t> </a:t>
            </a:r>
            <a:r>
              <a:rPr lang="el-GR" sz="3200" b="1" baseline="30000" dirty="0" smtClean="0"/>
              <a:t>3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714348" y="2786058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8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6</a:t>
            </a:r>
            <a:endParaRPr lang="en-US" sz="32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1643042" y="235743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2214546" y="2428868"/>
            <a:ext cx="848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8</a:t>
            </a:r>
            <a:r>
              <a:rPr lang="el-GR" sz="3200" b="1" dirty="0" smtClean="0"/>
              <a:t> </a:t>
            </a:r>
            <a:r>
              <a:rPr lang="el-GR" sz="3200" b="1" baseline="30000" dirty="0" smtClean="0"/>
              <a:t>3-</a:t>
            </a:r>
            <a:r>
              <a:rPr lang="en-US" sz="3200" b="1" baseline="30000" dirty="0" smtClean="0"/>
              <a:t>6</a:t>
            </a:r>
            <a:endParaRPr lang="en-US" sz="32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3143240" y="242886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3580815" y="2500306"/>
            <a:ext cx="708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8</a:t>
            </a:r>
            <a:r>
              <a:rPr lang="el-GR" sz="3200" b="1" dirty="0" smtClean="0"/>
              <a:t> </a:t>
            </a:r>
            <a:r>
              <a:rPr lang="el-GR" sz="3200" b="1" baseline="30000" dirty="0" smtClean="0"/>
              <a:t>-</a:t>
            </a:r>
            <a:r>
              <a:rPr lang="en-US" sz="3200" b="1" baseline="30000" dirty="0" smtClean="0"/>
              <a:t>3</a:t>
            </a:r>
            <a:endParaRPr lang="en-US" sz="32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71472" y="485776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Ορθογώνιο"/>
          <p:cNvSpPr/>
          <p:nvPr/>
        </p:nvSpPr>
        <p:spPr>
          <a:xfrm>
            <a:off x="785786" y="4357694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7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8</a:t>
            </a:r>
            <a:endParaRPr lang="en-US" sz="3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785786" y="4929198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7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4</a:t>
            </a:r>
            <a:endParaRPr lang="en-US" sz="32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1714480" y="450057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2285984" y="4572008"/>
            <a:ext cx="848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7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8</a:t>
            </a:r>
            <a:r>
              <a:rPr lang="el-GR" sz="3200" b="1" baseline="30000" dirty="0" smtClean="0"/>
              <a:t>-</a:t>
            </a:r>
            <a:r>
              <a:rPr lang="en-US" sz="3200" b="1" baseline="30000" dirty="0" smtClean="0"/>
              <a:t>4</a:t>
            </a:r>
            <a:endParaRPr lang="en-US" sz="32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3214678" y="457200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652253" y="4643446"/>
            <a:ext cx="6254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7</a:t>
            </a:r>
            <a:r>
              <a:rPr lang="el-GR" sz="3200" b="1" dirty="0" smtClean="0"/>
              <a:t> </a:t>
            </a:r>
            <a:r>
              <a:rPr lang="en-US" sz="3200" b="1" baseline="30000" dirty="0" smtClean="0"/>
              <a:t>4</a:t>
            </a:r>
            <a:endParaRPr lang="en-US" sz="32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6" grpId="0"/>
      <p:bldP spid="37" grpId="0"/>
      <p:bldP spid="38" grpId="0"/>
      <p:bldP spid="39" grpId="0"/>
      <p:bldP spid="40" grpId="0"/>
      <p:bldP spid="40" grpId="1"/>
      <p:bldP spid="41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428596" y="214290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Όταν ένα γινόμενο  είναι σε δύναμη…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642910" y="1142984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57158" y="2428868"/>
            <a:ext cx="15199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</a:t>
            </a:r>
            <a:r>
              <a:rPr lang="el-GR" sz="2800" b="1" dirty="0" smtClean="0"/>
              <a:t>3)</a:t>
            </a:r>
            <a:r>
              <a:rPr lang="el-GR" sz="2800" b="1" baseline="30000" dirty="0" smtClean="0"/>
              <a:t> 3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980462" y="2428868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5</a:t>
            </a:r>
            <a:r>
              <a:rPr lang="el-GR" sz="2800" b="1" baseline="30000" dirty="0" smtClean="0"/>
              <a:t> 3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</a:t>
            </a:r>
            <a:r>
              <a:rPr lang="el-GR" sz="2800" b="1" dirty="0" smtClean="0"/>
              <a:t>3</a:t>
            </a:r>
            <a:r>
              <a:rPr lang="el-GR" sz="2800" b="1" baseline="30000" dirty="0" smtClean="0"/>
              <a:t> </a:t>
            </a:r>
            <a:r>
              <a:rPr lang="el-GR" sz="2800" b="1" baseline="30000" dirty="0" err="1" smtClean="0"/>
              <a:t>3</a:t>
            </a:r>
            <a:endParaRPr lang="en-US" sz="28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357158" y="3548722"/>
            <a:ext cx="14766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(2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x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6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980462" y="3548722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2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6 .</a:t>
            </a:r>
            <a:r>
              <a:rPr lang="en-US" sz="2800" b="1" dirty="0" smtClean="0"/>
              <a:t> x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6</a:t>
            </a:r>
            <a:endParaRPr lang="en-US" sz="28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357158" y="504892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4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6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8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2285984" y="5000636"/>
            <a:ext cx="1662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4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2 .</a:t>
            </a:r>
            <a:r>
              <a:rPr lang="en-US" sz="2800" b="1" dirty="0" smtClean="0"/>
              <a:t> 6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2 .</a:t>
            </a:r>
            <a:r>
              <a:rPr lang="en-US" sz="2800" b="1" dirty="0" smtClean="0"/>
              <a:t> 8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endParaRPr lang="en-US" sz="2800" b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3345707" y="5977614"/>
            <a:ext cx="1494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3</a:t>
            </a:r>
            <a:r>
              <a:rPr lang="en-US" sz="2800" b="1" baseline="30000" dirty="0" smtClean="0"/>
              <a:t> .</a:t>
            </a:r>
            <a:r>
              <a:rPr lang="en-US" sz="2800" b="1" dirty="0" smtClean="0"/>
              <a:t> 7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4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4969011" y="597761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3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4 .</a:t>
            </a:r>
            <a:r>
              <a:rPr lang="en-US" sz="2800" b="1" dirty="0" smtClean="0"/>
              <a:t> 7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4</a:t>
            </a:r>
            <a:endParaRPr lang="en-US" sz="28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9" grpId="0"/>
      <p:bldP spid="23" grpId="0"/>
      <p:bldP spid="24" grpId="0"/>
      <p:bldP spid="25" grpId="0"/>
      <p:bldP spid="26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Έκρηξη 2"/>
          <p:cNvSpPr/>
          <p:nvPr/>
        </p:nvSpPr>
        <p:spPr>
          <a:xfrm>
            <a:off x="2643174" y="2214554"/>
            <a:ext cx="6500826" cy="4857760"/>
          </a:xfrm>
          <a:prstGeom prst="irregularSeal2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4643438" y="457200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19</a:t>
            </a:r>
            <a:endParaRPr lang="en-US" sz="4000" baseline="30000" dirty="0"/>
          </a:p>
        </p:txBody>
      </p:sp>
      <p:sp>
        <p:nvSpPr>
          <p:cNvPr id="9" name="8 - TextBox"/>
          <p:cNvSpPr txBox="1"/>
          <p:nvPr/>
        </p:nvSpPr>
        <p:spPr>
          <a:xfrm>
            <a:off x="6643702" y="45005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25</a:t>
            </a:r>
            <a:endParaRPr lang="en-US" sz="4000" b="1" baseline="30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6357950" y="350043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73</a:t>
            </a:r>
            <a:endParaRPr lang="en-US" sz="4000" b="1" baseline="30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542926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9</a:t>
            </a:r>
            <a:endParaRPr lang="en-US" sz="4000" b="1" baseline="30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500562" y="364331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baseline="30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3714744" y="5286388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131</a:t>
            </a:r>
            <a:endParaRPr lang="en-US" sz="2800" b="1" baseline="30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928662" y="857232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Περιττοί  (ή  μονοί)   </a:t>
            </a:r>
            <a:r>
              <a:rPr lang="el-GR" sz="2400" dirty="0" smtClean="0"/>
              <a:t>λέγονται οι αριθμοί που δεν διαιρούνται με το 2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6200000" flipH="1">
            <a:off x="1678761" y="1321579"/>
            <a:ext cx="3071834" cy="28575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0" y="4929198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Οι περιττοί </a:t>
            </a:r>
            <a:r>
              <a:rPr lang="el-GR" sz="2400" dirty="0" smtClean="0"/>
              <a:t>αριθμοί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τελειώνουν  σε:</a:t>
            </a:r>
          </a:p>
          <a:p>
            <a:endParaRPr lang="el-GR" sz="2400" dirty="0" smtClean="0"/>
          </a:p>
          <a:p>
            <a:r>
              <a:rPr lang="el-GR" sz="2400" dirty="0" smtClean="0"/>
              <a:t>  1,  3,  5,   7,   9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214290"/>
            <a:ext cx="91440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Όταν μια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παρένθεση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περιέχει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πρόσθεση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(=άθροισμα) ή περιέχει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αφαίρεση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(= διαφορά) και είναι  σε δύναμη…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428596" y="1571612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57158" y="2428868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</a:t>
            </a:r>
            <a:r>
              <a:rPr lang="el-GR" sz="2800" b="1" dirty="0" smtClean="0"/>
              <a:t>3)</a:t>
            </a:r>
            <a:r>
              <a:rPr lang="el-GR" sz="2800" b="1" baseline="30000" dirty="0" smtClean="0"/>
              <a:t> 2</a:t>
            </a:r>
            <a:endParaRPr lang="en-US" sz="2800" b="1" dirty="0"/>
          </a:p>
        </p:txBody>
      </p:sp>
      <p:cxnSp>
        <p:nvCxnSpPr>
          <p:cNvPr id="14" name="13 - Ευθύγραμμο βέλος σύνδεσης"/>
          <p:cNvCxnSpPr>
            <a:endCxn id="15" idx="1"/>
          </p:cNvCxnSpPr>
          <p:nvPr/>
        </p:nvCxnSpPr>
        <p:spPr>
          <a:xfrm flipV="1">
            <a:off x="1785918" y="2171777"/>
            <a:ext cx="2214578" cy="6142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000496" y="1571612"/>
            <a:ext cx="371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Προσοχή!!!!…..εδώ  μέσα στην παρένθεση </a:t>
            </a:r>
            <a:r>
              <a:rPr lang="el-GR" u="sng" dirty="0" smtClean="0"/>
              <a:t>δεν έχω μόνο πολλαπλασιασμό ή μόνο ένα κλάσμα……..</a:t>
            </a:r>
            <a:endParaRPr lang="en-US" u="sng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6200000" flipH="1">
            <a:off x="821505" y="3107529"/>
            <a:ext cx="642942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214282" y="342900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αυτή την περίπτωση για να βγάλω την παρένθεση έχω </a:t>
            </a:r>
            <a:r>
              <a:rPr lang="el-GR" sz="2400" u="sng" dirty="0" smtClean="0"/>
              <a:t>δύο τρόπους</a:t>
            </a:r>
            <a:r>
              <a:rPr lang="el-GR" sz="2400" dirty="0" smtClean="0"/>
              <a:t>: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0" y="4714884"/>
            <a:ext cx="35718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Πρώτα  κάνω τις πράξεις μέσα στην παρένθεση …… και μετά υπολογίζω την δύναμη</a:t>
            </a:r>
            <a:endParaRPr lang="en-US" u="sng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1250133" y="4321975"/>
            <a:ext cx="642942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285720" y="5786454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</a:t>
            </a:r>
            <a:r>
              <a:rPr lang="el-GR" sz="2800" b="1" dirty="0" smtClean="0"/>
              <a:t>3)</a:t>
            </a:r>
            <a:r>
              <a:rPr lang="el-GR" sz="2800" b="1" baseline="30000" dirty="0" smtClean="0"/>
              <a:t> 2</a:t>
            </a:r>
            <a:r>
              <a:rPr lang="el-GR" sz="2800" b="1" dirty="0" smtClean="0"/>
              <a:t> = </a:t>
            </a:r>
            <a:endParaRPr lang="en-US" sz="28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785918" y="578645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8</a:t>
            </a:r>
            <a:r>
              <a:rPr lang="el-GR" sz="2800" b="1" baseline="30000" dirty="0" smtClean="0"/>
              <a:t>2  </a:t>
            </a:r>
            <a:r>
              <a:rPr lang="el-GR" sz="2800" b="1" dirty="0" smtClean="0"/>
              <a:t> = </a:t>
            </a:r>
            <a:endParaRPr lang="en-US" sz="28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2571736" y="578645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64</a:t>
            </a:r>
            <a:endParaRPr lang="en-US" sz="2800" b="1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1428728" y="4071942"/>
            <a:ext cx="4714908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5572132" y="4714884"/>
            <a:ext cx="35718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Υπολογίζω την δύναμη της παρένθεσης:</a:t>
            </a:r>
            <a:endParaRPr lang="en-US" u="sng" dirty="0"/>
          </a:p>
        </p:txBody>
      </p:sp>
      <p:sp>
        <p:nvSpPr>
          <p:cNvPr id="30" name="29 - Ορθογώνιο"/>
          <p:cNvSpPr/>
          <p:nvPr/>
        </p:nvSpPr>
        <p:spPr>
          <a:xfrm>
            <a:off x="4849692" y="5429264"/>
            <a:ext cx="15552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</a:t>
            </a:r>
            <a:r>
              <a:rPr lang="el-GR" sz="2800" b="1" dirty="0" smtClean="0"/>
              <a:t>3)</a:t>
            </a:r>
            <a:r>
              <a:rPr lang="el-GR" sz="2800" b="1" baseline="30000" dirty="0" smtClean="0"/>
              <a:t> 2</a:t>
            </a:r>
            <a:r>
              <a:rPr lang="el-GR" sz="2800" b="1" dirty="0" smtClean="0"/>
              <a:t> =</a:t>
            </a:r>
            <a:endParaRPr lang="en-US" sz="28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6286512" y="5429264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</a:t>
            </a:r>
            <a:r>
              <a:rPr lang="el-GR" sz="2800" b="1" dirty="0" smtClean="0"/>
              <a:t>3)</a:t>
            </a:r>
            <a:r>
              <a:rPr lang="el-GR" sz="2800" b="1" baseline="30000" dirty="0" smtClean="0"/>
              <a:t>.</a:t>
            </a:r>
            <a:r>
              <a:rPr lang="el-GR" sz="2800" b="1" dirty="0" smtClean="0"/>
              <a:t> (5+3)</a:t>
            </a:r>
            <a:endParaRPr lang="en-US" sz="2800" b="1" baseline="30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4929190" y="6143644"/>
            <a:ext cx="3429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 25+15+15+9 =  64 </a:t>
            </a:r>
            <a:endParaRPr lang="en-US" sz="2800" b="1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9" grpId="0"/>
      <p:bldP spid="15" grpId="0"/>
      <p:bldP spid="20" grpId="0"/>
      <p:bldP spid="10" grpId="0"/>
      <p:bldP spid="22" grpId="0"/>
      <p:bldP spid="23" grpId="0"/>
      <p:bldP spid="24" grpId="0"/>
      <p:bldP spid="29" grpId="0"/>
      <p:bldP spid="30" grpId="0"/>
      <p:bldP spid="31" grpId="0"/>
      <p:bldP spid="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214290"/>
            <a:ext cx="91440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Όταν μια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παρένθεση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περιέχει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πρόσθεση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(=άθροισμα) ή περιέχει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αφαίρεση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(= διαφορά) και είναι  σε δύναμη…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428596" y="1571612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428868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(8 -</a:t>
            </a:r>
            <a:r>
              <a:rPr lang="en-US" sz="2800" b="1" dirty="0" smtClean="0"/>
              <a:t> </a:t>
            </a:r>
            <a:r>
              <a:rPr lang="el-GR" sz="2800" b="1" dirty="0" smtClean="0"/>
              <a:t>6)</a:t>
            </a:r>
            <a:r>
              <a:rPr lang="el-GR" sz="2800" b="1" baseline="30000" dirty="0" smtClean="0"/>
              <a:t> 3</a:t>
            </a:r>
            <a:r>
              <a:rPr lang="el-GR" sz="2800" b="1" dirty="0" smtClean="0"/>
              <a:t> = </a:t>
            </a:r>
            <a:endParaRPr lang="en-US" sz="28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857356" y="24288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2</a:t>
            </a:r>
            <a:r>
              <a:rPr lang="el-GR" sz="2800" b="1" baseline="30000" dirty="0" smtClean="0"/>
              <a:t>3  </a:t>
            </a:r>
            <a:r>
              <a:rPr lang="el-GR" sz="2800" b="1" dirty="0" smtClean="0"/>
              <a:t> = </a:t>
            </a:r>
            <a:endParaRPr lang="en-US" sz="28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2643174" y="2428868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8</a:t>
            </a:r>
            <a:endParaRPr lang="en-US" sz="28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14282" y="3714752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x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2</a:t>
            </a:r>
            <a:r>
              <a:rPr lang="el-GR" sz="2800" b="1" dirty="0" smtClean="0"/>
              <a:t> =</a:t>
            </a:r>
            <a:endParaRPr lang="en-US" sz="28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1651102" y="3714752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x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.</a:t>
            </a:r>
            <a:r>
              <a:rPr lang="el-GR" sz="2800" b="1" dirty="0" smtClean="0"/>
              <a:t> (5+</a:t>
            </a:r>
            <a:r>
              <a:rPr lang="en-US" sz="2800" b="1" dirty="0" smtClean="0"/>
              <a:t>x</a:t>
            </a:r>
            <a:r>
              <a:rPr lang="el-GR" sz="2800" b="1" dirty="0" smtClean="0"/>
              <a:t>)</a:t>
            </a:r>
            <a:endParaRPr lang="en-US" sz="2800" b="1" baseline="30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3857620" y="3714752"/>
            <a:ext cx="34290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 25</a:t>
            </a:r>
            <a:r>
              <a:rPr lang="en-US" sz="2800" b="1" dirty="0" smtClean="0"/>
              <a:t> </a:t>
            </a:r>
            <a:r>
              <a:rPr lang="el-GR" sz="2800" b="1" dirty="0" smtClean="0"/>
              <a:t>+</a:t>
            </a:r>
            <a:r>
              <a:rPr lang="en-US" sz="2800" b="1" dirty="0" smtClean="0"/>
              <a:t> 5x </a:t>
            </a:r>
            <a:r>
              <a:rPr lang="el-GR" sz="2800" b="1" dirty="0" smtClean="0"/>
              <a:t>+</a:t>
            </a:r>
            <a:r>
              <a:rPr lang="en-US" sz="2800" b="1" dirty="0" smtClean="0"/>
              <a:t>  5x </a:t>
            </a:r>
            <a:r>
              <a:rPr lang="el-GR" sz="2800" b="1" dirty="0" smtClean="0"/>
              <a:t>+</a:t>
            </a:r>
            <a:r>
              <a:rPr lang="en-US" sz="2800" b="1" dirty="0" smtClean="0"/>
              <a:t> x</a:t>
            </a:r>
            <a:r>
              <a:rPr lang="en-US" sz="2800" b="1" baseline="30000" dirty="0" smtClean="0"/>
              <a:t>2</a:t>
            </a:r>
            <a:endParaRPr lang="en-US" sz="2800" b="1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2" grpId="0"/>
      <p:bldP spid="23" grpId="0"/>
      <p:bldP spid="24" grpId="0"/>
      <p:bldP spid="30" grpId="0"/>
      <p:bldP spid="31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428596" y="214290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Όταν ένα κλάσμα  είναι σε δύναμη…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642910" y="1142984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57158" y="2071678"/>
            <a:ext cx="1255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    )</a:t>
            </a:r>
            <a:r>
              <a:rPr lang="el-GR" sz="2800" b="1" baseline="30000" dirty="0" smtClean="0"/>
              <a:t> 3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571472" y="2357430"/>
            <a:ext cx="31295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Ορθογώνιο"/>
          <p:cNvSpPr/>
          <p:nvPr/>
        </p:nvSpPr>
        <p:spPr>
          <a:xfrm>
            <a:off x="571472" y="20002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571472" y="235743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3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1857356" y="2357430"/>
            <a:ext cx="31295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1857356" y="2000240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5</a:t>
            </a:r>
            <a:r>
              <a:rPr lang="el-GR" b="1" baseline="30000" dirty="0" smtClean="0"/>
              <a:t>3</a:t>
            </a:r>
            <a:endParaRPr lang="en-US" baseline="30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1857356" y="2357430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3</a:t>
            </a:r>
            <a:r>
              <a:rPr lang="el-GR" b="1" baseline="30000" dirty="0" smtClean="0"/>
              <a:t>3</a:t>
            </a:r>
            <a:endParaRPr lang="en-US" baseline="300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285720" y="3559734"/>
            <a:ext cx="1255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    )</a:t>
            </a:r>
            <a:r>
              <a:rPr lang="el-GR" sz="2800" b="1" baseline="30000" dirty="0" smtClean="0"/>
              <a:t> 4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500034" y="3845486"/>
            <a:ext cx="31295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500034" y="348829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7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500034" y="384548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2</a:t>
            </a:r>
            <a:endParaRPr lang="en-US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1785918" y="3845486"/>
            <a:ext cx="31295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1785918" y="3488296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7</a:t>
            </a:r>
            <a:r>
              <a:rPr lang="el-GR" b="1" baseline="30000" dirty="0" smtClean="0"/>
              <a:t>4</a:t>
            </a:r>
            <a:endParaRPr lang="en-US" baseline="30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785918" y="3845486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2</a:t>
            </a:r>
            <a:r>
              <a:rPr lang="el-GR" b="1" baseline="30000" dirty="0" smtClean="0"/>
              <a:t>4</a:t>
            </a:r>
            <a:endParaRPr lang="en-US" baseline="30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57158" y="5417122"/>
            <a:ext cx="1255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    )</a:t>
            </a:r>
            <a:r>
              <a:rPr lang="el-GR" sz="2800" b="1" baseline="30000" dirty="0" smtClean="0"/>
              <a:t> 3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571472" y="5702874"/>
            <a:ext cx="31295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571472" y="534568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x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571472" y="570287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5</a:t>
            </a:r>
            <a:endParaRPr lang="en-US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1857356" y="5702874"/>
            <a:ext cx="31295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1857356" y="5345684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x</a:t>
            </a:r>
            <a:r>
              <a:rPr lang="el-GR" b="1" baseline="30000" dirty="0" smtClean="0"/>
              <a:t>3</a:t>
            </a:r>
            <a:endParaRPr lang="en-US" baseline="30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1857356" y="5702874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5</a:t>
            </a:r>
            <a:r>
              <a:rPr lang="el-GR" b="1" baseline="30000" dirty="0" smtClean="0"/>
              <a:t>3</a:t>
            </a:r>
            <a:endParaRPr lang="en-US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9" grpId="0"/>
      <p:bldP spid="18" grpId="0"/>
      <p:bldP spid="20" grpId="0"/>
      <p:bldP spid="22" grpId="0"/>
      <p:bldP spid="27" grpId="0"/>
      <p:bldP spid="31" grpId="0"/>
      <p:bldP spid="33" grpId="0"/>
      <p:bldP spid="34" grpId="0"/>
      <p:bldP spid="36" grpId="0"/>
      <p:bldP spid="37" grpId="0"/>
      <p:bldP spid="38" grpId="0"/>
      <p:bldP spid="40" grpId="0"/>
      <p:bldP spid="41" grpId="0"/>
      <p:bldP spid="43" grpId="0"/>
      <p:bldP spid="4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428596" y="214290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Όταν μια  δύναμη… υψώνεται σε εκθέτη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642910" y="1142984"/>
            <a:ext cx="1649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παραδείγματα 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57158" y="2428868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(5</a:t>
            </a:r>
            <a:r>
              <a:rPr lang="en-US" sz="2800" b="1" baseline="30000" dirty="0" smtClean="0"/>
              <a:t> </a:t>
            </a:r>
            <a:r>
              <a:rPr lang="el-GR" sz="2800" b="1" baseline="30000" dirty="0" smtClean="0"/>
              <a:t>3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2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1928794" y="2405714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5</a:t>
            </a:r>
            <a:r>
              <a:rPr lang="el-GR" sz="2800" b="1" baseline="30000" dirty="0" smtClean="0"/>
              <a:t> 3   2</a:t>
            </a:r>
            <a:endParaRPr lang="en-US" sz="28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285984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3064790" y="24288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3528613" y="2477152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5</a:t>
            </a:r>
            <a:r>
              <a:rPr lang="el-GR" sz="2800" b="1" baseline="30000" dirty="0" smtClean="0"/>
              <a:t> 6</a:t>
            </a:r>
            <a:endParaRPr lang="en-US" sz="28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428596" y="3929066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(6</a:t>
            </a:r>
            <a:r>
              <a:rPr lang="en-US" sz="2800" b="1" baseline="30000" dirty="0" smtClean="0"/>
              <a:t> </a:t>
            </a:r>
            <a:r>
              <a:rPr lang="el-GR" sz="2800" b="1" baseline="30000" dirty="0" smtClean="0"/>
              <a:t>5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3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000232" y="3905912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6</a:t>
            </a:r>
            <a:r>
              <a:rPr lang="el-GR" sz="2800" b="1" baseline="30000" dirty="0" smtClean="0"/>
              <a:t> 5   3</a:t>
            </a:r>
            <a:endParaRPr lang="en-US" sz="28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2357422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21" name="20 - Ορθογώνιο"/>
          <p:cNvSpPr/>
          <p:nvPr/>
        </p:nvSpPr>
        <p:spPr>
          <a:xfrm>
            <a:off x="3136228" y="392906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3643306" y="3929066"/>
            <a:ext cx="665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6</a:t>
            </a:r>
            <a:r>
              <a:rPr lang="el-GR" sz="2800" b="1" baseline="30000" dirty="0" smtClean="0"/>
              <a:t> 15</a:t>
            </a:r>
            <a:endParaRPr lang="en-US" sz="28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428596" y="5406110"/>
            <a:ext cx="12698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(</a:t>
            </a:r>
            <a:r>
              <a:rPr lang="en-US" sz="2800" b="1" dirty="0" smtClean="0"/>
              <a:t>x</a:t>
            </a:r>
            <a:r>
              <a:rPr lang="en-US" sz="2800" b="1" baseline="30000" dirty="0" smtClean="0"/>
              <a:t> 4</a:t>
            </a:r>
            <a:r>
              <a:rPr lang="el-GR" sz="2800" b="1" dirty="0" smtClean="0"/>
              <a:t>)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2</a:t>
            </a:r>
            <a:r>
              <a:rPr lang="el-GR" sz="2800" b="1" dirty="0" smtClean="0"/>
              <a:t>  =</a:t>
            </a:r>
            <a:endParaRPr lang="en-US" sz="28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2000232" y="538295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x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4</a:t>
            </a:r>
            <a:r>
              <a:rPr lang="el-GR" sz="2800" b="1" baseline="30000" dirty="0" smtClean="0"/>
              <a:t>   </a:t>
            </a:r>
            <a:r>
              <a:rPr lang="en-US" sz="2800" b="1" baseline="30000" dirty="0" smtClean="0"/>
              <a:t>2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2357422" y="53346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3136228" y="54061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3643306" y="5406110"/>
            <a:ext cx="526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x</a:t>
            </a:r>
            <a:r>
              <a:rPr lang="el-GR" sz="2800" b="1" baseline="30000" dirty="0" smtClean="0"/>
              <a:t> </a:t>
            </a:r>
            <a:r>
              <a:rPr lang="en-US" sz="2800" b="1" baseline="30000" dirty="0" smtClean="0"/>
              <a:t>8</a:t>
            </a:r>
            <a:endParaRPr lang="en-US" sz="28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9" grpId="0"/>
      <p:bldP spid="23" grpId="0"/>
      <p:bldP spid="13" grpId="0"/>
      <p:bldP spid="15" grpId="0"/>
      <p:bldP spid="17" grpId="0"/>
      <p:bldP spid="18" grpId="0"/>
      <p:bldP spid="20" grpId="0"/>
      <p:bldP spid="22" grpId="0"/>
      <p:bldP spid="27" grpId="0"/>
      <p:bldP spid="31" grpId="0"/>
      <p:bldP spid="32" grpId="0"/>
      <p:bldP spid="3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61 - Ορθογώνιο"/>
          <p:cNvSpPr/>
          <p:nvPr/>
        </p:nvSpPr>
        <p:spPr>
          <a:xfrm>
            <a:off x="500034" y="285728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Προσοχή</a:t>
            </a:r>
            <a:r>
              <a:rPr lang="el-GR" b="1" dirty="0" smtClean="0"/>
              <a:t>  στις πράξεις προηγείται ο πολλαπλασιασμός ..και ακολουθεί η πρόσθεση / αφαίρεση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2000240"/>
            <a:ext cx="3143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5</a:t>
            </a:r>
            <a:r>
              <a:rPr lang="el-GR" sz="2800" b="1" baseline="30000" dirty="0" smtClean="0"/>
              <a:t>.</a:t>
            </a:r>
            <a:r>
              <a:rPr lang="en-US" sz="2800" b="1" baseline="30000" dirty="0" smtClean="0"/>
              <a:t> </a:t>
            </a:r>
            <a:r>
              <a:rPr lang="el-GR" sz="2800" b="1" baseline="30000" dirty="0" smtClean="0"/>
              <a:t> </a:t>
            </a:r>
            <a:r>
              <a:rPr lang="el-GR" sz="2800" b="1" dirty="0" smtClean="0"/>
              <a:t>2 </a:t>
            </a:r>
            <a:r>
              <a:rPr lang="en-US" sz="2800" b="1" dirty="0" smtClean="0"/>
              <a:t>x  +  4</a:t>
            </a:r>
            <a:r>
              <a:rPr lang="el-GR" sz="2800" b="1" baseline="30000" dirty="0" smtClean="0"/>
              <a:t>.</a:t>
            </a:r>
            <a:r>
              <a:rPr lang="en-US" sz="2800" b="1" baseline="30000" dirty="0" smtClean="0"/>
              <a:t> </a:t>
            </a:r>
            <a:r>
              <a:rPr lang="el-GR" sz="2800" b="1" baseline="30000" dirty="0" smtClean="0"/>
              <a:t> </a:t>
            </a:r>
            <a:r>
              <a:rPr lang="en-US" sz="2800" b="1" dirty="0" smtClean="0"/>
              <a:t>3</a:t>
            </a:r>
            <a:r>
              <a:rPr lang="el-GR" sz="2800" b="1" dirty="0" smtClean="0"/>
              <a:t> </a:t>
            </a:r>
            <a:r>
              <a:rPr lang="en-US" sz="2800" b="1" dirty="0" smtClean="0"/>
              <a:t>x  - 2x</a:t>
            </a:r>
            <a:endParaRPr lang="en-US" sz="2800" b="1" dirty="0"/>
          </a:p>
        </p:txBody>
      </p:sp>
      <p:sp>
        <p:nvSpPr>
          <p:cNvPr id="24" name="23 - Έλλειψη"/>
          <p:cNvSpPr/>
          <p:nvPr/>
        </p:nvSpPr>
        <p:spPr>
          <a:xfrm>
            <a:off x="0" y="1571612"/>
            <a:ext cx="3071802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5400000">
            <a:off x="1035819" y="3321843"/>
            <a:ext cx="928694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14282" y="4143380"/>
            <a:ext cx="34290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και οι τρείς όροι ..έχουν την ίδια μεταβλητή </a:t>
            </a:r>
            <a:r>
              <a:rPr lang="en-US" dirty="0" smtClean="0"/>
              <a:t>x.. </a:t>
            </a:r>
            <a:r>
              <a:rPr lang="el-GR" dirty="0" smtClean="0"/>
              <a:t> .. </a:t>
            </a:r>
            <a:r>
              <a:rPr lang="el-GR" u="sng" dirty="0" smtClean="0"/>
              <a:t>δεν μπορώ να τους προσθέσω/αφαιρέσω</a:t>
            </a:r>
            <a:r>
              <a:rPr lang="el-GR" dirty="0" smtClean="0"/>
              <a:t>….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Πρέπει πρώτα να κάνω τους πολλαπλασιασμούς.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3357554" y="2000240"/>
            <a:ext cx="3571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 10</a:t>
            </a:r>
            <a:r>
              <a:rPr lang="en-US" sz="2800" b="1" dirty="0" smtClean="0"/>
              <a:t>x  +  </a:t>
            </a:r>
            <a:r>
              <a:rPr lang="el-GR" sz="2800" b="1" dirty="0" smtClean="0"/>
              <a:t>12</a:t>
            </a:r>
            <a:r>
              <a:rPr lang="en-US" sz="2800" b="1" dirty="0" smtClean="0"/>
              <a:t>x  - 2x</a:t>
            </a:r>
            <a:endParaRPr lang="en-US" sz="2800" b="1" dirty="0"/>
          </a:p>
        </p:txBody>
      </p:sp>
      <p:sp>
        <p:nvSpPr>
          <p:cNvPr id="30" name="29 - Έλλειψη"/>
          <p:cNvSpPr/>
          <p:nvPr/>
        </p:nvSpPr>
        <p:spPr>
          <a:xfrm>
            <a:off x="3643306" y="1643050"/>
            <a:ext cx="2500330" cy="12858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16200000" flipH="1">
            <a:off x="4750595" y="3250405"/>
            <a:ext cx="857256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857752" y="3929067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</a:t>
            </a:r>
            <a:r>
              <a:rPr lang="el-GR" u="sng" dirty="0" smtClean="0"/>
              <a:t>μπορώ να τους προσθέσω/αφαιρέσω</a:t>
            </a:r>
            <a:r>
              <a:rPr lang="el-GR" dirty="0" smtClean="0"/>
              <a:t>….</a:t>
            </a:r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38" name="37 - Ορθογώνιο"/>
          <p:cNvSpPr/>
          <p:nvPr/>
        </p:nvSpPr>
        <p:spPr>
          <a:xfrm>
            <a:off x="6500826" y="200024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= 20</a:t>
            </a:r>
            <a:r>
              <a:rPr lang="en-US" sz="2800" b="1" dirty="0" smtClean="0"/>
              <a:t>x</a:t>
            </a:r>
            <a:endParaRPr lang="en-US" sz="28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9" grpId="0"/>
      <p:bldP spid="24" grpId="0" animBg="1"/>
      <p:bldP spid="28" grpId="0"/>
      <p:bldP spid="29" grpId="0"/>
      <p:bldP spid="30" grpId="0" animBg="1"/>
      <p:bldP spid="37" grpId="0"/>
      <p:bldP spid="3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71472" y="2143116"/>
            <a:ext cx="9144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Ευχαριστώ  για την προσοχή σας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786050" y="5357826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Εισηγητής </a:t>
            </a:r>
            <a:r>
              <a:rPr lang="el-GR" dirty="0" err="1" smtClean="0"/>
              <a:t>Σταθά</a:t>
            </a:r>
            <a:r>
              <a:rPr lang="el-GR" dirty="0" smtClean="0"/>
              <a:t> </a:t>
            </a:r>
            <a:r>
              <a:rPr lang="el-GR" smtClean="0"/>
              <a:t>Πανωραία</a:t>
            </a:r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1000100" y="785794"/>
            <a:ext cx="6072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Πολλαπλασιασμός  = γινόμενο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000100" y="2071678"/>
            <a:ext cx="2151230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Παράδειγμα: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2714612" y="307181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 α</a:t>
            </a:r>
            <a:r>
              <a:rPr lang="el-GR" sz="4000" b="1" baseline="30000" dirty="0" smtClean="0"/>
              <a:t> .</a:t>
            </a:r>
            <a:r>
              <a:rPr lang="el-GR" sz="4000" b="1" dirty="0" smtClean="0"/>
              <a:t> </a:t>
            </a:r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19" name="18 - Έλλειψη"/>
          <p:cNvSpPr/>
          <p:nvPr/>
        </p:nvSpPr>
        <p:spPr>
          <a:xfrm>
            <a:off x="2285984" y="3000372"/>
            <a:ext cx="3000396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4071934" y="4429132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357554" y="5357826"/>
            <a:ext cx="4071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Είναι γινόμενο δηλαδή πολλαπλασιασμός</a:t>
            </a:r>
            <a:endParaRPr lang="en-US" sz="2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19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1000100" y="785794"/>
            <a:ext cx="6072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Πολλαπλασιασμός  = γινόμενο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143108" y="228599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 </a:t>
            </a:r>
            <a:r>
              <a:rPr lang="el-GR" sz="4000" b="1" baseline="30000" dirty="0" smtClean="0"/>
              <a:t>.</a:t>
            </a:r>
            <a:r>
              <a:rPr lang="el-GR" sz="4000" b="1" dirty="0" smtClean="0"/>
              <a:t> </a:t>
            </a:r>
            <a:r>
              <a:rPr lang="en-US" sz="4000" b="1" dirty="0" smtClean="0"/>
              <a:t>x</a:t>
            </a:r>
            <a:r>
              <a:rPr lang="el-GR" sz="4000" b="1" baseline="30000" dirty="0" smtClean="0"/>
              <a:t> .</a:t>
            </a:r>
            <a:r>
              <a:rPr lang="el-GR" sz="4000" b="1" dirty="0" smtClean="0"/>
              <a:t> </a:t>
            </a:r>
            <a:r>
              <a:rPr lang="en-US" sz="4000" b="1" dirty="0" smtClean="0"/>
              <a:t>5</a:t>
            </a:r>
            <a:r>
              <a:rPr lang="el-GR" sz="4000" b="1" baseline="30000" dirty="0" smtClean="0"/>
              <a:t> .</a:t>
            </a:r>
            <a:r>
              <a:rPr lang="el-GR" sz="4000" b="1" dirty="0" smtClean="0"/>
              <a:t> (-9)</a:t>
            </a:r>
            <a:endParaRPr lang="en-US" sz="4000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2143108" y="314324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571736" y="3857628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παράγοντας</a:t>
            </a:r>
            <a:endParaRPr lang="en-US" sz="2400" dirty="0"/>
          </a:p>
        </p:txBody>
      </p:sp>
      <p:sp>
        <p:nvSpPr>
          <p:cNvPr id="10" name="9 - Έλλειψη"/>
          <p:cNvSpPr/>
          <p:nvPr/>
        </p:nvSpPr>
        <p:spPr>
          <a:xfrm>
            <a:off x="2071670" y="2357430"/>
            <a:ext cx="500066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2643174" y="2357430"/>
            <a:ext cx="428628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stCxn id="11" idx="4"/>
          </p:cNvCxnSpPr>
          <p:nvPr/>
        </p:nvCxnSpPr>
        <p:spPr>
          <a:xfrm rot="16200000" flipH="1">
            <a:off x="2536016" y="3250406"/>
            <a:ext cx="1081094" cy="43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3214678" y="2357430"/>
            <a:ext cx="428628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6200000" flipH="1">
            <a:off x="3000364" y="3357562"/>
            <a:ext cx="100013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Έλλειψη"/>
          <p:cNvSpPr/>
          <p:nvPr/>
        </p:nvSpPr>
        <p:spPr>
          <a:xfrm>
            <a:off x="4000496" y="2357430"/>
            <a:ext cx="428628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23 - Ευθύγραμμο βέλος σύνδεσης"/>
          <p:cNvCxnSpPr>
            <a:stCxn id="23" idx="4"/>
          </p:cNvCxnSpPr>
          <p:nvPr/>
        </p:nvCxnSpPr>
        <p:spPr>
          <a:xfrm rot="5400000">
            <a:off x="3571868" y="3214686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1571572" y="5657671"/>
            <a:ext cx="7572428" cy="1200329"/>
          </a:xfrm>
          <a:prstGeom prst="rect">
            <a:avLst/>
          </a:prstGeom>
          <a:gradFill flip="none"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  <a:tileRect/>
          </a:gra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και τα γράμματα (=μεταβλητές ) που </a:t>
            </a:r>
            <a:r>
              <a:rPr lang="el-GR" sz="2400" b="1" u="sng" dirty="0" smtClean="0"/>
              <a:t>πολλαπλασιάζονται</a:t>
            </a:r>
            <a:r>
              <a:rPr lang="el-GR" sz="2400" dirty="0" smtClean="0"/>
              <a:t> μεταξύ τους ονομάζονται </a:t>
            </a:r>
            <a:r>
              <a:rPr lang="el-GR" sz="2400" b="1" u="sng" dirty="0" smtClean="0"/>
              <a:t>παράγοντες</a:t>
            </a:r>
            <a:r>
              <a:rPr lang="el-GR" sz="2400" dirty="0" smtClean="0"/>
              <a:t> του γινομένου</a:t>
            </a:r>
            <a:endParaRPr lang="en-US" sz="2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10" grpId="0" animBg="1"/>
      <p:bldP spid="11" grpId="0" animBg="1"/>
      <p:bldP spid="15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5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1571604" y="1428736"/>
            <a:ext cx="1148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5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5  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643174" y="1428736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25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4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428728" y="2834342"/>
            <a:ext cx="1188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7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57290" y="4214818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22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(-2)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09690" y="5548986"/>
            <a:ext cx="2193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(-2)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(-2)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(-2)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3" grpId="0"/>
      <p:bldP spid="14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8691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1571604" y="1428736"/>
            <a:ext cx="933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x</a:t>
            </a:r>
            <a:r>
              <a:rPr lang="el-GR" sz="2800" b="1" dirty="0" smtClean="0">
                <a:solidFill>
                  <a:srgbClr val="FF0000"/>
                </a:solidFill>
              </a:rPr>
              <a:t>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643174" y="1428736"/>
            <a:ext cx="2391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915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α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428728" y="2834342"/>
            <a:ext cx="1274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22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(-1)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57290" y="4214818"/>
            <a:ext cx="2965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(-1)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(-1)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(-1)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(-1)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204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</a:t>
            </a:r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l-GR" sz="2800" b="1" dirty="0" smtClean="0">
                <a:solidFill>
                  <a:srgbClr val="003366"/>
                </a:solidFill>
              </a:rPr>
              <a:t>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09690" y="5548986"/>
            <a:ext cx="2193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3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214546" y="1357298"/>
            <a:ext cx="471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785786" y="1357298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x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.</a:t>
            </a:r>
            <a:r>
              <a:rPr lang="en-US" sz="2800" b="1" dirty="0" smtClean="0">
                <a:solidFill>
                  <a:srgbClr val="FF0000"/>
                </a:solidFill>
              </a:rPr>
              <a:t> x =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214546" y="2857496"/>
            <a:ext cx="7793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= </a:t>
            </a:r>
            <a:r>
              <a:rPr lang="el-GR" sz="2800" b="1" dirty="0" smtClean="0">
                <a:solidFill>
                  <a:srgbClr val="003366"/>
                </a:solidFill>
              </a:rPr>
              <a:t>4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071538" y="2857496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4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714744" y="4191664"/>
            <a:ext cx="824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</a:t>
            </a:r>
            <a:r>
              <a:rPr lang="en-US" sz="2800" b="1" dirty="0" smtClean="0">
                <a:solidFill>
                  <a:srgbClr val="003366"/>
                </a:solidFill>
              </a:rPr>
              <a:t>2</a:t>
            </a:r>
            <a:r>
              <a:rPr lang="el-GR" sz="2800" b="1" dirty="0" smtClean="0">
                <a:solidFill>
                  <a:srgbClr val="003366"/>
                </a:solidFill>
              </a:rPr>
              <a:t>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</a:t>
            </a:r>
            <a:endParaRPr lang="en-US" sz="28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2" y="4214818"/>
            <a:ext cx="3308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dirty="0" smtClean="0">
                <a:solidFill>
                  <a:srgbClr val="FF0000"/>
                </a:solidFill>
              </a:rPr>
              <a:t>  =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286116" y="5548986"/>
            <a:ext cx="806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</a:t>
            </a:r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l-GR" sz="2800" b="1" dirty="0" smtClean="0">
                <a:solidFill>
                  <a:srgbClr val="003366"/>
                </a:solidFill>
              </a:rPr>
              <a:t>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857224" y="5572140"/>
            <a:ext cx="2565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l-GR" sz="2800" b="1" dirty="0" smtClean="0">
                <a:solidFill>
                  <a:srgbClr val="FF0000"/>
                </a:solidFill>
              </a:rPr>
              <a:t>)</a:t>
            </a:r>
            <a:r>
              <a:rPr lang="en-US" sz="2800" b="1" dirty="0" smtClean="0">
                <a:solidFill>
                  <a:srgbClr val="FF0000"/>
                </a:solidFill>
              </a:rPr>
              <a:t>  =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/>
      <p:bldP spid="13" grpId="0"/>
      <p:bldP spid="14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1214414" y="1500174"/>
            <a:ext cx="848309" cy="70788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  </a:t>
            </a:r>
            <a:r>
              <a:rPr lang="el-GR" sz="4000" b="1" baseline="30000" dirty="0" smtClean="0"/>
              <a:t>2</a:t>
            </a:r>
            <a:endParaRPr lang="en-US" sz="4000" dirty="0"/>
          </a:p>
        </p:txBody>
      </p:sp>
      <p:sp>
        <p:nvSpPr>
          <p:cNvPr id="9" name="8 - Έλλειψη"/>
          <p:cNvSpPr/>
          <p:nvPr/>
        </p:nvSpPr>
        <p:spPr>
          <a:xfrm>
            <a:off x="1142976" y="1571612"/>
            <a:ext cx="500066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cxnSp>
        <p:nvCxnSpPr>
          <p:cNvPr id="13" name="12 - Ευθύγραμμο βέλος σύνδεσης"/>
          <p:cNvCxnSpPr>
            <a:stCxn id="9" idx="4"/>
          </p:cNvCxnSpPr>
          <p:nvPr/>
        </p:nvCxnSpPr>
        <p:spPr>
          <a:xfrm rot="5400000">
            <a:off x="839365" y="2518166"/>
            <a:ext cx="1000132" cy="1071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00034" y="300037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Βάση της δύναμης</a:t>
            </a:r>
            <a:endParaRPr lang="en-US" sz="2000" b="1" dirty="0"/>
          </a:p>
        </p:txBody>
      </p:sp>
      <p:sp>
        <p:nvSpPr>
          <p:cNvPr id="15" name="14 - Έλλειψη"/>
          <p:cNvSpPr/>
          <p:nvPr/>
        </p:nvSpPr>
        <p:spPr>
          <a:xfrm>
            <a:off x="1714480" y="1571612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H="1">
            <a:off x="1946654" y="2053818"/>
            <a:ext cx="714381" cy="6072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285984" y="271462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Εκθέτης της δύναμης</a:t>
            </a:r>
            <a:endParaRPr lang="en-US" sz="20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857224" y="5214950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 smtClean="0"/>
              <a:t>Παράδειγμα</a:t>
            </a:r>
            <a:r>
              <a:rPr lang="el-GR" sz="2800" dirty="0" smtClean="0"/>
              <a:t>    </a:t>
            </a:r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3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 </a:t>
            </a:r>
            <a:r>
              <a:rPr lang="el-GR" sz="2800" b="1" dirty="0" smtClean="0">
                <a:solidFill>
                  <a:srgbClr val="003366"/>
                </a:solidFill>
              </a:rPr>
              <a:t>  έχει βάση  </a:t>
            </a:r>
            <a:r>
              <a:rPr lang="en-US" sz="2800" b="1" dirty="0" smtClean="0">
                <a:solidFill>
                  <a:srgbClr val="003366"/>
                </a:solidFill>
              </a:rPr>
              <a:t>x  </a:t>
            </a:r>
            <a:r>
              <a:rPr lang="el-GR" sz="2800" b="1" dirty="0" smtClean="0">
                <a:solidFill>
                  <a:srgbClr val="003366"/>
                </a:solidFill>
              </a:rPr>
              <a:t>και εκθέτη  3</a:t>
            </a:r>
            <a:endParaRPr lang="en-US" sz="2800" dirty="0" smtClean="0"/>
          </a:p>
          <a:p>
            <a:r>
              <a:rPr lang="el-GR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5" grpId="0" animBg="1"/>
      <p:bldP spid="18" grpId="0"/>
      <p:bldP spid="2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1355</Words>
  <Application>Microsoft Office PowerPoint</Application>
  <PresentationFormat>Προβολή στην οθόνη (4:3)</PresentationFormat>
  <Paragraphs>404</Paragraphs>
  <Slides>35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6" baseType="lpstr">
      <vt:lpstr>Θέμα του Office</vt:lpstr>
      <vt:lpstr>Δυνάμεις….. στα μαθηματικά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ΠΡΟΣΗΜΑ</dc:title>
  <dc:creator>Panorea</dc:creator>
  <cp:lastModifiedBy>Panorea</cp:lastModifiedBy>
  <cp:revision>214</cp:revision>
  <dcterms:created xsi:type="dcterms:W3CDTF">2020-10-08T14:56:44Z</dcterms:created>
  <dcterms:modified xsi:type="dcterms:W3CDTF">2020-10-31T15:16:33Z</dcterms:modified>
</cp:coreProperties>
</file>