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70" r:id="rId15"/>
    <p:sldId id="271" r:id="rId16"/>
    <p:sldId id="272" r:id="rId17"/>
    <p:sldId id="279" r:id="rId18"/>
    <p:sldId id="278" r:id="rId19"/>
    <p:sldId id="273" r:id="rId20"/>
    <p:sldId id="274" r:id="rId21"/>
    <p:sldId id="275" r:id="rId22"/>
    <p:sldId id="287" r:id="rId23"/>
    <p:sldId id="288" r:id="rId24"/>
    <p:sldId id="289" r:id="rId25"/>
    <p:sldId id="291" r:id="rId26"/>
    <p:sldId id="292" r:id="rId27"/>
    <p:sldId id="308" r:id="rId28"/>
    <p:sldId id="293" r:id="rId29"/>
    <p:sldId id="294" r:id="rId30"/>
    <p:sldId id="309" r:id="rId31"/>
    <p:sldId id="276" r:id="rId32"/>
    <p:sldId id="310" r:id="rId33"/>
    <p:sldId id="277" r:id="rId34"/>
    <p:sldId id="280" r:id="rId35"/>
    <p:sldId id="281" r:id="rId36"/>
    <p:sldId id="282" r:id="rId37"/>
    <p:sldId id="283" r:id="rId38"/>
    <p:sldId id="284" r:id="rId39"/>
    <p:sldId id="285" r:id="rId40"/>
    <p:sldId id="286" r:id="rId41"/>
    <p:sldId id="290" r:id="rId42"/>
    <p:sldId id="296" r:id="rId43"/>
    <p:sldId id="295" r:id="rId44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559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18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4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10/1/2021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10/1/2021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10/1/2021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10/1/2021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10/1/2021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10/1/2021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10/1/2021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photodentro.edu.gr/v/item/ds/8521/2181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b="1" dirty="0" smtClean="0">
                <a:solidFill>
                  <a:srgbClr val="FF0000"/>
                </a:solidFill>
              </a:rPr>
              <a:t>Εισαγωγή στη γεωμετρία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b="1" dirty="0" smtClean="0"/>
              <a:t>Α΄ Γυμνασίου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2714612" y="0"/>
            <a:ext cx="45720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C00000"/>
                </a:solidFill>
              </a:rPr>
              <a:t>Ευθύγραμμο τμήμα</a:t>
            </a:r>
            <a:endParaRPr lang="en-US" sz="2800" b="1" dirty="0">
              <a:solidFill>
                <a:srgbClr val="C00000"/>
              </a:solidFill>
            </a:endParaRPr>
          </a:p>
        </p:txBody>
      </p:sp>
      <p:cxnSp>
        <p:nvCxnSpPr>
          <p:cNvPr id="7" name="6 - Ευθεία γραμμή σύνδεσης"/>
          <p:cNvCxnSpPr/>
          <p:nvPr/>
        </p:nvCxnSpPr>
        <p:spPr>
          <a:xfrm>
            <a:off x="1928794" y="5643578"/>
            <a:ext cx="571504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- TextBox"/>
          <p:cNvSpPr txBox="1"/>
          <p:nvPr/>
        </p:nvSpPr>
        <p:spPr>
          <a:xfrm>
            <a:off x="428596" y="714356"/>
            <a:ext cx="5715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Τα ευθύγραμμα τμήματα συμβολίζονται :   </a:t>
            </a:r>
            <a:endParaRPr lang="en-US" sz="2400" u="sng" dirty="0"/>
          </a:p>
        </p:txBody>
      </p:sp>
      <p:sp>
        <p:nvSpPr>
          <p:cNvPr id="9" name="8 - Ορθογώνιο"/>
          <p:cNvSpPr/>
          <p:nvPr/>
        </p:nvSpPr>
        <p:spPr>
          <a:xfrm>
            <a:off x="571472" y="2428868"/>
            <a:ext cx="76438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FF0000"/>
              </a:buClr>
              <a:buFont typeface="Wingdings" pitchFamily="2" charset="2"/>
              <a:buChar char="ü"/>
            </a:pPr>
            <a:r>
              <a:rPr lang="el-GR" sz="2400" dirty="0" smtClean="0"/>
              <a:t>με </a:t>
            </a:r>
            <a:r>
              <a:rPr lang="el-GR" sz="2400" u="sng" dirty="0" smtClean="0"/>
              <a:t>δυο κεφαλαία γράμματα </a:t>
            </a:r>
            <a:r>
              <a:rPr lang="el-GR" sz="2400" dirty="0" smtClean="0"/>
              <a:t> </a:t>
            </a:r>
            <a:r>
              <a:rPr lang="el-GR" sz="2400" u="sng" dirty="0" smtClean="0"/>
              <a:t>(</a:t>
            </a:r>
            <a:r>
              <a:rPr lang="el-GR" sz="2400" dirty="0" smtClean="0"/>
              <a:t>π.χ.  ΑΒ,   ΔΕ) </a:t>
            </a:r>
            <a:endParaRPr lang="en-US" sz="2400" dirty="0"/>
          </a:p>
        </p:txBody>
      </p:sp>
      <p:sp>
        <p:nvSpPr>
          <p:cNvPr id="10" name="9 - Ορθογώνιο"/>
          <p:cNvSpPr/>
          <p:nvPr/>
        </p:nvSpPr>
        <p:spPr>
          <a:xfrm>
            <a:off x="1571604" y="5357826"/>
            <a:ext cx="3177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/>
              <a:t>Α</a:t>
            </a:r>
            <a:endParaRPr lang="en-US" dirty="0"/>
          </a:p>
        </p:txBody>
      </p:sp>
      <p:sp>
        <p:nvSpPr>
          <p:cNvPr id="11" name="10 - Ορθογώνιο"/>
          <p:cNvSpPr/>
          <p:nvPr/>
        </p:nvSpPr>
        <p:spPr>
          <a:xfrm>
            <a:off x="7643834" y="5286388"/>
            <a:ext cx="3177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/>
              <a:t>Β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6 - Ευθεία γραμμή σύνδεσης"/>
          <p:cNvCxnSpPr/>
          <p:nvPr/>
        </p:nvCxnSpPr>
        <p:spPr>
          <a:xfrm flipV="1">
            <a:off x="4714876" y="1500174"/>
            <a:ext cx="4429124" cy="10001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- TextBox"/>
          <p:cNvSpPr txBox="1"/>
          <p:nvPr/>
        </p:nvSpPr>
        <p:spPr>
          <a:xfrm>
            <a:off x="8643966" y="1500174"/>
            <a:ext cx="3577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/>
              <a:t>Δ</a:t>
            </a:r>
            <a:endParaRPr lang="en-US" sz="2400" dirty="0" smtClean="0"/>
          </a:p>
        </p:txBody>
      </p:sp>
      <p:cxnSp>
        <p:nvCxnSpPr>
          <p:cNvPr id="14" name="13 - Ευθεία γραμμή σύνδεσης"/>
          <p:cNvCxnSpPr/>
          <p:nvPr/>
        </p:nvCxnSpPr>
        <p:spPr>
          <a:xfrm flipV="1">
            <a:off x="500034" y="5786454"/>
            <a:ext cx="6357982" cy="7143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16 - TextBox"/>
          <p:cNvSpPr txBox="1"/>
          <p:nvPr/>
        </p:nvSpPr>
        <p:spPr>
          <a:xfrm>
            <a:off x="6858016" y="5429264"/>
            <a:ext cx="3513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/>
              <a:t>Β</a:t>
            </a:r>
            <a:endParaRPr lang="en-US" sz="2400" dirty="0" smtClean="0"/>
          </a:p>
        </p:txBody>
      </p:sp>
      <p:sp>
        <p:nvSpPr>
          <p:cNvPr id="19" name="18 - TextBox"/>
          <p:cNvSpPr txBox="1"/>
          <p:nvPr/>
        </p:nvSpPr>
        <p:spPr>
          <a:xfrm>
            <a:off x="428596" y="5429264"/>
            <a:ext cx="3626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/>
              <a:t>Α</a:t>
            </a:r>
            <a:endParaRPr lang="en-US" sz="2400" dirty="0" smtClean="0"/>
          </a:p>
        </p:txBody>
      </p:sp>
      <p:cxnSp>
        <p:nvCxnSpPr>
          <p:cNvPr id="21" name="20 - Ευθύγραμμο βέλος σύνδεσης"/>
          <p:cNvCxnSpPr/>
          <p:nvPr/>
        </p:nvCxnSpPr>
        <p:spPr>
          <a:xfrm rot="5400000">
            <a:off x="1714480" y="5429264"/>
            <a:ext cx="285752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22 - Ευθύγραμμο βέλος σύνδεσης"/>
          <p:cNvCxnSpPr/>
          <p:nvPr/>
        </p:nvCxnSpPr>
        <p:spPr>
          <a:xfrm rot="5400000">
            <a:off x="7643834" y="2000240"/>
            <a:ext cx="785818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23 - TextBox"/>
          <p:cNvSpPr txBox="1"/>
          <p:nvPr/>
        </p:nvSpPr>
        <p:spPr>
          <a:xfrm>
            <a:off x="5857916" y="2518942"/>
            <a:ext cx="35718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 smtClean="0"/>
              <a:t>Ονομάζεται ευθύγραμμο τμήμα ΕΔ</a:t>
            </a:r>
            <a:endParaRPr lang="en-US" sz="1600" dirty="0" smtClean="0"/>
          </a:p>
        </p:txBody>
      </p:sp>
      <p:sp>
        <p:nvSpPr>
          <p:cNvPr id="15" name="14 - TextBox"/>
          <p:cNvSpPr txBox="1"/>
          <p:nvPr/>
        </p:nvSpPr>
        <p:spPr>
          <a:xfrm>
            <a:off x="4429124" y="2285992"/>
            <a:ext cx="3353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/>
              <a:t>Ε</a:t>
            </a:r>
            <a:endParaRPr lang="en-US" sz="2400" dirty="0" smtClean="0"/>
          </a:p>
        </p:txBody>
      </p:sp>
      <p:sp>
        <p:nvSpPr>
          <p:cNvPr id="20" name="19 - TextBox"/>
          <p:cNvSpPr txBox="1"/>
          <p:nvPr/>
        </p:nvSpPr>
        <p:spPr>
          <a:xfrm>
            <a:off x="1357290" y="5072074"/>
            <a:ext cx="42862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 smtClean="0"/>
              <a:t>Ονομάζεται ευθύγραμμο τμήμα ΑΒ</a:t>
            </a:r>
            <a:endParaRPr lang="en-US" sz="1600" dirty="0" smtClean="0"/>
          </a:p>
        </p:txBody>
      </p:sp>
      <p:sp>
        <p:nvSpPr>
          <p:cNvPr id="16" name="15 - TextBox"/>
          <p:cNvSpPr txBox="1"/>
          <p:nvPr/>
        </p:nvSpPr>
        <p:spPr>
          <a:xfrm>
            <a:off x="2714612" y="0"/>
            <a:ext cx="45720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C00000"/>
                </a:solidFill>
              </a:rPr>
              <a:t>Ευθύγραμμο τμήμα</a:t>
            </a:r>
            <a:endParaRPr lang="en-US" sz="2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6 - Ευθεία γραμμή σύνδεσης"/>
          <p:cNvCxnSpPr/>
          <p:nvPr/>
        </p:nvCxnSpPr>
        <p:spPr>
          <a:xfrm flipV="1">
            <a:off x="1285852" y="1643050"/>
            <a:ext cx="3071834" cy="135732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- Ευθεία γραμμή σύνδεσης"/>
          <p:cNvCxnSpPr/>
          <p:nvPr/>
        </p:nvCxnSpPr>
        <p:spPr>
          <a:xfrm>
            <a:off x="1285852" y="3000372"/>
            <a:ext cx="2928958" cy="10001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15 - TextBox"/>
          <p:cNvSpPr txBox="1"/>
          <p:nvPr/>
        </p:nvSpPr>
        <p:spPr>
          <a:xfrm>
            <a:off x="2714612" y="0"/>
            <a:ext cx="45720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C00000"/>
                </a:solidFill>
              </a:rPr>
              <a:t>Γωνία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928662" y="2786058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/>
              <a:t>0</a:t>
            </a:r>
            <a:endParaRPr lang="en-US" sz="2400" dirty="0" smtClean="0"/>
          </a:p>
        </p:txBody>
      </p:sp>
      <p:sp>
        <p:nvSpPr>
          <p:cNvPr id="8" name="7 - TextBox"/>
          <p:cNvSpPr txBox="1"/>
          <p:nvPr/>
        </p:nvSpPr>
        <p:spPr>
          <a:xfrm>
            <a:off x="4357686" y="1357298"/>
            <a:ext cx="3177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x</a:t>
            </a:r>
          </a:p>
        </p:txBody>
      </p:sp>
      <p:sp>
        <p:nvSpPr>
          <p:cNvPr id="10" name="9 - TextBox"/>
          <p:cNvSpPr txBox="1"/>
          <p:nvPr/>
        </p:nvSpPr>
        <p:spPr>
          <a:xfrm>
            <a:off x="4143372" y="3714752"/>
            <a:ext cx="3241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y</a:t>
            </a:r>
          </a:p>
        </p:txBody>
      </p:sp>
      <p:sp>
        <p:nvSpPr>
          <p:cNvPr id="9" name="8 - Ορθογώνιο"/>
          <p:cNvSpPr/>
          <p:nvPr/>
        </p:nvSpPr>
        <p:spPr>
          <a:xfrm>
            <a:off x="2357422" y="5357826"/>
            <a:ext cx="57150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2"/>
              </a:rPr>
              <a:t>http://photodentro.edu.gr/v/item/ds/8521/2181</a:t>
            </a:r>
            <a:endParaRPr lang="el-GR" dirty="0" smtClean="0"/>
          </a:p>
          <a:p>
            <a:endParaRPr lang="en-US" dirty="0"/>
          </a:p>
        </p:txBody>
      </p:sp>
      <p:sp>
        <p:nvSpPr>
          <p:cNvPr id="12" name="11 - Ελεύθερη σχεδίαση"/>
          <p:cNvSpPr/>
          <p:nvPr/>
        </p:nvSpPr>
        <p:spPr>
          <a:xfrm>
            <a:off x="1288473" y="2826327"/>
            <a:ext cx="512618" cy="318655"/>
          </a:xfrm>
          <a:custGeom>
            <a:avLst/>
            <a:gdLst>
              <a:gd name="connsiteX0" fmla="*/ 55418 w 512618"/>
              <a:gd name="connsiteY0" fmla="*/ 166255 h 318655"/>
              <a:gd name="connsiteX1" fmla="*/ 429491 w 512618"/>
              <a:gd name="connsiteY1" fmla="*/ 0 h 318655"/>
              <a:gd name="connsiteX2" fmla="*/ 484909 w 512618"/>
              <a:gd name="connsiteY2" fmla="*/ 83128 h 318655"/>
              <a:gd name="connsiteX3" fmla="*/ 512618 w 512618"/>
              <a:gd name="connsiteY3" fmla="*/ 138546 h 318655"/>
              <a:gd name="connsiteX4" fmla="*/ 512618 w 512618"/>
              <a:gd name="connsiteY4" fmla="*/ 138546 h 318655"/>
              <a:gd name="connsiteX5" fmla="*/ 471054 w 512618"/>
              <a:gd name="connsiteY5" fmla="*/ 277091 h 318655"/>
              <a:gd name="connsiteX6" fmla="*/ 429491 w 512618"/>
              <a:gd name="connsiteY6" fmla="*/ 318655 h 318655"/>
              <a:gd name="connsiteX7" fmla="*/ 0 w 512618"/>
              <a:gd name="connsiteY7" fmla="*/ 180109 h 3186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2618" h="318655">
                <a:moveTo>
                  <a:pt x="55418" y="166255"/>
                </a:moveTo>
                <a:lnTo>
                  <a:pt x="429491" y="0"/>
                </a:lnTo>
                <a:lnTo>
                  <a:pt x="484909" y="83128"/>
                </a:lnTo>
                <a:lnTo>
                  <a:pt x="512618" y="138546"/>
                </a:lnTo>
                <a:lnTo>
                  <a:pt x="512618" y="138546"/>
                </a:lnTo>
                <a:lnTo>
                  <a:pt x="471054" y="277091"/>
                </a:lnTo>
                <a:lnTo>
                  <a:pt x="429491" y="318655"/>
                </a:lnTo>
                <a:lnTo>
                  <a:pt x="0" y="180109"/>
                </a:lnTo>
              </a:path>
            </a:pathLst>
          </a:custGeom>
          <a:solidFill>
            <a:srgbClr val="8F0D8F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6 - Ευθεία γραμμή σύνδεσης"/>
          <p:cNvCxnSpPr/>
          <p:nvPr/>
        </p:nvCxnSpPr>
        <p:spPr>
          <a:xfrm flipV="1">
            <a:off x="1285852" y="1643050"/>
            <a:ext cx="3071834" cy="135732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- Ευθεία γραμμή σύνδεσης"/>
          <p:cNvCxnSpPr/>
          <p:nvPr/>
        </p:nvCxnSpPr>
        <p:spPr>
          <a:xfrm>
            <a:off x="1285852" y="3000372"/>
            <a:ext cx="2928958" cy="10001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15 - TextBox"/>
          <p:cNvSpPr txBox="1"/>
          <p:nvPr/>
        </p:nvSpPr>
        <p:spPr>
          <a:xfrm>
            <a:off x="2714612" y="0"/>
            <a:ext cx="45720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C00000"/>
                </a:solidFill>
              </a:rPr>
              <a:t>Γωνία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928662" y="2786058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/>
              <a:t>0</a:t>
            </a:r>
            <a:endParaRPr lang="en-US" sz="2400" dirty="0" smtClean="0"/>
          </a:p>
        </p:txBody>
      </p:sp>
      <p:sp>
        <p:nvSpPr>
          <p:cNvPr id="8" name="7 - TextBox"/>
          <p:cNvSpPr txBox="1"/>
          <p:nvPr/>
        </p:nvSpPr>
        <p:spPr>
          <a:xfrm>
            <a:off x="4357686" y="1357298"/>
            <a:ext cx="3177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x</a:t>
            </a:r>
          </a:p>
        </p:txBody>
      </p:sp>
      <p:sp>
        <p:nvSpPr>
          <p:cNvPr id="10" name="9 - TextBox"/>
          <p:cNvSpPr txBox="1"/>
          <p:nvPr/>
        </p:nvSpPr>
        <p:spPr>
          <a:xfrm>
            <a:off x="4143372" y="3714752"/>
            <a:ext cx="3241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y</a:t>
            </a:r>
          </a:p>
        </p:txBody>
      </p:sp>
      <p:sp>
        <p:nvSpPr>
          <p:cNvPr id="9" name="8 - TextBox"/>
          <p:cNvSpPr txBox="1"/>
          <p:nvPr/>
        </p:nvSpPr>
        <p:spPr>
          <a:xfrm>
            <a:off x="500034" y="4857760"/>
            <a:ext cx="72866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Οι δύο ημιευθείες  Ο</a:t>
            </a:r>
            <a:r>
              <a:rPr lang="en-US" sz="2400" dirty="0" smtClean="0"/>
              <a:t>x</a:t>
            </a:r>
            <a:r>
              <a:rPr lang="el-GR" sz="2400" dirty="0" smtClean="0"/>
              <a:t>   και Ο</a:t>
            </a:r>
            <a:r>
              <a:rPr lang="en-US" sz="2400" dirty="0" smtClean="0"/>
              <a:t>y….. </a:t>
            </a:r>
            <a:r>
              <a:rPr lang="el-GR" sz="2400" dirty="0" smtClean="0"/>
              <a:t>σχηματίζουν γωνία με κορυφή Ο</a:t>
            </a:r>
            <a:endParaRPr lang="en-US" sz="2400" dirty="0" smtClean="0"/>
          </a:p>
        </p:txBody>
      </p:sp>
      <p:sp>
        <p:nvSpPr>
          <p:cNvPr id="11" name="10 - Ελεύθερη σχεδίαση"/>
          <p:cNvSpPr/>
          <p:nvPr/>
        </p:nvSpPr>
        <p:spPr>
          <a:xfrm>
            <a:off x="1288473" y="2826327"/>
            <a:ext cx="512618" cy="318655"/>
          </a:xfrm>
          <a:custGeom>
            <a:avLst/>
            <a:gdLst>
              <a:gd name="connsiteX0" fmla="*/ 55418 w 512618"/>
              <a:gd name="connsiteY0" fmla="*/ 166255 h 318655"/>
              <a:gd name="connsiteX1" fmla="*/ 429491 w 512618"/>
              <a:gd name="connsiteY1" fmla="*/ 0 h 318655"/>
              <a:gd name="connsiteX2" fmla="*/ 484909 w 512618"/>
              <a:gd name="connsiteY2" fmla="*/ 83128 h 318655"/>
              <a:gd name="connsiteX3" fmla="*/ 512618 w 512618"/>
              <a:gd name="connsiteY3" fmla="*/ 138546 h 318655"/>
              <a:gd name="connsiteX4" fmla="*/ 512618 w 512618"/>
              <a:gd name="connsiteY4" fmla="*/ 138546 h 318655"/>
              <a:gd name="connsiteX5" fmla="*/ 471054 w 512618"/>
              <a:gd name="connsiteY5" fmla="*/ 277091 h 318655"/>
              <a:gd name="connsiteX6" fmla="*/ 429491 w 512618"/>
              <a:gd name="connsiteY6" fmla="*/ 318655 h 318655"/>
              <a:gd name="connsiteX7" fmla="*/ 0 w 512618"/>
              <a:gd name="connsiteY7" fmla="*/ 180109 h 3186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2618" h="318655">
                <a:moveTo>
                  <a:pt x="55418" y="166255"/>
                </a:moveTo>
                <a:lnTo>
                  <a:pt x="429491" y="0"/>
                </a:lnTo>
                <a:lnTo>
                  <a:pt x="484909" y="83128"/>
                </a:lnTo>
                <a:lnTo>
                  <a:pt x="512618" y="138546"/>
                </a:lnTo>
                <a:lnTo>
                  <a:pt x="512618" y="138546"/>
                </a:lnTo>
                <a:lnTo>
                  <a:pt x="471054" y="277091"/>
                </a:lnTo>
                <a:lnTo>
                  <a:pt x="429491" y="318655"/>
                </a:lnTo>
                <a:lnTo>
                  <a:pt x="0" y="180109"/>
                </a:lnTo>
              </a:path>
            </a:pathLst>
          </a:custGeom>
          <a:solidFill>
            <a:srgbClr val="8F0D8F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6 - Ευθεία γραμμή σύνδεσης"/>
          <p:cNvCxnSpPr/>
          <p:nvPr/>
        </p:nvCxnSpPr>
        <p:spPr>
          <a:xfrm flipV="1">
            <a:off x="1285852" y="1643050"/>
            <a:ext cx="3071834" cy="135732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- Ευθεία γραμμή σύνδεσης"/>
          <p:cNvCxnSpPr/>
          <p:nvPr/>
        </p:nvCxnSpPr>
        <p:spPr>
          <a:xfrm>
            <a:off x="1285852" y="3000372"/>
            <a:ext cx="2928958" cy="10001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15 - TextBox"/>
          <p:cNvSpPr txBox="1"/>
          <p:nvPr/>
        </p:nvSpPr>
        <p:spPr>
          <a:xfrm>
            <a:off x="2714612" y="0"/>
            <a:ext cx="45720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C00000"/>
                </a:solidFill>
              </a:rPr>
              <a:t>Γωνία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928662" y="2786058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/>
              <a:t>0</a:t>
            </a:r>
            <a:endParaRPr lang="en-US" sz="2400" dirty="0" smtClean="0"/>
          </a:p>
        </p:txBody>
      </p:sp>
      <p:sp>
        <p:nvSpPr>
          <p:cNvPr id="8" name="7 - TextBox"/>
          <p:cNvSpPr txBox="1"/>
          <p:nvPr/>
        </p:nvSpPr>
        <p:spPr>
          <a:xfrm>
            <a:off x="4357686" y="1357298"/>
            <a:ext cx="3177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x</a:t>
            </a:r>
          </a:p>
        </p:txBody>
      </p:sp>
      <p:sp>
        <p:nvSpPr>
          <p:cNvPr id="10" name="9 - TextBox"/>
          <p:cNvSpPr txBox="1"/>
          <p:nvPr/>
        </p:nvSpPr>
        <p:spPr>
          <a:xfrm>
            <a:off x="4143372" y="3714752"/>
            <a:ext cx="3241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y</a:t>
            </a:r>
          </a:p>
        </p:txBody>
      </p:sp>
      <p:sp>
        <p:nvSpPr>
          <p:cNvPr id="9" name="8 - TextBox"/>
          <p:cNvSpPr txBox="1"/>
          <p:nvPr/>
        </p:nvSpPr>
        <p:spPr>
          <a:xfrm>
            <a:off x="500034" y="4929198"/>
            <a:ext cx="8643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Οι δύο ημιευθείες  </a:t>
            </a:r>
            <a:r>
              <a:rPr lang="el-GR" sz="2400" u="sng" dirty="0" smtClean="0"/>
              <a:t>Ο</a:t>
            </a:r>
            <a:r>
              <a:rPr lang="en-US" sz="2400" u="sng" dirty="0" smtClean="0"/>
              <a:t>x</a:t>
            </a:r>
            <a:r>
              <a:rPr lang="el-GR" sz="2400" u="sng" dirty="0" smtClean="0"/>
              <a:t>   και Ο</a:t>
            </a:r>
            <a:r>
              <a:rPr lang="en-US" sz="2400" u="sng" dirty="0" smtClean="0"/>
              <a:t>y</a:t>
            </a:r>
            <a:r>
              <a:rPr lang="en-US" sz="2400" dirty="0" smtClean="0"/>
              <a:t>….. </a:t>
            </a:r>
            <a:r>
              <a:rPr lang="el-GR" sz="2400" dirty="0" smtClean="0"/>
              <a:t>ονομάζονται </a:t>
            </a:r>
            <a:r>
              <a:rPr lang="el-GR" sz="2400" u="sng" dirty="0" smtClean="0"/>
              <a:t>πλευρές της γωνίας</a:t>
            </a:r>
            <a:r>
              <a:rPr lang="el-GR" sz="2400" dirty="0" smtClean="0"/>
              <a:t>.</a:t>
            </a:r>
            <a:endParaRPr lang="en-US" sz="2400" dirty="0" smtClean="0"/>
          </a:p>
        </p:txBody>
      </p:sp>
      <p:sp>
        <p:nvSpPr>
          <p:cNvPr id="11" name="10 - TextBox"/>
          <p:cNvSpPr txBox="1"/>
          <p:nvPr/>
        </p:nvSpPr>
        <p:spPr>
          <a:xfrm>
            <a:off x="285720" y="5929330"/>
            <a:ext cx="8643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Το σημείο Ο  ονομάζεται κορυφή της γωνίας</a:t>
            </a:r>
            <a:r>
              <a:rPr lang="el-GR" sz="2400" u="sng" dirty="0" smtClean="0"/>
              <a:t> </a:t>
            </a:r>
            <a:endParaRPr lang="en-US" sz="2400" dirty="0" smtClean="0"/>
          </a:p>
        </p:txBody>
      </p:sp>
      <p:sp>
        <p:nvSpPr>
          <p:cNvPr id="12" name="11 - Ελεύθερη σχεδίαση"/>
          <p:cNvSpPr/>
          <p:nvPr/>
        </p:nvSpPr>
        <p:spPr>
          <a:xfrm>
            <a:off x="1288473" y="2826327"/>
            <a:ext cx="512618" cy="318655"/>
          </a:xfrm>
          <a:custGeom>
            <a:avLst/>
            <a:gdLst>
              <a:gd name="connsiteX0" fmla="*/ 55418 w 512618"/>
              <a:gd name="connsiteY0" fmla="*/ 166255 h 318655"/>
              <a:gd name="connsiteX1" fmla="*/ 429491 w 512618"/>
              <a:gd name="connsiteY1" fmla="*/ 0 h 318655"/>
              <a:gd name="connsiteX2" fmla="*/ 484909 w 512618"/>
              <a:gd name="connsiteY2" fmla="*/ 83128 h 318655"/>
              <a:gd name="connsiteX3" fmla="*/ 512618 w 512618"/>
              <a:gd name="connsiteY3" fmla="*/ 138546 h 318655"/>
              <a:gd name="connsiteX4" fmla="*/ 512618 w 512618"/>
              <a:gd name="connsiteY4" fmla="*/ 138546 h 318655"/>
              <a:gd name="connsiteX5" fmla="*/ 471054 w 512618"/>
              <a:gd name="connsiteY5" fmla="*/ 277091 h 318655"/>
              <a:gd name="connsiteX6" fmla="*/ 429491 w 512618"/>
              <a:gd name="connsiteY6" fmla="*/ 318655 h 318655"/>
              <a:gd name="connsiteX7" fmla="*/ 0 w 512618"/>
              <a:gd name="connsiteY7" fmla="*/ 180109 h 3186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2618" h="318655">
                <a:moveTo>
                  <a:pt x="55418" y="166255"/>
                </a:moveTo>
                <a:lnTo>
                  <a:pt x="429491" y="0"/>
                </a:lnTo>
                <a:lnTo>
                  <a:pt x="484909" y="83128"/>
                </a:lnTo>
                <a:lnTo>
                  <a:pt x="512618" y="138546"/>
                </a:lnTo>
                <a:lnTo>
                  <a:pt x="512618" y="138546"/>
                </a:lnTo>
                <a:lnTo>
                  <a:pt x="471054" y="277091"/>
                </a:lnTo>
                <a:lnTo>
                  <a:pt x="429491" y="318655"/>
                </a:lnTo>
                <a:lnTo>
                  <a:pt x="0" y="180109"/>
                </a:lnTo>
              </a:path>
            </a:pathLst>
          </a:custGeom>
          <a:solidFill>
            <a:srgbClr val="8F0D8F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6 - Ευθεία γραμμή σύνδεσης"/>
          <p:cNvCxnSpPr/>
          <p:nvPr/>
        </p:nvCxnSpPr>
        <p:spPr>
          <a:xfrm flipV="1">
            <a:off x="1285852" y="1643050"/>
            <a:ext cx="3071834" cy="135732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- Ευθεία γραμμή σύνδεσης"/>
          <p:cNvCxnSpPr/>
          <p:nvPr/>
        </p:nvCxnSpPr>
        <p:spPr>
          <a:xfrm>
            <a:off x="1285852" y="3000372"/>
            <a:ext cx="2928958" cy="10001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15 - TextBox"/>
          <p:cNvSpPr txBox="1"/>
          <p:nvPr/>
        </p:nvSpPr>
        <p:spPr>
          <a:xfrm>
            <a:off x="2714612" y="0"/>
            <a:ext cx="45720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C00000"/>
                </a:solidFill>
              </a:rPr>
              <a:t>Γωνία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928662" y="2786058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/>
              <a:t>0</a:t>
            </a:r>
            <a:endParaRPr lang="en-US" sz="2400" dirty="0" smtClean="0"/>
          </a:p>
        </p:txBody>
      </p:sp>
      <p:sp>
        <p:nvSpPr>
          <p:cNvPr id="8" name="7 - TextBox"/>
          <p:cNvSpPr txBox="1"/>
          <p:nvPr/>
        </p:nvSpPr>
        <p:spPr>
          <a:xfrm>
            <a:off x="4357686" y="1357298"/>
            <a:ext cx="3177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x</a:t>
            </a:r>
          </a:p>
        </p:txBody>
      </p:sp>
      <p:sp>
        <p:nvSpPr>
          <p:cNvPr id="10" name="9 - TextBox"/>
          <p:cNvSpPr txBox="1"/>
          <p:nvPr/>
        </p:nvSpPr>
        <p:spPr>
          <a:xfrm>
            <a:off x="4143372" y="3714752"/>
            <a:ext cx="3241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y</a:t>
            </a:r>
          </a:p>
        </p:txBody>
      </p:sp>
      <p:sp>
        <p:nvSpPr>
          <p:cNvPr id="22" name="21 - TextBox"/>
          <p:cNvSpPr txBox="1"/>
          <p:nvPr/>
        </p:nvSpPr>
        <p:spPr>
          <a:xfrm>
            <a:off x="357158" y="4714884"/>
            <a:ext cx="56436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Η  παραπάνω γωνία συμβολίζετε  με :</a:t>
            </a:r>
            <a:endParaRPr lang="en-US" sz="2400" dirty="0" smtClean="0"/>
          </a:p>
        </p:txBody>
      </p:sp>
      <p:sp>
        <p:nvSpPr>
          <p:cNvPr id="13" name="12 - TextBox"/>
          <p:cNvSpPr txBox="1"/>
          <p:nvPr/>
        </p:nvSpPr>
        <p:spPr>
          <a:xfrm>
            <a:off x="857224" y="5929330"/>
            <a:ext cx="1143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xOy</a:t>
            </a:r>
            <a:endParaRPr lang="en-US" sz="2400" dirty="0" smtClean="0"/>
          </a:p>
        </p:txBody>
      </p:sp>
      <p:grpSp>
        <p:nvGrpSpPr>
          <p:cNvPr id="29" name="28 - Ομάδα"/>
          <p:cNvGrpSpPr/>
          <p:nvPr/>
        </p:nvGrpSpPr>
        <p:grpSpPr>
          <a:xfrm>
            <a:off x="1071538" y="5929330"/>
            <a:ext cx="214314" cy="142876"/>
            <a:chOff x="6286512" y="3000372"/>
            <a:chExt cx="214314" cy="142876"/>
          </a:xfrm>
        </p:grpSpPr>
        <p:cxnSp>
          <p:nvCxnSpPr>
            <p:cNvPr id="20" name="19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23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34 - Ομάδα"/>
          <p:cNvGrpSpPr/>
          <p:nvPr/>
        </p:nvGrpSpPr>
        <p:grpSpPr>
          <a:xfrm>
            <a:off x="3786182" y="5786454"/>
            <a:ext cx="1143008" cy="461665"/>
            <a:chOff x="3786182" y="5786454"/>
            <a:chExt cx="1143008" cy="461665"/>
          </a:xfrm>
        </p:grpSpPr>
        <p:sp>
          <p:nvSpPr>
            <p:cNvPr id="30" name="29 - TextBox"/>
            <p:cNvSpPr txBox="1"/>
            <p:nvPr/>
          </p:nvSpPr>
          <p:spPr>
            <a:xfrm>
              <a:off x="3786182" y="5786454"/>
              <a:ext cx="114300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400" dirty="0" smtClean="0"/>
                <a:t>  ω</a:t>
              </a:r>
              <a:endParaRPr lang="en-US" sz="2400" dirty="0" smtClean="0"/>
            </a:p>
          </p:txBody>
        </p:sp>
        <p:grpSp>
          <p:nvGrpSpPr>
            <p:cNvPr id="31" name="30 - Ομάδα"/>
            <p:cNvGrpSpPr/>
            <p:nvPr/>
          </p:nvGrpSpPr>
          <p:grpSpPr>
            <a:xfrm>
              <a:off x="4000496" y="5786454"/>
              <a:ext cx="214314" cy="142876"/>
              <a:chOff x="6286512" y="3000372"/>
              <a:chExt cx="214314" cy="142876"/>
            </a:xfrm>
          </p:grpSpPr>
          <p:cxnSp>
            <p:nvCxnSpPr>
              <p:cNvPr id="32" name="31 - Ευθεία γραμμή σύνδεσης"/>
              <p:cNvCxnSpPr/>
              <p:nvPr/>
            </p:nvCxnSpPr>
            <p:spPr>
              <a:xfrm rot="5400000">
                <a:off x="6250793" y="3036091"/>
                <a:ext cx="142876" cy="7143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32 - Ευθεία γραμμή σύνδεσης"/>
              <p:cNvCxnSpPr/>
              <p:nvPr/>
            </p:nvCxnSpPr>
            <p:spPr>
              <a:xfrm rot="16200000" flipH="1">
                <a:off x="6357950" y="3000372"/>
                <a:ext cx="142876" cy="142876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4" name="33 - TextBox"/>
          <p:cNvSpPr txBox="1"/>
          <p:nvPr/>
        </p:nvSpPr>
        <p:spPr>
          <a:xfrm>
            <a:off x="1785918" y="2714620"/>
            <a:ext cx="1143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  ω</a:t>
            </a:r>
            <a:endParaRPr lang="en-US" sz="2400" dirty="0" smtClean="0"/>
          </a:p>
        </p:txBody>
      </p:sp>
      <p:sp>
        <p:nvSpPr>
          <p:cNvPr id="21" name="20 - TextBox"/>
          <p:cNvSpPr txBox="1"/>
          <p:nvPr/>
        </p:nvSpPr>
        <p:spPr>
          <a:xfrm>
            <a:off x="6715140" y="5324789"/>
            <a:ext cx="7858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O</a:t>
            </a:r>
          </a:p>
        </p:txBody>
      </p:sp>
      <p:grpSp>
        <p:nvGrpSpPr>
          <p:cNvPr id="23" name="22 - Ομάδα"/>
          <p:cNvGrpSpPr/>
          <p:nvPr/>
        </p:nvGrpSpPr>
        <p:grpSpPr>
          <a:xfrm>
            <a:off x="6786578" y="5286388"/>
            <a:ext cx="214314" cy="142876"/>
            <a:chOff x="6286512" y="3000372"/>
            <a:chExt cx="214314" cy="142876"/>
          </a:xfrm>
        </p:grpSpPr>
        <p:cxnSp>
          <p:nvCxnSpPr>
            <p:cNvPr id="25" name="24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25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27 - Ελεύθερη σχεδίαση"/>
          <p:cNvSpPr/>
          <p:nvPr/>
        </p:nvSpPr>
        <p:spPr>
          <a:xfrm>
            <a:off x="1288473" y="2826327"/>
            <a:ext cx="512618" cy="318655"/>
          </a:xfrm>
          <a:custGeom>
            <a:avLst/>
            <a:gdLst>
              <a:gd name="connsiteX0" fmla="*/ 55418 w 512618"/>
              <a:gd name="connsiteY0" fmla="*/ 166255 h 318655"/>
              <a:gd name="connsiteX1" fmla="*/ 429491 w 512618"/>
              <a:gd name="connsiteY1" fmla="*/ 0 h 318655"/>
              <a:gd name="connsiteX2" fmla="*/ 484909 w 512618"/>
              <a:gd name="connsiteY2" fmla="*/ 83128 h 318655"/>
              <a:gd name="connsiteX3" fmla="*/ 512618 w 512618"/>
              <a:gd name="connsiteY3" fmla="*/ 138546 h 318655"/>
              <a:gd name="connsiteX4" fmla="*/ 512618 w 512618"/>
              <a:gd name="connsiteY4" fmla="*/ 138546 h 318655"/>
              <a:gd name="connsiteX5" fmla="*/ 471054 w 512618"/>
              <a:gd name="connsiteY5" fmla="*/ 277091 h 318655"/>
              <a:gd name="connsiteX6" fmla="*/ 429491 w 512618"/>
              <a:gd name="connsiteY6" fmla="*/ 318655 h 318655"/>
              <a:gd name="connsiteX7" fmla="*/ 0 w 512618"/>
              <a:gd name="connsiteY7" fmla="*/ 180109 h 3186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2618" h="318655">
                <a:moveTo>
                  <a:pt x="55418" y="166255"/>
                </a:moveTo>
                <a:lnTo>
                  <a:pt x="429491" y="0"/>
                </a:lnTo>
                <a:lnTo>
                  <a:pt x="484909" y="83128"/>
                </a:lnTo>
                <a:lnTo>
                  <a:pt x="512618" y="138546"/>
                </a:lnTo>
                <a:lnTo>
                  <a:pt x="512618" y="138546"/>
                </a:lnTo>
                <a:lnTo>
                  <a:pt x="471054" y="277091"/>
                </a:lnTo>
                <a:lnTo>
                  <a:pt x="429491" y="318655"/>
                </a:lnTo>
                <a:lnTo>
                  <a:pt x="0" y="180109"/>
                </a:lnTo>
              </a:path>
            </a:pathLst>
          </a:custGeom>
          <a:solidFill>
            <a:srgbClr val="8F0D8F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36 - TextBox"/>
          <p:cNvSpPr txBox="1"/>
          <p:nvPr/>
        </p:nvSpPr>
        <p:spPr>
          <a:xfrm>
            <a:off x="7715272" y="5929330"/>
            <a:ext cx="1143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  ω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2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6 - Ευθεία γραμμή σύνδεσης"/>
          <p:cNvCxnSpPr/>
          <p:nvPr/>
        </p:nvCxnSpPr>
        <p:spPr>
          <a:xfrm rot="5400000" flipH="1" flipV="1">
            <a:off x="-142908" y="2357430"/>
            <a:ext cx="2286016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- Ευθεία γραμμή σύνδεσης"/>
          <p:cNvCxnSpPr/>
          <p:nvPr/>
        </p:nvCxnSpPr>
        <p:spPr>
          <a:xfrm>
            <a:off x="1000100" y="3500438"/>
            <a:ext cx="321471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15 - TextBox"/>
          <p:cNvSpPr txBox="1"/>
          <p:nvPr/>
        </p:nvSpPr>
        <p:spPr>
          <a:xfrm>
            <a:off x="2714612" y="0"/>
            <a:ext cx="45720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C00000"/>
                </a:solidFill>
              </a:rPr>
              <a:t>Ορθή γωνία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714348" y="3357562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/>
              <a:t>0</a:t>
            </a:r>
            <a:endParaRPr lang="en-US" sz="2400" dirty="0" smtClean="0"/>
          </a:p>
        </p:txBody>
      </p:sp>
      <p:sp>
        <p:nvSpPr>
          <p:cNvPr id="8" name="7 - TextBox"/>
          <p:cNvSpPr txBox="1"/>
          <p:nvPr/>
        </p:nvSpPr>
        <p:spPr>
          <a:xfrm>
            <a:off x="857224" y="785794"/>
            <a:ext cx="4103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y’</a:t>
            </a:r>
          </a:p>
        </p:txBody>
      </p:sp>
      <p:sp>
        <p:nvSpPr>
          <p:cNvPr id="10" name="9 - TextBox"/>
          <p:cNvSpPr txBox="1"/>
          <p:nvPr/>
        </p:nvSpPr>
        <p:spPr>
          <a:xfrm>
            <a:off x="4143372" y="3214686"/>
            <a:ext cx="3177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x</a:t>
            </a:r>
          </a:p>
        </p:txBody>
      </p:sp>
      <p:sp>
        <p:nvSpPr>
          <p:cNvPr id="34" name="33 - TextBox"/>
          <p:cNvSpPr txBox="1"/>
          <p:nvPr/>
        </p:nvSpPr>
        <p:spPr>
          <a:xfrm>
            <a:off x="1071538" y="2928934"/>
            <a:ext cx="1143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  ω</a:t>
            </a:r>
            <a:endParaRPr lang="en-US" sz="2400" dirty="0" smtClean="0"/>
          </a:p>
        </p:txBody>
      </p:sp>
      <p:sp>
        <p:nvSpPr>
          <p:cNvPr id="28" name="27 - TextBox"/>
          <p:cNvSpPr txBox="1"/>
          <p:nvPr/>
        </p:nvSpPr>
        <p:spPr>
          <a:xfrm>
            <a:off x="-32" y="4573984"/>
            <a:ext cx="81439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Η  παραπάνω γωνία             </a:t>
            </a:r>
            <a:r>
              <a:rPr lang="el-GR" sz="2400" b="1" u="sng" dirty="0" smtClean="0">
                <a:solidFill>
                  <a:srgbClr val="FF0000"/>
                </a:solidFill>
              </a:rPr>
              <a:t>είναι ίση με  90</a:t>
            </a:r>
            <a:r>
              <a:rPr lang="el-GR" sz="2400" b="1" u="sng" baseline="30000" dirty="0" smtClean="0">
                <a:solidFill>
                  <a:srgbClr val="FF0000"/>
                </a:solidFill>
              </a:rPr>
              <a:t>ο </a:t>
            </a:r>
            <a:r>
              <a:rPr lang="el-GR" sz="2400" dirty="0" smtClean="0"/>
              <a:t>, και ονομάζεται </a:t>
            </a:r>
            <a:r>
              <a:rPr lang="el-GR" sz="2400" b="1" u="sng" dirty="0" smtClean="0">
                <a:solidFill>
                  <a:srgbClr val="FF0000"/>
                </a:solidFill>
              </a:rPr>
              <a:t>ορθή γωνία</a:t>
            </a:r>
            <a:r>
              <a:rPr lang="el-GR" sz="2400" dirty="0" smtClean="0"/>
              <a:t>. </a:t>
            </a:r>
          </a:p>
          <a:p>
            <a:r>
              <a:rPr lang="el-GR" sz="2400" dirty="0" smtClean="0"/>
              <a:t>Οι πλευρές μιας ορθής γωνίας είναι μεταξύ τους  κάθετες:</a:t>
            </a:r>
            <a:endParaRPr lang="en-US" sz="2400" dirty="0" smtClean="0"/>
          </a:p>
        </p:txBody>
      </p:sp>
      <p:sp>
        <p:nvSpPr>
          <p:cNvPr id="29" name="28 - TextBox"/>
          <p:cNvSpPr txBox="1"/>
          <p:nvPr/>
        </p:nvSpPr>
        <p:spPr>
          <a:xfrm>
            <a:off x="2643174" y="4572008"/>
            <a:ext cx="1143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  ω</a:t>
            </a:r>
            <a:endParaRPr lang="en-US" sz="2400" dirty="0" smtClean="0"/>
          </a:p>
        </p:txBody>
      </p:sp>
      <p:grpSp>
        <p:nvGrpSpPr>
          <p:cNvPr id="31" name="30 - Ομάδα"/>
          <p:cNvGrpSpPr/>
          <p:nvPr/>
        </p:nvGrpSpPr>
        <p:grpSpPr>
          <a:xfrm>
            <a:off x="2857488" y="4500570"/>
            <a:ext cx="214314" cy="142876"/>
            <a:chOff x="6286512" y="3000372"/>
            <a:chExt cx="214314" cy="142876"/>
          </a:xfrm>
        </p:grpSpPr>
        <p:cxnSp>
          <p:nvCxnSpPr>
            <p:cNvPr id="35" name="34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35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14 - Ορθογώνιο"/>
          <p:cNvSpPr/>
          <p:nvPr/>
        </p:nvSpPr>
        <p:spPr>
          <a:xfrm>
            <a:off x="4429124" y="6215082"/>
            <a:ext cx="6139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dirty="0" smtClean="0"/>
              <a:t>Ο</a:t>
            </a:r>
            <a:r>
              <a:rPr lang="en-US" sz="2400" dirty="0" smtClean="0"/>
              <a:t>y</a:t>
            </a:r>
            <a:r>
              <a:rPr lang="el-GR" sz="2400" dirty="0" smtClean="0"/>
              <a:t>’</a:t>
            </a:r>
            <a:endParaRPr lang="en-US" sz="2400" dirty="0"/>
          </a:p>
        </p:txBody>
      </p:sp>
      <p:grpSp>
        <p:nvGrpSpPr>
          <p:cNvPr id="24" name="23 - Ομάδα"/>
          <p:cNvGrpSpPr/>
          <p:nvPr/>
        </p:nvGrpSpPr>
        <p:grpSpPr>
          <a:xfrm>
            <a:off x="5000628" y="6215082"/>
            <a:ext cx="285752" cy="287340"/>
            <a:chOff x="5500694" y="2214554"/>
            <a:chExt cx="285752" cy="287340"/>
          </a:xfrm>
        </p:grpSpPr>
        <p:cxnSp>
          <p:nvCxnSpPr>
            <p:cNvPr id="18" name="17 - Ευθεία γραμμή σύνδεσης"/>
            <p:cNvCxnSpPr/>
            <p:nvPr/>
          </p:nvCxnSpPr>
          <p:spPr>
            <a:xfrm>
              <a:off x="5500694" y="2500306"/>
              <a:ext cx="285752" cy="1588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20 - Ευθεία γραμμή σύνδεσης"/>
            <p:cNvCxnSpPr/>
            <p:nvPr/>
          </p:nvCxnSpPr>
          <p:spPr>
            <a:xfrm rot="5400000">
              <a:off x="5499900" y="2357430"/>
              <a:ext cx="286546" cy="794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24 - Ορθογώνιο"/>
          <p:cNvSpPr/>
          <p:nvPr/>
        </p:nvSpPr>
        <p:spPr>
          <a:xfrm>
            <a:off x="5401613" y="6215082"/>
            <a:ext cx="5277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dirty="0" smtClean="0"/>
              <a:t>Ο</a:t>
            </a:r>
            <a:r>
              <a:rPr lang="en-US" sz="2400" dirty="0" smtClean="0"/>
              <a:t>x</a:t>
            </a:r>
            <a:endParaRPr lang="en-US" sz="2400" dirty="0"/>
          </a:p>
        </p:txBody>
      </p:sp>
      <p:cxnSp>
        <p:nvCxnSpPr>
          <p:cNvPr id="27" name="26 - Γωνιακή σύνδεση"/>
          <p:cNvCxnSpPr/>
          <p:nvPr/>
        </p:nvCxnSpPr>
        <p:spPr>
          <a:xfrm rot="16200000" flipV="1">
            <a:off x="1000101" y="3286124"/>
            <a:ext cx="214314" cy="214314"/>
          </a:xfrm>
          <a:prstGeom prst="bentConnector3">
            <a:avLst>
              <a:gd name="adj1" fmla="val 95948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8926" y="1214422"/>
            <a:ext cx="5786478" cy="35718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4" name="3 - Γωνιακή σύνδεση"/>
          <p:cNvCxnSpPr/>
          <p:nvPr/>
        </p:nvCxnSpPr>
        <p:spPr>
          <a:xfrm flipV="1">
            <a:off x="5857884" y="3929066"/>
            <a:ext cx="285752" cy="214314"/>
          </a:xfrm>
          <a:prstGeom prst="bentConnector3">
            <a:avLst>
              <a:gd name="adj1" fmla="val -4153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5 - Ευθύγραμμο βέλος σύνδεσης"/>
          <p:cNvCxnSpPr/>
          <p:nvPr/>
        </p:nvCxnSpPr>
        <p:spPr>
          <a:xfrm rot="5400000">
            <a:off x="6786578" y="4929198"/>
            <a:ext cx="1714512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6 - TextBox"/>
          <p:cNvSpPr txBox="1"/>
          <p:nvPr/>
        </p:nvSpPr>
        <p:spPr>
          <a:xfrm>
            <a:off x="1857356" y="6000768"/>
            <a:ext cx="72866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Είναι μοιρογνωμόνιο, με το οποίο μετράω το μέτρο των γωνιών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6348" y="428604"/>
            <a:ext cx="3857652" cy="2381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3929066"/>
            <a:ext cx="7066905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20" name="19 - Ευθύγραμμο βέλος σύνδεσης"/>
          <p:cNvCxnSpPr/>
          <p:nvPr/>
        </p:nvCxnSpPr>
        <p:spPr>
          <a:xfrm flipV="1">
            <a:off x="2500298" y="2285992"/>
            <a:ext cx="4786346" cy="20002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23 - Γωνιακή σύνδεση"/>
          <p:cNvCxnSpPr/>
          <p:nvPr/>
        </p:nvCxnSpPr>
        <p:spPr>
          <a:xfrm flipV="1">
            <a:off x="7143768" y="2143116"/>
            <a:ext cx="285752" cy="214314"/>
          </a:xfrm>
          <a:prstGeom prst="bentConnector3">
            <a:avLst>
              <a:gd name="adj1" fmla="val -4153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6 - Ευθεία γραμμή σύνδεσης"/>
          <p:cNvCxnSpPr/>
          <p:nvPr/>
        </p:nvCxnSpPr>
        <p:spPr>
          <a:xfrm rot="5400000" flipH="1" flipV="1">
            <a:off x="356364" y="2571744"/>
            <a:ext cx="2072496" cy="78661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- Ευθεία γραμμή σύνδεσης"/>
          <p:cNvCxnSpPr/>
          <p:nvPr/>
        </p:nvCxnSpPr>
        <p:spPr>
          <a:xfrm>
            <a:off x="1000100" y="4000504"/>
            <a:ext cx="321471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15 - TextBox"/>
          <p:cNvSpPr txBox="1"/>
          <p:nvPr/>
        </p:nvSpPr>
        <p:spPr>
          <a:xfrm>
            <a:off x="2714612" y="0"/>
            <a:ext cx="45720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C00000"/>
                </a:solidFill>
              </a:rPr>
              <a:t>Οξεία γωνία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714348" y="3857628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/>
              <a:t>0</a:t>
            </a:r>
            <a:endParaRPr lang="en-US" sz="2400" dirty="0" smtClean="0"/>
          </a:p>
        </p:txBody>
      </p:sp>
      <p:sp>
        <p:nvSpPr>
          <p:cNvPr id="8" name="7 - TextBox"/>
          <p:cNvSpPr txBox="1"/>
          <p:nvPr/>
        </p:nvSpPr>
        <p:spPr>
          <a:xfrm>
            <a:off x="1357290" y="1500174"/>
            <a:ext cx="4103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y’</a:t>
            </a:r>
          </a:p>
        </p:txBody>
      </p:sp>
      <p:sp>
        <p:nvSpPr>
          <p:cNvPr id="10" name="9 - TextBox"/>
          <p:cNvSpPr txBox="1"/>
          <p:nvPr/>
        </p:nvSpPr>
        <p:spPr>
          <a:xfrm>
            <a:off x="4143372" y="3714752"/>
            <a:ext cx="3177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x</a:t>
            </a:r>
          </a:p>
        </p:txBody>
      </p:sp>
      <p:sp>
        <p:nvSpPr>
          <p:cNvPr id="22" name="21 - TextBox"/>
          <p:cNvSpPr txBox="1"/>
          <p:nvPr/>
        </p:nvSpPr>
        <p:spPr>
          <a:xfrm>
            <a:off x="0" y="5014753"/>
            <a:ext cx="81439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Η  παραπάνω γωνία             είναι  </a:t>
            </a:r>
            <a:r>
              <a:rPr lang="el-GR" sz="2400" b="1" u="sng" dirty="0" smtClean="0">
                <a:solidFill>
                  <a:srgbClr val="FF0000"/>
                </a:solidFill>
              </a:rPr>
              <a:t>μικρότερη  από  90</a:t>
            </a:r>
            <a:r>
              <a:rPr lang="el-GR" sz="2400" b="1" u="sng" baseline="30000" dirty="0" smtClean="0">
                <a:solidFill>
                  <a:srgbClr val="FF0000"/>
                </a:solidFill>
              </a:rPr>
              <a:t>ο </a:t>
            </a:r>
            <a:r>
              <a:rPr lang="el-GR" sz="2400" dirty="0" smtClean="0"/>
              <a:t>, και ονομάζεται </a:t>
            </a:r>
            <a:r>
              <a:rPr lang="el-GR" sz="2400" b="1" u="sng" dirty="0" smtClean="0">
                <a:solidFill>
                  <a:srgbClr val="FF0000"/>
                </a:solidFill>
              </a:rPr>
              <a:t>οξεία γωνία</a:t>
            </a:r>
            <a:r>
              <a:rPr lang="el-GR" sz="2400" dirty="0" smtClean="0"/>
              <a:t>. </a:t>
            </a:r>
          </a:p>
          <a:p>
            <a:endParaRPr lang="el-GR" sz="2400" dirty="0" smtClean="0"/>
          </a:p>
        </p:txBody>
      </p:sp>
      <p:sp>
        <p:nvSpPr>
          <p:cNvPr id="34" name="33 - TextBox"/>
          <p:cNvSpPr txBox="1"/>
          <p:nvPr/>
        </p:nvSpPr>
        <p:spPr>
          <a:xfrm>
            <a:off x="1142976" y="3500438"/>
            <a:ext cx="10715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  ω</a:t>
            </a:r>
            <a:endParaRPr lang="en-US" sz="2400" dirty="0" smtClean="0"/>
          </a:p>
        </p:txBody>
      </p:sp>
      <p:sp>
        <p:nvSpPr>
          <p:cNvPr id="13" name="12 - TextBox"/>
          <p:cNvSpPr txBox="1"/>
          <p:nvPr/>
        </p:nvSpPr>
        <p:spPr>
          <a:xfrm>
            <a:off x="2643174" y="5000636"/>
            <a:ext cx="1143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  ω</a:t>
            </a:r>
            <a:endParaRPr lang="en-US" sz="2400" dirty="0" smtClean="0"/>
          </a:p>
        </p:txBody>
      </p:sp>
      <p:grpSp>
        <p:nvGrpSpPr>
          <p:cNvPr id="15" name="30 - Ομάδα"/>
          <p:cNvGrpSpPr/>
          <p:nvPr/>
        </p:nvGrpSpPr>
        <p:grpSpPr>
          <a:xfrm>
            <a:off x="2857488" y="5000636"/>
            <a:ext cx="214314" cy="142876"/>
            <a:chOff x="6286512" y="3000372"/>
            <a:chExt cx="214314" cy="142876"/>
          </a:xfrm>
        </p:grpSpPr>
        <p:cxnSp>
          <p:nvCxnSpPr>
            <p:cNvPr id="17" name="16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17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19 - Ελεύθερη σχεδίαση"/>
          <p:cNvSpPr/>
          <p:nvPr/>
        </p:nvSpPr>
        <p:spPr>
          <a:xfrm>
            <a:off x="1069145" y="3756074"/>
            <a:ext cx="128953" cy="239151"/>
          </a:xfrm>
          <a:custGeom>
            <a:avLst/>
            <a:gdLst>
              <a:gd name="connsiteX0" fmla="*/ 0 w 128953"/>
              <a:gd name="connsiteY0" fmla="*/ 0 h 239151"/>
              <a:gd name="connsiteX1" fmla="*/ 112541 w 128953"/>
              <a:gd name="connsiteY1" fmla="*/ 70338 h 239151"/>
              <a:gd name="connsiteX2" fmla="*/ 98473 w 128953"/>
              <a:gd name="connsiteY2" fmla="*/ 239151 h 2391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8953" h="239151">
                <a:moveTo>
                  <a:pt x="0" y="0"/>
                </a:moveTo>
                <a:cubicBezTo>
                  <a:pt x="48064" y="15240"/>
                  <a:pt x="96129" y="30480"/>
                  <a:pt x="112541" y="70338"/>
                </a:cubicBezTo>
                <a:cubicBezTo>
                  <a:pt x="128953" y="110196"/>
                  <a:pt x="113713" y="174673"/>
                  <a:pt x="98473" y="239151"/>
                </a:cubicBezTo>
              </a:path>
            </a:pathLst>
          </a:cu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2714612" y="0"/>
            <a:ext cx="27146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C00000"/>
                </a:solidFill>
              </a:rPr>
              <a:t>Ευθεία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5" name="4 - TextBox"/>
          <p:cNvSpPr txBox="1"/>
          <p:nvPr/>
        </p:nvSpPr>
        <p:spPr>
          <a:xfrm>
            <a:off x="0" y="1857364"/>
            <a:ext cx="85010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Η </a:t>
            </a:r>
            <a:r>
              <a:rPr lang="el-GR" sz="2400" u="sng" dirty="0" smtClean="0"/>
              <a:t>ευθεία</a:t>
            </a:r>
            <a:r>
              <a:rPr lang="el-GR" sz="2400" dirty="0" smtClean="0"/>
              <a:t> είναι μια ίσια γραμμή που δεν έχει </a:t>
            </a:r>
            <a:r>
              <a:rPr lang="el-GR" sz="2400" u="sng" dirty="0" smtClean="0"/>
              <a:t>ούτε αρχή ούτε τέλος</a:t>
            </a:r>
            <a:endParaRPr lang="en-US" sz="2400" u="sng" dirty="0"/>
          </a:p>
        </p:txBody>
      </p:sp>
      <p:cxnSp>
        <p:nvCxnSpPr>
          <p:cNvPr id="7" name="6 - Ευθεία γραμμή σύνδεσης"/>
          <p:cNvCxnSpPr/>
          <p:nvPr/>
        </p:nvCxnSpPr>
        <p:spPr>
          <a:xfrm>
            <a:off x="0" y="3857628"/>
            <a:ext cx="91440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6 - Ευθεία γραμμή σύνδεσης"/>
          <p:cNvCxnSpPr/>
          <p:nvPr/>
        </p:nvCxnSpPr>
        <p:spPr>
          <a:xfrm rot="16200000" flipV="1">
            <a:off x="3305059" y="2267049"/>
            <a:ext cx="2072496" cy="139600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- Ευθεία γραμμή σύνδεσης"/>
          <p:cNvCxnSpPr/>
          <p:nvPr/>
        </p:nvCxnSpPr>
        <p:spPr>
          <a:xfrm>
            <a:off x="5040102" y="4000504"/>
            <a:ext cx="321471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15 - TextBox"/>
          <p:cNvSpPr txBox="1"/>
          <p:nvPr/>
        </p:nvSpPr>
        <p:spPr>
          <a:xfrm>
            <a:off x="2714612" y="0"/>
            <a:ext cx="45720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C00000"/>
                </a:solidFill>
              </a:rPr>
              <a:t>Αμβλεία γωνία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4754350" y="3857628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/>
              <a:t>0</a:t>
            </a:r>
            <a:endParaRPr lang="en-US" sz="2400" dirty="0" smtClean="0"/>
          </a:p>
        </p:txBody>
      </p:sp>
      <p:sp>
        <p:nvSpPr>
          <p:cNvPr id="8" name="7 - TextBox"/>
          <p:cNvSpPr txBox="1"/>
          <p:nvPr/>
        </p:nvSpPr>
        <p:spPr>
          <a:xfrm>
            <a:off x="3357554" y="1428736"/>
            <a:ext cx="4103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y’</a:t>
            </a:r>
          </a:p>
        </p:txBody>
      </p:sp>
      <p:sp>
        <p:nvSpPr>
          <p:cNvPr id="10" name="9 - TextBox"/>
          <p:cNvSpPr txBox="1"/>
          <p:nvPr/>
        </p:nvSpPr>
        <p:spPr>
          <a:xfrm>
            <a:off x="8183374" y="3714752"/>
            <a:ext cx="3177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x</a:t>
            </a:r>
          </a:p>
        </p:txBody>
      </p:sp>
      <p:sp>
        <p:nvSpPr>
          <p:cNvPr id="22" name="21 - TextBox"/>
          <p:cNvSpPr txBox="1"/>
          <p:nvPr/>
        </p:nvSpPr>
        <p:spPr>
          <a:xfrm>
            <a:off x="0" y="5014753"/>
            <a:ext cx="81439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Η  παραπάνω γωνία             είναι  </a:t>
            </a:r>
            <a:r>
              <a:rPr lang="el-GR" sz="2400" b="1" u="sng" dirty="0" smtClean="0">
                <a:solidFill>
                  <a:srgbClr val="FF0000"/>
                </a:solidFill>
              </a:rPr>
              <a:t>μεγαλύτερη από  90</a:t>
            </a:r>
            <a:r>
              <a:rPr lang="el-GR" sz="2400" b="1" u="sng" baseline="30000" dirty="0" smtClean="0">
                <a:solidFill>
                  <a:srgbClr val="FF0000"/>
                </a:solidFill>
              </a:rPr>
              <a:t>ο </a:t>
            </a:r>
            <a:r>
              <a:rPr lang="el-GR" sz="2400" dirty="0" smtClean="0"/>
              <a:t>, και ονομάζεται </a:t>
            </a:r>
            <a:r>
              <a:rPr lang="el-GR" sz="2400" b="1" u="sng" dirty="0" smtClean="0">
                <a:solidFill>
                  <a:srgbClr val="FF0000"/>
                </a:solidFill>
              </a:rPr>
              <a:t>αμβλεία γωνία</a:t>
            </a:r>
            <a:r>
              <a:rPr lang="el-GR" sz="2400" dirty="0" smtClean="0"/>
              <a:t>. </a:t>
            </a:r>
          </a:p>
          <a:p>
            <a:endParaRPr lang="el-GR" sz="2400" dirty="0" smtClean="0"/>
          </a:p>
        </p:txBody>
      </p:sp>
      <p:sp>
        <p:nvSpPr>
          <p:cNvPr id="34" name="33 - TextBox"/>
          <p:cNvSpPr txBox="1"/>
          <p:nvPr/>
        </p:nvSpPr>
        <p:spPr>
          <a:xfrm>
            <a:off x="4929190" y="3286124"/>
            <a:ext cx="10715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  ω</a:t>
            </a:r>
            <a:endParaRPr lang="en-US" sz="2400" dirty="0" smtClean="0"/>
          </a:p>
        </p:txBody>
      </p:sp>
      <p:sp>
        <p:nvSpPr>
          <p:cNvPr id="13" name="12 - TextBox"/>
          <p:cNvSpPr txBox="1"/>
          <p:nvPr/>
        </p:nvSpPr>
        <p:spPr>
          <a:xfrm>
            <a:off x="2643174" y="5000636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  ω</a:t>
            </a:r>
            <a:endParaRPr lang="en-US" sz="2400" dirty="0" smtClean="0"/>
          </a:p>
        </p:txBody>
      </p:sp>
      <p:grpSp>
        <p:nvGrpSpPr>
          <p:cNvPr id="2" name="30 - Ομάδα"/>
          <p:cNvGrpSpPr/>
          <p:nvPr/>
        </p:nvGrpSpPr>
        <p:grpSpPr>
          <a:xfrm>
            <a:off x="2857488" y="5000636"/>
            <a:ext cx="174130" cy="142876"/>
            <a:chOff x="6286512" y="3000372"/>
            <a:chExt cx="214314" cy="142876"/>
          </a:xfrm>
        </p:grpSpPr>
        <p:cxnSp>
          <p:nvCxnSpPr>
            <p:cNvPr id="17" name="16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17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18 - Ελεύθερη σχεδίαση"/>
          <p:cNvSpPr/>
          <p:nvPr/>
        </p:nvSpPr>
        <p:spPr>
          <a:xfrm>
            <a:off x="4783015" y="3584917"/>
            <a:ext cx="492370" cy="424375"/>
          </a:xfrm>
          <a:custGeom>
            <a:avLst/>
            <a:gdLst>
              <a:gd name="connsiteX0" fmla="*/ 0 w 492370"/>
              <a:gd name="connsiteY0" fmla="*/ 30480 h 424375"/>
              <a:gd name="connsiteX1" fmla="*/ 267287 w 492370"/>
              <a:gd name="connsiteY1" fmla="*/ 30480 h 424375"/>
              <a:gd name="connsiteX2" fmla="*/ 422031 w 492370"/>
              <a:gd name="connsiteY2" fmla="*/ 213360 h 424375"/>
              <a:gd name="connsiteX3" fmla="*/ 492370 w 492370"/>
              <a:gd name="connsiteY3" fmla="*/ 424375 h 424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92370" h="424375">
                <a:moveTo>
                  <a:pt x="0" y="30480"/>
                </a:moveTo>
                <a:cubicBezTo>
                  <a:pt x="98474" y="15240"/>
                  <a:pt x="196949" y="0"/>
                  <a:pt x="267287" y="30480"/>
                </a:cubicBezTo>
                <a:cubicBezTo>
                  <a:pt x="337625" y="60960"/>
                  <a:pt x="384517" y="147711"/>
                  <a:pt x="422031" y="213360"/>
                </a:cubicBezTo>
                <a:cubicBezTo>
                  <a:pt x="459545" y="279009"/>
                  <a:pt x="475957" y="351692"/>
                  <a:pt x="492370" y="424375"/>
                </a:cubicBezTo>
              </a:path>
            </a:pathLst>
          </a:cu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6 - Ευθεία γραμμή σύνδεσης"/>
          <p:cNvCxnSpPr/>
          <p:nvPr/>
        </p:nvCxnSpPr>
        <p:spPr>
          <a:xfrm flipV="1">
            <a:off x="714348" y="1214422"/>
            <a:ext cx="785818" cy="71438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- Ευθεία γραμμή σύνδεσης"/>
          <p:cNvCxnSpPr/>
          <p:nvPr/>
        </p:nvCxnSpPr>
        <p:spPr>
          <a:xfrm>
            <a:off x="714348" y="1928802"/>
            <a:ext cx="1143008" cy="21431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15 - TextBox"/>
          <p:cNvSpPr txBox="1"/>
          <p:nvPr/>
        </p:nvSpPr>
        <p:spPr>
          <a:xfrm>
            <a:off x="2714612" y="0"/>
            <a:ext cx="45720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C00000"/>
                </a:solidFill>
              </a:rPr>
              <a:t>Γωνία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428596" y="1681451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/>
              <a:t>0</a:t>
            </a:r>
            <a:endParaRPr lang="en-US" sz="2400" dirty="0" smtClean="0"/>
          </a:p>
        </p:txBody>
      </p:sp>
      <p:sp>
        <p:nvSpPr>
          <p:cNvPr id="8" name="7 - TextBox"/>
          <p:cNvSpPr txBox="1"/>
          <p:nvPr/>
        </p:nvSpPr>
        <p:spPr>
          <a:xfrm>
            <a:off x="1571604" y="857232"/>
            <a:ext cx="3177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x</a:t>
            </a:r>
          </a:p>
        </p:txBody>
      </p:sp>
      <p:sp>
        <p:nvSpPr>
          <p:cNvPr id="10" name="9 - TextBox"/>
          <p:cNvSpPr txBox="1"/>
          <p:nvPr/>
        </p:nvSpPr>
        <p:spPr>
          <a:xfrm>
            <a:off x="1857356" y="2071678"/>
            <a:ext cx="3241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y</a:t>
            </a:r>
          </a:p>
        </p:txBody>
      </p:sp>
      <p:sp>
        <p:nvSpPr>
          <p:cNvPr id="13" name="12 - Ελεύθερη σχεδίαση"/>
          <p:cNvSpPr/>
          <p:nvPr/>
        </p:nvSpPr>
        <p:spPr>
          <a:xfrm>
            <a:off x="886265" y="1772529"/>
            <a:ext cx="124264" cy="211016"/>
          </a:xfrm>
          <a:custGeom>
            <a:avLst/>
            <a:gdLst>
              <a:gd name="connsiteX0" fmla="*/ 0 w 124264"/>
              <a:gd name="connsiteY0" fmla="*/ 0 h 211016"/>
              <a:gd name="connsiteX1" fmla="*/ 112541 w 124264"/>
              <a:gd name="connsiteY1" fmla="*/ 84406 h 211016"/>
              <a:gd name="connsiteX2" fmla="*/ 70338 w 124264"/>
              <a:gd name="connsiteY2" fmla="*/ 211016 h 2110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4264" h="211016">
                <a:moveTo>
                  <a:pt x="0" y="0"/>
                </a:moveTo>
                <a:cubicBezTo>
                  <a:pt x="50409" y="24618"/>
                  <a:pt x="100818" y="49237"/>
                  <a:pt x="112541" y="84406"/>
                </a:cubicBezTo>
                <a:cubicBezTo>
                  <a:pt x="124264" y="119575"/>
                  <a:pt x="97301" y="165295"/>
                  <a:pt x="70338" y="211016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14 - TextBox"/>
          <p:cNvSpPr txBox="1"/>
          <p:nvPr/>
        </p:nvSpPr>
        <p:spPr>
          <a:xfrm>
            <a:off x="1000100" y="1571612"/>
            <a:ext cx="4286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 ω</a:t>
            </a:r>
            <a:endParaRPr lang="en-US" sz="2000" dirty="0" smtClean="0"/>
          </a:p>
        </p:txBody>
      </p:sp>
      <p:sp>
        <p:nvSpPr>
          <p:cNvPr id="17" name="16 - TextBox"/>
          <p:cNvSpPr txBox="1"/>
          <p:nvPr/>
        </p:nvSpPr>
        <p:spPr>
          <a:xfrm>
            <a:off x="3357554" y="1357298"/>
            <a:ext cx="7143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xOy</a:t>
            </a:r>
            <a:endParaRPr lang="en-US" sz="2400" dirty="0" smtClean="0"/>
          </a:p>
        </p:txBody>
      </p:sp>
      <p:grpSp>
        <p:nvGrpSpPr>
          <p:cNvPr id="18" name="17 - Ομάδα"/>
          <p:cNvGrpSpPr/>
          <p:nvPr/>
        </p:nvGrpSpPr>
        <p:grpSpPr>
          <a:xfrm>
            <a:off x="3643306" y="1285860"/>
            <a:ext cx="214314" cy="142876"/>
            <a:chOff x="6286512" y="3000372"/>
            <a:chExt cx="214314" cy="142876"/>
          </a:xfrm>
        </p:grpSpPr>
        <p:cxnSp>
          <p:nvCxnSpPr>
            <p:cNvPr id="19" name="18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19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20 - TextBox"/>
          <p:cNvSpPr txBox="1"/>
          <p:nvPr/>
        </p:nvSpPr>
        <p:spPr>
          <a:xfrm>
            <a:off x="4071934" y="1357298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=</a:t>
            </a:r>
            <a:endParaRPr lang="en-US" sz="2400" dirty="0" smtClean="0"/>
          </a:p>
        </p:txBody>
      </p:sp>
      <p:sp>
        <p:nvSpPr>
          <p:cNvPr id="22" name="21 - TextBox"/>
          <p:cNvSpPr txBox="1"/>
          <p:nvPr/>
        </p:nvSpPr>
        <p:spPr>
          <a:xfrm>
            <a:off x="4572000" y="1395699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  ω</a:t>
            </a:r>
            <a:endParaRPr lang="en-US" sz="2400" dirty="0" smtClean="0"/>
          </a:p>
        </p:txBody>
      </p:sp>
      <p:grpSp>
        <p:nvGrpSpPr>
          <p:cNvPr id="23" name="30 - Ομάδα"/>
          <p:cNvGrpSpPr/>
          <p:nvPr/>
        </p:nvGrpSpPr>
        <p:grpSpPr>
          <a:xfrm>
            <a:off x="4786314" y="1395699"/>
            <a:ext cx="174130" cy="142876"/>
            <a:chOff x="6286512" y="3000372"/>
            <a:chExt cx="214314" cy="142876"/>
          </a:xfrm>
        </p:grpSpPr>
        <p:cxnSp>
          <p:nvCxnSpPr>
            <p:cNvPr id="24" name="23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24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25 - TextBox"/>
          <p:cNvSpPr txBox="1"/>
          <p:nvPr/>
        </p:nvSpPr>
        <p:spPr>
          <a:xfrm>
            <a:off x="5500694" y="1357298"/>
            <a:ext cx="1000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35</a:t>
            </a:r>
            <a:r>
              <a:rPr lang="el-GR" sz="2400" baseline="30000" dirty="0" smtClean="0"/>
              <a:t>ο</a:t>
            </a:r>
            <a:endParaRPr lang="en-US" sz="2400" baseline="30000" dirty="0" smtClean="0"/>
          </a:p>
        </p:txBody>
      </p:sp>
      <p:sp>
        <p:nvSpPr>
          <p:cNvPr id="28" name="27 - TextBox"/>
          <p:cNvSpPr txBox="1"/>
          <p:nvPr/>
        </p:nvSpPr>
        <p:spPr>
          <a:xfrm>
            <a:off x="5072066" y="1357298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=</a:t>
            </a:r>
            <a:endParaRPr lang="en-US" sz="2400" dirty="0" smtClean="0"/>
          </a:p>
        </p:txBody>
      </p:sp>
      <p:sp>
        <p:nvSpPr>
          <p:cNvPr id="29" name="28 - TextBox"/>
          <p:cNvSpPr txBox="1"/>
          <p:nvPr/>
        </p:nvSpPr>
        <p:spPr>
          <a:xfrm>
            <a:off x="6429388" y="857232"/>
            <a:ext cx="271461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Η γωνία είναι 35</a:t>
            </a:r>
            <a:r>
              <a:rPr lang="el-GR" baseline="30000" dirty="0" smtClean="0"/>
              <a:t>ο</a:t>
            </a:r>
            <a:r>
              <a:rPr lang="el-GR" dirty="0" smtClean="0"/>
              <a:t>, άρα είναι μικρότερη από 90</a:t>
            </a:r>
            <a:r>
              <a:rPr lang="el-GR" baseline="30000" dirty="0" smtClean="0"/>
              <a:t>ο </a:t>
            </a:r>
            <a:r>
              <a:rPr lang="el-GR" dirty="0" smtClean="0"/>
              <a:t> … και άρα είναι </a:t>
            </a:r>
            <a:r>
              <a:rPr lang="el-GR" b="1" dirty="0" smtClean="0">
                <a:solidFill>
                  <a:srgbClr val="FF0000"/>
                </a:solidFill>
              </a:rPr>
              <a:t>οξεία  γωνία</a:t>
            </a:r>
            <a:r>
              <a:rPr lang="el-GR" dirty="0" smtClean="0"/>
              <a:t>.</a:t>
            </a:r>
            <a:endParaRPr lang="en-US" baseline="30000" dirty="0" smtClean="0"/>
          </a:p>
          <a:p>
            <a:r>
              <a:rPr lang="el-GR" dirty="0" smtClean="0"/>
              <a:t>  </a:t>
            </a:r>
            <a:endParaRPr lang="en-US" dirty="0" smtClean="0"/>
          </a:p>
        </p:txBody>
      </p:sp>
      <p:cxnSp>
        <p:nvCxnSpPr>
          <p:cNvPr id="27" name="26 - Ευθεία γραμμή σύνδεσης"/>
          <p:cNvCxnSpPr/>
          <p:nvPr/>
        </p:nvCxnSpPr>
        <p:spPr>
          <a:xfrm rot="16200000" flipV="1">
            <a:off x="623726" y="4162565"/>
            <a:ext cx="824219" cy="50009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29 - Ευθεία γραμμή σύνδεσης"/>
          <p:cNvCxnSpPr/>
          <p:nvPr/>
        </p:nvCxnSpPr>
        <p:spPr>
          <a:xfrm>
            <a:off x="1285884" y="4824723"/>
            <a:ext cx="1143008" cy="21431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30 - TextBox"/>
          <p:cNvSpPr txBox="1"/>
          <p:nvPr/>
        </p:nvSpPr>
        <p:spPr>
          <a:xfrm>
            <a:off x="1000132" y="4577372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/>
              <a:t>0</a:t>
            </a:r>
            <a:endParaRPr lang="en-US" sz="2400" dirty="0" smtClean="0"/>
          </a:p>
        </p:txBody>
      </p:sp>
      <p:sp>
        <p:nvSpPr>
          <p:cNvPr id="32" name="31 - TextBox"/>
          <p:cNvSpPr txBox="1"/>
          <p:nvPr/>
        </p:nvSpPr>
        <p:spPr>
          <a:xfrm>
            <a:off x="642910" y="3643314"/>
            <a:ext cx="3177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x</a:t>
            </a:r>
          </a:p>
        </p:txBody>
      </p:sp>
      <p:sp>
        <p:nvSpPr>
          <p:cNvPr id="33" name="32 - TextBox"/>
          <p:cNvSpPr txBox="1"/>
          <p:nvPr/>
        </p:nvSpPr>
        <p:spPr>
          <a:xfrm>
            <a:off x="2428892" y="4967599"/>
            <a:ext cx="3241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y</a:t>
            </a:r>
          </a:p>
        </p:txBody>
      </p:sp>
      <p:sp>
        <p:nvSpPr>
          <p:cNvPr id="35" name="34 - TextBox"/>
          <p:cNvSpPr txBox="1"/>
          <p:nvPr/>
        </p:nvSpPr>
        <p:spPr>
          <a:xfrm>
            <a:off x="1357290" y="4286256"/>
            <a:ext cx="4286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 ω</a:t>
            </a:r>
            <a:endParaRPr lang="en-US" sz="2000" dirty="0" smtClean="0"/>
          </a:p>
        </p:txBody>
      </p:sp>
      <p:sp>
        <p:nvSpPr>
          <p:cNvPr id="36" name="35 - TextBox"/>
          <p:cNvSpPr txBox="1"/>
          <p:nvPr/>
        </p:nvSpPr>
        <p:spPr>
          <a:xfrm>
            <a:off x="3643306" y="4572008"/>
            <a:ext cx="7143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O</a:t>
            </a:r>
          </a:p>
        </p:txBody>
      </p:sp>
      <p:grpSp>
        <p:nvGrpSpPr>
          <p:cNvPr id="37" name="36 - Ομάδα"/>
          <p:cNvGrpSpPr/>
          <p:nvPr/>
        </p:nvGrpSpPr>
        <p:grpSpPr>
          <a:xfrm>
            <a:off x="3714776" y="4500570"/>
            <a:ext cx="214314" cy="142876"/>
            <a:chOff x="6286512" y="3000372"/>
            <a:chExt cx="214314" cy="142876"/>
          </a:xfrm>
        </p:grpSpPr>
        <p:cxnSp>
          <p:nvCxnSpPr>
            <p:cNvPr id="38" name="37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38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39 - TextBox"/>
          <p:cNvSpPr txBox="1"/>
          <p:nvPr/>
        </p:nvSpPr>
        <p:spPr>
          <a:xfrm>
            <a:off x="4143404" y="4572008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=</a:t>
            </a:r>
            <a:endParaRPr lang="en-US" sz="2400" dirty="0" smtClean="0"/>
          </a:p>
        </p:txBody>
      </p:sp>
      <p:sp>
        <p:nvSpPr>
          <p:cNvPr id="41" name="40 - TextBox"/>
          <p:cNvSpPr txBox="1"/>
          <p:nvPr/>
        </p:nvSpPr>
        <p:spPr>
          <a:xfrm>
            <a:off x="4643470" y="4561841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  ω</a:t>
            </a:r>
            <a:endParaRPr lang="en-US" sz="2400" dirty="0" smtClean="0"/>
          </a:p>
        </p:txBody>
      </p:sp>
      <p:grpSp>
        <p:nvGrpSpPr>
          <p:cNvPr id="42" name="30 - Ομάδα"/>
          <p:cNvGrpSpPr/>
          <p:nvPr/>
        </p:nvGrpSpPr>
        <p:grpSpPr>
          <a:xfrm>
            <a:off x="4857784" y="4561841"/>
            <a:ext cx="174130" cy="142876"/>
            <a:chOff x="6286512" y="3000372"/>
            <a:chExt cx="214314" cy="142876"/>
          </a:xfrm>
        </p:grpSpPr>
        <p:cxnSp>
          <p:nvCxnSpPr>
            <p:cNvPr id="43" name="42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43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5" name="44 - TextBox"/>
          <p:cNvSpPr txBox="1"/>
          <p:nvPr/>
        </p:nvSpPr>
        <p:spPr>
          <a:xfrm>
            <a:off x="5572164" y="4523440"/>
            <a:ext cx="1000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110</a:t>
            </a:r>
            <a:r>
              <a:rPr lang="el-GR" sz="2400" baseline="30000" dirty="0" smtClean="0"/>
              <a:t>ο</a:t>
            </a:r>
            <a:endParaRPr lang="en-US" sz="2400" baseline="30000" dirty="0" smtClean="0"/>
          </a:p>
        </p:txBody>
      </p:sp>
      <p:sp>
        <p:nvSpPr>
          <p:cNvPr id="46" name="45 - TextBox"/>
          <p:cNvSpPr txBox="1"/>
          <p:nvPr/>
        </p:nvSpPr>
        <p:spPr>
          <a:xfrm>
            <a:off x="5143536" y="4523440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=</a:t>
            </a:r>
            <a:endParaRPr lang="en-US" sz="2400" dirty="0" smtClean="0"/>
          </a:p>
        </p:txBody>
      </p:sp>
      <p:sp>
        <p:nvSpPr>
          <p:cNvPr id="47" name="46 - TextBox"/>
          <p:cNvSpPr txBox="1"/>
          <p:nvPr/>
        </p:nvSpPr>
        <p:spPr>
          <a:xfrm>
            <a:off x="6429388" y="4000504"/>
            <a:ext cx="271461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Η γωνία είναι 110</a:t>
            </a:r>
            <a:r>
              <a:rPr lang="el-GR" baseline="30000" dirty="0" smtClean="0"/>
              <a:t>ο</a:t>
            </a:r>
            <a:r>
              <a:rPr lang="el-GR" dirty="0" smtClean="0"/>
              <a:t>, άρα είναι μεγαλύτερη από 90</a:t>
            </a:r>
            <a:r>
              <a:rPr lang="el-GR" baseline="30000" dirty="0" smtClean="0"/>
              <a:t>ο </a:t>
            </a:r>
            <a:r>
              <a:rPr lang="el-GR" dirty="0" smtClean="0"/>
              <a:t> … και άρα είναι </a:t>
            </a:r>
            <a:r>
              <a:rPr lang="el-GR" b="1" dirty="0" smtClean="0">
                <a:solidFill>
                  <a:srgbClr val="FF0000"/>
                </a:solidFill>
              </a:rPr>
              <a:t>αμβλεία γωνία</a:t>
            </a:r>
            <a:r>
              <a:rPr lang="el-GR" dirty="0" smtClean="0"/>
              <a:t>.</a:t>
            </a:r>
            <a:endParaRPr lang="en-US" baseline="30000" dirty="0" smtClean="0"/>
          </a:p>
          <a:p>
            <a:r>
              <a:rPr lang="el-GR" dirty="0" smtClean="0"/>
              <a:t>  </a:t>
            </a:r>
            <a:endParaRPr lang="en-US" dirty="0" smtClean="0"/>
          </a:p>
        </p:txBody>
      </p:sp>
      <p:sp>
        <p:nvSpPr>
          <p:cNvPr id="49" name="48 - Ελεύθερη σχεδίαση"/>
          <p:cNvSpPr/>
          <p:nvPr/>
        </p:nvSpPr>
        <p:spPr>
          <a:xfrm>
            <a:off x="1181686" y="4550898"/>
            <a:ext cx="422031" cy="372794"/>
          </a:xfrm>
          <a:custGeom>
            <a:avLst/>
            <a:gdLst>
              <a:gd name="connsiteX0" fmla="*/ 0 w 422031"/>
              <a:gd name="connsiteY0" fmla="*/ 35170 h 372794"/>
              <a:gd name="connsiteX1" fmla="*/ 239151 w 422031"/>
              <a:gd name="connsiteY1" fmla="*/ 21102 h 372794"/>
              <a:gd name="connsiteX2" fmla="*/ 379828 w 422031"/>
              <a:gd name="connsiteY2" fmla="*/ 161779 h 372794"/>
              <a:gd name="connsiteX3" fmla="*/ 422031 w 422031"/>
              <a:gd name="connsiteY3" fmla="*/ 372794 h 372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2031" h="372794">
                <a:moveTo>
                  <a:pt x="0" y="35170"/>
                </a:moveTo>
                <a:cubicBezTo>
                  <a:pt x="87923" y="17585"/>
                  <a:pt x="175846" y="0"/>
                  <a:pt x="239151" y="21102"/>
                </a:cubicBezTo>
                <a:cubicBezTo>
                  <a:pt x="302456" y="42204"/>
                  <a:pt x="349348" y="103164"/>
                  <a:pt x="379828" y="161779"/>
                </a:cubicBezTo>
                <a:cubicBezTo>
                  <a:pt x="410308" y="220394"/>
                  <a:pt x="416169" y="296594"/>
                  <a:pt x="422031" y="372794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1" grpId="0"/>
      <p:bldP spid="22" grpId="0"/>
      <p:bldP spid="26" grpId="0"/>
      <p:bldP spid="28" grpId="0"/>
      <p:bldP spid="29" grpId="0"/>
      <p:bldP spid="36" grpId="0"/>
      <p:bldP spid="40" grpId="0"/>
      <p:bldP spid="41" grpId="0"/>
      <p:bldP spid="45" grpId="0"/>
      <p:bldP spid="46" grpId="0"/>
      <p:bldP spid="4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6 - Ευθεία γραμμή σύνδεσης"/>
          <p:cNvCxnSpPr/>
          <p:nvPr/>
        </p:nvCxnSpPr>
        <p:spPr>
          <a:xfrm rot="5400000" flipH="1" flipV="1">
            <a:off x="285720" y="1500174"/>
            <a:ext cx="857256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- Ευθεία γραμμή σύνδεσης"/>
          <p:cNvCxnSpPr/>
          <p:nvPr/>
        </p:nvCxnSpPr>
        <p:spPr>
          <a:xfrm>
            <a:off x="714348" y="1928802"/>
            <a:ext cx="107157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15 - TextBox"/>
          <p:cNvSpPr txBox="1"/>
          <p:nvPr/>
        </p:nvSpPr>
        <p:spPr>
          <a:xfrm>
            <a:off x="2714612" y="0"/>
            <a:ext cx="45720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C00000"/>
                </a:solidFill>
              </a:rPr>
              <a:t>Γωνία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428596" y="1681451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/>
              <a:t>0</a:t>
            </a:r>
            <a:endParaRPr lang="en-US" sz="2400" dirty="0" smtClean="0"/>
          </a:p>
        </p:txBody>
      </p:sp>
      <p:sp>
        <p:nvSpPr>
          <p:cNvPr id="8" name="7 - TextBox"/>
          <p:cNvSpPr txBox="1"/>
          <p:nvPr/>
        </p:nvSpPr>
        <p:spPr>
          <a:xfrm>
            <a:off x="642910" y="714356"/>
            <a:ext cx="3177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x</a:t>
            </a:r>
          </a:p>
        </p:txBody>
      </p:sp>
      <p:sp>
        <p:nvSpPr>
          <p:cNvPr id="10" name="9 - TextBox"/>
          <p:cNvSpPr txBox="1"/>
          <p:nvPr/>
        </p:nvSpPr>
        <p:spPr>
          <a:xfrm>
            <a:off x="1857356" y="1714488"/>
            <a:ext cx="4023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x’</a:t>
            </a:r>
          </a:p>
        </p:txBody>
      </p:sp>
      <p:sp>
        <p:nvSpPr>
          <p:cNvPr id="15" name="14 - TextBox"/>
          <p:cNvSpPr txBox="1"/>
          <p:nvPr/>
        </p:nvSpPr>
        <p:spPr>
          <a:xfrm>
            <a:off x="857224" y="1314378"/>
            <a:ext cx="4286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 α</a:t>
            </a:r>
            <a:endParaRPr lang="en-US" sz="2000" dirty="0" smtClean="0"/>
          </a:p>
        </p:txBody>
      </p:sp>
      <p:sp>
        <p:nvSpPr>
          <p:cNvPr id="17" name="16 - TextBox"/>
          <p:cNvSpPr txBox="1"/>
          <p:nvPr/>
        </p:nvSpPr>
        <p:spPr>
          <a:xfrm>
            <a:off x="3357554" y="1357298"/>
            <a:ext cx="857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xOx</a:t>
            </a:r>
            <a:r>
              <a:rPr lang="en-US" sz="2400" dirty="0" smtClean="0"/>
              <a:t>’</a:t>
            </a:r>
          </a:p>
        </p:txBody>
      </p:sp>
      <p:grpSp>
        <p:nvGrpSpPr>
          <p:cNvPr id="2" name="17 - Ομάδα"/>
          <p:cNvGrpSpPr/>
          <p:nvPr/>
        </p:nvGrpSpPr>
        <p:grpSpPr>
          <a:xfrm>
            <a:off x="3643306" y="1285860"/>
            <a:ext cx="214314" cy="142876"/>
            <a:chOff x="6286512" y="3000372"/>
            <a:chExt cx="214314" cy="142876"/>
          </a:xfrm>
        </p:grpSpPr>
        <p:cxnSp>
          <p:nvCxnSpPr>
            <p:cNvPr id="19" name="18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19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20 - TextBox"/>
          <p:cNvSpPr txBox="1"/>
          <p:nvPr/>
        </p:nvSpPr>
        <p:spPr>
          <a:xfrm>
            <a:off x="4071934" y="1357298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=</a:t>
            </a:r>
            <a:endParaRPr lang="en-US" sz="2400" dirty="0" smtClean="0"/>
          </a:p>
        </p:txBody>
      </p:sp>
      <p:sp>
        <p:nvSpPr>
          <p:cNvPr id="22" name="21 - TextBox"/>
          <p:cNvSpPr txBox="1"/>
          <p:nvPr/>
        </p:nvSpPr>
        <p:spPr>
          <a:xfrm>
            <a:off x="4572000" y="1395699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  α</a:t>
            </a:r>
            <a:endParaRPr lang="en-US" sz="2400" dirty="0" smtClean="0"/>
          </a:p>
        </p:txBody>
      </p:sp>
      <p:grpSp>
        <p:nvGrpSpPr>
          <p:cNvPr id="3" name="30 - Ομάδα"/>
          <p:cNvGrpSpPr/>
          <p:nvPr/>
        </p:nvGrpSpPr>
        <p:grpSpPr>
          <a:xfrm>
            <a:off x="4786314" y="1395699"/>
            <a:ext cx="174130" cy="142876"/>
            <a:chOff x="6286512" y="3000372"/>
            <a:chExt cx="214314" cy="142876"/>
          </a:xfrm>
        </p:grpSpPr>
        <p:cxnSp>
          <p:nvCxnSpPr>
            <p:cNvPr id="24" name="23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24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25 - TextBox"/>
          <p:cNvSpPr txBox="1"/>
          <p:nvPr/>
        </p:nvSpPr>
        <p:spPr>
          <a:xfrm>
            <a:off x="5500694" y="1357298"/>
            <a:ext cx="1000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90</a:t>
            </a:r>
            <a:r>
              <a:rPr lang="el-GR" sz="2400" baseline="30000" dirty="0" smtClean="0"/>
              <a:t>ο</a:t>
            </a:r>
            <a:endParaRPr lang="en-US" sz="2400" baseline="30000" dirty="0" smtClean="0"/>
          </a:p>
        </p:txBody>
      </p:sp>
      <p:sp>
        <p:nvSpPr>
          <p:cNvPr id="28" name="27 - TextBox"/>
          <p:cNvSpPr txBox="1"/>
          <p:nvPr/>
        </p:nvSpPr>
        <p:spPr>
          <a:xfrm>
            <a:off x="5072066" y="1357298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=</a:t>
            </a:r>
            <a:endParaRPr lang="en-US" sz="2400" dirty="0" smtClean="0"/>
          </a:p>
        </p:txBody>
      </p:sp>
      <p:sp>
        <p:nvSpPr>
          <p:cNvPr id="29" name="28 - TextBox"/>
          <p:cNvSpPr txBox="1"/>
          <p:nvPr/>
        </p:nvSpPr>
        <p:spPr>
          <a:xfrm>
            <a:off x="6429388" y="1071546"/>
            <a:ext cx="27146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Η γωνία είναι 90</a:t>
            </a:r>
            <a:r>
              <a:rPr lang="el-GR" baseline="30000" dirty="0" smtClean="0"/>
              <a:t>ο </a:t>
            </a:r>
            <a:r>
              <a:rPr lang="el-GR" dirty="0" smtClean="0"/>
              <a:t> … και άρα είναι </a:t>
            </a:r>
            <a:r>
              <a:rPr lang="el-GR" b="1" dirty="0" smtClean="0">
                <a:solidFill>
                  <a:srgbClr val="FF0000"/>
                </a:solidFill>
              </a:rPr>
              <a:t>ορθή γωνία</a:t>
            </a:r>
            <a:r>
              <a:rPr lang="el-GR" dirty="0" smtClean="0"/>
              <a:t>.</a:t>
            </a:r>
            <a:endParaRPr lang="en-US" baseline="30000" dirty="0" smtClean="0"/>
          </a:p>
          <a:p>
            <a:r>
              <a:rPr lang="el-GR" dirty="0" smtClean="0"/>
              <a:t>  </a:t>
            </a:r>
            <a:endParaRPr lang="en-US" dirty="0" smtClean="0"/>
          </a:p>
        </p:txBody>
      </p:sp>
      <p:cxnSp>
        <p:nvCxnSpPr>
          <p:cNvPr id="27" name="26 - Ευθεία γραμμή σύνδεσης"/>
          <p:cNvCxnSpPr/>
          <p:nvPr/>
        </p:nvCxnSpPr>
        <p:spPr>
          <a:xfrm rot="16200000" flipV="1">
            <a:off x="802320" y="4341158"/>
            <a:ext cx="824220" cy="14291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29 - Ευθεία γραμμή σύνδεσης"/>
          <p:cNvCxnSpPr/>
          <p:nvPr/>
        </p:nvCxnSpPr>
        <p:spPr>
          <a:xfrm>
            <a:off x="1285884" y="4824723"/>
            <a:ext cx="1143008" cy="21431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30 - TextBox"/>
          <p:cNvSpPr txBox="1"/>
          <p:nvPr/>
        </p:nvSpPr>
        <p:spPr>
          <a:xfrm>
            <a:off x="1000100" y="4714884"/>
            <a:ext cx="3626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/>
              <a:t>Α</a:t>
            </a:r>
            <a:endParaRPr lang="en-US" sz="2400" dirty="0" smtClean="0"/>
          </a:p>
        </p:txBody>
      </p:sp>
      <p:sp>
        <p:nvSpPr>
          <p:cNvPr id="32" name="31 - TextBox"/>
          <p:cNvSpPr txBox="1"/>
          <p:nvPr/>
        </p:nvSpPr>
        <p:spPr>
          <a:xfrm>
            <a:off x="857224" y="3643314"/>
            <a:ext cx="3177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x</a:t>
            </a:r>
          </a:p>
        </p:txBody>
      </p:sp>
      <p:sp>
        <p:nvSpPr>
          <p:cNvPr id="33" name="32 - TextBox"/>
          <p:cNvSpPr txBox="1"/>
          <p:nvPr/>
        </p:nvSpPr>
        <p:spPr>
          <a:xfrm>
            <a:off x="2428892" y="4967599"/>
            <a:ext cx="3241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y</a:t>
            </a:r>
          </a:p>
        </p:txBody>
      </p:sp>
      <p:sp>
        <p:nvSpPr>
          <p:cNvPr id="35" name="34 - TextBox"/>
          <p:cNvSpPr txBox="1"/>
          <p:nvPr/>
        </p:nvSpPr>
        <p:spPr>
          <a:xfrm>
            <a:off x="1357290" y="4286256"/>
            <a:ext cx="4286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 β</a:t>
            </a:r>
            <a:endParaRPr lang="en-US" sz="2000" dirty="0" smtClean="0"/>
          </a:p>
        </p:txBody>
      </p:sp>
      <p:sp>
        <p:nvSpPr>
          <p:cNvPr id="36" name="35 - TextBox"/>
          <p:cNvSpPr txBox="1"/>
          <p:nvPr/>
        </p:nvSpPr>
        <p:spPr>
          <a:xfrm>
            <a:off x="3357554" y="4572008"/>
            <a:ext cx="7143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Α</a:t>
            </a:r>
            <a:endParaRPr lang="en-US" sz="2400" dirty="0" smtClean="0"/>
          </a:p>
        </p:txBody>
      </p:sp>
      <p:grpSp>
        <p:nvGrpSpPr>
          <p:cNvPr id="4" name="36 - Ομάδα"/>
          <p:cNvGrpSpPr/>
          <p:nvPr/>
        </p:nvGrpSpPr>
        <p:grpSpPr>
          <a:xfrm>
            <a:off x="3429024" y="4500570"/>
            <a:ext cx="214314" cy="142876"/>
            <a:chOff x="6286512" y="3000372"/>
            <a:chExt cx="214314" cy="142876"/>
          </a:xfrm>
        </p:grpSpPr>
        <p:cxnSp>
          <p:nvCxnSpPr>
            <p:cNvPr id="38" name="37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38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39 - TextBox"/>
          <p:cNvSpPr txBox="1"/>
          <p:nvPr/>
        </p:nvSpPr>
        <p:spPr>
          <a:xfrm>
            <a:off x="3857652" y="4572008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=</a:t>
            </a:r>
            <a:endParaRPr lang="en-US" sz="2400" dirty="0" smtClean="0"/>
          </a:p>
        </p:txBody>
      </p:sp>
      <p:sp>
        <p:nvSpPr>
          <p:cNvPr id="41" name="40 - TextBox"/>
          <p:cNvSpPr txBox="1"/>
          <p:nvPr/>
        </p:nvSpPr>
        <p:spPr>
          <a:xfrm>
            <a:off x="4357718" y="4561841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  β</a:t>
            </a:r>
            <a:endParaRPr lang="en-US" sz="2400" dirty="0" smtClean="0"/>
          </a:p>
        </p:txBody>
      </p:sp>
      <p:grpSp>
        <p:nvGrpSpPr>
          <p:cNvPr id="5" name="30 - Ομάδα"/>
          <p:cNvGrpSpPr/>
          <p:nvPr/>
        </p:nvGrpSpPr>
        <p:grpSpPr>
          <a:xfrm>
            <a:off x="4572032" y="4561841"/>
            <a:ext cx="174130" cy="142876"/>
            <a:chOff x="6286512" y="3000372"/>
            <a:chExt cx="214314" cy="142876"/>
          </a:xfrm>
        </p:grpSpPr>
        <p:cxnSp>
          <p:nvCxnSpPr>
            <p:cNvPr id="43" name="42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43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5" name="44 - TextBox"/>
          <p:cNvSpPr txBox="1"/>
          <p:nvPr/>
        </p:nvSpPr>
        <p:spPr>
          <a:xfrm>
            <a:off x="5286412" y="4523440"/>
            <a:ext cx="1000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100</a:t>
            </a:r>
            <a:r>
              <a:rPr lang="el-GR" sz="2400" baseline="30000" dirty="0" smtClean="0"/>
              <a:t>ο</a:t>
            </a:r>
            <a:endParaRPr lang="en-US" sz="2400" baseline="30000" dirty="0" smtClean="0"/>
          </a:p>
        </p:txBody>
      </p:sp>
      <p:sp>
        <p:nvSpPr>
          <p:cNvPr id="46" name="45 - TextBox"/>
          <p:cNvSpPr txBox="1"/>
          <p:nvPr/>
        </p:nvSpPr>
        <p:spPr>
          <a:xfrm>
            <a:off x="4857784" y="4523440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=</a:t>
            </a:r>
            <a:endParaRPr lang="en-US" sz="2400" dirty="0" smtClean="0"/>
          </a:p>
        </p:txBody>
      </p:sp>
      <p:sp>
        <p:nvSpPr>
          <p:cNvPr id="47" name="46 - TextBox"/>
          <p:cNvSpPr txBox="1"/>
          <p:nvPr/>
        </p:nvSpPr>
        <p:spPr>
          <a:xfrm>
            <a:off x="6429388" y="4000504"/>
            <a:ext cx="271461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Η γωνία είναι 100</a:t>
            </a:r>
            <a:r>
              <a:rPr lang="el-GR" baseline="30000" dirty="0" smtClean="0"/>
              <a:t>ο</a:t>
            </a:r>
            <a:r>
              <a:rPr lang="el-GR" dirty="0" smtClean="0"/>
              <a:t>, άρα είναι μεγαλύτερη από 90</a:t>
            </a:r>
            <a:r>
              <a:rPr lang="el-GR" baseline="30000" dirty="0" smtClean="0"/>
              <a:t>ο </a:t>
            </a:r>
            <a:r>
              <a:rPr lang="el-GR" dirty="0" smtClean="0"/>
              <a:t> … και άρα είναι </a:t>
            </a:r>
            <a:r>
              <a:rPr lang="el-GR" b="1" dirty="0" smtClean="0">
                <a:solidFill>
                  <a:srgbClr val="FF0000"/>
                </a:solidFill>
              </a:rPr>
              <a:t>αμβλεία γωνία</a:t>
            </a:r>
            <a:r>
              <a:rPr lang="el-GR" dirty="0" smtClean="0"/>
              <a:t>.</a:t>
            </a:r>
            <a:endParaRPr lang="en-US" baseline="30000" dirty="0" smtClean="0"/>
          </a:p>
          <a:p>
            <a:r>
              <a:rPr lang="el-GR" dirty="0" smtClean="0"/>
              <a:t>  </a:t>
            </a:r>
            <a:endParaRPr lang="en-US" dirty="0" smtClean="0"/>
          </a:p>
        </p:txBody>
      </p:sp>
      <p:sp>
        <p:nvSpPr>
          <p:cNvPr id="49" name="48 - Ελεύθερη σχεδίαση"/>
          <p:cNvSpPr/>
          <p:nvPr/>
        </p:nvSpPr>
        <p:spPr>
          <a:xfrm>
            <a:off x="1181686" y="4550898"/>
            <a:ext cx="422031" cy="372794"/>
          </a:xfrm>
          <a:custGeom>
            <a:avLst/>
            <a:gdLst>
              <a:gd name="connsiteX0" fmla="*/ 0 w 422031"/>
              <a:gd name="connsiteY0" fmla="*/ 35170 h 372794"/>
              <a:gd name="connsiteX1" fmla="*/ 239151 w 422031"/>
              <a:gd name="connsiteY1" fmla="*/ 21102 h 372794"/>
              <a:gd name="connsiteX2" fmla="*/ 379828 w 422031"/>
              <a:gd name="connsiteY2" fmla="*/ 161779 h 372794"/>
              <a:gd name="connsiteX3" fmla="*/ 422031 w 422031"/>
              <a:gd name="connsiteY3" fmla="*/ 372794 h 372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2031" h="372794">
                <a:moveTo>
                  <a:pt x="0" y="35170"/>
                </a:moveTo>
                <a:cubicBezTo>
                  <a:pt x="87923" y="17585"/>
                  <a:pt x="175846" y="0"/>
                  <a:pt x="239151" y="21102"/>
                </a:cubicBezTo>
                <a:cubicBezTo>
                  <a:pt x="302456" y="42204"/>
                  <a:pt x="349348" y="103164"/>
                  <a:pt x="379828" y="161779"/>
                </a:cubicBezTo>
                <a:cubicBezTo>
                  <a:pt x="410308" y="220394"/>
                  <a:pt x="416169" y="296594"/>
                  <a:pt x="422031" y="372794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0" name="49 - Γωνιακή σύνδεση"/>
          <p:cNvCxnSpPr/>
          <p:nvPr/>
        </p:nvCxnSpPr>
        <p:spPr>
          <a:xfrm rot="16200000" flipV="1">
            <a:off x="714348" y="1714489"/>
            <a:ext cx="214314" cy="214314"/>
          </a:xfrm>
          <a:prstGeom prst="bentConnector3">
            <a:avLst>
              <a:gd name="adj1" fmla="val 95948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1" grpId="0"/>
      <p:bldP spid="22" grpId="0"/>
      <p:bldP spid="26" grpId="0"/>
      <p:bldP spid="28" grpId="0"/>
      <p:bldP spid="29" grpId="0"/>
      <p:bldP spid="36" grpId="0"/>
      <p:bldP spid="40" grpId="0"/>
      <p:bldP spid="41" grpId="0"/>
      <p:bldP spid="45" grpId="0"/>
      <p:bldP spid="46" grpId="0"/>
      <p:bldP spid="47" grpId="0"/>
      <p:bldP spid="49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6 - Ευθεία γραμμή σύνδεσης"/>
          <p:cNvCxnSpPr/>
          <p:nvPr/>
        </p:nvCxnSpPr>
        <p:spPr>
          <a:xfrm rot="10800000">
            <a:off x="1857356" y="4000504"/>
            <a:ext cx="3181952" cy="79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- Ευθεία γραμμή σύνδεσης"/>
          <p:cNvCxnSpPr/>
          <p:nvPr/>
        </p:nvCxnSpPr>
        <p:spPr>
          <a:xfrm>
            <a:off x="5040102" y="4000504"/>
            <a:ext cx="321471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15 - TextBox"/>
          <p:cNvSpPr txBox="1"/>
          <p:nvPr/>
        </p:nvSpPr>
        <p:spPr>
          <a:xfrm>
            <a:off x="2714612" y="0"/>
            <a:ext cx="45720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C00000"/>
                </a:solidFill>
              </a:rPr>
              <a:t>Ευθεία   γωνία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4754350" y="3857628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/>
              <a:t>0</a:t>
            </a:r>
            <a:endParaRPr lang="en-US" sz="2400" dirty="0" smtClean="0"/>
          </a:p>
        </p:txBody>
      </p:sp>
      <p:sp>
        <p:nvSpPr>
          <p:cNvPr id="10" name="9 - TextBox"/>
          <p:cNvSpPr txBox="1"/>
          <p:nvPr/>
        </p:nvSpPr>
        <p:spPr>
          <a:xfrm>
            <a:off x="8183374" y="3714752"/>
            <a:ext cx="4023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x</a:t>
            </a:r>
            <a:r>
              <a:rPr lang="el-GR" sz="2400" dirty="0" smtClean="0"/>
              <a:t>’</a:t>
            </a:r>
            <a:endParaRPr lang="en-US" sz="2400" dirty="0" smtClean="0"/>
          </a:p>
        </p:txBody>
      </p:sp>
      <p:sp>
        <p:nvSpPr>
          <p:cNvPr id="22" name="21 - TextBox"/>
          <p:cNvSpPr txBox="1"/>
          <p:nvPr/>
        </p:nvSpPr>
        <p:spPr>
          <a:xfrm>
            <a:off x="0" y="5359802"/>
            <a:ext cx="814393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Η  παραπάνω γωνία             </a:t>
            </a:r>
            <a:r>
              <a:rPr lang="en-US" sz="2400" dirty="0" smtClean="0"/>
              <a:t> </a:t>
            </a:r>
            <a:r>
              <a:rPr lang="el-GR" sz="2400" dirty="0" smtClean="0"/>
              <a:t>    </a:t>
            </a:r>
            <a:r>
              <a:rPr lang="en-US" sz="2400" dirty="0" smtClean="0"/>
              <a:t>   </a:t>
            </a:r>
            <a:r>
              <a:rPr lang="el-GR" sz="2400" dirty="0" smtClean="0"/>
              <a:t>έχει μέτρο ίσο με </a:t>
            </a:r>
            <a:r>
              <a:rPr lang="el-GR" sz="2400" b="1" u="sng" dirty="0" smtClean="0">
                <a:solidFill>
                  <a:srgbClr val="FF0000"/>
                </a:solidFill>
              </a:rPr>
              <a:t>180</a:t>
            </a:r>
            <a:r>
              <a:rPr lang="el-GR" sz="2400" b="1" u="sng" baseline="30000" dirty="0" smtClean="0">
                <a:solidFill>
                  <a:srgbClr val="FF0000"/>
                </a:solidFill>
              </a:rPr>
              <a:t>ο </a:t>
            </a:r>
            <a:r>
              <a:rPr lang="el-GR" sz="2400" dirty="0" smtClean="0"/>
              <a:t>, και</a:t>
            </a:r>
          </a:p>
          <a:p>
            <a:endParaRPr lang="el-GR" sz="2400" dirty="0" smtClean="0"/>
          </a:p>
          <a:p>
            <a:r>
              <a:rPr lang="el-GR" sz="2400" dirty="0" smtClean="0"/>
              <a:t> ονομάζεται </a:t>
            </a:r>
            <a:r>
              <a:rPr lang="el-GR" sz="2400" b="1" u="sng" dirty="0" smtClean="0">
                <a:solidFill>
                  <a:srgbClr val="FF0000"/>
                </a:solidFill>
              </a:rPr>
              <a:t>ευθεία  γωνία</a:t>
            </a:r>
            <a:r>
              <a:rPr lang="el-GR" sz="2400" dirty="0" smtClean="0"/>
              <a:t>. </a:t>
            </a:r>
          </a:p>
          <a:p>
            <a:endParaRPr lang="el-GR" sz="2400" dirty="0" smtClean="0"/>
          </a:p>
        </p:txBody>
      </p:sp>
      <p:sp>
        <p:nvSpPr>
          <p:cNvPr id="20" name="19 - TextBox"/>
          <p:cNvSpPr txBox="1"/>
          <p:nvPr/>
        </p:nvSpPr>
        <p:spPr>
          <a:xfrm>
            <a:off x="1500166" y="3714752"/>
            <a:ext cx="3177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x</a:t>
            </a:r>
          </a:p>
        </p:txBody>
      </p:sp>
      <p:sp>
        <p:nvSpPr>
          <p:cNvPr id="21" name="20 - Ελεύθερη σχεδίαση"/>
          <p:cNvSpPr/>
          <p:nvPr/>
        </p:nvSpPr>
        <p:spPr>
          <a:xfrm rot="21289775">
            <a:off x="4164037" y="3577883"/>
            <a:ext cx="1303606" cy="478302"/>
          </a:xfrm>
          <a:custGeom>
            <a:avLst/>
            <a:gdLst>
              <a:gd name="connsiteX0" fmla="*/ 0 w 1303606"/>
              <a:gd name="connsiteY0" fmla="*/ 375139 h 478302"/>
              <a:gd name="connsiteX1" fmla="*/ 337625 w 1303606"/>
              <a:gd name="connsiteY1" fmla="*/ 51582 h 478302"/>
              <a:gd name="connsiteX2" fmla="*/ 1041009 w 1303606"/>
              <a:gd name="connsiteY2" fmla="*/ 65649 h 478302"/>
              <a:gd name="connsiteX3" fmla="*/ 1266092 w 1303606"/>
              <a:gd name="connsiteY3" fmla="*/ 417342 h 478302"/>
              <a:gd name="connsiteX4" fmla="*/ 1266092 w 1303606"/>
              <a:gd name="connsiteY4" fmla="*/ 431409 h 478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3606" h="478302">
                <a:moveTo>
                  <a:pt x="0" y="375139"/>
                </a:moveTo>
                <a:cubicBezTo>
                  <a:pt x="82062" y="239151"/>
                  <a:pt x="164124" y="103164"/>
                  <a:pt x="337625" y="51582"/>
                </a:cubicBezTo>
                <a:cubicBezTo>
                  <a:pt x="511127" y="0"/>
                  <a:pt x="886265" y="4689"/>
                  <a:pt x="1041009" y="65649"/>
                </a:cubicBezTo>
                <a:cubicBezTo>
                  <a:pt x="1195753" y="126609"/>
                  <a:pt x="1228578" y="356382"/>
                  <a:pt x="1266092" y="417342"/>
                </a:cubicBezTo>
                <a:cubicBezTo>
                  <a:pt x="1303606" y="478302"/>
                  <a:pt x="1284849" y="454855"/>
                  <a:pt x="1266092" y="431409"/>
                </a:cubicBezTo>
              </a:path>
            </a:pathLst>
          </a:cu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22 - TextBox"/>
          <p:cNvSpPr txBox="1"/>
          <p:nvPr/>
        </p:nvSpPr>
        <p:spPr>
          <a:xfrm>
            <a:off x="2857488" y="5357826"/>
            <a:ext cx="857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xOx</a:t>
            </a:r>
            <a:r>
              <a:rPr lang="en-US" sz="2400" dirty="0" smtClean="0"/>
              <a:t>’</a:t>
            </a:r>
          </a:p>
        </p:txBody>
      </p:sp>
      <p:grpSp>
        <p:nvGrpSpPr>
          <p:cNvPr id="24" name="17 - Ομάδα"/>
          <p:cNvGrpSpPr/>
          <p:nvPr/>
        </p:nvGrpSpPr>
        <p:grpSpPr>
          <a:xfrm>
            <a:off x="3143240" y="5286388"/>
            <a:ext cx="214314" cy="142876"/>
            <a:chOff x="6286512" y="3000372"/>
            <a:chExt cx="214314" cy="142876"/>
          </a:xfrm>
        </p:grpSpPr>
        <p:cxnSp>
          <p:nvCxnSpPr>
            <p:cNvPr id="25" name="24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25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14 - Ορθογώνιο"/>
          <p:cNvSpPr/>
          <p:nvPr/>
        </p:nvSpPr>
        <p:spPr>
          <a:xfrm>
            <a:off x="4262460" y="3244334"/>
            <a:ext cx="6190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180</a:t>
            </a:r>
            <a:r>
              <a:rPr lang="el-GR" b="1" baseline="30000" dirty="0" smtClean="0">
                <a:solidFill>
                  <a:srgbClr val="FF0000"/>
                </a:solidFill>
              </a:rPr>
              <a:t>ο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1" grpId="0" animBg="1"/>
      <p:bldP spid="2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6 - Ευθεία γραμμή σύνδεσης"/>
          <p:cNvCxnSpPr/>
          <p:nvPr/>
        </p:nvCxnSpPr>
        <p:spPr>
          <a:xfrm rot="10800000">
            <a:off x="1857356" y="4000504"/>
            <a:ext cx="3181952" cy="79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15 - TextBox"/>
          <p:cNvSpPr txBox="1"/>
          <p:nvPr/>
        </p:nvSpPr>
        <p:spPr>
          <a:xfrm>
            <a:off x="2714612" y="0"/>
            <a:ext cx="45720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C00000"/>
                </a:solidFill>
              </a:rPr>
              <a:t>Πλήρης γωνία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4754350" y="3857628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/>
              <a:t>0</a:t>
            </a:r>
            <a:endParaRPr lang="en-US" sz="2400" dirty="0" smtClean="0"/>
          </a:p>
        </p:txBody>
      </p:sp>
      <p:sp>
        <p:nvSpPr>
          <p:cNvPr id="10" name="9 - TextBox"/>
          <p:cNvSpPr txBox="1"/>
          <p:nvPr/>
        </p:nvSpPr>
        <p:spPr>
          <a:xfrm>
            <a:off x="1071538" y="3714752"/>
            <a:ext cx="4023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x</a:t>
            </a:r>
            <a:r>
              <a:rPr lang="el-GR" sz="2400" dirty="0" smtClean="0"/>
              <a:t>’</a:t>
            </a:r>
            <a:endParaRPr lang="en-US" sz="2400" dirty="0" smtClean="0"/>
          </a:p>
        </p:txBody>
      </p:sp>
      <p:sp>
        <p:nvSpPr>
          <p:cNvPr id="22" name="21 - TextBox"/>
          <p:cNvSpPr txBox="1"/>
          <p:nvPr/>
        </p:nvSpPr>
        <p:spPr>
          <a:xfrm>
            <a:off x="0" y="5359802"/>
            <a:ext cx="814393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Η  παραπάνω γωνία             </a:t>
            </a:r>
            <a:r>
              <a:rPr lang="en-US" sz="2400" dirty="0" smtClean="0"/>
              <a:t> </a:t>
            </a:r>
            <a:r>
              <a:rPr lang="el-GR" sz="2400" dirty="0" smtClean="0"/>
              <a:t>    </a:t>
            </a:r>
            <a:r>
              <a:rPr lang="en-US" sz="2400" dirty="0" smtClean="0"/>
              <a:t>   </a:t>
            </a:r>
            <a:r>
              <a:rPr lang="el-GR" sz="2400" dirty="0" smtClean="0"/>
              <a:t>έχει μέτρο ίσο με </a:t>
            </a:r>
            <a:r>
              <a:rPr lang="el-GR" sz="2400" b="1" u="sng" dirty="0" smtClean="0">
                <a:solidFill>
                  <a:srgbClr val="FF0000"/>
                </a:solidFill>
              </a:rPr>
              <a:t>360</a:t>
            </a:r>
            <a:r>
              <a:rPr lang="el-GR" sz="2400" b="1" u="sng" baseline="30000" dirty="0" smtClean="0">
                <a:solidFill>
                  <a:srgbClr val="FF0000"/>
                </a:solidFill>
              </a:rPr>
              <a:t>ο </a:t>
            </a:r>
            <a:r>
              <a:rPr lang="el-GR" sz="2400" dirty="0" smtClean="0"/>
              <a:t>, και</a:t>
            </a:r>
          </a:p>
          <a:p>
            <a:endParaRPr lang="el-GR" sz="2400" dirty="0" smtClean="0"/>
          </a:p>
          <a:p>
            <a:r>
              <a:rPr lang="el-GR" sz="2400" dirty="0" smtClean="0"/>
              <a:t> ονομάζεται </a:t>
            </a:r>
            <a:r>
              <a:rPr lang="el-GR" sz="2400" b="1" u="sng" dirty="0" smtClean="0">
                <a:solidFill>
                  <a:srgbClr val="FF0000"/>
                </a:solidFill>
              </a:rPr>
              <a:t>πλήρης   γωνία</a:t>
            </a:r>
            <a:r>
              <a:rPr lang="el-GR" sz="2400" dirty="0" smtClean="0"/>
              <a:t>. </a:t>
            </a:r>
          </a:p>
          <a:p>
            <a:endParaRPr lang="el-GR" sz="2400" dirty="0" smtClean="0"/>
          </a:p>
        </p:txBody>
      </p:sp>
      <p:sp>
        <p:nvSpPr>
          <p:cNvPr id="20" name="19 - TextBox"/>
          <p:cNvSpPr txBox="1"/>
          <p:nvPr/>
        </p:nvSpPr>
        <p:spPr>
          <a:xfrm>
            <a:off x="1500166" y="3714752"/>
            <a:ext cx="3177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x</a:t>
            </a:r>
          </a:p>
        </p:txBody>
      </p:sp>
      <p:sp>
        <p:nvSpPr>
          <p:cNvPr id="23" name="22 - TextBox"/>
          <p:cNvSpPr txBox="1"/>
          <p:nvPr/>
        </p:nvSpPr>
        <p:spPr>
          <a:xfrm>
            <a:off x="2857488" y="5357826"/>
            <a:ext cx="857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xOx</a:t>
            </a:r>
            <a:r>
              <a:rPr lang="en-US" sz="2400" dirty="0" smtClean="0"/>
              <a:t>’</a:t>
            </a:r>
          </a:p>
        </p:txBody>
      </p:sp>
      <p:grpSp>
        <p:nvGrpSpPr>
          <p:cNvPr id="2" name="17 - Ομάδα"/>
          <p:cNvGrpSpPr/>
          <p:nvPr/>
        </p:nvGrpSpPr>
        <p:grpSpPr>
          <a:xfrm>
            <a:off x="3143240" y="5286388"/>
            <a:ext cx="214314" cy="142876"/>
            <a:chOff x="6286512" y="3000372"/>
            <a:chExt cx="214314" cy="142876"/>
          </a:xfrm>
        </p:grpSpPr>
        <p:cxnSp>
          <p:nvCxnSpPr>
            <p:cNvPr id="25" name="24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25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16 - Έλλειψη"/>
          <p:cNvSpPr/>
          <p:nvPr/>
        </p:nvSpPr>
        <p:spPr>
          <a:xfrm>
            <a:off x="4429124" y="3429000"/>
            <a:ext cx="1143008" cy="1214446"/>
          </a:xfrm>
          <a:prstGeom prst="ellips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12 - Ορθογώνιο"/>
          <p:cNvSpPr/>
          <p:nvPr/>
        </p:nvSpPr>
        <p:spPr>
          <a:xfrm>
            <a:off x="5500694" y="3286124"/>
            <a:ext cx="6543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360</a:t>
            </a:r>
            <a:r>
              <a:rPr lang="el-GR" b="1" baseline="30000" dirty="0" smtClean="0">
                <a:solidFill>
                  <a:srgbClr val="FF0000"/>
                </a:solidFill>
              </a:rPr>
              <a:t>ο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1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6 - Ευθεία γραμμή σύνδεσης"/>
          <p:cNvCxnSpPr/>
          <p:nvPr/>
        </p:nvCxnSpPr>
        <p:spPr>
          <a:xfrm rot="10800000">
            <a:off x="1857356" y="4000504"/>
            <a:ext cx="3181952" cy="79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- Ευθεία γραμμή σύνδεσης"/>
          <p:cNvCxnSpPr/>
          <p:nvPr/>
        </p:nvCxnSpPr>
        <p:spPr>
          <a:xfrm>
            <a:off x="5040102" y="4000504"/>
            <a:ext cx="321471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15 - TextBox"/>
          <p:cNvSpPr txBox="1"/>
          <p:nvPr/>
        </p:nvSpPr>
        <p:spPr>
          <a:xfrm>
            <a:off x="2714612" y="0"/>
            <a:ext cx="45720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C00000"/>
                </a:solidFill>
              </a:rPr>
              <a:t>Παραπληρωματικές γωνίες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4754350" y="3857628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/>
              <a:t>0</a:t>
            </a:r>
            <a:endParaRPr lang="en-US" sz="2400" dirty="0" smtClean="0"/>
          </a:p>
        </p:txBody>
      </p:sp>
      <p:sp>
        <p:nvSpPr>
          <p:cNvPr id="10" name="9 - TextBox"/>
          <p:cNvSpPr txBox="1"/>
          <p:nvPr/>
        </p:nvSpPr>
        <p:spPr>
          <a:xfrm>
            <a:off x="8183374" y="3714752"/>
            <a:ext cx="4023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x</a:t>
            </a:r>
            <a:r>
              <a:rPr lang="el-GR" sz="2400" dirty="0" smtClean="0"/>
              <a:t>’</a:t>
            </a:r>
            <a:endParaRPr lang="en-US" sz="2400" dirty="0" smtClean="0"/>
          </a:p>
        </p:txBody>
      </p:sp>
      <p:sp>
        <p:nvSpPr>
          <p:cNvPr id="22" name="21 - TextBox"/>
          <p:cNvSpPr txBox="1"/>
          <p:nvPr/>
        </p:nvSpPr>
        <p:spPr>
          <a:xfrm>
            <a:off x="214282" y="5357826"/>
            <a:ext cx="814393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Η  γωνία           είναι </a:t>
            </a:r>
            <a:r>
              <a:rPr lang="el-GR" sz="2400" u="sng" dirty="0" smtClean="0"/>
              <a:t>παραπληρωματική γωνία </a:t>
            </a:r>
            <a:r>
              <a:rPr lang="el-GR" sz="2400" dirty="0" smtClean="0"/>
              <a:t>της γωνίας  </a:t>
            </a:r>
          </a:p>
          <a:p>
            <a:endParaRPr lang="el-GR" sz="2400" dirty="0" smtClean="0"/>
          </a:p>
          <a:p>
            <a:r>
              <a:rPr lang="el-GR" sz="2400" dirty="0" smtClean="0"/>
              <a:t>      γιατί   αν προσθέσω και τις δυο γωνίες μαζί θα κάνουν  </a:t>
            </a:r>
            <a:r>
              <a:rPr lang="el-GR" sz="2400" b="1" u="sng" dirty="0" smtClean="0">
                <a:solidFill>
                  <a:srgbClr val="FF0000"/>
                </a:solidFill>
              </a:rPr>
              <a:t>180</a:t>
            </a:r>
            <a:r>
              <a:rPr lang="el-GR" sz="2400" b="1" u="sng" baseline="30000" dirty="0" smtClean="0">
                <a:solidFill>
                  <a:srgbClr val="FF0000"/>
                </a:solidFill>
              </a:rPr>
              <a:t>ο </a:t>
            </a:r>
            <a:endParaRPr lang="el-GR" sz="2400" dirty="0" smtClean="0"/>
          </a:p>
          <a:p>
            <a:endParaRPr lang="el-GR" sz="2400" dirty="0" smtClean="0"/>
          </a:p>
        </p:txBody>
      </p:sp>
      <p:sp>
        <p:nvSpPr>
          <p:cNvPr id="20" name="19 - TextBox"/>
          <p:cNvSpPr txBox="1"/>
          <p:nvPr/>
        </p:nvSpPr>
        <p:spPr>
          <a:xfrm>
            <a:off x="1500166" y="3714752"/>
            <a:ext cx="3177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x</a:t>
            </a:r>
          </a:p>
        </p:txBody>
      </p:sp>
      <p:sp>
        <p:nvSpPr>
          <p:cNvPr id="23" name="22 - TextBox"/>
          <p:cNvSpPr txBox="1"/>
          <p:nvPr/>
        </p:nvSpPr>
        <p:spPr>
          <a:xfrm>
            <a:off x="1571604" y="5357826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α</a:t>
            </a:r>
            <a:endParaRPr lang="en-US" sz="2400" dirty="0" smtClean="0"/>
          </a:p>
        </p:txBody>
      </p:sp>
      <p:grpSp>
        <p:nvGrpSpPr>
          <p:cNvPr id="2" name="17 - Ομάδα"/>
          <p:cNvGrpSpPr/>
          <p:nvPr/>
        </p:nvGrpSpPr>
        <p:grpSpPr>
          <a:xfrm>
            <a:off x="1643042" y="5357826"/>
            <a:ext cx="214314" cy="142876"/>
            <a:chOff x="6286512" y="3000372"/>
            <a:chExt cx="214314" cy="142876"/>
          </a:xfrm>
        </p:grpSpPr>
        <p:cxnSp>
          <p:nvCxnSpPr>
            <p:cNvPr id="25" name="24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25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7" name="16 - Ευθεία γραμμή σύνδεσης"/>
          <p:cNvCxnSpPr/>
          <p:nvPr/>
        </p:nvCxnSpPr>
        <p:spPr>
          <a:xfrm rot="5400000" flipH="1" flipV="1">
            <a:off x="4321967" y="2250273"/>
            <a:ext cx="2357454" cy="1143008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17 - TextBox"/>
          <p:cNvSpPr txBox="1"/>
          <p:nvPr/>
        </p:nvSpPr>
        <p:spPr>
          <a:xfrm>
            <a:off x="6215074" y="1285860"/>
            <a:ext cx="3241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y</a:t>
            </a:r>
          </a:p>
        </p:txBody>
      </p:sp>
      <p:sp>
        <p:nvSpPr>
          <p:cNvPr id="19" name="18 - Ελεύθερη σχεδίαση"/>
          <p:cNvSpPr/>
          <p:nvPr/>
        </p:nvSpPr>
        <p:spPr>
          <a:xfrm>
            <a:off x="5148775" y="3587262"/>
            <a:ext cx="133644" cy="407963"/>
          </a:xfrm>
          <a:custGeom>
            <a:avLst/>
            <a:gdLst>
              <a:gd name="connsiteX0" fmla="*/ 0 w 133644"/>
              <a:gd name="connsiteY0" fmla="*/ 0 h 407963"/>
              <a:gd name="connsiteX1" fmla="*/ 70339 w 133644"/>
              <a:gd name="connsiteY1" fmla="*/ 98473 h 407963"/>
              <a:gd name="connsiteX2" fmla="*/ 112542 w 133644"/>
              <a:gd name="connsiteY2" fmla="*/ 239150 h 407963"/>
              <a:gd name="connsiteX3" fmla="*/ 126610 w 133644"/>
              <a:gd name="connsiteY3" fmla="*/ 365760 h 407963"/>
              <a:gd name="connsiteX4" fmla="*/ 70339 w 133644"/>
              <a:gd name="connsiteY4" fmla="*/ 407963 h 407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3644" h="407963">
                <a:moveTo>
                  <a:pt x="0" y="0"/>
                </a:moveTo>
                <a:cubicBezTo>
                  <a:pt x="25791" y="29307"/>
                  <a:pt x="51582" y="58615"/>
                  <a:pt x="70339" y="98473"/>
                </a:cubicBezTo>
                <a:cubicBezTo>
                  <a:pt x="89096" y="138331"/>
                  <a:pt x="103164" y="194602"/>
                  <a:pt x="112542" y="239150"/>
                </a:cubicBezTo>
                <a:cubicBezTo>
                  <a:pt x="121920" y="283698"/>
                  <a:pt x="133644" y="337625"/>
                  <a:pt x="126610" y="365760"/>
                </a:cubicBezTo>
                <a:cubicBezTo>
                  <a:pt x="119576" y="393895"/>
                  <a:pt x="94957" y="400929"/>
                  <a:pt x="70339" y="407963"/>
                </a:cubicBezTo>
              </a:path>
            </a:pathLst>
          </a:custGeom>
          <a:ln w="28575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23 - TextBox"/>
          <p:cNvSpPr txBox="1"/>
          <p:nvPr/>
        </p:nvSpPr>
        <p:spPr>
          <a:xfrm>
            <a:off x="5357818" y="3429000"/>
            <a:ext cx="3593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/>
              <a:t>α</a:t>
            </a:r>
            <a:endParaRPr lang="en-US" sz="2400" dirty="0" smtClean="0"/>
          </a:p>
        </p:txBody>
      </p:sp>
      <p:sp>
        <p:nvSpPr>
          <p:cNvPr id="27" name="26 - Ελεύθερη σχεδίαση"/>
          <p:cNvSpPr/>
          <p:nvPr/>
        </p:nvSpPr>
        <p:spPr>
          <a:xfrm>
            <a:off x="4360985" y="3662290"/>
            <a:ext cx="661181" cy="332935"/>
          </a:xfrm>
          <a:custGeom>
            <a:avLst/>
            <a:gdLst>
              <a:gd name="connsiteX0" fmla="*/ 661181 w 661181"/>
              <a:gd name="connsiteY0" fmla="*/ 37513 h 332935"/>
              <a:gd name="connsiteX1" fmla="*/ 365760 w 661181"/>
              <a:gd name="connsiteY1" fmla="*/ 9378 h 332935"/>
              <a:gd name="connsiteX2" fmla="*/ 196947 w 661181"/>
              <a:gd name="connsiteY2" fmla="*/ 93784 h 332935"/>
              <a:gd name="connsiteX3" fmla="*/ 70338 w 661181"/>
              <a:gd name="connsiteY3" fmla="*/ 234461 h 332935"/>
              <a:gd name="connsiteX4" fmla="*/ 0 w 661181"/>
              <a:gd name="connsiteY4" fmla="*/ 332935 h 332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1181" h="332935">
                <a:moveTo>
                  <a:pt x="661181" y="37513"/>
                </a:moveTo>
                <a:cubicBezTo>
                  <a:pt x="552156" y="18756"/>
                  <a:pt x="443132" y="0"/>
                  <a:pt x="365760" y="9378"/>
                </a:cubicBezTo>
                <a:cubicBezTo>
                  <a:pt x="288388" y="18756"/>
                  <a:pt x="246184" y="56270"/>
                  <a:pt x="196947" y="93784"/>
                </a:cubicBezTo>
                <a:cubicBezTo>
                  <a:pt x="147710" y="131298"/>
                  <a:pt x="103163" y="194603"/>
                  <a:pt x="70338" y="234461"/>
                </a:cubicBezTo>
                <a:cubicBezTo>
                  <a:pt x="37514" y="274320"/>
                  <a:pt x="0" y="332935"/>
                  <a:pt x="0" y="332935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27 - TextBox"/>
          <p:cNvSpPr txBox="1"/>
          <p:nvPr/>
        </p:nvSpPr>
        <p:spPr>
          <a:xfrm flipH="1">
            <a:off x="3929058" y="3324525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β</a:t>
            </a:r>
            <a:endParaRPr lang="en-US" sz="2400" dirty="0" smtClean="0"/>
          </a:p>
        </p:txBody>
      </p:sp>
      <p:sp>
        <p:nvSpPr>
          <p:cNvPr id="29" name="28 - TextBox"/>
          <p:cNvSpPr txBox="1"/>
          <p:nvPr/>
        </p:nvSpPr>
        <p:spPr>
          <a:xfrm>
            <a:off x="7786710" y="5324789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β</a:t>
            </a:r>
            <a:endParaRPr lang="en-US" sz="2400" dirty="0" smtClean="0"/>
          </a:p>
        </p:txBody>
      </p:sp>
      <p:grpSp>
        <p:nvGrpSpPr>
          <p:cNvPr id="30" name="17 - Ομάδα"/>
          <p:cNvGrpSpPr/>
          <p:nvPr/>
        </p:nvGrpSpPr>
        <p:grpSpPr>
          <a:xfrm>
            <a:off x="7858148" y="5324789"/>
            <a:ext cx="214314" cy="142876"/>
            <a:chOff x="6286512" y="3000372"/>
            <a:chExt cx="214314" cy="142876"/>
          </a:xfrm>
        </p:grpSpPr>
        <p:cxnSp>
          <p:nvCxnSpPr>
            <p:cNvPr id="31" name="30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31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19" grpId="0" animBg="1"/>
      <p:bldP spid="24" grpId="0"/>
      <p:bldP spid="27" grpId="0" animBg="1"/>
      <p:bldP spid="28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6 - Ευθεία γραμμή σύνδεσης"/>
          <p:cNvCxnSpPr/>
          <p:nvPr/>
        </p:nvCxnSpPr>
        <p:spPr>
          <a:xfrm rot="10800000">
            <a:off x="1857356" y="4000504"/>
            <a:ext cx="3181952" cy="79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- Ευθεία γραμμή σύνδεσης"/>
          <p:cNvCxnSpPr/>
          <p:nvPr/>
        </p:nvCxnSpPr>
        <p:spPr>
          <a:xfrm>
            <a:off x="5040102" y="4000504"/>
            <a:ext cx="321471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15 - TextBox"/>
          <p:cNvSpPr txBox="1"/>
          <p:nvPr/>
        </p:nvSpPr>
        <p:spPr>
          <a:xfrm>
            <a:off x="2714612" y="0"/>
            <a:ext cx="45720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C00000"/>
                </a:solidFill>
              </a:rPr>
              <a:t>Παραπληρωματικές γωνίες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4754350" y="3857628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/>
              <a:t>0</a:t>
            </a:r>
            <a:endParaRPr lang="en-US" sz="2400" dirty="0" smtClean="0"/>
          </a:p>
        </p:txBody>
      </p:sp>
      <p:sp>
        <p:nvSpPr>
          <p:cNvPr id="10" name="9 - TextBox"/>
          <p:cNvSpPr txBox="1"/>
          <p:nvPr/>
        </p:nvSpPr>
        <p:spPr>
          <a:xfrm>
            <a:off x="8183374" y="3714752"/>
            <a:ext cx="4023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x</a:t>
            </a:r>
            <a:r>
              <a:rPr lang="el-GR" sz="2400" dirty="0" smtClean="0"/>
              <a:t>’</a:t>
            </a:r>
            <a:endParaRPr lang="en-US" sz="2400" dirty="0" smtClean="0"/>
          </a:p>
        </p:txBody>
      </p:sp>
      <p:sp>
        <p:nvSpPr>
          <p:cNvPr id="22" name="21 - TextBox"/>
          <p:cNvSpPr txBox="1"/>
          <p:nvPr/>
        </p:nvSpPr>
        <p:spPr>
          <a:xfrm>
            <a:off x="214282" y="5357826"/>
            <a:ext cx="81439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Οι γωνίες          και         ονομάζονται μεταξύ τους   </a:t>
            </a:r>
            <a:r>
              <a:rPr lang="el-GR" sz="2400" b="1" dirty="0" smtClean="0">
                <a:solidFill>
                  <a:srgbClr val="FF0000"/>
                </a:solidFill>
              </a:rPr>
              <a:t>παραπληρωματικές </a:t>
            </a:r>
            <a:endParaRPr lang="el-GR" sz="2400" dirty="0" smtClean="0"/>
          </a:p>
        </p:txBody>
      </p:sp>
      <p:sp>
        <p:nvSpPr>
          <p:cNvPr id="20" name="19 - TextBox"/>
          <p:cNvSpPr txBox="1"/>
          <p:nvPr/>
        </p:nvSpPr>
        <p:spPr>
          <a:xfrm>
            <a:off x="1500166" y="3714752"/>
            <a:ext cx="3177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x</a:t>
            </a:r>
          </a:p>
        </p:txBody>
      </p:sp>
      <p:sp>
        <p:nvSpPr>
          <p:cNvPr id="23" name="22 - TextBox"/>
          <p:cNvSpPr txBox="1"/>
          <p:nvPr/>
        </p:nvSpPr>
        <p:spPr>
          <a:xfrm>
            <a:off x="1571604" y="5357826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α</a:t>
            </a:r>
            <a:endParaRPr lang="en-US" sz="2400" dirty="0" smtClean="0"/>
          </a:p>
        </p:txBody>
      </p:sp>
      <p:grpSp>
        <p:nvGrpSpPr>
          <p:cNvPr id="2" name="17 - Ομάδα"/>
          <p:cNvGrpSpPr/>
          <p:nvPr/>
        </p:nvGrpSpPr>
        <p:grpSpPr>
          <a:xfrm>
            <a:off x="1643042" y="5357826"/>
            <a:ext cx="214314" cy="142876"/>
            <a:chOff x="6286512" y="3000372"/>
            <a:chExt cx="214314" cy="142876"/>
          </a:xfrm>
        </p:grpSpPr>
        <p:cxnSp>
          <p:nvCxnSpPr>
            <p:cNvPr id="25" name="24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25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7" name="16 - Ευθεία γραμμή σύνδεσης"/>
          <p:cNvCxnSpPr/>
          <p:nvPr/>
        </p:nvCxnSpPr>
        <p:spPr>
          <a:xfrm rot="5400000" flipH="1" flipV="1">
            <a:off x="4321967" y="2250273"/>
            <a:ext cx="2357454" cy="1143008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17 - TextBox"/>
          <p:cNvSpPr txBox="1"/>
          <p:nvPr/>
        </p:nvSpPr>
        <p:spPr>
          <a:xfrm>
            <a:off x="6215074" y="1285860"/>
            <a:ext cx="3241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y</a:t>
            </a:r>
          </a:p>
        </p:txBody>
      </p:sp>
      <p:sp>
        <p:nvSpPr>
          <p:cNvPr id="19" name="18 - Ελεύθερη σχεδίαση"/>
          <p:cNvSpPr/>
          <p:nvPr/>
        </p:nvSpPr>
        <p:spPr>
          <a:xfrm>
            <a:off x="5148775" y="3587262"/>
            <a:ext cx="133644" cy="407963"/>
          </a:xfrm>
          <a:custGeom>
            <a:avLst/>
            <a:gdLst>
              <a:gd name="connsiteX0" fmla="*/ 0 w 133644"/>
              <a:gd name="connsiteY0" fmla="*/ 0 h 407963"/>
              <a:gd name="connsiteX1" fmla="*/ 70339 w 133644"/>
              <a:gd name="connsiteY1" fmla="*/ 98473 h 407963"/>
              <a:gd name="connsiteX2" fmla="*/ 112542 w 133644"/>
              <a:gd name="connsiteY2" fmla="*/ 239150 h 407963"/>
              <a:gd name="connsiteX3" fmla="*/ 126610 w 133644"/>
              <a:gd name="connsiteY3" fmla="*/ 365760 h 407963"/>
              <a:gd name="connsiteX4" fmla="*/ 70339 w 133644"/>
              <a:gd name="connsiteY4" fmla="*/ 407963 h 407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3644" h="407963">
                <a:moveTo>
                  <a:pt x="0" y="0"/>
                </a:moveTo>
                <a:cubicBezTo>
                  <a:pt x="25791" y="29307"/>
                  <a:pt x="51582" y="58615"/>
                  <a:pt x="70339" y="98473"/>
                </a:cubicBezTo>
                <a:cubicBezTo>
                  <a:pt x="89096" y="138331"/>
                  <a:pt x="103164" y="194602"/>
                  <a:pt x="112542" y="239150"/>
                </a:cubicBezTo>
                <a:cubicBezTo>
                  <a:pt x="121920" y="283698"/>
                  <a:pt x="133644" y="337625"/>
                  <a:pt x="126610" y="365760"/>
                </a:cubicBezTo>
                <a:cubicBezTo>
                  <a:pt x="119576" y="393895"/>
                  <a:pt x="94957" y="400929"/>
                  <a:pt x="70339" y="407963"/>
                </a:cubicBezTo>
              </a:path>
            </a:pathLst>
          </a:custGeom>
          <a:ln w="28575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23 - TextBox"/>
          <p:cNvSpPr txBox="1"/>
          <p:nvPr/>
        </p:nvSpPr>
        <p:spPr>
          <a:xfrm>
            <a:off x="5357818" y="3429000"/>
            <a:ext cx="3593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/>
              <a:t>α</a:t>
            </a:r>
            <a:endParaRPr lang="en-US" sz="2400" dirty="0" smtClean="0"/>
          </a:p>
        </p:txBody>
      </p:sp>
      <p:sp>
        <p:nvSpPr>
          <p:cNvPr id="27" name="26 - Ελεύθερη σχεδίαση"/>
          <p:cNvSpPr/>
          <p:nvPr/>
        </p:nvSpPr>
        <p:spPr>
          <a:xfrm>
            <a:off x="4360985" y="3662290"/>
            <a:ext cx="661181" cy="332935"/>
          </a:xfrm>
          <a:custGeom>
            <a:avLst/>
            <a:gdLst>
              <a:gd name="connsiteX0" fmla="*/ 661181 w 661181"/>
              <a:gd name="connsiteY0" fmla="*/ 37513 h 332935"/>
              <a:gd name="connsiteX1" fmla="*/ 365760 w 661181"/>
              <a:gd name="connsiteY1" fmla="*/ 9378 h 332935"/>
              <a:gd name="connsiteX2" fmla="*/ 196947 w 661181"/>
              <a:gd name="connsiteY2" fmla="*/ 93784 h 332935"/>
              <a:gd name="connsiteX3" fmla="*/ 70338 w 661181"/>
              <a:gd name="connsiteY3" fmla="*/ 234461 h 332935"/>
              <a:gd name="connsiteX4" fmla="*/ 0 w 661181"/>
              <a:gd name="connsiteY4" fmla="*/ 332935 h 332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1181" h="332935">
                <a:moveTo>
                  <a:pt x="661181" y="37513"/>
                </a:moveTo>
                <a:cubicBezTo>
                  <a:pt x="552156" y="18756"/>
                  <a:pt x="443132" y="0"/>
                  <a:pt x="365760" y="9378"/>
                </a:cubicBezTo>
                <a:cubicBezTo>
                  <a:pt x="288388" y="18756"/>
                  <a:pt x="246184" y="56270"/>
                  <a:pt x="196947" y="93784"/>
                </a:cubicBezTo>
                <a:cubicBezTo>
                  <a:pt x="147710" y="131298"/>
                  <a:pt x="103163" y="194603"/>
                  <a:pt x="70338" y="234461"/>
                </a:cubicBezTo>
                <a:cubicBezTo>
                  <a:pt x="37514" y="274320"/>
                  <a:pt x="0" y="332935"/>
                  <a:pt x="0" y="332935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27 - TextBox"/>
          <p:cNvSpPr txBox="1"/>
          <p:nvPr/>
        </p:nvSpPr>
        <p:spPr>
          <a:xfrm flipH="1">
            <a:off x="3929058" y="3324525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β</a:t>
            </a:r>
            <a:endParaRPr lang="en-US" sz="2400" dirty="0" smtClean="0"/>
          </a:p>
        </p:txBody>
      </p:sp>
      <p:sp>
        <p:nvSpPr>
          <p:cNvPr id="29" name="28 - TextBox"/>
          <p:cNvSpPr txBox="1"/>
          <p:nvPr/>
        </p:nvSpPr>
        <p:spPr>
          <a:xfrm>
            <a:off x="2643174" y="5357826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β</a:t>
            </a:r>
            <a:endParaRPr lang="en-US" sz="2400" dirty="0" smtClean="0"/>
          </a:p>
        </p:txBody>
      </p:sp>
      <p:grpSp>
        <p:nvGrpSpPr>
          <p:cNvPr id="3" name="17 - Ομάδα"/>
          <p:cNvGrpSpPr/>
          <p:nvPr/>
        </p:nvGrpSpPr>
        <p:grpSpPr>
          <a:xfrm>
            <a:off x="2714612" y="5357826"/>
            <a:ext cx="214314" cy="142876"/>
            <a:chOff x="6286512" y="3000372"/>
            <a:chExt cx="214314" cy="142876"/>
          </a:xfrm>
        </p:grpSpPr>
        <p:cxnSp>
          <p:nvCxnSpPr>
            <p:cNvPr id="31" name="30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31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- TextBox"/>
          <p:cNvSpPr txBox="1"/>
          <p:nvPr/>
        </p:nvSpPr>
        <p:spPr>
          <a:xfrm>
            <a:off x="4000496" y="6357958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α</a:t>
            </a:r>
            <a:endParaRPr lang="en-US" sz="2400" dirty="0" smtClean="0"/>
          </a:p>
        </p:txBody>
      </p:sp>
      <p:grpSp>
        <p:nvGrpSpPr>
          <p:cNvPr id="33" name="17 - Ομάδα"/>
          <p:cNvGrpSpPr/>
          <p:nvPr/>
        </p:nvGrpSpPr>
        <p:grpSpPr>
          <a:xfrm>
            <a:off x="4071934" y="6357958"/>
            <a:ext cx="214314" cy="142876"/>
            <a:chOff x="6286512" y="3000372"/>
            <a:chExt cx="214314" cy="142876"/>
          </a:xfrm>
        </p:grpSpPr>
        <p:cxnSp>
          <p:nvCxnSpPr>
            <p:cNvPr id="34" name="33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34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" name="35 - TextBox"/>
          <p:cNvSpPr txBox="1"/>
          <p:nvPr/>
        </p:nvSpPr>
        <p:spPr>
          <a:xfrm>
            <a:off x="5072066" y="6357958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β</a:t>
            </a:r>
            <a:endParaRPr lang="en-US" sz="2400" dirty="0" smtClean="0"/>
          </a:p>
        </p:txBody>
      </p:sp>
      <p:grpSp>
        <p:nvGrpSpPr>
          <p:cNvPr id="37" name="17 - Ομάδα"/>
          <p:cNvGrpSpPr/>
          <p:nvPr/>
        </p:nvGrpSpPr>
        <p:grpSpPr>
          <a:xfrm>
            <a:off x="5143504" y="6357958"/>
            <a:ext cx="214314" cy="142876"/>
            <a:chOff x="6286512" y="3000372"/>
            <a:chExt cx="214314" cy="142876"/>
          </a:xfrm>
        </p:grpSpPr>
        <p:cxnSp>
          <p:nvCxnSpPr>
            <p:cNvPr id="38" name="37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38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39 - TextBox"/>
          <p:cNvSpPr txBox="1"/>
          <p:nvPr/>
        </p:nvSpPr>
        <p:spPr>
          <a:xfrm>
            <a:off x="4572000" y="6396335"/>
            <a:ext cx="2143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+</a:t>
            </a:r>
            <a:endParaRPr lang="en-US" sz="2400" dirty="0" smtClean="0"/>
          </a:p>
        </p:txBody>
      </p:sp>
      <p:sp>
        <p:nvSpPr>
          <p:cNvPr id="41" name="40 - TextBox"/>
          <p:cNvSpPr txBox="1"/>
          <p:nvPr/>
        </p:nvSpPr>
        <p:spPr>
          <a:xfrm>
            <a:off x="5572132" y="6396335"/>
            <a:ext cx="17859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= 180</a:t>
            </a:r>
            <a:r>
              <a:rPr lang="el-GR" sz="2400" baseline="30000" dirty="0" smtClean="0"/>
              <a:t>ο</a:t>
            </a:r>
            <a:r>
              <a:rPr lang="el-GR" sz="2400" dirty="0" smtClean="0"/>
              <a:t>     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19" grpId="0" animBg="1"/>
      <p:bldP spid="24" grpId="0"/>
      <p:bldP spid="27" grpId="0" animBg="1"/>
      <p:bldP spid="28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6 - Ευθεία γραμμή σύνδεσης"/>
          <p:cNvCxnSpPr/>
          <p:nvPr/>
        </p:nvCxnSpPr>
        <p:spPr>
          <a:xfrm rot="10800000">
            <a:off x="1857356" y="4000504"/>
            <a:ext cx="3181952" cy="79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- Ευθεία γραμμή σύνδεσης"/>
          <p:cNvCxnSpPr/>
          <p:nvPr/>
        </p:nvCxnSpPr>
        <p:spPr>
          <a:xfrm>
            <a:off x="5040102" y="4000504"/>
            <a:ext cx="321471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15 - TextBox"/>
          <p:cNvSpPr txBox="1"/>
          <p:nvPr/>
        </p:nvSpPr>
        <p:spPr>
          <a:xfrm>
            <a:off x="2714612" y="0"/>
            <a:ext cx="45720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C00000"/>
                </a:solidFill>
              </a:rPr>
              <a:t>Παραπληρωματικές γωνίες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4754350" y="3857628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/>
              <a:t>0</a:t>
            </a:r>
            <a:endParaRPr lang="en-US" sz="2400" dirty="0" smtClean="0"/>
          </a:p>
        </p:txBody>
      </p:sp>
      <p:sp>
        <p:nvSpPr>
          <p:cNvPr id="10" name="9 - TextBox"/>
          <p:cNvSpPr txBox="1"/>
          <p:nvPr/>
        </p:nvSpPr>
        <p:spPr>
          <a:xfrm>
            <a:off x="8183374" y="3714752"/>
            <a:ext cx="4023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x</a:t>
            </a:r>
            <a:r>
              <a:rPr lang="el-GR" sz="2400" dirty="0" smtClean="0"/>
              <a:t>’</a:t>
            </a:r>
            <a:endParaRPr lang="en-US" sz="2400" dirty="0" smtClean="0"/>
          </a:p>
        </p:txBody>
      </p:sp>
      <p:sp>
        <p:nvSpPr>
          <p:cNvPr id="22" name="21 - TextBox"/>
          <p:cNvSpPr txBox="1"/>
          <p:nvPr/>
        </p:nvSpPr>
        <p:spPr>
          <a:xfrm>
            <a:off x="214282" y="5384085"/>
            <a:ext cx="89297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Οι γωνίες          και         ονομάζονται μεταξύ τους   </a:t>
            </a:r>
            <a:r>
              <a:rPr lang="el-GR" sz="2400" b="1" dirty="0" smtClean="0">
                <a:solidFill>
                  <a:srgbClr val="FF0000"/>
                </a:solidFill>
              </a:rPr>
              <a:t>παραπληρωματικές </a:t>
            </a:r>
            <a:endParaRPr lang="el-GR" sz="2400" dirty="0" smtClean="0"/>
          </a:p>
        </p:txBody>
      </p:sp>
      <p:sp>
        <p:nvSpPr>
          <p:cNvPr id="20" name="19 - TextBox"/>
          <p:cNvSpPr txBox="1"/>
          <p:nvPr/>
        </p:nvSpPr>
        <p:spPr>
          <a:xfrm>
            <a:off x="1500166" y="3714752"/>
            <a:ext cx="3177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x</a:t>
            </a:r>
          </a:p>
        </p:txBody>
      </p:sp>
      <p:sp>
        <p:nvSpPr>
          <p:cNvPr id="23" name="22 - TextBox"/>
          <p:cNvSpPr txBox="1"/>
          <p:nvPr/>
        </p:nvSpPr>
        <p:spPr>
          <a:xfrm>
            <a:off x="1571604" y="5357826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α</a:t>
            </a:r>
            <a:endParaRPr lang="en-US" sz="2400" dirty="0" smtClean="0"/>
          </a:p>
        </p:txBody>
      </p:sp>
      <p:grpSp>
        <p:nvGrpSpPr>
          <p:cNvPr id="2" name="17 - Ομάδα"/>
          <p:cNvGrpSpPr/>
          <p:nvPr/>
        </p:nvGrpSpPr>
        <p:grpSpPr>
          <a:xfrm>
            <a:off x="1643042" y="5357826"/>
            <a:ext cx="214314" cy="142876"/>
            <a:chOff x="6286512" y="3000372"/>
            <a:chExt cx="214314" cy="142876"/>
          </a:xfrm>
        </p:grpSpPr>
        <p:cxnSp>
          <p:nvCxnSpPr>
            <p:cNvPr id="25" name="24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25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7" name="16 - Ευθεία γραμμή σύνδεσης"/>
          <p:cNvCxnSpPr/>
          <p:nvPr/>
        </p:nvCxnSpPr>
        <p:spPr>
          <a:xfrm rot="5400000" flipH="1" flipV="1">
            <a:off x="4321967" y="2250273"/>
            <a:ext cx="2357454" cy="1143008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17 - TextBox"/>
          <p:cNvSpPr txBox="1"/>
          <p:nvPr/>
        </p:nvSpPr>
        <p:spPr>
          <a:xfrm>
            <a:off x="6215074" y="1285860"/>
            <a:ext cx="3241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y</a:t>
            </a:r>
          </a:p>
        </p:txBody>
      </p:sp>
      <p:sp>
        <p:nvSpPr>
          <p:cNvPr id="19" name="18 - Ελεύθερη σχεδίαση"/>
          <p:cNvSpPr/>
          <p:nvPr/>
        </p:nvSpPr>
        <p:spPr>
          <a:xfrm>
            <a:off x="5148775" y="3587262"/>
            <a:ext cx="133644" cy="407963"/>
          </a:xfrm>
          <a:custGeom>
            <a:avLst/>
            <a:gdLst>
              <a:gd name="connsiteX0" fmla="*/ 0 w 133644"/>
              <a:gd name="connsiteY0" fmla="*/ 0 h 407963"/>
              <a:gd name="connsiteX1" fmla="*/ 70339 w 133644"/>
              <a:gd name="connsiteY1" fmla="*/ 98473 h 407963"/>
              <a:gd name="connsiteX2" fmla="*/ 112542 w 133644"/>
              <a:gd name="connsiteY2" fmla="*/ 239150 h 407963"/>
              <a:gd name="connsiteX3" fmla="*/ 126610 w 133644"/>
              <a:gd name="connsiteY3" fmla="*/ 365760 h 407963"/>
              <a:gd name="connsiteX4" fmla="*/ 70339 w 133644"/>
              <a:gd name="connsiteY4" fmla="*/ 407963 h 407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3644" h="407963">
                <a:moveTo>
                  <a:pt x="0" y="0"/>
                </a:moveTo>
                <a:cubicBezTo>
                  <a:pt x="25791" y="29307"/>
                  <a:pt x="51582" y="58615"/>
                  <a:pt x="70339" y="98473"/>
                </a:cubicBezTo>
                <a:cubicBezTo>
                  <a:pt x="89096" y="138331"/>
                  <a:pt x="103164" y="194602"/>
                  <a:pt x="112542" y="239150"/>
                </a:cubicBezTo>
                <a:cubicBezTo>
                  <a:pt x="121920" y="283698"/>
                  <a:pt x="133644" y="337625"/>
                  <a:pt x="126610" y="365760"/>
                </a:cubicBezTo>
                <a:cubicBezTo>
                  <a:pt x="119576" y="393895"/>
                  <a:pt x="94957" y="400929"/>
                  <a:pt x="70339" y="407963"/>
                </a:cubicBezTo>
              </a:path>
            </a:pathLst>
          </a:custGeom>
          <a:ln w="28575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26 - Ελεύθερη σχεδίαση"/>
          <p:cNvSpPr/>
          <p:nvPr/>
        </p:nvSpPr>
        <p:spPr>
          <a:xfrm>
            <a:off x="4360985" y="3662290"/>
            <a:ext cx="661181" cy="332935"/>
          </a:xfrm>
          <a:custGeom>
            <a:avLst/>
            <a:gdLst>
              <a:gd name="connsiteX0" fmla="*/ 661181 w 661181"/>
              <a:gd name="connsiteY0" fmla="*/ 37513 h 332935"/>
              <a:gd name="connsiteX1" fmla="*/ 365760 w 661181"/>
              <a:gd name="connsiteY1" fmla="*/ 9378 h 332935"/>
              <a:gd name="connsiteX2" fmla="*/ 196947 w 661181"/>
              <a:gd name="connsiteY2" fmla="*/ 93784 h 332935"/>
              <a:gd name="connsiteX3" fmla="*/ 70338 w 661181"/>
              <a:gd name="connsiteY3" fmla="*/ 234461 h 332935"/>
              <a:gd name="connsiteX4" fmla="*/ 0 w 661181"/>
              <a:gd name="connsiteY4" fmla="*/ 332935 h 332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61181" h="332935">
                <a:moveTo>
                  <a:pt x="661181" y="37513"/>
                </a:moveTo>
                <a:cubicBezTo>
                  <a:pt x="552156" y="18756"/>
                  <a:pt x="443132" y="0"/>
                  <a:pt x="365760" y="9378"/>
                </a:cubicBezTo>
                <a:cubicBezTo>
                  <a:pt x="288388" y="18756"/>
                  <a:pt x="246184" y="56270"/>
                  <a:pt x="196947" y="93784"/>
                </a:cubicBezTo>
                <a:cubicBezTo>
                  <a:pt x="147710" y="131298"/>
                  <a:pt x="103163" y="194603"/>
                  <a:pt x="70338" y="234461"/>
                </a:cubicBezTo>
                <a:cubicBezTo>
                  <a:pt x="37514" y="274320"/>
                  <a:pt x="0" y="332935"/>
                  <a:pt x="0" y="332935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28 - TextBox"/>
          <p:cNvSpPr txBox="1"/>
          <p:nvPr/>
        </p:nvSpPr>
        <p:spPr>
          <a:xfrm>
            <a:off x="2643174" y="5357826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β</a:t>
            </a:r>
            <a:endParaRPr lang="en-US" sz="2400" dirty="0" smtClean="0"/>
          </a:p>
        </p:txBody>
      </p:sp>
      <p:grpSp>
        <p:nvGrpSpPr>
          <p:cNvPr id="3" name="17 - Ομάδα"/>
          <p:cNvGrpSpPr/>
          <p:nvPr/>
        </p:nvGrpSpPr>
        <p:grpSpPr>
          <a:xfrm>
            <a:off x="2714612" y="5357826"/>
            <a:ext cx="214314" cy="142876"/>
            <a:chOff x="6286512" y="3000372"/>
            <a:chExt cx="214314" cy="142876"/>
          </a:xfrm>
        </p:grpSpPr>
        <p:cxnSp>
          <p:nvCxnSpPr>
            <p:cNvPr id="31" name="30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31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- TextBox"/>
          <p:cNvSpPr txBox="1"/>
          <p:nvPr/>
        </p:nvSpPr>
        <p:spPr>
          <a:xfrm>
            <a:off x="4000496" y="6357958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α</a:t>
            </a:r>
            <a:endParaRPr lang="en-US" sz="2400" dirty="0" smtClean="0"/>
          </a:p>
        </p:txBody>
      </p:sp>
      <p:grpSp>
        <p:nvGrpSpPr>
          <p:cNvPr id="4" name="17 - Ομάδα"/>
          <p:cNvGrpSpPr/>
          <p:nvPr/>
        </p:nvGrpSpPr>
        <p:grpSpPr>
          <a:xfrm>
            <a:off x="4071934" y="6357958"/>
            <a:ext cx="214314" cy="142876"/>
            <a:chOff x="6286512" y="3000372"/>
            <a:chExt cx="214314" cy="142876"/>
          </a:xfrm>
        </p:grpSpPr>
        <p:cxnSp>
          <p:nvCxnSpPr>
            <p:cNvPr id="34" name="33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34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" name="35 - TextBox"/>
          <p:cNvSpPr txBox="1"/>
          <p:nvPr/>
        </p:nvSpPr>
        <p:spPr>
          <a:xfrm>
            <a:off x="5072066" y="6357958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β</a:t>
            </a:r>
            <a:endParaRPr lang="en-US" sz="2400" dirty="0" smtClean="0"/>
          </a:p>
        </p:txBody>
      </p:sp>
      <p:grpSp>
        <p:nvGrpSpPr>
          <p:cNvPr id="5" name="17 - Ομάδα"/>
          <p:cNvGrpSpPr/>
          <p:nvPr/>
        </p:nvGrpSpPr>
        <p:grpSpPr>
          <a:xfrm>
            <a:off x="5143504" y="6357958"/>
            <a:ext cx="214314" cy="142876"/>
            <a:chOff x="6286512" y="3000372"/>
            <a:chExt cx="214314" cy="142876"/>
          </a:xfrm>
        </p:grpSpPr>
        <p:cxnSp>
          <p:nvCxnSpPr>
            <p:cNvPr id="38" name="37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38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39 - TextBox"/>
          <p:cNvSpPr txBox="1"/>
          <p:nvPr/>
        </p:nvSpPr>
        <p:spPr>
          <a:xfrm>
            <a:off x="4572000" y="6396335"/>
            <a:ext cx="2143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+</a:t>
            </a:r>
            <a:endParaRPr lang="en-US" sz="2400" dirty="0" smtClean="0"/>
          </a:p>
        </p:txBody>
      </p:sp>
      <p:sp>
        <p:nvSpPr>
          <p:cNvPr id="41" name="40 - TextBox"/>
          <p:cNvSpPr txBox="1"/>
          <p:nvPr/>
        </p:nvSpPr>
        <p:spPr>
          <a:xfrm>
            <a:off x="5572132" y="6396335"/>
            <a:ext cx="17859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= 180</a:t>
            </a:r>
            <a:r>
              <a:rPr lang="el-GR" sz="2400" baseline="30000" dirty="0" smtClean="0"/>
              <a:t>ο</a:t>
            </a:r>
            <a:r>
              <a:rPr lang="el-GR" sz="2400" dirty="0" smtClean="0"/>
              <a:t>     </a:t>
            </a:r>
            <a:endParaRPr lang="en-US" sz="2400" dirty="0" smtClean="0"/>
          </a:p>
        </p:txBody>
      </p:sp>
      <p:sp>
        <p:nvSpPr>
          <p:cNvPr id="33" name="32 - TextBox"/>
          <p:cNvSpPr txBox="1"/>
          <p:nvPr/>
        </p:nvSpPr>
        <p:spPr>
          <a:xfrm>
            <a:off x="5429256" y="3214686"/>
            <a:ext cx="9286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40</a:t>
            </a:r>
            <a:r>
              <a:rPr lang="el-GR" sz="2400" baseline="30000" dirty="0" smtClean="0"/>
              <a:t>ο</a:t>
            </a:r>
            <a:r>
              <a:rPr lang="el-GR" sz="2400" dirty="0" smtClean="0"/>
              <a:t>     </a:t>
            </a:r>
            <a:endParaRPr lang="en-US" sz="2400" dirty="0" smtClean="0"/>
          </a:p>
        </p:txBody>
      </p:sp>
      <p:sp>
        <p:nvSpPr>
          <p:cNvPr id="37" name="36 - TextBox"/>
          <p:cNvSpPr txBox="1"/>
          <p:nvPr/>
        </p:nvSpPr>
        <p:spPr>
          <a:xfrm>
            <a:off x="3857620" y="3429000"/>
            <a:ext cx="9286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140</a:t>
            </a:r>
            <a:r>
              <a:rPr lang="el-GR" sz="2400" baseline="30000" dirty="0" smtClean="0"/>
              <a:t>ο</a:t>
            </a:r>
            <a:r>
              <a:rPr lang="el-GR" sz="2400" dirty="0" smtClean="0"/>
              <a:t>     </a:t>
            </a:r>
            <a:endParaRPr lang="en-US" sz="2400" dirty="0" smtClean="0"/>
          </a:p>
        </p:txBody>
      </p:sp>
      <p:sp>
        <p:nvSpPr>
          <p:cNvPr id="42" name="41 - TextBox"/>
          <p:cNvSpPr txBox="1"/>
          <p:nvPr/>
        </p:nvSpPr>
        <p:spPr>
          <a:xfrm>
            <a:off x="500034" y="2428868"/>
            <a:ext cx="2571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140</a:t>
            </a:r>
            <a:r>
              <a:rPr lang="el-GR" sz="2400" baseline="30000" dirty="0" smtClean="0"/>
              <a:t>ο</a:t>
            </a:r>
            <a:r>
              <a:rPr lang="el-GR" sz="2400" dirty="0" smtClean="0"/>
              <a:t>  + 40</a:t>
            </a:r>
            <a:r>
              <a:rPr lang="el-GR" sz="2400" baseline="30000" dirty="0" smtClean="0"/>
              <a:t>ο</a:t>
            </a:r>
            <a:r>
              <a:rPr lang="el-GR" sz="2400" dirty="0" smtClean="0"/>
              <a:t> =180</a:t>
            </a:r>
            <a:r>
              <a:rPr lang="el-GR" sz="2400" baseline="30000" dirty="0" smtClean="0"/>
              <a:t>ο</a:t>
            </a:r>
            <a:r>
              <a:rPr lang="el-GR" sz="2400" dirty="0" smtClean="0"/>
              <a:t>    </a:t>
            </a:r>
            <a:endParaRPr lang="en-US" sz="2400" dirty="0" smtClean="0"/>
          </a:p>
        </p:txBody>
      </p:sp>
      <p:sp>
        <p:nvSpPr>
          <p:cNvPr id="43" name="42 - TextBox"/>
          <p:cNvSpPr txBox="1"/>
          <p:nvPr/>
        </p:nvSpPr>
        <p:spPr>
          <a:xfrm>
            <a:off x="5214942" y="3610277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α</a:t>
            </a:r>
            <a:endParaRPr lang="en-US" sz="2400" dirty="0" smtClean="0"/>
          </a:p>
        </p:txBody>
      </p:sp>
      <p:grpSp>
        <p:nvGrpSpPr>
          <p:cNvPr id="44" name="17 - Ομάδα"/>
          <p:cNvGrpSpPr/>
          <p:nvPr/>
        </p:nvGrpSpPr>
        <p:grpSpPr>
          <a:xfrm>
            <a:off x="5214942" y="3610277"/>
            <a:ext cx="214314" cy="142876"/>
            <a:chOff x="6286512" y="3000372"/>
            <a:chExt cx="214314" cy="142876"/>
          </a:xfrm>
        </p:grpSpPr>
        <p:cxnSp>
          <p:nvCxnSpPr>
            <p:cNvPr id="45" name="44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45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7" name="46 - TextBox"/>
          <p:cNvSpPr txBox="1"/>
          <p:nvPr/>
        </p:nvSpPr>
        <p:spPr>
          <a:xfrm>
            <a:off x="4643438" y="3181649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β</a:t>
            </a:r>
            <a:endParaRPr lang="en-US" sz="2400" dirty="0" smtClean="0"/>
          </a:p>
        </p:txBody>
      </p:sp>
      <p:grpSp>
        <p:nvGrpSpPr>
          <p:cNvPr id="48" name="17 - Ομάδα"/>
          <p:cNvGrpSpPr/>
          <p:nvPr/>
        </p:nvGrpSpPr>
        <p:grpSpPr>
          <a:xfrm>
            <a:off x="4714876" y="3181649"/>
            <a:ext cx="214314" cy="142876"/>
            <a:chOff x="6286512" y="3000372"/>
            <a:chExt cx="214314" cy="142876"/>
          </a:xfrm>
        </p:grpSpPr>
        <p:cxnSp>
          <p:nvCxnSpPr>
            <p:cNvPr id="49" name="48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49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19" grpId="0" animBg="1"/>
      <p:bldP spid="27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6 - Ευθεία γραμμή σύνδεσης"/>
          <p:cNvCxnSpPr/>
          <p:nvPr/>
        </p:nvCxnSpPr>
        <p:spPr>
          <a:xfrm rot="5400000" flipH="1" flipV="1">
            <a:off x="-142908" y="2753021"/>
            <a:ext cx="2286016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- Ευθεία γραμμή σύνδεσης"/>
          <p:cNvCxnSpPr/>
          <p:nvPr/>
        </p:nvCxnSpPr>
        <p:spPr>
          <a:xfrm>
            <a:off x="1000100" y="3896029"/>
            <a:ext cx="321471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15 - TextBox"/>
          <p:cNvSpPr txBox="1"/>
          <p:nvPr/>
        </p:nvSpPr>
        <p:spPr>
          <a:xfrm>
            <a:off x="2714612" y="0"/>
            <a:ext cx="45720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C00000"/>
                </a:solidFill>
              </a:rPr>
              <a:t>Συμπληρωματικές  γωνίες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714348" y="3753153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/>
              <a:t>0</a:t>
            </a:r>
            <a:endParaRPr lang="en-US" sz="2400" dirty="0" smtClean="0"/>
          </a:p>
        </p:txBody>
      </p:sp>
      <p:sp>
        <p:nvSpPr>
          <p:cNvPr id="8" name="7 - TextBox"/>
          <p:cNvSpPr txBox="1"/>
          <p:nvPr/>
        </p:nvSpPr>
        <p:spPr>
          <a:xfrm>
            <a:off x="857224" y="1181385"/>
            <a:ext cx="4103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y’</a:t>
            </a:r>
          </a:p>
        </p:txBody>
      </p:sp>
      <p:sp>
        <p:nvSpPr>
          <p:cNvPr id="10" name="9 - TextBox"/>
          <p:cNvSpPr txBox="1"/>
          <p:nvPr/>
        </p:nvSpPr>
        <p:spPr>
          <a:xfrm>
            <a:off x="4143372" y="3610277"/>
            <a:ext cx="3177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x</a:t>
            </a:r>
          </a:p>
        </p:txBody>
      </p:sp>
      <p:sp>
        <p:nvSpPr>
          <p:cNvPr id="29" name="28 - TextBox"/>
          <p:cNvSpPr txBox="1"/>
          <p:nvPr/>
        </p:nvSpPr>
        <p:spPr>
          <a:xfrm>
            <a:off x="1571604" y="3357562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  α</a:t>
            </a:r>
            <a:endParaRPr lang="en-US" sz="2400" dirty="0" smtClean="0"/>
          </a:p>
        </p:txBody>
      </p:sp>
      <p:cxnSp>
        <p:nvCxnSpPr>
          <p:cNvPr id="27" name="26 - Γωνιακή σύνδεση"/>
          <p:cNvCxnSpPr/>
          <p:nvPr/>
        </p:nvCxnSpPr>
        <p:spPr>
          <a:xfrm rot="16200000" flipV="1">
            <a:off x="1000101" y="3681715"/>
            <a:ext cx="214314" cy="214314"/>
          </a:xfrm>
          <a:prstGeom prst="bentConnector3">
            <a:avLst>
              <a:gd name="adj1" fmla="val 95948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21 - Ευθεία γραμμή σύνδεσης"/>
          <p:cNvCxnSpPr/>
          <p:nvPr/>
        </p:nvCxnSpPr>
        <p:spPr>
          <a:xfrm flipV="1">
            <a:off x="1000100" y="1428736"/>
            <a:ext cx="2643206" cy="246729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23 - TextBox"/>
          <p:cNvSpPr txBox="1"/>
          <p:nvPr/>
        </p:nvSpPr>
        <p:spPr>
          <a:xfrm>
            <a:off x="3786182" y="1142984"/>
            <a:ext cx="3241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y</a:t>
            </a:r>
          </a:p>
        </p:txBody>
      </p:sp>
      <p:sp>
        <p:nvSpPr>
          <p:cNvPr id="26" name="25 - Ελεύθερη σχεδίαση"/>
          <p:cNvSpPr/>
          <p:nvPr/>
        </p:nvSpPr>
        <p:spPr>
          <a:xfrm>
            <a:off x="1406769" y="3516923"/>
            <a:ext cx="131298" cy="365760"/>
          </a:xfrm>
          <a:custGeom>
            <a:avLst/>
            <a:gdLst>
              <a:gd name="connsiteX0" fmla="*/ 0 w 131298"/>
              <a:gd name="connsiteY0" fmla="*/ 0 h 365760"/>
              <a:gd name="connsiteX1" fmla="*/ 98474 w 131298"/>
              <a:gd name="connsiteY1" fmla="*/ 140677 h 365760"/>
              <a:gd name="connsiteX2" fmla="*/ 126609 w 131298"/>
              <a:gd name="connsiteY2" fmla="*/ 239151 h 365760"/>
              <a:gd name="connsiteX3" fmla="*/ 126609 w 131298"/>
              <a:gd name="connsiteY3" fmla="*/ 365760 h 365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1298" h="365760">
                <a:moveTo>
                  <a:pt x="0" y="0"/>
                </a:moveTo>
                <a:cubicBezTo>
                  <a:pt x="38686" y="50409"/>
                  <a:pt x="77373" y="100819"/>
                  <a:pt x="98474" y="140677"/>
                </a:cubicBezTo>
                <a:cubicBezTo>
                  <a:pt x="119576" y="180536"/>
                  <a:pt x="121920" y="201637"/>
                  <a:pt x="126609" y="239151"/>
                </a:cubicBezTo>
                <a:cubicBezTo>
                  <a:pt x="131298" y="276665"/>
                  <a:pt x="128953" y="321212"/>
                  <a:pt x="126609" y="365760"/>
                </a:cubicBezTo>
              </a:path>
            </a:pathLst>
          </a:cu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29 - Ελεύθερη σχεδίαση"/>
          <p:cNvSpPr/>
          <p:nvPr/>
        </p:nvSpPr>
        <p:spPr>
          <a:xfrm>
            <a:off x="998806" y="3130061"/>
            <a:ext cx="572086" cy="203982"/>
          </a:xfrm>
          <a:custGeom>
            <a:avLst/>
            <a:gdLst>
              <a:gd name="connsiteX0" fmla="*/ 0 w 572086"/>
              <a:gd name="connsiteY0" fmla="*/ 161779 h 203982"/>
              <a:gd name="connsiteX1" fmla="*/ 239151 w 572086"/>
              <a:gd name="connsiteY1" fmla="*/ 7034 h 203982"/>
              <a:gd name="connsiteX2" fmla="*/ 520505 w 572086"/>
              <a:gd name="connsiteY2" fmla="*/ 119576 h 203982"/>
              <a:gd name="connsiteX3" fmla="*/ 548640 w 572086"/>
              <a:gd name="connsiteY3" fmla="*/ 203982 h 203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2086" h="203982">
                <a:moveTo>
                  <a:pt x="0" y="161779"/>
                </a:moveTo>
                <a:cubicBezTo>
                  <a:pt x="76200" y="87923"/>
                  <a:pt x="152400" y="14068"/>
                  <a:pt x="239151" y="7034"/>
                </a:cubicBezTo>
                <a:cubicBezTo>
                  <a:pt x="325902" y="0"/>
                  <a:pt x="468924" y="86751"/>
                  <a:pt x="520505" y="119576"/>
                </a:cubicBezTo>
                <a:cubicBezTo>
                  <a:pt x="572086" y="152401"/>
                  <a:pt x="560363" y="178191"/>
                  <a:pt x="548640" y="203982"/>
                </a:cubicBezTo>
              </a:path>
            </a:pathLst>
          </a:custGeom>
          <a:ln w="254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30 - TextBox"/>
          <p:cNvSpPr txBox="1"/>
          <p:nvPr/>
        </p:nvSpPr>
        <p:spPr>
          <a:xfrm>
            <a:off x="1142976" y="2643182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  β</a:t>
            </a:r>
            <a:endParaRPr lang="en-US" sz="2400" dirty="0" smtClean="0"/>
          </a:p>
        </p:txBody>
      </p:sp>
      <p:sp>
        <p:nvSpPr>
          <p:cNvPr id="32" name="31 - TextBox"/>
          <p:cNvSpPr txBox="1"/>
          <p:nvPr/>
        </p:nvSpPr>
        <p:spPr>
          <a:xfrm>
            <a:off x="214282" y="5357826"/>
            <a:ext cx="814393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Η  γωνία           είναι </a:t>
            </a:r>
            <a:r>
              <a:rPr lang="el-GR" sz="2400" u="sng" dirty="0" smtClean="0"/>
              <a:t>συμπληρωματική   γωνία </a:t>
            </a:r>
            <a:r>
              <a:rPr lang="el-GR" sz="2400" dirty="0" smtClean="0"/>
              <a:t>της γωνίας  </a:t>
            </a:r>
          </a:p>
          <a:p>
            <a:endParaRPr lang="el-GR" sz="2400" dirty="0" smtClean="0"/>
          </a:p>
          <a:p>
            <a:r>
              <a:rPr lang="el-GR" sz="2400" dirty="0" smtClean="0"/>
              <a:t>      γιατί   αν προσθέσω και τις δυο γωνίες μαζί θα κάνουν  </a:t>
            </a:r>
            <a:r>
              <a:rPr lang="el-GR" sz="2400" b="1" u="sng" dirty="0" smtClean="0">
                <a:solidFill>
                  <a:srgbClr val="FF0000"/>
                </a:solidFill>
              </a:rPr>
              <a:t>90</a:t>
            </a:r>
            <a:r>
              <a:rPr lang="el-GR" sz="2400" b="1" u="sng" baseline="30000" dirty="0" smtClean="0">
                <a:solidFill>
                  <a:srgbClr val="FF0000"/>
                </a:solidFill>
              </a:rPr>
              <a:t>ο </a:t>
            </a:r>
            <a:endParaRPr lang="el-GR" sz="2400" dirty="0" smtClean="0"/>
          </a:p>
          <a:p>
            <a:endParaRPr lang="el-GR" sz="2400" dirty="0" smtClean="0"/>
          </a:p>
        </p:txBody>
      </p:sp>
      <p:sp>
        <p:nvSpPr>
          <p:cNvPr id="33" name="32 - TextBox"/>
          <p:cNvSpPr txBox="1"/>
          <p:nvPr/>
        </p:nvSpPr>
        <p:spPr>
          <a:xfrm>
            <a:off x="1571604" y="5357826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α</a:t>
            </a:r>
            <a:endParaRPr lang="en-US" sz="2400" dirty="0" smtClean="0"/>
          </a:p>
        </p:txBody>
      </p:sp>
      <p:grpSp>
        <p:nvGrpSpPr>
          <p:cNvPr id="37" name="17 - Ομάδα"/>
          <p:cNvGrpSpPr/>
          <p:nvPr/>
        </p:nvGrpSpPr>
        <p:grpSpPr>
          <a:xfrm>
            <a:off x="1643042" y="5357826"/>
            <a:ext cx="214314" cy="142876"/>
            <a:chOff x="6286512" y="3000372"/>
            <a:chExt cx="214314" cy="142876"/>
          </a:xfrm>
        </p:grpSpPr>
        <p:cxnSp>
          <p:nvCxnSpPr>
            <p:cNvPr id="38" name="37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38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39 - TextBox"/>
          <p:cNvSpPr txBox="1"/>
          <p:nvPr/>
        </p:nvSpPr>
        <p:spPr>
          <a:xfrm>
            <a:off x="7786710" y="5324789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β</a:t>
            </a:r>
            <a:endParaRPr lang="en-US" sz="2400" dirty="0" smtClean="0"/>
          </a:p>
        </p:txBody>
      </p:sp>
      <p:grpSp>
        <p:nvGrpSpPr>
          <p:cNvPr id="41" name="17 - Ομάδα"/>
          <p:cNvGrpSpPr/>
          <p:nvPr/>
        </p:nvGrpSpPr>
        <p:grpSpPr>
          <a:xfrm>
            <a:off x="7858148" y="5324789"/>
            <a:ext cx="214314" cy="142876"/>
            <a:chOff x="6286512" y="3000372"/>
            <a:chExt cx="214314" cy="142876"/>
          </a:xfrm>
        </p:grpSpPr>
        <p:cxnSp>
          <p:nvCxnSpPr>
            <p:cNvPr id="42" name="41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42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26" grpId="0" animBg="1"/>
      <p:bldP spid="30" grpId="0" animBg="1"/>
      <p:bldP spid="31" grpId="0"/>
      <p:bldP spid="3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6 - Ευθεία γραμμή σύνδεσης"/>
          <p:cNvCxnSpPr/>
          <p:nvPr/>
        </p:nvCxnSpPr>
        <p:spPr>
          <a:xfrm rot="5400000" flipH="1" flipV="1">
            <a:off x="-142908" y="2753021"/>
            <a:ext cx="2286016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- Ευθεία γραμμή σύνδεσης"/>
          <p:cNvCxnSpPr/>
          <p:nvPr/>
        </p:nvCxnSpPr>
        <p:spPr>
          <a:xfrm>
            <a:off x="1000100" y="3896029"/>
            <a:ext cx="321471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15 - TextBox"/>
          <p:cNvSpPr txBox="1"/>
          <p:nvPr/>
        </p:nvSpPr>
        <p:spPr>
          <a:xfrm>
            <a:off x="2714612" y="0"/>
            <a:ext cx="45720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C00000"/>
                </a:solidFill>
              </a:rPr>
              <a:t>Συμπληρωματικές  γωνίες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714348" y="3753153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/>
              <a:t>0</a:t>
            </a:r>
            <a:endParaRPr lang="en-US" sz="2400" dirty="0" smtClean="0"/>
          </a:p>
        </p:txBody>
      </p:sp>
      <p:sp>
        <p:nvSpPr>
          <p:cNvPr id="8" name="7 - TextBox"/>
          <p:cNvSpPr txBox="1"/>
          <p:nvPr/>
        </p:nvSpPr>
        <p:spPr>
          <a:xfrm>
            <a:off x="857224" y="1181385"/>
            <a:ext cx="4103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y’</a:t>
            </a:r>
          </a:p>
        </p:txBody>
      </p:sp>
      <p:sp>
        <p:nvSpPr>
          <p:cNvPr id="10" name="9 - TextBox"/>
          <p:cNvSpPr txBox="1"/>
          <p:nvPr/>
        </p:nvSpPr>
        <p:spPr>
          <a:xfrm>
            <a:off x="4143372" y="3610277"/>
            <a:ext cx="3177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x</a:t>
            </a:r>
          </a:p>
        </p:txBody>
      </p:sp>
      <p:sp>
        <p:nvSpPr>
          <p:cNvPr id="29" name="28 - TextBox"/>
          <p:cNvSpPr txBox="1"/>
          <p:nvPr/>
        </p:nvSpPr>
        <p:spPr>
          <a:xfrm>
            <a:off x="1571604" y="3357562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  α</a:t>
            </a:r>
            <a:endParaRPr lang="en-US" sz="2400" dirty="0" smtClean="0"/>
          </a:p>
        </p:txBody>
      </p:sp>
      <p:cxnSp>
        <p:nvCxnSpPr>
          <p:cNvPr id="27" name="26 - Γωνιακή σύνδεση"/>
          <p:cNvCxnSpPr/>
          <p:nvPr/>
        </p:nvCxnSpPr>
        <p:spPr>
          <a:xfrm rot="16200000" flipV="1">
            <a:off x="1000101" y="3681715"/>
            <a:ext cx="214314" cy="214314"/>
          </a:xfrm>
          <a:prstGeom prst="bentConnector3">
            <a:avLst>
              <a:gd name="adj1" fmla="val 95948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21 - Ευθεία γραμμή σύνδεσης"/>
          <p:cNvCxnSpPr/>
          <p:nvPr/>
        </p:nvCxnSpPr>
        <p:spPr>
          <a:xfrm flipV="1">
            <a:off x="1000100" y="1428736"/>
            <a:ext cx="2643206" cy="246729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23 - TextBox"/>
          <p:cNvSpPr txBox="1"/>
          <p:nvPr/>
        </p:nvSpPr>
        <p:spPr>
          <a:xfrm>
            <a:off x="3786182" y="1142984"/>
            <a:ext cx="3241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y</a:t>
            </a:r>
          </a:p>
        </p:txBody>
      </p:sp>
      <p:sp>
        <p:nvSpPr>
          <p:cNvPr id="26" name="25 - Ελεύθερη σχεδίαση"/>
          <p:cNvSpPr/>
          <p:nvPr/>
        </p:nvSpPr>
        <p:spPr>
          <a:xfrm>
            <a:off x="1406769" y="3516923"/>
            <a:ext cx="131298" cy="365760"/>
          </a:xfrm>
          <a:custGeom>
            <a:avLst/>
            <a:gdLst>
              <a:gd name="connsiteX0" fmla="*/ 0 w 131298"/>
              <a:gd name="connsiteY0" fmla="*/ 0 h 365760"/>
              <a:gd name="connsiteX1" fmla="*/ 98474 w 131298"/>
              <a:gd name="connsiteY1" fmla="*/ 140677 h 365760"/>
              <a:gd name="connsiteX2" fmla="*/ 126609 w 131298"/>
              <a:gd name="connsiteY2" fmla="*/ 239151 h 365760"/>
              <a:gd name="connsiteX3" fmla="*/ 126609 w 131298"/>
              <a:gd name="connsiteY3" fmla="*/ 365760 h 365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1298" h="365760">
                <a:moveTo>
                  <a:pt x="0" y="0"/>
                </a:moveTo>
                <a:cubicBezTo>
                  <a:pt x="38686" y="50409"/>
                  <a:pt x="77373" y="100819"/>
                  <a:pt x="98474" y="140677"/>
                </a:cubicBezTo>
                <a:cubicBezTo>
                  <a:pt x="119576" y="180536"/>
                  <a:pt x="121920" y="201637"/>
                  <a:pt x="126609" y="239151"/>
                </a:cubicBezTo>
                <a:cubicBezTo>
                  <a:pt x="131298" y="276665"/>
                  <a:pt x="128953" y="321212"/>
                  <a:pt x="126609" y="365760"/>
                </a:cubicBezTo>
              </a:path>
            </a:pathLst>
          </a:cu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29 - Ελεύθερη σχεδίαση"/>
          <p:cNvSpPr/>
          <p:nvPr/>
        </p:nvSpPr>
        <p:spPr>
          <a:xfrm>
            <a:off x="998806" y="3130061"/>
            <a:ext cx="572086" cy="203982"/>
          </a:xfrm>
          <a:custGeom>
            <a:avLst/>
            <a:gdLst>
              <a:gd name="connsiteX0" fmla="*/ 0 w 572086"/>
              <a:gd name="connsiteY0" fmla="*/ 161779 h 203982"/>
              <a:gd name="connsiteX1" fmla="*/ 239151 w 572086"/>
              <a:gd name="connsiteY1" fmla="*/ 7034 h 203982"/>
              <a:gd name="connsiteX2" fmla="*/ 520505 w 572086"/>
              <a:gd name="connsiteY2" fmla="*/ 119576 h 203982"/>
              <a:gd name="connsiteX3" fmla="*/ 548640 w 572086"/>
              <a:gd name="connsiteY3" fmla="*/ 203982 h 203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2086" h="203982">
                <a:moveTo>
                  <a:pt x="0" y="161779"/>
                </a:moveTo>
                <a:cubicBezTo>
                  <a:pt x="76200" y="87923"/>
                  <a:pt x="152400" y="14068"/>
                  <a:pt x="239151" y="7034"/>
                </a:cubicBezTo>
                <a:cubicBezTo>
                  <a:pt x="325902" y="0"/>
                  <a:pt x="468924" y="86751"/>
                  <a:pt x="520505" y="119576"/>
                </a:cubicBezTo>
                <a:cubicBezTo>
                  <a:pt x="572086" y="152401"/>
                  <a:pt x="560363" y="178191"/>
                  <a:pt x="548640" y="203982"/>
                </a:cubicBezTo>
              </a:path>
            </a:pathLst>
          </a:custGeom>
          <a:ln w="254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30 - TextBox"/>
          <p:cNvSpPr txBox="1"/>
          <p:nvPr/>
        </p:nvSpPr>
        <p:spPr>
          <a:xfrm>
            <a:off x="1142976" y="2643182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  β</a:t>
            </a:r>
            <a:endParaRPr lang="en-US" sz="2400" dirty="0" smtClean="0"/>
          </a:p>
        </p:txBody>
      </p:sp>
      <p:sp>
        <p:nvSpPr>
          <p:cNvPr id="25" name="24 - TextBox"/>
          <p:cNvSpPr txBox="1"/>
          <p:nvPr/>
        </p:nvSpPr>
        <p:spPr>
          <a:xfrm>
            <a:off x="214282" y="5357826"/>
            <a:ext cx="81439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Οι γωνίες          και         ονομάζονται μεταξύ τους   </a:t>
            </a:r>
            <a:r>
              <a:rPr lang="el-GR" sz="2400" b="1" dirty="0" smtClean="0">
                <a:solidFill>
                  <a:srgbClr val="FF0000"/>
                </a:solidFill>
              </a:rPr>
              <a:t>συμπληρωματικές.</a:t>
            </a:r>
          </a:p>
          <a:p>
            <a:endParaRPr lang="el-GR" sz="2400" dirty="0" smtClean="0"/>
          </a:p>
        </p:txBody>
      </p:sp>
      <p:sp>
        <p:nvSpPr>
          <p:cNvPr id="28" name="27 - TextBox"/>
          <p:cNvSpPr txBox="1"/>
          <p:nvPr/>
        </p:nvSpPr>
        <p:spPr>
          <a:xfrm>
            <a:off x="1571604" y="5357826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α</a:t>
            </a:r>
            <a:endParaRPr lang="en-US" sz="2400" dirty="0" smtClean="0"/>
          </a:p>
        </p:txBody>
      </p:sp>
      <p:grpSp>
        <p:nvGrpSpPr>
          <p:cNvPr id="34" name="17 - Ομάδα"/>
          <p:cNvGrpSpPr/>
          <p:nvPr/>
        </p:nvGrpSpPr>
        <p:grpSpPr>
          <a:xfrm>
            <a:off x="1643042" y="5357826"/>
            <a:ext cx="214314" cy="142876"/>
            <a:chOff x="6286512" y="3000372"/>
            <a:chExt cx="214314" cy="142876"/>
          </a:xfrm>
        </p:grpSpPr>
        <p:cxnSp>
          <p:nvCxnSpPr>
            <p:cNvPr id="35" name="34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35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36 - TextBox"/>
          <p:cNvSpPr txBox="1"/>
          <p:nvPr/>
        </p:nvSpPr>
        <p:spPr>
          <a:xfrm>
            <a:off x="2643174" y="5357826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β</a:t>
            </a:r>
            <a:endParaRPr lang="en-US" sz="2400" dirty="0" smtClean="0"/>
          </a:p>
        </p:txBody>
      </p:sp>
      <p:grpSp>
        <p:nvGrpSpPr>
          <p:cNvPr id="41" name="17 - Ομάδα"/>
          <p:cNvGrpSpPr/>
          <p:nvPr/>
        </p:nvGrpSpPr>
        <p:grpSpPr>
          <a:xfrm>
            <a:off x="2714612" y="5357826"/>
            <a:ext cx="214314" cy="142876"/>
            <a:chOff x="6286512" y="3000372"/>
            <a:chExt cx="214314" cy="142876"/>
          </a:xfrm>
        </p:grpSpPr>
        <p:cxnSp>
          <p:nvCxnSpPr>
            <p:cNvPr id="44" name="43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44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26" grpId="0" animBg="1"/>
      <p:bldP spid="30" grpId="0" animBg="1"/>
      <p:bldP spid="31" grpId="0"/>
      <p:bldP spid="2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2714612" y="0"/>
            <a:ext cx="27146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C00000"/>
                </a:solidFill>
              </a:rPr>
              <a:t>Ευθεία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5" name="4 - TextBox"/>
          <p:cNvSpPr txBox="1"/>
          <p:nvPr/>
        </p:nvSpPr>
        <p:spPr>
          <a:xfrm>
            <a:off x="1214414" y="6519446"/>
            <a:ext cx="85010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 smtClean="0"/>
              <a:t>Η </a:t>
            </a:r>
            <a:r>
              <a:rPr lang="el-GR" sz="1600" u="sng" dirty="0" smtClean="0"/>
              <a:t>ευθεία</a:t>
            </a:r>
            <a:r>
              <a:rPr lang="el-GR" sz="1600" dirty="0" smtClean="0"/>
              <a:t> είναι μια ίσια γραμμή που δεν έχει </a:t>
            </a:r>
            <a:r>
              <a:rPr lang="el-GR" sz="1600" u="sng" dirty="0" smtClean="0"/>
              <a:t>ούτε αρχή ούτε τέλος</a:t>
            </a:r>
            <a:endParaRPr lang="en-US" sz="1600" u="sng" dirty="0"/>
          </a:p>
        </p:txBody>
      </p:sp>
      <p:cxnSp>
        <p:nvCxnSpPr>
          <p:cNvPr id="7" name="6 - Ευθεία γραμμή σύνδεσης"/>
          <p:cNvCxnSpPr/>
          <p:nvPr/>
        </p:nvCxnSpPr>
        <p:spPr>
          <a:xfrm>
            <a:off x="0" y="6215082"/>
            <a:ext cx="91440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- TextBox"/>
          <p:cNvSpPr txBox="1"/>
          <p:nvPr/>
        </p:nvSpPr>
        <p:spPr>
          <a:xfrm>
            <a:off x="428596" y="714356"/>
            <a:ext cx="44291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Οι ευθείες συμβολίζονται:   </a:t>
            </a:r>
            <a:endParaRPr lang="en-US" sz="2400" u="sng" dirty="0"/>
          </a:p>
        </p:txBody>
      </p:sp>
      <p:sp>
        <p:nvSpPr>
          <p:cNvPr id="8" name="7 - Ορθογώνιο"/>
          <p:cNvSpPr/>
          <p:nvPr/>
        </p:nvSpPr>
        <p:spPr>
          <a:xfrm>
            <a:off x="571473" y="1857364"/>
            <a:ext cx="700092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FF0000"/>
              </a:buClr>
              <a:buFont typeface="Wingdings" pitchFamily="2" charset="2"/>
              <a:buChar char="ü"/>
            </a:pPr>
            <a:r>
              <a:rPr lang="el-GR" sz="2400" dirty="0" smtClean="0"/>
              <a:t>με </a:t>
            </a:r>
            <a:r>
              <a:rPr lang="el-GR" sz="2400" u="sng" dirty="0" smtClean="0"/>
              <a:t>ένα μικρό γράμμα </a:t>
            </a:r>
            <a:r>
              <a:rPr lang="el-GR" sz="2400" dirty="0" smtClean="0"/>
              <a:t>π.χ.  ε , </a:t>
            </a:r>
            <a:r>
              <a:rPr lang="en-US" sz="2400" dirty="0" smtClean="0"/>
              <a:t> </a:t>
            </a:r>
            <a:r>
              <a:rPr lang="el-GR" sz="2400" dirty="0" smtClean="0"/>
              <a:t>δ  (συνήθως από τα αρχικά γράμματα του αλφαβήτου)</a:t>
            </a:r>
            <a:endParaRPr lang="en-US" sz="2400" dirty="0"/>
          </a:p>
        </p:txBody>
      </p:sp>
      <p:sp>
        <p:nvSpPr>
          <p:cNvPr id="9" name="8 - Ορθογώνιο"/>
          <p:cNvSpPr/>
          <p:nvPr/>
        </p:nvSpPr>
        <p:spPr>
          <a:xfrm>
            <a:off x="357158" y="3857628"/>
            <a:ext cx="539468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FF0000"/>
              </a:buClr>
              <a:buFont typeface="Wingdings" pitchFamily="2" charset="2"/>
              <a:buChar char="ü"/>
            </a:pPr>
            <a:r>
              <a:rPr lang="el-GR" sz="2400" dirty="0" smtClean="0"/>
              <a:t>με </a:t>
            </a:r>
            <a:r>
              <a:rPr lang="el-GR" sz="2400" u="sng" dirty="0" smtClean="0"/>
              <a:t>δύο μικρά  γράμματα </a:t>
            </a:r>
            <a:r>
              <a:rPr lang="el-GR" sz="2400" dirty="0" smtClean="0"/>
              <a:t>π.χ.  </a:t>
            </a:r>
            <a:r>
              <a:rPr lang="en-US" sz="2400" dirty="0" smtClean="0"/>
              <a:t>xx’</a:t>
            </a:r>
            <a:r>
              <a:rPr lang="el-GR" sz="2400" dirty="0" smtClean="0"/>
              <a:t> ,   </a:t>
            </a:r>
            <a:r>
              <a:rPr lang="en-US" sz="2400" dirty="0" err="1" smtClean="0"/>
              <a:t>yy</a:t>
            </a:r>
            <a:r>
              <a:rPr lang="el-GR" sz="2400" dirty="0" smtClean="0"/>
              <a:t>’ (συνήθως από τα τελευταία γράμματα του αλφαβήτου)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8" grpId="0"/>
      <p:bldP spid="9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6 - Ευθεία γραμμή σύνδεσης"/>
          <p:cNvCxnSpPr/>
          <p:nvPr/>
        </p:nvCxnSpPr>
        <p:spPr>
          <a:xfrm rot="5400000" flipH="1" flipV="1">
            <a:off x="-142908" y="2753021"/>
            <a:ext cx="2286016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- Ευθεία γραμμή σύνδεσης"/>
          <p:cNvCxnSpPr/>
          <p:nvPr/>
        </p:nvCxnSpPr>
        <p:spPr>
          <a:xfrm>
            <a:off x="1000100" y="3896029"/>
            <a:ext cx="321471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15 - TextBox"/>
          <p:cNvSpPr txBox="1"/>
          <p:nvPr/>
        </p:nvSpPr>
        <p:spPr>
          <a:xfrm>
            <a:off x="2714612" y="0"/>
            <a:ext cx="45720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C00000"/>
                </a:solidFill>
              </a:rPr>
              <a:t>Συμπληρωματικές  γωνίες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714348" y="3753153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/>
              <a:t>0</a:t>
            </a:r>
            <a:endParaRPr lang="en-US" sz="2400" dirty="0" smtClean="0"/>
          </a:p>
        </p:txBody>
      </p:sp>
      <p:sp>
        <p:nvSpPr>
          <p:cNvPr id="8" name="7 - TextBox"/>
          <p:cNvSpPr txBox="1"/>
          <p:nvPr/>
        </p:nvSpPr>
        <p:spPr>
          <a:xfrm>
            <a:off x="857224" y="1181385"/>
            <a:ext cx="4103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y’</a:t>
            </a:r>
          </a:p>
        </p:txBody>
      </p:sp>
      <p:sp>
        <p:nvSpPr>
          <p:cNvPr id="10" name="9 - TextBox"/>
          <p:cNvSpPr txBox="1"/>
          <p:nvPr/>
        </p:nvSpPr>
        <p:spPr>
          <a:xfrm>
            <a:off x="4143372" y="3610277"/>
            <a:ext cx="3177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x</a:t>
            </a:r>
          </a:p>
        </p:txBody>
      </p:sp>
      <p:sp>
        <p:nvSpPr>
          <p:cNvPr id="29" name="28 - TextBox"/>
          <p:cNvSpPr txBox="1"/>
          <p:nvPr/>
        </p:nvSpPr>
        <p:spPr>
          <a:xfrm>
            <a:off x="1357290" y="3357562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  α</a:t>
            </a:r>
            <a:endParaRPr lang="en-US" sz="2400" dirty="0" smtClean="0"/>
          </a:p>
        </p:txBody>
      </p:sp>
      <p:cxnSp>
        <p:nvCxnSpPr>
          <p:cNvPr id="27" name="26 - Γωνιακή σύνδεση"/>
          <p:cNvCxnSpPr/>
          <p:nvPr/>
        </p:nvCxnSpPr>
        <p:spPr>
          <a:xfrm rot="16200000" flipV="1">
            <a:off x="1000101" y="3681715"/>
            <a:ext cx="214314" cy="214314"/>
          </a:xfrm>
          <a:prstGeom prst="bentConnector3">
            <a:avLst>
              <a:gd name="adj1" fmla="val 95948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21 - Ευθεία γραμμή σύνδεσης"/>
          <p:cNvCxnSpPr/>
          <p:nvPr/>
        </p:nvCxnSpPr>
        <p:spPr>
          <a:xfrm flipV="1">
            <a:off x="1000100" y="1428736"/>
            <a:ext cx="2643206" cy="246729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23 - TextBox"/>
          <p:cNvSpPr txBox="1"/>
          <p:nvPr/>
        </p:nvSpPr>
        <p:spPr>
          <a:xfrm>
            <a:off x="3786182" y="1142984"/>
            <a:ext cx="3241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y</a:t>
            </a:r>
          </a:p>
        </p:txBody>
      </p:sp>
      <p:sp>
        <p:nvSpPr>
          <p:cNvPr id="26" name="25 - Ελεύθερη σχεδίαση"/>
          <p:cNvSpPr/>
          <p:nvPr/>
        </p:nvSpPr>
        <p:spPr>
          <a:xfrm>
            <a:off x="1406769" y="3516923"/>
            <a:ext cx="131298" cy="365760"/>
          </a:xfrm>
          <a:custGeom>
            <a:avLst/>
            <a:gdLst>
              <a:gd name="connsiteX0" fmla="*/ 0 w 131298"/>
              <a:gd name="connsiteY0" fmla="*/ 0 h 365760"/>
              <a:gd name="connsiteX1" fmla="*/ 98474 w 131298"/>
              <a:gd name="connsiteY1" fmla="*/ 140677 h 365760"/>
              <a:gd name="connsiteX2" fmla="*/ 126609 w 131298"/>
              <a:gd name="connsiteY2" fmla="*/ 239151 h 365760"/>
              <a:gd name="connsiteX3" fmla="*/ 126609 w 131298"/>
              <a:gd name="connsiteY3" fmla="*/ 365760 h 365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1298" h="365760">
                <a:moveTo>
                  <a:pt x="0" y="0"/>
                </a:moveTo>
                <a:cubicBezTo>
                  <a:pt x="38686" y="50409"/>
                  <a:pt x="77373" y="100819"/>
                  <a:pt x="98474" y="140677"/>
                </a:cubicBezTo>
                <a:cubicBezTo>
                  <a:pt x="119576" y="180536"/>
                  <a:pt x="121920" y="201637"/>
                  <a:pt x="126609" y="239151"/>
                </a:cubicBezTo>
                <a:cubicBezTo>
                  <a:pt x="131298" y="276665"/>
                  <a:pt x="128953" y="321212"/>
                  <a:pt x="126609" y="365760"/>
                </a:cubicBezTo>
              </a:path>
            </a:pathLst>
          </a:cu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29 - Ελεύθερη σχεδίαση"/>
          <p:cNvSpPr/>
          <p:nvPr/>
        </p:nvSpPr>
        <p:spPr>
          <a:xfrm>
            <a:off x="998806" y="3130061"/>
            <a:ext cx="572086" cy="203982"/>
          </a:xfrm>
          <a:custGeom>
            <a:avLst/>
            <a:gdLst>
              <a:gd name="connsiteX0" fmla="*/ 0 w 572086"/>
              <a:gd name="connsiteY0" fmla="*/ 161779 h 203982"/>
              <a:gd name="connsiteX1" fmla="*/ 239151 w 572086"/>
              <a:gd name="connsiteY1" fmla="*/ 7034 h 203982"/>
              <a:gd name="connsiteX2" fmla="*/ 520505 w 572086"/>
              <a:gd name="connsiteY2" fmla="*/ 119576 h 203982"/>
              <a:gd name="connsiteX3" fmla="*/ 548640 w 572086"/>
              <a:gd name="connsiteY3" fmla="*/ 203982 h 203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2086" h="203982">
                <a:moveTo>
                  <a:pt x="0" y="161779"/>
                </a:moveTo>
                <a:cubicBezTo>
                  <a:pt x="76200" y="87923"/>
                  <a:pt x="152400" y="14068"/>
                  <a:pt x="239151" y="7034"/>
                </a:cubicBezTo>
                <a:cubicBezTo>
                  <a:pt x="325902" y="0"/>
                  <a:pt x="468924" y="86751"/>
                  <a:pt x="520505" y="119576"/>
                </a:cubicBezTo>
                <a:cubicBezTo>
                  <a:pt x="572086" y="152401"/>
                  <a:pt x="560363" y="178191"/>
                  <a:pt x="548640" y="203982"/>
                </a:cubicBezTo>
              </a:path>
            </a:pathLst>
          </a:custGeom>
          <a:ln w="254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30 - TextBox"/>
          <p:cNvSpPr txBox="1"/>
          <p:nvPr/>
        </p:nvSpPr>
        <p:spPr>
          <a:xfrm>
            <a:off x="857224" y="2714620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  β</a:t>
            </a:r>
            <a:endParaRPr lang="en-US" sz="2400" dirty="0" smtClean="0"/>
          </a:p>
        </p:txBody>
      </p:sp>
      <p:sp>
        <p:nvSpPr>
          <p:cNvPr id="25" name="24 - TextBox"/>
          <p:cNvSpPr txBox="1"/>
          <p:nvPr/>
        </p:nvSpPr>
        <p:spPr>
          <a:xfrm>
            <a:off x="214282" y="5357826"/>
            <a:ext cx="81439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Οι γωνίες          και         ονομάζονται μεταξύ τους   </a:t>
            </a:r>
            <a:r>
              <a:rPr lang="el-GR" sz="2400" b="1" dirty="0" smtClean="0">
                <a:solidFill>
                  <a:srgbClr val="FF0000"/>
                </a:solidFill>
              </a:rPr>
              <a:t>συμπληρωματικές.</a:t>
            </a:r>
          </a:p>
          <a:p>
            <a:endParaRPr lang="el-GR" sz="2400" dirty="0" smtClean="0"/>
          </a:p>
        </p:txBody>
      </p:sp>
      <p:sp>
        <p:nvSpPr>
          <p:cNvPr id="28" name="27 - TextBox"/>
          <p:cNvSpPr txBox="1"/>
          <p:nvPr/>
        </p:nvSpPr>
        <p:spPr>
          <a:xfrm>
            <a:off x="1571604" y="5357826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α</a:t>
            </a:r>
            <a:endParaRPr lang="en-US" sz="2400" dirty="0" smtClean="0"/>
          </a:p>
        </p:txBody>
      </p:sp>
      <p:grpSp>
        <p:nvGrpSpPr>
          <p:cNvPr id="2" name="17 - Ομάδα"/>
          <p:cNvGrpSpPr/>
          <p:nvPr/>
        </p:nvGrpSpPr>
        <p:grpSpPr>
          <a:xfrm>
            <a:off x="1643042" y="5357826"/>
            <a:ext cx="214314" cy="142876"/>
            <a:chOff x="6286512" y="3000372"/>
            <a:chExt cx="214314" cy="142876"/>
          </a:xfrm>
        </p:grpSpPr>
        <p:cxnSp>
          <p:nvCxnSpPr>
            <p:cNvPr id="35" name="34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35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36 - TextBox"/>
          <p:cNvSpPr txBox="1"/>
          <p:nvPr/>
        </p:nvSpPr>
        <p:spPr>
          <a:xfrm>
            <a:off x="2643174" y="5357826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β</a:t>
            </a:r>
            <a:endParaRPr lang="en-US" sz="2400" dirty="0" smtClean="0"/>
          </a:p>
        </p:txBody>
      </p:sp>
      <p:grpSp>
        <p:nvGrpSpPr>
          <p:cNvPr id="3" name="17 - Ομάδα"/>
          <p:cNvGrpSpPr/>
          <p:nvPr/>
        </p:nvGrpSpPr>
        <p:grpSpPr>
          <a:xfrm>
            <a:off x="2714612" y="5357826"/>
            <a:ext cx="214314" cy="142876"/>
            <a:chOff x="6286512" y="3000372"/>
            <a:chExt cx="214314" cy="142876"/>
          </a:xfrm>
        </p:grpSpPr>
        <p:cxnSp>
          <p:nvCxnSpPr>
            <p:cNvPr id="44" name="43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44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31 - TextBox"/>
          <p:cNvSpPr txBox="1"/>
          <p:nvPr/>
        </p:nvSpPr>
        <p:spPr>
          <a:xfrm>
            <a:off x="5715008" y="2786058"/>
            <a:ext cx="2571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50</a:t>
            </a:r>
            <a:r>
              <a:rPr lang="el-GR" sz="2400" baseline="30000" dirty="0" smtClean="0"/>
              <a:t>ο</a:t>
            </a:r>
            <a:r>
              <a:rPr lang="el-GR" sz="2400" dirty="0" smtClean="0"/>
              <a:t>  + 40</a:t>
            </a:r>
            <a:r>
              <a:rPr lang="el-GR" sz="2400" baseline="30000" dirty="0" smtClean="0"/>
              <a:t>ο</a:t>
            </a:r>
            <a:r>
              <a:rPr lang="el-GR" sz="2400" dirty="0" smtClean="0"/>
              <a:t> =90</a:t>
            </a:r>
            <a:r>
              <a:rPr lang="el-GR" sz="2400" baseline="30000" dirty="0" smtClean="0"/>
              <a:t>ο</a:t>
            </a:r>
            <a:r>
              <a:rPr lang="el-GR" sz="2400" dirty="0" smtClean="0"/>
              <a:t>    </a:t>
            </a:r>
            <a:endParaRPr lang="en-US" sz="2400" dirty="0" smtClean="0"/>
          </a:p>
        </p:txBody>
      </p:sp>
      <p:sp>
        <p:nvSpPr>
          <p:cNvPr id="33" name="32 - TextBox"/>
          <p:cNvSpPr txBox="1"/>
          <p:nvPr/>
        </p:nvSpPr>
        <p:spPr>
          <a:xfrm>
            <a:off x="1785918" y="3467401"/>
            <a:ext cx="857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50</a:t>
            </a:r>
            <a:r>
              <a:rPr lang="el-GR" sz="2400" baseline="30000" dirty="0" smtClean="0"/>
              <a:t>ο</a:t>
            </a:r>
            <a:r>
              <a:rPr lang="el-GR" sz="2400" dirty="0" smtClean="0"/>
              <a:t> </a:t>
            </a:r>
            <a:endParaRPr lang="en-US" sz="2400" dirty="0" smtClean="0"/>
          </a:p>
        </p:txBody>
      </p:sp>
      <p:sp>
        <p:nvSpPr>
          <p:cNvPr id="34" name="33 - TextBox"/>
          <p:cNvSpPr txBox="1"/>
          <p:nvPr/>
        </p:nvSpPr>
        <p:spPr>
          <a:xfrm>
            <a:off x="1428728" y="2681583"/>
            <a:ext cx="9286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40</a:t>
            </a:r>
            <a:r>
              <a:rPr lang="el-GR" sz="2400" baseline="30000" dirty="0" smtClean="0"/>
              <a:t>ο</a:t>
            </a:r>
            <a:r>
              <a:rPr lang="el-GR" sz="2400" dirty="0" smtClean="0"/>
              <a:t> 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26" grpId="0" animBg="1"/>
      <p:bldP spid="30" grpId="0" animBg="1"/>
      <p:bldP spid="31" grpId="0"/>
      <p:bldP spid="25" grpId="0"/>
      <p:bldP spid="33" grpId="0"/>
      <p:bldP spid="34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- TextBox"/>
          <p:cNvSpPr txBox="1"/>
          <p:nvPr/>
        </p:nvSpPr>
        <p:spPr>
          <a:xfrm>
            <a:off x="2714612" y="0"/>
            <a:ext cx="45720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C00000"/>
                </a:solidFill>
              </a:rPr>
              <a:t>Τρίγωνα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15" name="14 - Ισοσκελές τρίγωνο"/>
          <p:cNvSpPr/>
          <p:nvPr/>
        </p:nvSpPr>
        <p:spPr>
          <a:xfrm>
            <a:off x="571472" y="1357298"/>
            <a:ext cx="2571768" cy="3143272"/>
          </a:xfrm>
          <a:prstGeom prst="triangle">
            <a:avLst>
              <a:gd name="adj" fmla="val 16784"/>
            </a:avLst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20 - Ευθύγραμμο βέλος σύνδεσης"/>
          <p:cNvCxnSpPr/>
          <p:nvPr/>
        </p:nvCxnSpPr>
        <p:spPr>
          <a:xfrm flipV="1">
            <a:off x="3000364" y="2143116"/>
            <a:ext cx="1071570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22 - TextBox"/>
          <p:cNvSpPr txBox="1"/>
          <p:nvPr/>
        </p:nvSpPr>
        <p:spPr>
          <a:xfrm>
            <a:off x="214282" y="4286256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Α</a:t>
            </a:r>
            <a:endParaRPr lang="en-US" sz="2400" dirty="0" smtClean="0"/>
          </a:p>
        </p:txBody>
      </p:sp>
      <p:sp>
        <p:nvSpPr>
          <p:cNvPr id="24" name="23 - TextBox"/>
          <p:cNvSpPr txBox="1"/>
          <p:nvPr/>
        </p:nvSpPr>
        <p:spPr>
          <a:xfrm>
            <a:off x="3143240" y="4286256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Β</a:t>
            </a:r>
            <a:endParaRPr lang="en-US" sz="2400" dirty="0" smtClean="0"/>
          </a:p>
        </p:txBody>
      </p:sp>
      <p:sp>
        <p:nvSpPr>
          <p:cNvPr id="25" name="24 - TextBox"/>
          <p:cNvSpPr txBox="1"/>
          <p:nvPr/>
        </p:nvSpPr>
        <p:spPr>
          <a:xfrm>
            <a:off x="714348" y="928670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Γ</a:t>
            </a:r>
            <a:endParaRPr lang="en-US" sz="2400" dirty="0" smtClean="0"/>
          </a:p>
        </p:txBody>
      </p:sp>
      <p:sp>
        <p:nvSpPr>
          <p:cNvPr id="26" name="25 - TextBox"/>
          <p:cNvSpPr txBox="1"/>
          <p:nvPr/>
        </p:nvSpPr>
        <p:spPr>
          <a:xfrm>
            <a:off x="4572000" y="1428736"/>
            <a:ext cx="457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Αυτό το τρίγωνο ονομάζεται </a:t>
            </a:r>
            <a:r>
              <a:rPr lang="el-GR" sz="2400" b="1" dirty="0" smtClean="0"/>
              <a:t>τρίγωνο</a:t>
            </a:r>
            <a:r>
              <a:rPr lang="en-US" sz="2400" b="1" dirty="0" smtClean="0"/>
              <a:t> AB</a:t>
            </a:r>
            <a:r>
              <a:rPr lang="el-GR" sz="2400" b="1" dirty="0" smtClean="0"/>
              <a:t>Γ</a:t>
            </a:r>
            <a:endParaRPr lang="en-US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/>
      <p:bldP spid="26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- TextBox"/>
          <p:cNvSpPr txBox="1"/>
          <p:nvPr/>
        </p:nvSpPr>
        <p:spPr>
          <a:xfrm>
            <a:off x="2714612" y="0"/>
            <a:ext cx="45720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C00000"/>
                </a:solidFill>
              </a:rPr>
              <a:t>Τρίγωνα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15" name="14 - Ισοσκελές τρίγωνο"/>
          <p:cNvSpPr/>
          <p:nvPr/>
        </p:nvSpPr>
        <p:spPr>
          <a:xfrm>
            <a:off x="2357422" y="2395831"/>
            <a:ext cx="2571768" cy="3143272"/>
          </a:xfrm>
          <a:prstGeom prst="triangle">
            <a:avLst>
              <a:gd name="adj" fmla="val 16784"/>
            </a:avLst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20 - Ευθύγραμμο βέλος σύνδεσης"/>
          <p:cNvCxnSpPr/>
          <p:nvPr/>
        </p:nvCxnSpPr>
        <p:spPr>
          <a:xfrm rot="16200000" flipH="1">
            <a:off x="5286380" y="5643578"/>
            <a:ext cx="214314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22 - TextBox"/>
          <p:cNvSpPr txBox="1"/>
          <p:nvPr/>
        </p:nvSpPr>
        <p:spPr>
          <a:xfrm>
            <a:off x="2000232" y="5324789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Α</a:t>
            </a:r>
            <a:endParaRPr lang="en-US" sz="2400" dirty="0" smtClean="0"/>
          </a:p>
        </p:txBody>
      </p:sp>
      <p:sp>
        <p:nvSpPr>
          <p:cNvPr id="24" name="23 - TextBox"/>
          <p:cNvSpPr txBox="1"/>
          <p:nvPr/>
        </p:nvSpPr>
        <p:spPr>
          <a:xfrm>
            <a:off x="4929190" y="5324789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Β</a:t>
            </a:r>
            <a:endParaRPr lang="en-US" sz="2400" dirty="0" smtClean="0"/>
          </a:p>
        </p:txBody>
      </p:sp>
      <p:sp>
        <p:nvSpPr>
          <p:cNvPr id="25" name="24 - TextBox"/>
          <p:cNvSpPr txBox="1"/>
          <p:nvPr/>
        </p:nvSpPr>
        <p:spPr>
          <a:xfrm>
            <a:off x="2500298" y="1967203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Γ</a:t>
            </a:r>
            <a:endParaRPr lang="en-US" sz="2400" dirty="0" smtClean="0"/>
          </a:p>
        </p:txBody>
      </p:sp>
      <p:sp>
        <p:nvSpPr>
          <p:cNvPr id="26" name="25 - TextBox"/>
          <p:cNvSpPr txBox="1"/>
          <p:nvPr/>
        </p:nvSpPr>
        <p:spPr>
          <a:xfrm>
            <a:off x="4572000" y="2857496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Τα τρίγωνα έχουν τρεις κορυφές</a:t>
            </a:r>
            <a:endParaRPr lang="en-US" sz="2400" b="1" dirty="0" smtClean="0"/>
          </a:p>
        </p:txBody>
      </p:sp>
      <p:sp>
        <p:nvSpPr>
          <p:cNvPr id="12" name="11 - TextBox"/>
          <p:cNvSpPr txBox="1"/>
          <p:nvPr/>
        </p:nvSpPr>
        <p:spPr>
          <a:xfrm>
            <a:off x="5143504" y="5857892"/>
            <a:ext cx="2071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Κορυφή Β</a:t>
            </a:r>
            <a:endParaRPr lang="en-US" dirty="0" smtClean="0"/>
          </a:p>
        </p:txBody>
      </p:sp>
      <p:cxnSp>
        <p:nvCxnSpPr>
          <p:cNvPr id="14" name="13 - Ευθύγραμμο βέλος σύνδεσης"/>
          <p:cNvCxnSpPr/>
          <p:nvPr/>
        </p:nvCxnSpPr>
        <p:spPr>
          <a:xfrm rot="5400000" flipH="1" flipV="1">
            <a:off x="2678893" y="1750207"/>
            <a:ext cx="428628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17 - TextBox"/>
          <p:cNvSpPr txBox="1"/>
          <p:nvPr/>
        </p:nvSpPr>
        <p:spPr>
          <a:xfrm>
            <a:off x="2214546" y="1285860"/>
            <a:ext cx="2071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Κορυφή Γ</a:t>
            </a:r>
            <a:endParaRPr lang="en-US" dirty="0" smtClean="0"/>
          </a:p>
        </p:txBody>
      </p:sp>
      <p:cxnSp>
        <p:nvCxnSpPr>
          <p:cNvPr id="19" name="18 - Ευθύγραμμο βέλος σύνδεσης"/>
          <p:cNvCxnSpPr/>
          <p:nvPr/>
        </p:nvCxnSpPr>
        <p:spPr>
          <a:xfrm rot="10800000" flipV="1">
            <a:off x="1500166" y="5715016"/>
            <a:ext cx="428628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21 - TextBox"/>
          <p:cNvSpPr txBox="1"/>
          <p:nvPr/>
        </p:nvSpPr>
        <p:spPr>
          <a:xfrm>
            <a:off x="928662" y="5929330"/>
            <a:ext cx="2071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Κορυφή Α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/>
      <p:bldP spid="12" grpId="0"/>
      <p:bldP spid="18" grpId="0"/>
      <p:bldP spid="22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- TextBox"/>
          <p:cNvSpPr txBox="1"/>
          <p:nvPr/>
        </p:nvSpPr>
        <p:spPr>
          <a:xfrm>
            <a:off x="2714612" y="0"/>
            <a:ext cx="45720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C00000"/>
                </a:solidFill>
              </a:rPr>
              <a:t>Τρίγωνα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15" name="14 - Ισοσκελές τρίγωνο"/>
          <p:cNvSpPr/>
          <p:nvPr/>
        </p:nvSpPr>
        <p:spPr>
          <a:xfrm>
            <a:off x="571472" y="1357298"/>
            <a:ext cx="2571768" cy="3143272"/>
          </a:xfrm>
          <a:prstGeom prst="triangle">
            <a:avLst>
              <a:gd name="adj" fmla="val 16784"/>
            </a:avLst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20 - Ευθύγραμμο βέλος σύνδεσης"/>
          <p:cNvCxnSpPr/>
          <p:nvPr/>
        </p:nvCxnSpPr>
        <p:spPr>
          <a:xfrm flipV="1">
            <a:off x="3000364" y="2143116"/>
            <a:ext cx="1071570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22 - TextBox"/>
          <p:cNvSpPr txBox="1"/>
          <p:nvPr/>
        </p:nvSpPr>
        <p:spPr>
          <a:xfrm>
            <a:off x="214282" y="4286256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Α</a:t>
            </a:r>
            <a:endParaRPr lang="en-US" sz="2400" dirty="0" smtClean="0"/>
          </a:p>
        </p:txBody>
      </p:sp>
      <p:sp>
        <p:nvSpPr>
          <p:cNvPr id="24" name="23 - TextBox"/>
          <p:cNvSpPr txBox="1"/>
          <p:nvPr/>
        </p:nvSpPr>
        <p:spPr>
          <a:xfrm>
            <a:off x="3143240" y="4286256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Β</a:t>
            </a:r>
            <a:endParaRPr lang="en-US" sz="2400" dirty="0" smtClean="0"/>
          </a:p>
        </p:txBody>
      </p:sp>
      <p:sp>
        <p:nvSpPr>
          <p:cNvPr id="25" name="24 - TextBox"/>
          <p:cNvSpPr txBox="1"/>
          <p:nvPr/>
        </p:nvSpPr>
        <p:spPr>
          <a:xfrm>
            <a:off x="714348" y="928670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Γ</a:t>
            </a:r>
            <a:endParaRPr lang="en-US" sz="2400" dirty="0" smtClean="0"/>
          </a:p>
        </p:txBody>
      </p:sp>
      <p:sp>
        <p:nvSpPr>
          <p:cNvPr id="26" name="25 - TextBox"/>
          <p:cNvSpPr txBox="1"/>
          <p:nvPr/>
        </p:nvSpPr>
        <p:spPr>
          <a:xfrm>
            <a:off x="4572000" y="1428736"/>
            <a:ext cx="457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Τα τρίγωνα έχουν </a:t>
            </a:r>
            <a:r>
              <a:rPr lang="el-GR" sz="2400" u="sng" dirty="0" smtClean="0"/>
              <a:t>τρεις γωνίες</a:t>
            </a:r>
            <a:r>
              <a:rPr lang="el-GR" sz="2400" dirty="0" smtClean="0"/>
              <a:t>.</a:t>
            </a:r>
          </a:p>
          <a:p>
            <a:endParaRPr lang="el-GR" sz="2400" b="1" dirty="0" smtClean="0"/>
          </a:p>
        </p:txBody>
      </p:sp>
      <p:sp>
        <p:nvSpPr>
          <p:cNvPr id="9" name="8 - TextBox"/>
          <p:cNvSpPr txBox="1"/>
          <p:nvPr/>
        </p:nvSpPr>
        <p:spPr>
          <a:xfrm>
            <a:off x="4286248" y="2786058"/>
            <a:ext cx="457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Οι γωνίες του τριγώνου συμβολίζονται με κεφαλαία γράμματα.</a:t>
            </a:r>
          </a:p>
          <a:p>
            <a:endParaRPr lang="el-GR" sz="2400" b="1" dirty="0" smtClean="0"/>
          </a:p>
        </p:txBody>
      </p:sp>
      <p:sp>
        <p:nvSpPr>
          <p:cNvPr id="10" name="9 - Ελεύθερη σχεδίαση"/>
          <p:cNvSpPr/>
          <p:nvPr/>
        </p:nvSpPr>
        <p:spPr>
          <a:xfrm>
            <a:off x="618978" y="4248443"/>
            <a:ext cx="192258" cy="253218"/>
          </a:xfrm>
          <a:custGeom>
            <a:avLst/>
            <a:gdLst>
              <a:gd name="connsiteX0" fmla="*/ 0 w 192258"/>
              <a:gd name="connsiteY0" fmla="*/ 0 h 253218"/>
              <a:gd name="connsiteX1" fmla="*/ 126610 w 192258"/>
              <a:gd name="connsiteY1" fmla="*/ 70339 h 253218"/>
              <a:gd name="connsiteX2" fmla="*/ 182880 w 192258"/>
              <a:gd name="connsiteY2" fmla="*/ 225083 h 253218"/>
              <a:gd name="connsiteX3" fmla="*/ 182880 w 192258"/>
              <a:gd name="connsiteY3" fmla="*/ 239151 h 253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2258" h="253218">
                <a:moveTo>
                  <a:pt x="0" y="0"/>
                </a:moveTo>
                <a:cubicBezTo>
                  <a:pt x="48065" y="16412"/>
                  <a:pt x="96130" y="32825"/>
                  <a:pt x="126610" y="70339"/>
                </a:cubicBezTo>
                <a:cubicBezTo>
                  <a:pt x="157090" y="107853"/>
                  <a:pt x="173502" y="196948"/>
                  <a:pt x="182880" y="225083"/>
                </a:cubicBezTo>
                <a:cubicBezTo>
                  <a:pt x="192258" y="253218"/>
                  <a:pt x="187569" y="246184"/>
                  <a:pt x="182880" y="239151"/>
                </a:cubicBezTo>
              </a:path>
            </a:pathLst>
          </a:cu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11 - Ελεύθερη σχεδίαση"/>
          <p:cNvSpPr/>
          <p:nvPr/>
        </p:nvSpPr>
        <p:spPr>
          <a:xfrm>
            <a:off x="956603" y="1603717"/>
            <a:ext cx="196948" cy="154745"/>
          </a:xfrm>
          <a:custGeom>
            <a:avLst/>
            <a:gdLst>
              <a:gd name="connsiteX0" fmla="*/ 0 w 196948"/>
              <a:gd name="connsiteY0" fmla="*/ 28135 h 154745"/>
              <a:gd name="connsiteX1" fmla="*/ 84406 w 196948"/>
              <a:gd name="connsiteY1" fmla="*/ 140677 h 154745"/>
              <a:gd name="connsiteX2" fmla="*/ 140677 w 196948"/>
              <a:gd name="connsiteY2" fmla="*/ 112541 h 154745"/>
              <a:gd name="connsiteX3" fmla="*/ 182880 w 196948"/>
              <a:gd name="connsiteY3" fmla="*/ 56271 h 154745"/>
              <a:gd name="connsiteX4" fmla="*/ 196948 w 196948"/>
              <a:gd name="connsiteY4" fmla="*/ 0 h 154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6948" h="154745">
                <a:moveTo>
                  <a:pt x="0" y="28135"/>
                </a:moveTo>
                <a:cubicBezTo>
                  <a:pt x="30480" y="77372"/>
                  <a:pt x="60960" y="126609"/>
                  <a:pt x="84406" y="140677"/>
                </a:cubicBezTo>
                <a:cubicBezTo>
                  <a:pt x="107852" y="154745"/>
                  <a:pt x="124265" y="126609"/>
                  <a:pt x="140677" y="112541"/>
                </a:cubicBezTo>
                <a:cubicBezTo>
                  <a:pt x="157089" y="98473"/>
                  <a:pt x="173502" y="75028"/>
                  <a:pt x="182880" y="56271"/>
                </a:cubicBezTo>
                <a:cubicBezTo>
                  <a:pt x="192259" y="37514"/>
                  <a:pt x="194603" y="18757"/>
                  <a:pt x="196948" y="0"/>
                </a:cubicBezTo>
              </a:path>
            </a:pathLst>
          </a:cu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12 - Ελεύθερη σχεδίαση"/>
          <p:cNvSpPr/>
          <p:nvPr/>
        </p:nvSpPr>
        <p:spPr>
          <a:xfrm>
            <a:off x="2736166" y="4206240"/>
            <a:ext cx="175846" cy="281354"/>
          </a:xfrm>
          <a:custGeom>
            <a:avLst/>
            <a:gdLst>
              <a:gd name="connsiteX0" fmla="*/ 175846 w 175846"/>
              <a:gd name="connsiteY0" fmla="*/ 0 h 281354"/>
              <a:gd name="connsiteX1" fmla="*/ 49237 w 175846"/>
              <a:gd name="connsiteY1" fmla="*/ 42203 h 281354"/>
              <a:gd name="connsiteX2" fmla="*/ 7034 w 175846"/>
              <a:gd name="connsiteY2" fmla="*/ 140677 h 281354"/>
              <a:gd name="connsiteX3" fmla="*/ 7034 w 175846"/>
              <a:gd name="connsiteY3" fmla="*/ 281354 h 281354"/>
              <a:gd name="connsiteX4" fmla="*/ 7034 w 175846"/>
              <a:gd name="connsiteY4" fmla="*/ 281354 h 2813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5846" h="281354">
                <a:moveTo>
                  <a:pt x="175846" y="0"/>
                </a:moveTo>
                <a:cubicBezTo>
                  <a:pt x="126609" y="9378"/>
                  <a:pt x="77372" y="18757"/>
                  <a:pt x="49237" y="42203"/>
                </a:cubicBezTo>
                <a:cubicBezTo>
                  <a:pt x="21102" y="65649"/>
                  <a:pt x="14068" y="100819"/>
                  <a:pt x="7034" y="140677"/>
                </a:cubicBezTo>
                <a:cubicBezTo>
                  <a:pt x="0" y="180535"/>
                  <a:pt x="7034" y="281354"/>
                  <a:pt x="7034" y="281354"/>
                </a:cubicBezTo>
                <a:lnTo>
                  <a:pt x="7034" y="281354"/>
                </a:lnTo>
              </a:path>
            </a:pathLst>
          </a:cu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/>
      <p:bldP spid="26" grpId="0"/>
      <p:bldP spid="9" grpId="0"/>
      <p:bldP spid="10" grpId="0" animBg="1"/>
      <p:bldP spid="12" grpId="0" animBg="1"/>
      <p:bldP spid="13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- TextBox"/>
          <p:cNvSpPr txBox="1"/>
          <p:nvPr/>
        </p:nvSpPr>
        <p:spPr>
          <a:xfrm>
            <a:off x="2714612" y="0"/>
            <a:ext cx="45720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C00000"/>
                </a:solidFill>
              </a:rPr>
              <a:t>Τρίγωνα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15" name="14 - Ισοσκελές τρίγωνο"/>
          <p:cNvSpPr/>
          <p:nvPr/>
        </p:nvSpPr>
        <p:spPr>
          <a:xfrm>
            <a:off x="571472" y="1357298"/>
            <a:ext cx="2571768" cy="3143272"/>
          </a:xfrm>
          <a:prstGeom prst="triangle">
            <a:avLst>
              <a:gd name="adj" fmla="val 16784"/>
            </a:avLst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22 - TextBox"/>
          <p:cNvSpPr txBox="1"/>
          <p:nvPr/>
        </p:nvSpPr>
        <p:spPr>
          <a:xfrm>
            <a:off x="214282" y="4286256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Α</a:t>
            </a:r>
            <a:endParaRPr lang="en-US" sz="2400" dirty="0" smtClean="0"/>
          </a:p>
        </p:txBody>
      </p:sp>
      <p:sp>
        <p:nvSpPr>
          <p:cNvPr id="24" name="23 - TextBox"/>
          <p:cNvSpPr txBox="1"/>
          <p:nvPr/>
        </p:nvSpPr>
        <p:spPr>
          <a:xfrm>
            <a:off x="3143240" y="4286256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Β</a:t>
            </a:r>
            <a:endParaRPr lang="en-US" sz="2400" dirty="0" smtClean="0"/>
          </a:p>
        </p:txBody>
      </p:sp>
      <p:sp>
        <p:nvSpPr>
          <p:cNvPr id="25" name="24 - TextBox"/>
          <p:cNvSpPr txBox="1"/>
          <p:nvPr/>
        </p:nvSpPr>
        <p:spPr>
          <a:xfrm>
            <a:off x="714348" y="928670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Γ</a:t>
            </a:r>
            <a:endParaRPr lang="en-US" sz="2400" dirty="0" smtClean="0"/>
          </a:p>
        </p:txBody>
      </p:sp>
      <p:sp>
        <p:nvSpPr>
          <p:cNvPr id="26" name="25 - TextBox"/>
          <p:cNvSpPr txBox="1"/>
          <p:nvPr/>
        </p:nvSpPr>
        <p:spPr>
          <a:xfrm>
            <a:off x="4572000" y="785794"/>
            <a:ext cx="457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Τα τρίγωνα έχουν </a:t>
            </a:r>
            <a:r>
              <a:rPr lang="el-GR" sz="2400" u="sng" dirty="0" smtClean="0"/>
              <a:t>τρεις γωνίες</a:t>
            </a:r>
            <a:r>
              <a:rPr lang="el-GR" sz="2400" dirty="0" smtClean="0"/>
              <a:t>.</a:t>
            </a:r>
          </a:p>
          <a:p>
            <a:endParaRPr lang="el-GR" sz="2400" b="1" dirty="0" smtClean="0"/>
          </a:p>
        </p:txBody>
      </p:sp>
      <p:sp>
        <p:nvSpPr>
          <p:cNvPr id="12" name="11 - Ελεύθερη σχεδίαση"/>
          <p:cNvSpPr/>
          <p:nvPr/>
        </p:nvSpPr>
        <p:spPr>
          <a:xfrm>
            <a:off x="942535" y="1730326"/>
            <a:ext cx="267287" cy="159434"/>
          </a:xfrm>
          <a:custGeom>
            <a:avLst/>
            <a:gdLst>
              <a:gd name="connsiteX0" fmla="*/ 0 w 267287"/>
              <a:gd name="connsiteY0" fmla="*/ 28136 h 159434"/>
              <a:gd name="connsiteX1" fmla="*/ 140677 w 267287"/>
              <a:gd name="connsiteY1" fmla="*/ 154745 h 159434"/>
              <a:gd name="connsiteX2" fmla="*/ 267287 w 267287"/>
              <a:gd name="connsiteY2" fmla="*/ 0 h 159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7287" h="159434">
                <a:moveTo>
                  <a:pt x="0" y="28136"/>
                </a:moveTo>
                <a:cubicBezTo>
                  <a:pt x="48064" y="93785"/>
                  <a:pt x="96129" y="159434"/>
                  <a:pt x="140677" y="154745"/>
                </a:cubicBezTo>
                <a:cubicBezTo>
                  <a:pt x="185225" y="150056"/>
                  <a:pt x="226256" y="75028"/>
                  <a:pt x="267287" y="0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12 - TextBox"/>
          <p:cNvSpPr txBox="1"/>
          <p:nvPr/>
        </p:nvSpPr>
        <p:spPr>
          <a:xfrm>
            <a:off x="3643306" y="2038641"/>
            <a:ext cx="10715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Α Γ Β</a:t>
            </a:r>
            <a:endParaRPr lang="en-US" sz="2400" dirty="0" smtClean="0"/>
          </a:p>
        </p:txBody>
      </p:sp>
      <p:grpSp>
        <p:nvGrpSpPr>
          <p:cNvPr id="14" name="13 - Ομάδα"/>
          <p:cNvGrpSpPr/>
          <p:nvPr/>
        </p:nvGrpSpPr>
        <p:grpSpPr>
          <a:xfrm>
            <a:off x="3929058" y="2000240"/>
            <a:ext cx="214314" cy="142876"/>
            <a:chOff x="6286512" y="3000372"/>
            <a:chExt cx="214314" cy="142876"/>
          </a:xfrm>
        </p:grpSpPr>
        <p:cxnSp>
          <p:nvCxnSpPr>
            <p:cNvPr id="17" name="16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17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18 - TextBox"/>
          <p:cNvSpPr txBox="1"/>
          <p:nvPr/>
        </p:nvSpPr>
        <p:spPr>
          <a:xfrm>
            <a:off x="5000628" y="1928802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ή   </a:t>
            </a:r>
            <a:endParaRPr lang="en-US" sz="2400" dirty="0" smtClean="0"/>
          </a:p>
        </p:txBody>
      </p:sp>
      <p:sp>
        <p:nvSpPr>
          <p:cNvPr id="20" name="19 - TextBox"/>
          <p:cNvSpPr txBox="1"/>
          <p:nvPr/>
        </p:nvSpPr>
        <p:spPr>
          <a:xfrm>
            <a:off x="6072198" y="1967203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Γ</a:t>
            </a:r>
            <a:endParaRPr lang="en-US" sz="2400" dirty="0" smtClean="0"/>
          </a:p>
        </p:txBody>
      </p:sp>
      <p:grpSp>
        <p:nvGrpSpPr>
          <p:cNvPr id="22" name="21 - Ομάδα"/>
          <p:cNvGrpSpPr/>
          <p:nvPr/>
        </p:nvGrpSpPr>
        <p:grpSpPr>
          <a:xfrm>
            <a:off x="6143636" y="1928802"/>
            <a:ext cx="214314" cy="142876"/>
            <a:chOff x="6286512" y="3000372"/>
            <a:chExt cx="214314" cy="142876"/>
          </a:xfrm>
        </p:grpSpPr>
        <p:cxnSp>
          <p:nvCxnSpPr>
            <p:cNvPr id="27" name="26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27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- Ελεύθερη σχεδίαση"/>
          <p:cNvSpPr/>
          <p:nvPr/>
        </p:nvSpPr>
        <p:spPr>
          <a:xfrm>
            <a:off x="590843" y="4164037"/>
            <a:ext cx="262597" cy="323557"/>
          </a:xfrm>
          <a:custGeom>
            <a:avLst/>
            <a:gdLst>
              <a:gd name="connsiteX0" fmla="*/ 0 w 262597"/>
              <a:gd name="connsiteY0" fmla="*/ 0 h 323557"/>
              <a:gd name="connsiteX1" fmla="*/ 196948 w 262597"/>
              <a:gd name="connsiteY1" fmla="*/ 70338 h 323557"/>
              <a:gd name="connsiteX2" fmla="*/ 253219 w 262597"/>
              <a:gd name="connsiteY2" fmla="*/ 196948 h 323557"/>
              <a:gd name="connsiteX3" fmla="*/ 253219 w 262597"/>
              <a:gd name="connsiteY3" fmla="*/ 323557 h 3235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2597" h="323557">
                <a:moveTo>
                  <a:pt x="0" y="0"/>
                </a:moveTo>
                <a:cubicBezTo>
                  <a:pt x="77372" y="18756"/>
                  <a:pt x="154745" y="37513"/>
                  <a:pt x="196948" y="70338"/>
                </a:cubicBezTo>
                <a:cubicBezTo>
                  <a:pt x="239151" y="103163"/>
                  <a:pt x="243841" y="154745"/>
                  <a:pt x="253219" y="196948"/>
                </a:cubicBezTo>
                <a:cubicBezTo>
                  <a:pt x="262597" y="239151"/>
                  <a:pt x="257908" y="281354"/>
                  <a:pt x="253219" y="323557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30 - TextBox"/>
          <p:cNvSpPr txBox="1"/>
          <p:nvPr/>
        </p:nvSpPr>
        <p:spPr>
          <a:xfrm>
            <a:off x="142844" y="5824855"/>
            <a:ext cx="10715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Β Α Γ</a:t>
            </a:r>
            <a:endParaRPr lang="en-US" sz="2400" dirty="0" smtClean="0"/>
          </a:p>
        </p:txBody>
      </p:sp>
      <p:grpSp>
        <p:nvGrpSpPr>
          <p:cNvPr id="32" name="31 - Ομάδα"/>
          <p:cNvGrpSpPr/>
          <p:nvPr/>
        </p:nvGrpSpPr>
        <p:grpSpPr>
          <a:xfrm>
            <a:off x="428596" y="5786454"/>
            <a:ext cx="214314" cy="142876"/>
            <a:chOff x="6286512" y="3000372"/>
            <a:chExt cx="214314" cy="142876"/>
          </a:xfrm>
        </p:grpSpPr>
        <p:cxnSp>
          <p:nvCxnSpPr>
            <p:cNvPr id="33" name="32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33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34 - TextBox"/>
          <p:cNvSpPr txBox="1"/>
          <p:nvPr/>
        </p:nvSpPr>
        <p:spPr>
          <a:xfrm>
            <a:off x="1500166" y="5715016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ή   </a:t>
            </a:r>
            <a:endParaRPr lang="en-US" sz="2400" dirty="0" smtClean="0"/>
          </a:p>
        </p:txBody>
      </p:sp>
      <p:sp>
        <p:nvSpPr>
          <p:cNvPr id="36" name="35 - TextBox"/>
          <p:cNvSpPr txBox="1"/>
          <p:nvPr/>
        </p:nvSpPr>
        <p:spPr>
          <a:xfrm>
            <a:off x="2428860" y="5753417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Α</a:t>
            </a:r>
            <a:endParaRPr lang="en-US" sz="2400" dirty="0" smtClean="0"/>
          </a:p>
        </p:txBody>
      </p:sp>
      <p:grpSp>
        <p:nvGrpSpPr>
          <p:cNvPr id="37" name="36 - Ομάδα"/>
          <p:cNvGrpSpPr/>
          <p:nvPr/>
        </p:nvGrpSpPr>
        <p:grpSpPr>
          <a:xfrm>
            <a:off x="2500298" y="5715016"/>
            <a:ext cx="214314" cy="142876"/>
            <a:chOff x="6286512" y="3000372"/>
            <a:chExt cx="214314" cy="142876"/>
          </a:xfrm>
        </p:grpSpPr>
        <p:cxnSp>
          <p:nvCxnSpPr>
            <p:cNvPr id="38" name="37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38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39 - Ελεύθερη σχεδίαση"/>
          <p:cNvSpPr/>
          <p:nvPr/>
        </p:nvSpPr>
        <p:spPr>
          <a:xfrm>
            <a:off x="2576733" y="4093698"/>
            <a:ext cx="279009" cy="379828"/>
          </a:xfrm>
          <a:custGeom>
            <a:avLst/>
            <a:gdLst>
              <a:gd name="connsiteX0" fmla="*/ 39858 w 279009"/>
              <a:gd name="connsiteY0" fmla="*/ 379828 h 379828"/>
              <a:gd name="connsiteX1" fmla="*/ 39858 w 279009"/>
              <a:gd name="connsiteY1" fmla="*/ 182880 h 379828"/>
              <a:gd name="connsiteX2" fmla="*/ 279009 w 279009"/>
              <a:gd name="connsiteY2" fmla="*/ 0 h 379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9009" h="379828">
                <a:moveTo>
                  <a:pt x="39858" y="379828"/>
                </a:moveTo>
                <a:cubicBezTo>
                  <a:pt x="19929" y="313006"/>
                  <a:pt x="0" y="246185"/>
                  <a:pt x="39858" y="182880"/>
                </a:cubicBezTo>
                <a:cubicBezTo>
                  <a:pt x="79716" y="119575"/>
                  <a:pt x="179362" y="59787"/>
                  <a:pt x="279009" y="0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40 - TextBox"/>
          <p:cNvSpPr txBox="1"/>
          <p:nvPr/>
        </p:nvSpPr>
        <p:spPr>
          <a:xfrm>
            <a:off x="4500562" y="4824723"/>
            <a:ext cx="10715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Α Β Γ</a:t>
            </a:r>
            <a:endParaRPr lang="en-US" sz="2400" dirty="0" smtClean="0"/>
          </a:p>
        </p:txBody>
      </p:sp>
      <p:grpSp>
        <p:nvGrpSpPr>
          <p:cNvPr id="42" name="41 - Ομάδα"/>
          <p:cNvGrpSpPr/>
          <p:nvPr/>
        </p:nvGrpSpPr>
        <p:grpSpPr>
          <a:xfrm>
            <a:off x="4786314" y="4786322"/>
            <a:ext cx="214314" cy="142876"/>
            <a:chOff x="6286512" y="3000372"/>
            <a:chExt cx="214314" cy="142876"/>
          </a:xfrm>
        </p:grpSpPr>
        <p:cxnSp>
          <p:nvCxnSpPr>
            <p:cNvPr id="43" name="42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43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5" name="44 - TextBox"/>
          <p:cNvSpPr txBox="1"/>
          <p:nvPr/>
        </p:nvSpPr>
        <p:spPr>
          <a:xfrm>
            <a:off x="5857884" y="4714884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ή   </a:t>
            </a:r>
            <a:endParaRPr lang="en-US" sz="2400" dirty="0" smtClean="0"/>
          </a:p>
        </p:txBody>
      </p:sp>
      <p:sp>
        <p:nvSpPr>
          <p:cNvPr id="46" name="45 - TextBox"/>
          <p:cNvSpPr txBox="1"/>
          <p:nvPr/>
        </p:nvSpPr>
        <p:spPr>
          <a:xfrm>
            <a:off x="6929454" y="4753285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Β</a:t>
            </a:r>
            <a:endParaRPr lang="en-US" sz="2400" dirty="0" smtClean="0"/>
          </a:p>
        </p:txBody>
      </p:sp>
      <p:grpSp>
        <p:nvGrpSpPr>
          <p:cNvPr id="47" name="46 - Ομάδα"/>
          <p:cNvGrpSpPr/>
          <p:nvPr/>
        </p:nvGrpSpPr>
        <p:grpSpPr>
          <a:xfrm>
            <a:off x="7000892" y="4714884"/>
            <a:ext cx="214314" cy="142876"/>
            <a:chOff x="6286512" y="3000372"/>
            <a:chExt cx="214314" cy="142876"/>
          </a:xfrm>
        </p:grpSpPr>
        <p:cxnSp>
          <p:nvCxnSpPr>
            <p:cNvPr id="48" name="47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48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4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4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2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6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2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6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/>
      <p:bldP spid="26" grpId="0"/>
      <p:bldP spid="12" grpId="0" animBg="1"/>
      <p:bldP spid="13" grpId="0"/>
      <p:bldP spid="13" grpId="1"/>
      <p:bldP spid="19" grpId="0"/>
      <p:bldP spid="19" grpId="1"/>
      <p:bldP spid="20" grpId="0"/>
      <p:bldP spid="20" grpId="1"/>
      <p:bldP spid="30" grpId="0" animBg="1"/>
      <p:bldP spid="31" grpId="0"/>
      <p:bldP spid="31" grpId="1"/>
      <p:bldP spid="35" grpId="0"/>
      <p:bldP spid="35" grpId="1"/>
      <p:bldP spid="36" grpId="0"/>
      <p:bldP spid="36" grpId="1"/>
      <p:bldP spid="40" grpId="0" animBg="1"/>
      <p:bldP spid="41" grpId="0"/>
      <p:bldP spid="41" grpId="1"/>
      <p:bldP spid="45" grpId="0"/>
      <p:bldP spid="45" grpId="1"/>
      <p:bldP spid="46" grpId="0"/>
      <p:bldP spid="46" grpId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- TextBox"/>
          <p:cNvSpPr txBox="1"/>
          <p:nvPr/>
        </p:nvSpPr>
        <p:spPr>
          <a:xfrm>
            <a:off x="2714612" y="0"/>
            <a:ext cx="45720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C00000"/>
                </a:solidFill>
              </a:rPr>
              <a:t>Τρίγωνα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15" name="14 - Ισοσκελές τρίγωνο"/>
          <p:cNvSpPr/>
          <p:nvPr/>
        </p:nvSpPr>
        <p:spPr>
          <a:xfrm>
            <a:off x="2428860" y="2324393"/>
            <a:ext cx="2571768" cy="3143272"/>
          </a:xfrm>
          <a:prstGeom prst="triangle">
            <a:avLst>
              <a:gd name="adj" fmla="val 16784"/>
            </a:avLst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22 - TextBox"/>
          <p:cNvSpPr txBox="1"/>
          <p:nvPr/>
        </p:nvSpPr>
        <p:spPr>
          <a:xfrm>
            <a:off x="2071670" y="5253351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Α</a:t>
            </a:r>
            <a:endParaRPr lang="en-US" sz="2400" dirty="0" smtClean="0"/>
          </a:p>
        </p:txBody>
      </p:sp>
      <p:sp>
        <p:nvSpPr>
          <p:cNvPr id="24" name="23 - TextBox"/>
          <p:cNvSpPr txBox="1"/>
          <p:nvPr/>
        </p:nvSpPr>
        <p:spPr>
          <a:xfrm>
            <a:off x="5000628" y="5253351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Β</a:t>
            </a:r>
            <a:endParaRPr lang="en-US" sz="2400" dirty="0" smtClean="0"/>
          </a:p>
        </p:txBody>
      </p:sp>
      <p:sp>
        <p:nvSpPr>
          <p:cNvPr id="25" name="24 - TextBox"/>
          <p:cNvSpPr txBox="1"/>
          <p:nvPr/>
        </p:nvSpPr>
        <p:spPr>
          <a:xfrm>
            <a:off x="2571736" y="1895765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Γ</a:t>
            </a:r>
            <a:endParaRPr lang="en-US" sz="2400" dirty="0" smtClean="0"/>
          </a:p>
        </p:txBody>
      </p:sp>
      <p:sp>
        <p:nvSpPr>
          <p:cNvPr id="26" name="25 - TextBox"/>
          <p:cNvSpPr txBox="1"/>
          <p:nvPr/>
        </p:nvSpPr>
        <p:spPr>
          <a:xfrm>
            <a:off x="4572000" y="500042"/>
            <a:ext cx="457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Τα τρίγωνα έχουν </a:t>
            </a:r>
            <a:r>
              <a:rPr lang="el-GR" sz="2400" u="sng" dirty="0" smtClean="0"/>
              <a:t>τρεις πλευρές</a:t>
            </a:r>
            <a:r>
              <a:rPr lang="el-GR" sz="2400" dirty="0" smtClean="0"/>
              <a:t>.</a:t>
            </a:r>
          </a:p>
          <a:p>
            <a:endParaRPr lang="el-GR" sz="2400" b="1" dirty="0" smtClean="0"/>
          </a:p>
        </p:txBody>
      </p:sp>
      <p:sp>
        <p:nvSpPr>
          <p:cNvPr id="12" name="11 - Ελεύθερη σχεδίαση"/>
          <p:cNvSpPr/>
          <p:nvPr/>
        </p:nvSpPr>
        <p:spPr>
          <a:xfrm>
            <a:off x="2799923" y="2697421"/>
            <a:ext cx="267287" cy="159434"/>
          </a:xfrm>
          <a:custGeom>
            <a:avLst/>
            <a:gdLst>
              <a:gd name="connsiteX0" fmla="*/ 0 w 267287"/>
              <a:gd name="connsiteY0" fmla="*/ 28136 h 159434"/>
              <a:gd name="connsiteX1" fmla="*/ 140677 w 267287"/>
              <a:gd name="connsiteY1" fmla="*/ 154745 h 159434"/>
              <a:gd name="connsiteX2" fmla="*/ 267287 w 267287"/>
              <a:gd name="connsiteY2" fmla="*/ 0 h 159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7287" h="159434">
                <a:moveTo>
                  <a:pt x="0" y="28136"/>
                </a:moveTo>
                <a:cubicBezTo>
                  <a:pt x="48064" y="93785"/>
                  <a:pt x="96129" y="159434"/>
                  <a:pt x="140677" y="154745"/>
                </a:cubicBezTo>
                <a:cubicBezTo>
                  <a:pt x="185225" y="150056"/>
                  <a:pt x="226256" y="75028"/>
                  <a:pt x="267287" y="0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29 - Ελεύθερη σχεδίαση"/>
          <p:cNvSpPr/>
          <p:nvPr/>
        </p:nvSpPr>
        <p:spPr>
          <a:xfrm>
            <a:off x="2448231" y="5131132"/>
            <a:ext cx="262597" cy="323557"/>
          </a:xfrm>
          <a:custGeom>
            <a:avLst/>
            <a:gdLst>
              <a:gd name="connsiteX0" fmla="*/ 0 w 262597"/>
              <a:gd name="connsiteY0" fmla="*/ 0 h 323557"/>
              <a:gd name="connsiteX1" fmla="*/ 196948 w 262597"/>
              <a:gd name="connsiteY1" fmla="*/ 70338 h 323557"/>
              <a:gd name="connsiteX2" fmla="*/ 253219 w 262597"/>
              <a:gd name="connsiteY2" fmla="*/ 196948 h 323557"/>
              <a:gd name="connsiteX3" fmla="*/ 253219 w 262597"/>
              <a:gd name="connsiteY3" fmla="*/ 323557 h 3235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2597" h="323557">
                <a:moveTo>
                  <a:pt x="0" y="0"/>
                </a:moveTo>
                <a:cubicBezTo>
                  <a:pt x="77372" y="18756"/>
                  <a:pt x="154745" y="37513"/>
                  <a:pt x="196948" y="70338"/>
                </a:cubicBezTo>
                <a:cubicBezTo>
                  <a:pt x="239151" y="103163"/>
                  <a:pt x="243841" y="154745"/>
                  <a:pt x="253219" y="196948"/>
                </a:cubicBezTo>
                <a:cubicBezTo>
                  <a:pt x="262597" y="239151"/>
                  <a:pt x="257908" y="281354"/>
                  <a:pt x="253219" y="323557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39 - Ελεύθερη σχεδίαση"/>
          <p:cNvSpPr/>
          <p:nvPr/>
        </p:nvSpPr>
        <p:spPr>
          <a:xfrm>
            <a:off x="4434121" y="5060793"/>
            <a:ext cx="279009" cy="379828"/>
          </a:xfrm>
          <a:custGeom>
            <a:avLst/>
            <a:gdLst>
              <a:gd name="connsiteX0" fmla="*/ 39858 w 279009"/>
              <a:gd name="connsiteY0" fmla="*/ 379828 h 379828"/>
              <a:gd name="connsiteX1" fmla="*/ 39858 w 279009"/>
              <a:gd name="connsiteY1" fmla="*/ 182880 h 379828"/>
              <a:gd name="connsiteX2" fmla="*/ 279009 w 279009"/>
              <a:gd name="connsiteY2" fmla="*/ 0 h 379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9009" h="379828">
                <a:moveTo>
                  <a:pt x="39858" y="379828"/>
                </a:moveTo>
                <a:cubicBezTo>
                  <a:pt x="19929" y="313006"/>
                  <a:pt x="0" y="246185"/>
                  <a:pt x="39858" y="182880"/>
                </a:cubicBezTo>
                <a:cubicBezTo>
                  <a:pt x="79716" y="119575"/>
                  <a:pt x="179362" y="59787"/>
                  <a:pt x="279009" y="0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41 - TextBox"/>
          <p:cNvSpPr txBox="1"/>
          <p:nvPr/>
        </p:nvSpPr>
        <p:spPr>
          <a:xfrm>
            <a:off x="642910" y="3643314"/>
            <a:ext cx="18573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Πλευρά ΑΓ</a:t>
            </a:r>
            <a:endParaRPr lang="en-US" sz="2400" dirty="0" smtClean="0"/>
          </a:p>
        </p:txBody>
      </p:sp>
      <p:sp>
        <p:nvSpPr>
          <p:cNvPr id="47" name="46 - TextBox"/>
          <p:cNvSpPr txBox="1"/>
          <p:nvPr/>
        </p:nvSpPr>
        <p:spPr>
          <a:xfrm>
            <a:off x="4214810" y="3214686"/>
            <a:ext cx="18573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Πλευρά ΓΒ</a:t>
            </a:r>
            <a:endParaRPr lang="en-US" sz="2400" dirty="0" smtClean="0"/>
          </a:p>
        </p:txBody>
      </p:sp>
      <p:sp>
        <p:nvSpPr>
          <p:cNvPr id="50" name="49 - TextBox"/>
          <p:cNvSpPr txBox="1"/>
          <p:nvPr/>
        </p:nvSpPr>
        <p:spPr>
          <a:xfrm>
            <a:off x="2571736" y="5786454"/>
            <a:ext cx="18573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Πλευρά ΑΒ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/>
      <p:bldP spid="26" grpId="0"/>
      <p:bldP spid="12" grpId="0" animBg="1"/>
      <p:bldP spid="30" grpId="0" animBg="1"/>
      <p:bldP spid="40" grpId="0" animBg="1"/>
      <p:bldP spid="42" grpId="0"/>
      <p:bldP spid="47" grpId="0"/>
      <p:bldP spid="50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- TextBox"/>
          <p:cNvSpPr txBox="1"/>
          <p:nvPr/>
        </p:nvSpPr>
        <p:spPr>
          <a:xfrm>
            <a:off x="2714612" y="0"/>
            <a:ext cx="45720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C00000"/>
                </a:solidFill>
              </a:rPr>
              <a:t>Τρίγωνα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15" name="14 - Ισοσκελές τρίγωνο"/>
          <p:cNvSpPr/>
          <p:nvPr/>
        </p:nvSpPr>
        <p:spPr>
          <a:xfrm>
            <a:off x="571472" y="1357298"/>
            <a:ext cx="2571768" cy="3143272"/>
          </a:xfrm>
          <a:prstGeom prst="triangle">
            <a:avLst>
              <a:gd name="adj" fmla="val 16784"/>
            </a:avLst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22 - TextBox"/>
          <p:cNvSpPr txBox="1"/>
          <p:nvPr/>
        </p:nvSpPr>
        <p:spPr>
          <a:xfrm>
            <a:off x="214282" y="4286256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Δ</a:t>
            </a:r>
            <a:endParaRPr lang="en-US" sz="2400" dirty="0" smtClean="0"/>
          </a:p>
        </p:txBody>
      </p:sp>
      <p:sp>
        <p:nvSpPr>
          <p:cNvPr id="24" name="23 - TextBox"/>
          <p:cNvSpPr txBox="1"/>
          <p:nvPr/>
        </p:nvSpPr>
        <p:spPr>
          <a:xfrm>
            <a:off x="3143240" y="4286256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Ζ</a:t>
            </a:r>
            <a:endParaRPr lang="en-US" sz="2400" dirty="0" smtClean="0"/>
          </a:p>
        </p:txBody>
      </p:sp>
      <p:sp>
        <p:nvSpPr>
          <p:cNvPr id="25" name="24 - TextBox"/>
          <p:cNvSpPr txBox="1"/>
          <p:nvPr/>
        </p:nvSpPr>
        <p:spPr>
          <a:xfrm>
            <a:off x="714348" y="928670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Ε</a:t>
            </a:r>
            <a:endParaRPr lang="en-US" sz="2400" dirty="0" smtClean="0"/>
          </a:p>
        </p:txBody>
      </p:sp>
      <p:sp>
        <p:nvSpPr>
          <p:cNvPr id="26" name="25 - TextBox"/>
          <p:cNvSpPr txBox="1"/>
          <p:nvPr/>
        </p:nvSpPr>
        <p:spPr>
          <a:xfrm>
            <a:off x="4572000" y="642919"/>
            <a:ext cx="457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Έστω το τρίγωνο ΔΕΖ </a:t>
            </a:r>
          </a:p>
          <a:p>
            <a:endParaRPr lang="el-GR" sz="2400" b="1" dirty="0" smtClean="0"/>
          </a:p>
        </p:txBody>
      </p:sp>
      <p:sp>
        <p:nvSpPr>
          <p:cNvPr id="12" name="11 - Ελεύθερη σχεδίαση"/>
          <p:cNvSpPr/>
          <p:nvPr/>
        </p:nvSpPr>
        <p:spPr>
          <a:xfrm>
            <a:off x="942535" y="1730326"/>
            <a:ext cx="267287" cy="159434"/>
          </a:xfrm>
          <a:custGeom>
            <a:avLst/>
            <a:gdLst>
              <a:gd name="connsiteX0" fmla="*/ 0 w 267287"/>
              <a:gd name="connsiteY0" fmla="*/ 28136 h 159434"/>
              <a:gd name="connsiteX1" fmla="*/ 140677 w 267287"/>
              <a:gd name="connsiteY1" fmla="*/ 154745 h 159434"/>
              <a:gd name="connsiteX2" fmla="*/ 267287 w 267287"/>
              <a:gd name="connsiteY2" fmla="*/ 0 h 159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7287" h="159434">
                <a:moveTo>
                  <a:pt x="0" y="28136"/>
                </a:moveTo>
                <a:cubicBezTo>
                  <a:pt x="48064" y="93785"/>
                  <a:pt x="96129" y="159434"/>
                  <a:pt x="140677" y="154745"/>
                </a:cubicBezTo>
                <a:cubicBezTo>
                  <a:pt x="185225" y="150056"/>
                  <a:pt x="226256" y="75028"/>
                  <a:pt x="267287" y="0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12 - TextBox"/>
          <p:cNvSpPr txBox="1"/>
          <p:nvPr/>
        </p:nvSpPr>
        <p:spPr>
          <a:xfrm>
            <a:off x="5072066" y="1967203"/>
            <a:ext cx="10715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ΔΕΖ</a:t>
            </a:r>
            <a:endParaRPr lang="en-US" sz="2400" dirty="0" smtClean="0"/>
          </a:p>
        </p:txBody>
      </p:sp>
      <p:grpSp>
        <p:nvGrpSpPr>
          <p:cNvPr id="2" name="13 - Ομάδα"/>
          <p:cNvGrpSpPr/>
          <p:nvPr/>
        </p:nvGrpSpPr>
        <p:grpSpPr>
          <a:xfrm>
            <a:off x="5357818" y="1928802"/>
            <a:ext cx="214314" cy="142876"/>
            <a:chOff x="6286512" y="3000372"/>
            <a:chExt cx="214314" cy="142876"/>
          </a:xfrm>
        </p:grpSpPr>
        <p:cxnSp>
          <p:nvCxnSpPr>
            <p:cNvPr id="17" name="16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17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18 - TextBox"/>
          <p:cNvSpPr txBox="1"/>
          <p:nvPr/>
        </p:nvSpPr>
        <p:spPr>
          <a:xfrm>
            <a:off x="6072198" y="1928802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ή   </a:t>
            </a:r>
            <a:endParaRPr lang="en-US" sz="2400" dirty="0" smtClean="0"/>
          </a:p>
        </p:txBody>
      </p:sp>
      <p:sp>
        <p:nvSpPr>
          <p:cNvPr id="20" name="19 - TextBox"/>
          <p:cNvSpPr txBox="1"/>
          <p:nvPr/>
        </p:nvSpPr>
        <p:spPr>
          <a:xfrm>
            <a:off x="6858016" y="1895765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Ε</a:t>
            </a:r>
            <a:endParaRPr lang="en-US" sz="2400" dirty="0" smtClean="0"/>
          </a:p>
        </p:txBody>
      </p:sp>
      <p:grpSp>
        <p:nvGrpSpPr>
          <p:cNvPr id="3" name="21 - Ομάδα"/>
          <p:cNvGrpSpPr/>
          <p:nvPr/>
        </p:nvGrpSpPr>
        <p:grpSpPr>
          <a:xfrm>
            <a:off x="6929454" y="1857364"/>
            <a:ext cx="214314" cy="142876"/>
            <a:chOff x="6286512" y="3000372"/>
            <a:chExt cx="214314" cy="142876"/>
          </a:xfrm>
        </p:grpSpPr>
        <p:cxnSp>
          <p:nvCxnSpPr>
            <p:cNvPr id="27" name="26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27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- Ελεύθερη σχεδίαση"/>
          <p:cNvSpPr/>
          <p:nvPr/>
        </p:nvSpPr>
        <p:spPr>
          <a:xfrm>
            <a:off x="590843" y="4164037"/>
            <a:ext cx="262597" cy="323557"/>
          </a:xfrm>
          <a:custGeom>
            <a:avLst/>
            <a:gdLst>
              <a:gd name="connsiteX0" fmla="*/ 0 w 262597"/>
              <a:gd name="connsiteY0" fmla="*/ 0 h 323557"/>
              <a:gd name="connsiteX1" fmla="*/ 196948 w 262597"/>
              <a:gd name="connsiteY1" fmla="*/ 70338 h 323557"/>
              <a:gd name="connsiteX2" fmla="*/ 253219 w 262597"/>
              <a:gd name="connsiteY2" fmla="*/ 196948 h 323557"/>
              <a:gd name="connsiteX3" fmla="*/ 253219 w 262597"/>
              <a:gd name="connsiteY3" fmla="*/ 323557 h 3235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2597" h="323557">
                <a:moveTo>
                  <a:pt x="0" y="0"/>
                </a:moveTo>
                <a:cubicBezTo>
                  <a:pt x="77372" y="18756"/>
                  <a:pt x="154745" y="37513"/>
                  <a:pt x="196948" y="70338"/>
                </a:cubicBezTo>
                <a:cubicBezTo>
                  <a:pt x="239151" y="103163"/>
                  <a:pt x="243841" y="154745"/>
                  <a:pt x="253219" y="196948"/>
                </a:cubicBezTo>
                <a:cubicBezTo>
                  <a:pt x="262597" y="239151"/>
                  <a:pt x="257908" y="281354"/>
                  <a:pt x="253219" y="323557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30 - TextBox"/>
          <p:cNvSpPr txBox="1"/>
          <p:nvPr/>
        </p:nvSpPr>
        <p:spPr>
          <a:xfrm>
            <a:off x="5072066" y="3395963"/>
            <a:ext cx="10715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ΖΔΕ</a:t>
            </a:r>
            <a:endParaRPr lang="en-US" sz="2400" dirty="0" smtClean="0"/>
          </a:p>
        </p:txBody>
      </p:sp>
      <p:grpSp>
        <p:nvGrpSpPr>
          <p:cNvPr id="4" name="31 - Ομάδα"/>
          <p:cNvGrpSpPr/>
          <p:nvPr/>
        </p:nvGrpSpPr>
        <p:grpSpPr>
          <a:xfrm>
            <a:off x="5357818" y="3357562"/>
            <a:ext cx="214314" cy="142876"/>
            <a:chOff x="6286512" y="3000372"/>
            <a:chExt cx="214314" cy="142876"/>
          </a:xfrm>
        </p:grpSpPr>
        <p:cxnSp>
          <p:nvCxnSpPr>
            <p:cNvPr id="33" name="32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33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34 - TextBox"/>
          <p:cNvSpPr txBox="1"/>
          <p:nvPr/>
        </p:nvSpPr>
        <p:spPr>
          <a:xfrm>
            <a:off x="6429388" y="3286124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ή   </a:t>
            </a:r>
            <a:endParaRPr lang="en-US" sz="2400" dirty="0" smtClean="0"/>
          </a:p>
        </p:txBody>
      </p:sp>
      <p:sp>
        <p:nvSpPr>
          <p:cNvPr id="36" name="35 - TextBox"/>
          <p:cNvSpPr txBox="1"/>
          <p:nvPr/>
        </p:nvSpPr>
        <p:spPr>
          <a:xfrm>
            <a:off x="7358082" y="3324525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Δ</a:t>
            </a:r>
            <a:endParaRPr lang="en-US" sz="2400" dirty="0" smtClean="0"/>
          </a:p>
        </p:txBody>
      </p:sp>
      <p:grpSp>
        <p:nvGrpSpPr>
          <p:cNvPr id="5" name="36 - Ομάδα"/>
          <p:cNvGrpSpPr/>
          <p:nvPr/>
        </p:nvGrpSpPr>
        <p:grpSpPr>
          <a:xfrm>
            <a:off x="7429520" y="3286124"/>
            <a:ext cx="214314" cy="142876"/>
            <a:chOff x="6286512" y="3000372"/>
            <a:chExt cx="214314" cy="142876"/>
          </a:xfrm>
        </p:grpSpPr>
        <p:cxnSp>
          <p:nvCxnSpPr>
            <p:cNvPr id="38" name="37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38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39 - Ελεύθερη σχεδίαση"/>
          <p:cNvSpPr/>
          <p:nvPr/>
        </p:nvSpPr>
        <p:spPr>
          <a:xfrm>
            <a:off x="2576733" y="4093698"/>
            <a:ext cx="279009" cy="379828"/>
          </a:xfrm>
          <a:custGeom>
            <a:avLst/>
            <a:gdLst>
              <a:gd name="connsiteX0" fmla="*/ 39858 w 279009"/>
              <a:gd name="connsiteY0" fmla="*/ 379828 h 379828"/>
              <a:gd name="connsiteX1" fmla="*/ 39858 w 279009"/>
              <a:gd name="connsiteY1" fmla="*/ 182880 h 379828"/>
              <a:gd name="connsiteX2" fmla="*/ 279009 w 279009"/>
              <a:gd name="connsiteY2" fmla="*/ 0 h 379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9009" h="379828">
                <a:moveTo>
                  <a:pt x="39858" y="379828"/>
                </a:moveTo>
                <a:cubicBezTo>
                  <a:pt x="19929" y="313006"/>
                  <a:pt x="0" y="246185"/>
                  <a:pt x="39858" y="182880"/>
                </a:cubicBezTo>
                <a:cubicBezTo>
                  <a:pt x="79716" y="119575"/>
                  <a:pt x="179362" y="59787"/>
                  <a:pt x="279009" y="0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40 - TextBox"/>
          <p:cNvSpPr txBox="1"/>
          <p:nvPr/>
        </p:nvSpPr>
        <p:spPr>
          <a:xfrm>
            <a:off x="5000628" y="4753285"/>
            <a:ext cx="10715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ΕΖΔ</a:t>
            </a:r>
            <a:endParaRPr lang="en-US" sz="2400" dirty="0" smtClean="0"/>
          </a:p>
        </p:txBody>
      </p:sp>
      <p:grpSp>
        <p:nvGrpSpPr>
          <p:cNvPr id="6" name="41 - Ομάδα"/>
          <p:cNvGrpSpPr/>
          <p:nvPr/>
        </p:nvGrpSpPr>
        <p:grpSpPr>
          <a:xfrm>
            <a:off x="5286380" y="4714884"/>
            <a:ext cx="214314" cy="142876"/>
            <a:chOff x="6286512" y="3000372"/>
            <a:chExt cx="214314" cy="142876"/>
          </a:xfrm>
        </p:grpSpPr>
        <p:cxnSp>
          <p:nvCxnSpPr>
            <p:cNvPr id="43" name="42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43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5" name="44 - TextBox"/>
          <p:cNvSpPr txBox="1"/>
          <p:nvPr/>
        </p:nvSpPr>
        <p:spPr>
          <a:xfrm>
            <a:off x="6357950" y="4643446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ή   </a:t>
            </a:r>
            <a:endParaRPr lang="en-US" sz="2400" dirty="0" smtClean="0"/>
          </a:p>
        </p:txBody>
      </p:sp>
      <p:sp>
        <p:nvSpPr>
          <p:cNvPr id="46" name="45 - TextBox"/>
          <p:cNvSpPr txBox="1"/>
          <p:nvPr/>
        </p:nvSpPr>
        <p:spPr>
          <a:xfrm>
            <a:off x="7429520" y="4681847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Ζ</a:t>
            </a:r>
            <a:endParaRPr lang="en-US" sz="2400" dirty="0" smtClean="0"/>
          </a:p>
        </p:txBody>
      </p:sp>
      <p:grpSp>
        <p:nvGrpSpPr>
          <p:cNvPr id="7" name="46 - Ομάδα"/>
          <p:cNvGrpSpPr/>
          <p:nvPr/>
        </p:nvGrpSpPr>
        <p:grpSpPr>
          <a:xfrm>
            <a:off x="7500958" y="4643446"/>
            <a:ext cx="214314" cy="142876"/>
            <a:chOff x="6286512" y="3000372"/>
            <a:chExt cx="214314" cy="142876"/>
          </a:xfrm>
        </p:grpSpPr>
        <p:cxnSp>
          <p:nvCxnSpPr>
            <p:cNvPr id="48" name="47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48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2" name="41 - TextBox"/>
          <p:cNvSpPr txBox="1"/>
          <p:nvPr/>
        </p:nvSpPr>
        <p:spPr>
          <a:xfrm>
            <a:off x="3071802" y="1428736"/>
            <a:ext cx="32147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Έχει </a:t>
            </a:r>
            <a:r>
              <a:rPr lang="el-GR" sz="2400" u="sng" dirty="0" smtClean="0">
                <a:solidFill>
                  <a:srgbClr val="FF0000"/>
                </a:solidFill>
              </a:rPr>
              <a:t>γωνίες</a:t>
            </a:r>
            <a:r>
              <a:rPr lang="el-GR" sz="2400" dirty="0" smtClean="0"/>
              <a:t>:</a:t>
            </a:r>
            <a:endParaRPr lang="el-GR" sz="2400" b="1" dirty="0" smtClean="0"/>
          </a:p>
        </p:txBody>
      </p:sp>
      <p:sp>
        <p:nvSpPr>
          <p:cNvPr id="47" name="46 - TextBox"/>
          <p:cNvSpPr txBox="1"/>
          <p:nvPr/>
        </p:nvSpPr>
        <p:spPr>
          <a:xfrm>
            <a:off x="571472" y="6110607"/>
            <a:ext cx="19288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Έχει </a:t>
            </a:r>
            <a:r>
              <a:rPr lang="el-GR" sz="2400" u="sng" dirty="0" smtClean="0">
                <a:solidFill>
                  <a:srgbClr val="FF0000"/>
                </a:solidFill>
              </a:rPr>
              <a:t>πλευρές</a:t>
            </a:r>
            <a:r>
              <a:rPr lang="el-GR" sz="2400" dirty="0" smtClean="0"/>
              <a:t>:</a:t>
            </a:r>
            <a:endParaRPr lang="el-GR" sz="2400" b="1" dirty="0" smtClean="0"/>
          </a:p>
        </p:txBody>
      </p:sp>
      <p:sp>
        <p:nvSpPr>
          <p:cNvPr id="50" name="49 - TextBox"/>
          <p:cNvSpPr txBox="1"/>
          <p:nvPr/>
        </p:nvSpPr>
        <p:spPr>
          <a:xfrm>
            <a:off x="2643174" y="6110607"/>
            <a:ext cx="7858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ΔΖ</a:t>
            </a:r>
            <a:endParaRPr lang="en-US" sz="2400" dirty="0" smtClean="0"/>
          </a:p>
        </p:txBody>
      </p:sp>
      <p:sp>
        <p:nvSpPr>
          <p:cNvPr id="51" name="50 - TextBox"/>
          <p:cNvSpPr txBox="1"/>
          <p:nvPr/>
        </p:nvSpPr>
        <p:spPr>
          <a:xfrm>
            <a:off x="3714744" y="6110607"/>
            <a:ext cx="7858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ΖΕ</a:t>
            </a:r>
            <a:endParaRPr lang="en-US" sz="2400" dirty="0" smtClean="0"/>
          </a:p>
        </p:txBody>
      </p:sp>
      <p:sp>
        <p:nvSpPr>
          <p:cNvPr id="52" name="51 - TextBox"/>
          <p:cNvSpPr txBox="1"/>
          <p:nvPr/>
        </p:nvSpPr>
        <p:spPr>
          <a:xfrm>
            <a:off x="4714876" y="6110607"/>
            <a:ext cx="7858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ΔΕ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2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2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2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2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/>
      <p:bldP spid="26" grpId="0"/>
      <p:bldP spid="12" grpId="0" animBg="1"/>
      <p:bldP spid="13" grpId="0"/>
      <p:bldP spid="13" grpId="1"/>
      <p:bldP spid="19" grpId="0"/>
      <p:bldP spid="19" grpId="1"/>
      <p:bldP spid="20" grpId="0"/>
      <p:bldP spid="20" grpId="1"/>
      <p:bldP spid="30" grpId="0" animBg="1"/>
      <p:bldP spid="31" grpId="0"/>
      <p:bldP spid="31" grpId="1"/>
      <p:bldP spid="35" grpId="0"/>
      <p:bldP spid="35" grpId="1"/>
      <p:bldP spid="36" grpId="0"/>
      <p:bldP spid="36" grpId="1"/>
      <p:bldP spid="40" grpId="0" animBg="1"/>
      <p:bldP spid="41" grpId="0"/>
      <p:bldP spid="41" grpId="1"/>
      <p:bldP spid="45" grpId="0"/>
      <p:bldP spid="45" grpId="1"/>
      <p:bldP spid="46" grpId="0"/>
      <p:bldP spid="46" grpId="1"/>
      <p:bldP spid="42" grpId="0"/>
      <p:bldP spid="47" grpId="0"/>
      <p:bldP spid="50" grpId="0"/>
      <p:bldP spid="50" grpId="1"/>
      <p:bldP spid="51" grpId="0"/>
      <p:bldP spid="51" grpId="1"/>
      <p:bldP spid="52" grpId="0"/>
      <p:bldP spid="52" grpId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- TextBox"/>
          <p:cNvSpPr txBox="1"/>
          <p:nvPr/>
        </p:nvSpPr>
        <p:spPr>
          <a:xfrm>
            <a:off x="2714612" y="0"/>
            <a:ext cx="45720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C00000"/>
                </a:solidFill>
              </a:rPr>
              <a:t>Τρίγωνα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15" name="14 - Ισοσκελές τρίγωνο"/>
          <p:cNvSpPr/>
          <p:nvPr/>
        </p:nvSpPr>
        <p:spPr>
          <a:xfrm>
            <a:off x="571472" y="1357298"/>
            <a:ext cx="2571768" cy="3143272"/>
          </a:xfrm>
          <a:prstGeom prst="triangle">
            <a:avLst>
              <a:gd name="adj" fmla="val 16784"/>
            </a:avLst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22 - TextBox"/>
          <p:cNvSpPr txBox="1"/>
          <p:nvPr/>
        </p:nvSpPr>
        <p:spPr>
          <a:xfrm>
            <a:off x="214282" y="4286256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Δ</a:t>
            </a:r>
            <a:endParaRPr lang="en-US" sz="2400" dirty="0" smtClean="0"/>
          </a:p>
        </p:txBody>
      </p:sp>
      <p:sp>
        <p:nvSpPr>
          <p:cNvPr id="24" name="23 - TextBox"/>
          <p:cNvSpPr txBox="1"/>
          <p:nvPr/>
        </p:nvSpPr>
        <p:spPr>
          <a:xfrm>
            <a:off x="3143240" y="4286256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Ζ</a:t>
            </a:r>
            <a:endParaRPr lang="en-US" sz="2400" dirty="0" smtClean="0"/>
          </a:p>
        </p:txBody>
      </p:sp>
      <p:sp>
        <p:nvSpPr>
          <p:cNvPr id="25" name="24 - TextBox"/>
          <p:cNvSpPr txBox="1"/>
          <p:nvPr/>
        </p:nvSpPr>
        <p:spPr>
          <a:xfrm>
            <a:off x="714348" y="928670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Ε</a:t>
            </a:r>
            <a:endParaRPr lang="en-US" sz="2400" dirty="0" smtClean="0"/>
          </a:p>
        </p:txBody>
      </p:sp>
      <p:sp>
        <p:nvSpPr>
          <p:cNvPr id="26" name="25 - TextBox"/>
          <p:cNvSpPr txBox="1"/>
          <p:nvPr/>
        </p:nvSpPr>
        <p:spPr>
          <a:xfrm>
            <a:off x="4572000" y="642919"/>
            <a:ext cx="457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Έστω το τρίγωνο ΔΕΖ </a:t>
            </a:r>
          </a:p>
          <a:p>
            <a:endParaRPr lang="el-GR" sz="2400" b="1" dirty="0" smtClean="0"/>
          </a:p>
        </p:txBody>
      </p:sp>
      <p:sp>
        <p:nvSpPr>
          <p:cNvPr id="12" name="11 - Ελεύθερη σχεδίαση"/>
          <p:cNvSpPr/>
          <p:nvPr/>
        </p:nvSpPr>
        <p:spPr>
          <a:xfrm>
            <a:off x="942535" y="1730326"/>
            <a:ext cx="267287" cy="159434"/>
          </a:xfrm>
          <a:custGeom>
            <a:avLst/>
            <a:gdLst>
              <a:gd name="connsiteX0" fmla="*/ 0 w 267287"/>
              <a:gd name="connsiteY0" fmla="*/ 28136 h 159434"/>
              <a:gd name="connsiteX1" fmla="*/ 140677 w 267287"/>
              <a:gd name="connsiteY1" fmla="*/ 154745 h 159434"/>
              <a:gd name="connsiteX2" fmla="*/ 267287 w 267287"/>
              <a:gd name="connsiteY2" fmla="*/ 0 h 159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7287" h="159434">
                <a:moveTo>
                  <a:pt x="0" y="28136"/>
                </a:moveTo>
                <a:cubicBezTo>
                  <a:pt x="48064" y="93785"/>
                  <a:pt x="96129" y="159434"/>
                  <a:pt x="140677" y="154745"/>
                </a:cubicBezTo>
                <a:cubicBezTo>
                  <a:pt x="185225" y="150056"/>
                  <a:pt x="226256" y="75028"/>
                  <a:pt x="267287" y="0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19 - TextBox"/>
          <p:cNvSpPr txBox="1"/>
          <p:nvPr/>
        </p:nvSpPr>
        <p:spPr>
          <a:xfrm>
            <a:off x="5857884" y="1610013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Ε</a:t>
            </a:r>
            <a:endParaRPr lang="en-US" sz="2400" dirty="0" smtClean="0"/>
          </a:p>
        </p:txBody>
      </p:sp>
      <p:grpSp>
        <p:nvGrpSpPr>
          <p:cNvPr id="3" name="21 - Ομάδα"/>
          <p:cNvGrpSpPr/>
          <p:nvPr/>
        </p:nvGrpSpPr>
        <p:grpSpPr>
          <a:xfrm>
            <a:off x="5929322" y="1571612"/>
            <a:ext cx="214314" cy="142876"/>
            <a:chOff x="6286512" y="3000372"/>
            <a:chExt cx="214314" cy="142876"/>
          </a:xfrm>
        </p:grpSpPr>
        <p:cxnSp>
          <p:nvCxnSpPr>
            <p:cNvPr id="27" name="26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27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- Ελεύθερη σχεδίαση"/>
          <p:cNvSpPr/>
          <p:nvPr/>
        </p:nvSpPr>
        <p:spPr>
          <a:xfrm>
            <a:off x="590843" y="4164037"/>
            <a:ext cx="262597" cy="323557"/>
          </a:xfrm>
          <a:custGeom>
            <a:avLst/>
            <a:gdLst>
              <a:gd name="connsiteX0" fmla="*/ 0 w 262597"/>
              <a:gd name="connsiteY0" fmla="*/ 0 h 323557"/>
              <a:gd name="connsiteX1" fmla="*/ 196948 w 262597"/>
              <a:gd name="connsiteY1" fmla="*/ 70338 h 323557"/>
              <a:gd name="connsiteX2" fmla="*/ 253219 w 262597"/>
              <a:gd name="connsiteY2" fmla="*/ 196948 h 323557"/>
              <a:gd name="connsiteX3" fmla="*/ 253219 w 262597"/>
              <a:gd name="connsiteY3" fmla="*/ 323557 h 3235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2597" h="323557">
                <a:moveTo>
                  <a:pt x="0" y="0"/>
                </a:moveTo>
                <a:cubicBezTo>
                  <a:pt x="77372" y="18756"/>
                  <a:pt x="154745" y="37513"/>
                  <a:pt x="196948" y="70338"/>
                </a:cubicBezTo>
                <a:cubicBezTo>
                  <a:pt x="239151" y="103163"/>
                  <a:pt x="243841" y="154745"/>
                  <a:pt x="253219" y="196948"/>
                </a:cubicBezTo>
                <a:cubicBezTo>
                  <a:pt x="262597" y="239151"/>
                  <a:pt x="257908" y="281354"/>
                  <a:pt x="253219" y="323557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39 - Ελεύθερη σχεδίαση"/>
          <p:cNvSpPr/>
          <p:nvPr/>
        </p:nvSpPr>
        <p:spPr>
          <a:xfrm>
            <a:off x="2576733" y="4093698"/>
            <a:ext cx="279009" cy="379828"/>
          </a:xfrm>
          <a:custGeom>
            <a:avLst/>
            <a:gdLst>
              <a:gd name="connsiteX0" fmla="*/ 39858 w 279009"/>
              <a:gd name="connsiteY0" fmla="*/ 379828 h 379828"/>
              <a:gd name="connsiteX1" fmla="*/ 39858 w 279009"/>
              <a:gd name="connsiteY1" fmla="*/ 182880 h 379828"/>
              <a:gd name="connsiteX2" fmla="*/ 279009 w 279009"/>
              <a:gd name="connsiteY2" fmla="*/ 0 h 379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9009" h="379828">
                <a:moveTo>
                  <a:pt x="39858" y="379828"/>
                </a:moveTo>
                <a:cubicBezTo>
                  <a:pt x="19929" y="313006"/>
                  <a:pt x="0" y="246185"/>
                  <a:pt x="39858" y="182880"/>
                </a:cubicBezTo>
                <a:cubicBezTo>
                  <a:pt x="79716" y="119575"/>
                  <a:pt x="179362" y="59787"/>
                  <a:pt x="279009" y="0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52 - TextBox"/>
          <p:cNvSpPr txBox="1"/>
          <p:nvPr/>
        </p:nvSpPr>
        <p:spPr>
          <a:xfrm>
            <a:off x="4357654" y="1571612"/>
            <a:ext cx="47863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Η γωνία,            είναι </a:t>
            </a:r>
            <a:r>
              <a:rPr lang="el-GR" sz="2400" u="sng" dirty="0" smtClean="0"/>
              <a:t>περιεχόμενη γωνία (περιέχεται)  </a:t>
            </a:r>
            <a:r>
              <a:rPr lang="el-GR" sz="2400" dirty="0" smtClean="0"/>
              <a:t>των πλευρών ΔΕ και  ΕΖ  </a:t>
            </a:r>
            <a:endParaRPr lang="en-US" sz="2400" dirty="0" smtClean="0"/>
          </a:p>
        </p:txBody>
      </p:sp>
      <p:sp>
        <p:nvSpPr>
          <p:cNvPr id="55" name="54 - TextBox"/>
          <p:cNvSpPr txBox="1"/>
          <p:nvPr/>
        </p:nvSpPr>
        <p:spPr>
          <a:xfrm>
            <a:off x="1571636" y="5624658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Δ</a:t>
            </a:r>
            <a:endParaRPr lang="en-US" sz="2400" dirty="0" smtClean="0"/>
          </a:p>
        </p:txBody>
      </p:sp>
      <p:grpSp>
        <p:nvGrpSpPr>
          <p:cNvPr id="56" name="21 - Ομάδα"/>
          <p:cNvGrpSpPr/>
          <p:nvPr/>
        </p:nvGrpSpPr>
        <p:grpSpPr>
          <a:xfrm>
            <a:off x="1643074" y="5586257"/>
            <a:ext cx="214314" cy="142876"/>
            <a:chOff x="6286512" y="3000372"/>
            <a:chExt cx="214314" cy="142876"/>
          </a:xfrm>
        </p:grpSpPr>
        <p:cxnSp>
          <p:nvCxnSpPr>
            <p:cNvPr id="57" name="56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57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9" name="58 - TextBox"/>
          <p:cNvSpPr txBox="1"/>
          <p:nvPr/>
        </p:nvSpPr>
        <p:spPr>
          <a:xfrm>
            <a:off x="142844" y="5657695"/>
            <a:ext cx="47863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Η γωνία,           είναι </a:t>
            </a:r>
            <a:r>
              <a:rPr lang="el-GR" sz="2400" u="sng" dirty="0" smtClean="0"/>
              <a:t>περιεχόμενη γωνία (περιέχεται)  </a:t>
            </a:r>
            <a:r>
              <a:rPr lang="el-GR" sz="2400" dirty="0" smtClean="0"/>
              <a:t>των πλευρών ΔΕ και  ΔΖ  </a:t>
            </a:r>
            <a:endParaRPr lang="en-US" sz="2400" dirty="0" smtClean="0"/>
          </a:p>
        </p:txBody>
      </p:sp>
      <p:sp>
        <p:nvSpPr>
          <p:cNvPr id="60" name="59 - TextBox"/>
          <p:cNvSpPr txBox="1"/>
          <p:nvPr/>
        </p:nvSpPr>
        <p:spPr>
          <a:xfrm>
            <a:off x="6010284" y="3481518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Ζ</a:t>
            </a:r>
            <a:endParaRPr lang="en-US" sz="2400" dirty="0" smtClean="0"/>
          </a:p>
        </p:txBody>
      </p:sp>
      <p:grpSp>
        <p:nvGrpSpPr>
          <p:cNvPr id="61" name="21 - Ομάδα"/>
          <p:cNvGrpSpPr/>
          <p:nvPr/>
        </p:nvGrpSpPr>
        <p:grpSpPr>
          <a:xfrm>
            <a:off x="6081722" y="3443117"/>
            <a:ext cx="214314" cy="142876"/>
            <a:chOff x="6286512" y="3000372"/>
            <a:chExt cx="214314" cy="142876"/>
          </a:xfrm>
        </p:grpSpPr>
        <p:cxnSp>
          <p:nvCxnSpPr>
            <p:cNvPr id="62" name="61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62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4" name="63 - TextBox"/>
          <p:cNvSpPr txBox="1"/>
          <p:nvPr/>
        </p:nvSpPr>
        <p:spPr>
          <a:xfrm>
            <a:off x="4572000" y="3514555"/>
            <a:ext cx="47863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Η γωνία,           είναι </a:t>
            </a:r>
            <a:r>
              <a:rPr lang="el-GR" sz="2400" u="sng" dirty="0" smtClean="0"/>
              <a:t>περιεχόμενη γωνία (περιέχεται)  </a:t>
            </a:r>
            <a:r>
              <a:rPr lang="el-GR" sz="2400" dirty="0" smtClean="0"/>
              <a:t>των πλευρών ΖΕ και  ΔΖ  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20" grpId="0"/>
      <p:bldP spid="30" grpId="0" animBg="1"/>
      <p:bldP spid="40" grpId="0" animBg="1"/>
      <p:bldP spid="53" grpId="0"/>
      <p:bldP spid="55" grpId="0"/>
      <p:bldP spid="59" grpId="0"/>
      <p:bldP spid="60" grpId="0"/>
      <p:bldP spid="64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- TextBox"/>
          <p:cNvSpPr txBox="1"/>
          <p:nvPr/>
        </p:nvSpPr>
        <p:spPr>
          <a:xfrm>
            <a:off x="2714612" y="0"/>
            <a:ext cx="45720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C00000"/>
                </a:solidFill>
              </a:rPr>
              <a:t>Τρίγωνα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15" name="14 - Ισοσκελές τρίγωνο"/>
          <p:cNvSpPr/>
          <p:nvPr/>
        </p:nvSpPr>
        <p:spPr>
          <a:xfrm>
            <a:off x="571472" y="1357298"/>
            <a:ext cx="2571768" cy="3143272"/>
          </a:xfrm>
          <a:prstGeom prst="triangle">
            <a:avLst>
              <a:gd name="adj" fmla="val 16784"/>
            </a:avLst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22 - TextBox"/>
          <p:cNvSpPr txBox="1"/>
          <p:nvPr/>
        </p:nvSpPr>
        <p:spPr>
          <a:xfrm>
            <a:off x="214282" y="4286256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Δ</a:t>
            </a:r>
            <a:endParaRPr lang="en-US" sz="2400" dirty="0" smtClean="0"/>
          </a:p>
        </p:txBody>
      </p:sp>
      <p:sp>
        <p:nvSpPr>
          <p:cNvPr id="24" name="23 - TextBox"/>
          <p:cNvSpPr txBox="1"/>
          <p:nvPr/>
        </p:nvSpPr>
        <p:spPr>
          <a:xfrm>
            <a:off x="3143240" y="4286256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Ζ</a:t>
            </a:r>
            <a:endParaRPr lang="en-US" sz="2400" dirty="0" smtClean="0"/>
          </a:p>
        </p:txBody>
      </p:sp>
      <p:sp>
        <p:nvSpPr>
          <p:cNvPr id="25" name="24 - TextBox"/>
          <p:cNvSpPr txBox="1"/>
          <p:nvPr/>
        </p:nvSpPr>
        <p:spPr>
          <a:xfrm>
            <a:off x="714348" y="928670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Ε</a:t>
            </a:r>
            <a:endParaRPr lang="en-US" sz="2400" dirty="0" smtClean="0"/>
          </a:p>
        </p:txBody>
      </p:sp>
      <p:sp>
        <p:nvSpPr>
          <p:cNvPr id="26" name="25 - TextBox"/>
          <p:cNvSpPr txBox="1"/>
          <p:nvPr/>
        </p:nvSpPr>
        <p:spPr>
          <a:xfrm>
            <a:off x="4572000" y="642919"/>
            <a:ext cx="457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Έστω το τρίγωνο ΔΕΖ </a:t>
            </a:r>
          </a:p>
          <a:p>
            <a:endParaRPr lang="el-GR" sz="2400" b="1" dirty="0" smtClean="0"/>
          </a:p>
        </p:txBody>
      </p:sp>
      <p:sp>
        <p:nvSpPr>
          <p:cNvPr id="12" name="11 - Ελεύθερη σχεδίαση"/>
          <p:cNvSpPr/>
          <p:nvPr/>
        </p:nvSpPr>
        <p:spPr>
          <a:xfrm>
            <a:off x="942535" y="1730326"/>
            <a:ext cx="267287" cy="159434"/>
          </a:xfrm>
          <a:custGeom>
            <a:avLst/>
            <a:gdLst>
              <a:gd name="connsiteX0" fmla="*/ 0 w 267287"/>
              <a:gd name="connsiteY0" fmla="*/ 28136 h 159434"/>
              <a:gd name="connsiteX1" fmla="*/ 140677 w 267287"/>
              <a:gd name="connsiteY1" fmla="*/ 154745 h 159434"/>
              <a:gd name="connsiteX2" fmla="*/ 267287 w 267287"/>
              <a:gd name="connsiteY2" fmla="*/ 0 h 159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7287" h="159434">
                <a:moveTo>
                  <a:pt x="0" y="28136"/>
                </a:moveTo>
                <a:cubicBezTo>
                  <a:pt x="48064" y="93785"/>
                  <a:pt x="96129" y="159434"/>
                  <a:pt x="140677" y="154745"/>
                </a:cubicBezTo>
                <a:cubicBezTo>
                  <a:pt x="185225" y="150056"/>
                  <a:pt x="226256" y="75028"/>
                  <a:pt x="267287" y="0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19 - TextBox"/>
          <p:cNvSpPr txBox="1"/>
          <p:nvPr/>
        </p:nvSpPr>
        <p:spPr>
          <a:xfrm>
            <a:off x="5857884" y="1610013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Ε</a:t>
            </a:r>
            <a:endParaRPr lang="en-US" sz="2400" dirty="0" smtClean="0"/>
          </a:p>
        </p:txBody>
      </p:sp>
      <p:grpSp>
        <p:nvGrpSpPr>
          <p:cNvPr id="2" name="21 - Ομάδα"/>
          <p:cNvGrpSpPr/>
          <p:nvPr/>
        </p:nvGrpSpPr>
        <p:grpSpPr>
          <a:xfrm>
            <a:off x="5929322" y="1571612"/>
            <a:ext cx="214314" cy="142876"/>
            <a:chOff x="6286512" y="3000372"/>
            <a:chExt cx="214314" cy="142876"/>
          </a:xfrm>
        </p:grpSpPr>
        <p:cxnSp>
          <p:nvCxnSpPr>
            <p:cNvPr id="27" name="26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27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- Ελεύθερη σχεδίαση"/>
          <p:cNvSpPr/>
          <p:nvPr/>
        </p:nvSpPr>
        <p:spPr>
          <a:xfrm>
            <a:off x="590843" y="4164037"/>
            <a:ext cx="262597" cy="323557"/>
          </a:xfrm>
          <a:custGeom>
            <a:avLst/>
            <a:gdLst>
              <a:gd name="connsiteX0" fmla="*/ 0 w 262597"/>
              <a:gd name="connsiteY0" fmla="*/ 0 h 323557"/>
              <a:gd name="connsiteX1" fmla="*/ 196948 w 262597"/>
              <a:gd name="connsiteY1" fmla="*/ 70338 h 323557"/>
              <a:gd name="connsiteX2" fmla="*/ 253219 w 262597"/>
              <a:gd name="connsiteY2" fmla="*/ 196948 h 323557"/>
              <a:gd name="connsiteX3" fmla="*/ 253219 w 262597"/>
              <a:gd name="connsiteY3" fmla="*/ 323557 h 3235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2597" h="323557">
                <a:moveTo>
                  <a:pt x="0" y="0"/>
                </a:moveTo>
                <a:cubicBezTo>
                  <a:pt x="77372" y="18756"/>
                  <a:pt x="154745" y="37513"/>
                  <a:pt x="196948" y="70338"/>
                </a:cubicBezTo>
                <a:cubicBezTo>
                  <a:pt x="239151" y="103163"/>
                  <a:pt x="243841" y="154745"/>
                  <a:pt x="253219" y="196948"/>
                </a:cubicBezTo>
                <a:cubicBezTo>
                  <a:pt x="262597" y="239151"/>
                  <a:pt x="257908" y="281354"/>
                  <a:pt x="253219" y="323557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39 - Ελεύθερη σχεδίαση"/>
          <p:cNvSpPr/>
          <p:nvPr/>
        </p:nvSpPr>
        <p:spPr>
          <a:xfrm>
            <a:off x="2576733" y="4093698"/>
            <a:ext cx="279009" cy="379828"/>
          </a:xfrm>
          <a:custGeom>
            <a:avLst/>
            <a:gdLst>
              <a:gd name="connsiteX0" fmla="*/ 39858 w 279009"/>
              <a:gd name="connsiteY0" fmla="*/ 379828 h 379828"/>
              <a:gd name="connsiteX1" fmla="*/ 39858 w 279009"/>
              <a:gd name="connsiteY1" fmla="*/ 182880 h 379828"/>
              <a:gd name="connsiteX2" fmla="*/ 279009 w 279009"/>
              <a:gd name="connsiteY2" fmla="*/ 0 h 379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9009" h="379828">
                <a:moveTo>
                  <a:pt x="39858" y="379828"/>
                </a:moveTo>
                <a:cubicBezTo>
                  <a:pt x="19929" y="313006"/>
                  <a:pt x="0" y="246185"/>
                  <a:pt x="39858" y="182880"/>
                </a:cubicBezTo>
                <a:cubicBezTo>
                  <a:pt x="79716" y="119575"/>
                  <a:pt x="179362" y="59787"/>
                  <a:pt x="279009" y="0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52 - TextBox"/>
          <p:cNvSpPr txBox="1"/>
          <p:nvPr/>
        </p:nvSpPr>
        <p:spPr>
          <a:xfrm>
            <a:off x="4357654" y="1571612"/>
            <a:ext cx="47863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Η γωνία,            έχει </a:t>
            </a:r>
            <a:r>
              <a:rPr lang="el-GR" sz="2400" u="sng" dirty="0" smtClean="0"/>
              <a:t>απέναντι πλευρά</a:t>
            </a:r>
            <a:r>
              <a:rPr lang="el-GR" sz="2400" dirty="0" smtClean="0"/>
              <a:t>, την πλευρά ΔΖ.</a:t>
            </a:r>
            <a:endParaRPr lang="en-US" sz="2400" dirty="0" smtClean="0"/>
          </a:p>
        </p:txBody>
      </p:sp>
      <p:sp>
        <p:nvSpPr>
          <p:cNvPr id="55" name="54 - TextBox"/>
          <p:cNvSpPr txBox="1"/>
          <p:nvPr/>
        </p:nvSpPr>
        <p:spPr>
          <a:xfrm>
            <a:off x="1571636" y="5624658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Δ</a:t>
            </a:r>
            <a:endParaRPr lang="en-US" sz="2400" dirty="0" smtClean="0"/>
          </a:p>
        </p:txBody>
      </p:sp>
      <p:grpSp>
        <p:nvGrpSpPr>
          <p:cNvPr id="3" name="21 - Ομάδα"/>
          <p:cNvGrpSpPr/>
          <p:nvPr/>
        </p:nvGrpSpPr>
        <p:grpSpPr>
          <a:xfrm>
            <a:off x="1643074" y="5586257"/>
            <a:ext cx="214314" cy="142876"/>
            <a:chOff x="6286512" y="3000372"/>
            <a:chExt cx="214314" cy="142876"/>
          </a:xfrm>
        </p:grpSpPr>
        <p:cxnSp>
          <p:nvCxnSpPr>
            <p:cNvPr id="57" name="56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57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9" name="58 - TextBox"/>
          <p:cNvSpPr txBox="1"/>
          <p:nvPr/>
        </p:nvSpPr>
        <p:spPr>
          <a:xfrm>
            <a:off x="142844" y="5657695"/>
            <a:ext cx="47863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Η γωνία,           έχει </a:t>
            </a:r>
            <a:r>
              <a:rPr lang="el-GR" sz="2400" u="sng" dirty="0" smtClean="0"/>
              <a:t>απέναντι πλευρά</a:t>
            </a:r>
            <a:r>
              <a:rPr lang="el-GR" sz="2400" dirty="0" smtClean="0"/>
              <a:t>, την πλευρά ΕΖ.</a:t>
            </a:r>
            <a:endParaRPr lang="en-US" sz="2400" dirty="0" smtClean="0"/>
          </a:p>
        </p:txBody>
      </p:sp>
      <p:sp>
        <p:nvSpPr>
          <p:cNvPr id="60" name="59 - TextBox"/>
          <p:cNvSpPr txBox="1"/>
          <p:nvPr/>
        </p:nvSpPr>
        <p:spPr>
          <a:xfrm>
            <a:off x="6010284" y="3481518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Ζ</a:t>
            </a:r>
            <a:endParaRPr lang="en-US" sz="2400" dirty="0" smtClean="0"/>
          </a:p>
        </p:txBody>
      </p:sp>
      <p:grpSp>
        <p:nvGrpSpPr>
          <p:cNvPr id="4" name="21 - Ομάδα"/>
          <p:cNvGrpSpPr/>
          <p:nvPr/>
        </p:nvGrpSpPr>
        <p:grpSpPr>
          <a:xfrm>
            <a:off x="6081722" y="3443117"/>
            <a:ext cx="214314" cy="142876"/>
            <a:chOff x="6286512" y="3000372"/>
            <a:chExt cx="214314" cy="142876"/>
          </a:xfrm>
        </p:grpSpPr>
        <p:cxnSp>
          <p:nvCxnSpPr>
            <p:cNvPr id="62" name="61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62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4" name="63 - TextBox"/>
          <p:cNvSpPr txBox="1"/>
          <p:nvPr/>
        </p:nvSpPr>
        <p:spPr>
          <a:xfrm>
            <a:off x="4714876" y="3455259"/>
            <a:ext cx="39290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Η γωνία,           έχει </a:t>
            </a:r>
            <a:r>
              <a:rPr lang="el-GR" sz="2400" u="sng" dirty="0" smtClean="0"/>
              <a:t>απέναντι πλευρά</a:t>
            </a:r>
            <a:r>
              <a:rPr lang="el-GR" sz="2400" dirty="0" smtClean="0"/>
              <a:t>, την πλευρά ΔΕ.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20" grpId="0"/>
      <p:bldP spid="30" grpId="0" animBg="1"/>
      <p:bldP spid="40" grpId="0" animBg="1"/>
      <p:bldP spid="53" grpId="0"/>
      <p:bldP spid="55" grpId="0"/>
      <p:bldP spid="59" grpId="0"/>
      <p:bldP spid="60" grpId="0"/>
      <p:bldP spid="64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- TextBox"/>
          <p:cNvSpPr txBox="1"/>
          <p:nvPr/>
        </p:nvSpPr>
        <p:spPr>
          <a:xfrm>
            <a:off x="2714612" y="0"/>
            <a:ext cx="45720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C00000"/>
                </a:solidFill>
              </a:rPr>
              <a:t>Τρίγωνα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15" name="14 - Ισοσκελές τρίγωνο"/>
          <p:cNvSpPr/>
          <p:nvPr/>
        </p:nvSpPr>
        <p:spPr>
          <a:xfrm>
            <a:off x="571472" y="1357298"/>
            <a:ext cx="2571768" cy="3143272"/>
          </a:xfrm>
          <a:prstGeom prst="triangle">
            <a:avLst>
              <a:gd name="adj" fmla="val 16784"/>
            </a:avLst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22 - TextBox"/>
          <p:cNvSpPr txBox="1"/>
          <p:nvPr/>
        </p:nvSpPr>
        <p:spPr>
          <a:xfrm>
            <a:off x="214282" y="4286256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Δ</a:t>
            </a:r>
            <a:endParaRPr lang="en-US" sz="2400" dirty="0" smtClean="0"/>
          </a:p>
        </p:txBody>
      </p:sp>
      <p:sp>
        <p:nvSpPr>
          <p:cNvPr id="25" name="24 - TextBox"/>
          <p:cNvSpPr txBox="1"/>
          <p:nvPr/>
        </p:nvSpPr>
        <p:spPr>
          <a:xfrm>
            <a:off x="714348" y="928670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Ε</a:t>
            </a:r>
            <a:endParaRPr lang="en-US" sz="2400" dirty="0" smtClean="0"/>
          </a:p>
        </p:txBody>
      </p:sp>
      <p:sp>
        <p:nvSpPr>
          <p:cNvPr id="26" name="25 - TextBox"/>
          <p:cNvSpPr txBox="1"/>
          <p:nvPr/>
        </p:nvSpPr>
        <p:spPr>
          <a:xfrm>
            <a:off x="1857356" y="571480"/>
            <a:ext cx="457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Έστω το τρίγωνο ΔΕΖ </a:t>
            </a:r>
          </a:p>
          <a:p>
            <a:endParaRPr lang="el-GR" sz="2400" b="1" dirty="0" smtClean="0"/>
          </a:p>
        </p:txBody>
      </p:sp>
      <p:sp>
        <p:nvSpPr>
          <p:cNvPr id="12" name="11 - Ελεύθερη σχεδίαση"/>
          <p:cNvSpPr/>
          <p:nvPr/>
        </p:nvSpPr>
        <p:spPr>
          <a:xfrm>
            <a:off x="942535" y="1730326"/>
            <a:ext cx="267287" cy="159434"/>
          </a:xfrm>
          <a:custGeom>
            <a:avLst/>
            <a:gdLst>
              <a:gd name="connsiteX0" fmla="*/ 0 w 267287"/>
              <a:gd name="connsiteY0" fmla="*/ 28136 h 159434"/>
              <a:gd name="connsiteX1" fmla="*/ 140677 w 267287"/>
              <a:gd name="connsiteY1" fmla="*/ 154745 h 159434"/>
              <a:gd name="connsiteX2" fmla="*/ 267287 w 267287"/>
              <a:gd name="connsiteY2" fmla="*/ 0 h 159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7287" h="159434">
                <a:moveTo>
                  <a:pt x="0" y="28136"/>
                </a:moveTo>
                <a:cubicBezTo>
                  <a:pt x="48064" y="93785"/>
                  <a:pt x="96129" y="159434"/>
                  <a:pt x="140677" y="154745"/>
                </a:cubicBezTo>
                <a:cubicBezTo>
                  <a:pt x="185225" y="150056"/>
                  <a:pt x="226256" y="75028"/>
                  <a:pt x="267287" y="0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29 - Ελεύθερη σχεδίαση"/>
          <p:cNvSpPr/>
          <p:nvPr/>
        </p:nvSpPr>
        <p:spPr>
          <a:xfrm>
            <a:off x="590843" y="4164037"/>
            <a:ext cx="262597" cy="323557"/>
          </a:xfrm>
          <a:custGeom>
            <a:avLst/>
            <a:gdLst>
              <a:gd name="connsiteX0" fmla="*/ 0 w 262597"/>
              <a:gd name="connsiteY0" fmla="*/ 0 h 323557"/>
              <a:gd name="connsiteX1" fmla="*/ 196948 w 262597"/>
              <a:gd name="connsiteY1" fmla="*/ 70338 h 323557"/>
              <a:gd name="connsiteX2" fmla="*/ 253219 w 262597"/>
              <a:gd name="connsiteY2" fmla="*/ 196948 h 323557"/>
              <a:gd name="connsiteX3" fmla="*/ 253219 w 262597"/>
              <a:gd name="connsiteY3" fmla="*/ 323557 h 3235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2597" h="323557">
                <a:moveTo>
                  <a:pt x="0" y="0"/>
                </a:moveTo>
                <a:cubicBezTo>
                  <a:pt x="77372" y="18756"/>
                  <a:pt x="154745" y="37513"/>
                  <a:pt x="196948" y="70338"/>
                </a:cubicBezTo>
                <a:cubicBezTo>
                  <a:pt x="239151" y="103163"/>
                  <a:pt x="243841" y="154745"/>
                  <a:pt x="253219" y="196948"/>
                </a:cubicBezTo>
                <a:cubicBezTo>
                  <a:pt x="262597" y="239151"/>
                  <a:pt x="257908" y="281354"/>
                  <a:pt x="253219" y="323557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39 - Ελεύθερη σχεδίαση"/>
          <p:cNvSpPr/>
          <p:nvPr/>
        </p:nvSpPr>
        <p:spPr>
          <a:xfrm>
            <a:off x="2576733" y="4093698"/>
            <a:ext cx="279009" cy="379828"/>
          </a:xfrm>
          <a:custGeom>
            <a:avLst/>
            <a:gdLst>
              <a:gd name="connsiteX0" fmla="*/ 39858 w 279009"/>
              <a:gd name="connsiteY0" fmla="*/ 379828 h 379828"/>
              <a:gd name="connsiteX1" fmla="*/ 39858 w 279009"/>
              <a:gd name="connsiteY1" fmla="*/ 182880 h 379828"/>
              <a:gd name="connsiteX2" fmla="*/ 279009 w 279009"/>
              <a:gd name="connsiteY2" fmla="*/ 0 h 379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9009" h="379828">
                <a:moveTo>
                  <a:pt x="39858" y="379828"/>
                </a:moveTo>
                <a:cubicBezTo>
                  <a:pt x="19929" y="313006"/>
                  <a:pt x="0" y="246185"/>
                  <a:pt x="39858" y="182880"/>
                </a:cubicBezTo>
                <a:cubicBezTo>
                  <a:pt x="79716" y="119575"/>
                  <a:pt x="179362" y="59787"/>
                  <a:pt x="279009" y="0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52 - TextBox"/>
          <p:cNvSpPr txBox="1"/>
          <p:nvPr/>
        </p:nvSpPr>
        <p:spPr>
          <a:xfrm>
            <a:off x="4071966" y="1526433"/>
            <a:ext cx="41433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Οι γωνίες          και        είναι </a:t>
            </a:r>
            <a:r>
              <a:rPr lang="el-GR" sz="2400" u="sng" dirty="0" smtClean="0"/>
              <a:t>προσκείμενες  γωνίες </a:t>
            </a:r>
            <a:r>
              <a:rPr lang="el-GR" sz="2400" dirty="0" smtClean="0"/>
              <a:t>στη πλευρά ΔΖ.</a:t>
            </a:r>
            <a:endParaRPr lang="en-US" sz="2400" dirty="0" smtClean="0"/>
          </a:p>
        </p:txBody>
      </p:sp>
      <p:sp>
        <p:nvSpPr>
          <p:cNvPr id="55" name="54 - TextBox"/>
          <p:cNvSpPr txBox="1"/>
          <p:nvPr/>
        </p:nvSpPr>
        <p:spPr>
          <a:xfrm>
            <a:off x="5500694" y="1500174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Δ</a:t>
            </a:r>
            <a:endParaRPr lang="en-US" sz="2400" dirty="0" smtClean="0"/>
          </a:p>
        </p:txBody>
      </p:sp>
      <p:grpSp>
        <p:nvGrpSpPr>
          <p:cNvPr id="3" name="21 - Ομάδα"/>
          <p:cNvGrpSpPr/>
          <p:nvPr/>
        </p:nvGrpSpPr>
        <p:grpSpPr>
          <a:xfrm>
            <a:off x="5572132" y="1500174"/>
            <a:ext cx="214314" cy="142876"/>
            <a:chOff x="6286512" y="3000372"/>
            <a:chExt cx="214314" cy="142876"/>
          </a:xfrm>
        </p:grpSpPr>
        <p:cxnSp>
          <p:nvCxnSpPr>
            <p:cNvPr id="57" name="56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57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28 - TextBox"/>
          <p:cNvSpPr txBox="1"/>
          <p:nvPr/>
        </p:nvSpPr>
        <p:spPr>
          <a:xfrm>
            <a:off x="3214678" y="4214818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Ζ</a:t>
            </a:r>
            <a:endParaRPr lang="en-US" sz="2400" dirty="0" smtClean="0"/>
          </a:p>
        </p:txBody>
      </p:sp>
      <p:sp>
        <p:nvSpPr>
          <p:cNvPr id="31" name="30 - TextBox"/>
          <p:cNvSpPr txBox="1"/>
          <p:nvPr/>
        </p:nvSpPr>
        <p:spPr>
          <a:xfrm>
            <a:off x="6572264" y="1500174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Ζ</a:t>
            </a:r>
            <a:endParaRPr lang="en-US" sz="2400" dirty="0" smtClean="0"/>
          </a:p>
        </p:txBody>
      </p:sp>
      <p:grpSp>
        <p:nvGrpSpPr>
          <p:cNvPr id="32" name="21 - Ομάδα"/>
          <p:cNvGrpSpPr/>
          <p:nvPr/>
        </p:nvGrpSpPr>
        <p:grpSpPr>
          <a:xfrm>
            <a:off x="6643702" y="1500174"/>
            <a:ext cx="214314" cy="142876"/>
            <a:chOff x="6286512" y="3000372"/>
            <a:chExt cx="214314" cy="142876"/>
          </a:xfrm>
        </p:grpSpPr>
        <p:cxnSp>
          <p:nvCxnSpPr>
            <p:cNvPr id="33" name="32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33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34 - TextBox"/>
          <p:cNvSpPr txBox="1"/>
          <p:nvPr/>
        </p:nvSpPr>
        <p:spPr>
          <a:xfrm>
            <a:off x="4224366" y="3728869"/>
            <a:ext cx="41433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Οι γωνίες          και        είναι </a:t>
            </a:r>
            <a:r>
              <a:rPr lang="el-GR" sz="2400" u="sng" dirty="0" smtClean="0"/>
              <a:t>προσκείμενες  γωνίες </a:t>
            </a:r>
            <a:r>
              <a:rPr lang="el-GR" sz="2400" dirty="0" smtClean="0"/>
              <a:t>στη πλευρά ΔΕ.</a:t>
            </a:r>
            <a:endParaRPr lang="en-US" sz="2400" dirty="0" smtClean="0"/>
          </a:p>
        </p:txBody>
      </p:sp>
      <p:sp>
        <p:nvSpPr>
          <p:cNvPr id="36" name="35 - TextBox"/>
          <p:cNvSpPr txBox="1"/>
          <p:nvPr/>
        </p:nvSpPr>
        <p:spPr>
          <a:xfrm>
            <a:off x="5653094" y="3702610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Δ</a:t>
            </a:r>
            <a:endParaRPr lang="en-US" sz="2400" dirty="0" smtClean="0"/>
          </a:p>
        </p:txBody>
      </p:sp>
      <p:grpSp>
        <p:nvGrpSpPr>
          <p:cNvPr id="37" name="21 - Ομάδα"/>
          <p:cNvGrpSpPr/>
          <p:nvPr/>
        </p:nvGrpSpPr>
        <p:grpSpPr>
          <a:xfrm>
            <a:off x="5724532" y="3702610"/>
            <a:ext cx="214314" cy="142876"/>
            <a:chOff x="6286512" y="3000372"/>
            <a:chExt cx="214314" cy="142876"/>
          </a:xfrm>
        </p:grpSpPr>
        <p:cxnSp>
          <p:nvCxnSpPr>
            <p:cNvPr id="38" name="37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38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40 - TextBox"/>
          <p:cNvSpPr txBox="1"/>
          <p:nvPr/>
        </p:nvSpPr>
        <p:spPr>
          <a:xfrm>
            <a:off x="6724664" y="3702610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Ε</a:t>
            </a:r>
            <a:endParaRPr lang="en-US" sz="2400" dirty="0" smtClean="0"/>
          </a:p>
        </p:txBody>
      </p:sp>
      <p:grpSp>
        <p:nvGrpSpPr>
          <p:cNvPr id="42" name="21 - Ομάδα"/>
          <p:cNvGrpSpPr/>
          <p:nvPr/>
        </p:nvGrpSpPr>
        <p:grpSpPr>
          <a:xfrm>
            <a:off x="6796102" y="3702610"/>
            <a:ext cx="214314" cy="142876"/>
            <a:chOff x="6286512" y="3000372"/>
            <a:chExt cx="214314" cy="142876"/>
          </a:xfrm>
        </p:grpSpPr>
        <p:cxnSp>
          <p:nvCxnSpPr>
            <p:cNvPr id="43" name="42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43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30" grpId="0" animBg="1"/>
      <p:bldP spid="40" grpId="0" animBg="1"/>
      <p:bldP spid="40" grpId="1" animBg="1"/>
      <p:bldP spid="53" grpId="0"/>
      <p:bldP spid="3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2714612" y="0"/>
            <a:ext cx="27146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C00000"/>
                </a:solidFill>
              </a:rPr>
              <a:t>Ευθεία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5" name="4 - TextBox"/>
          <p:cNvSpPr txBox="1"/>
          <p:nvPr/>
        </p:nvSpPr>
        <p:spPr>
          <a:xfrm>
            <a:off x="3071802" y="6519446"/>
            <a:ext cx="85010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 smtClean="0"/>
              <a:t>Η </a:t>
            </a:r>
            <a:r>
              <a:rPr lang="el-GR" sz="1600" u="sng" dirty="0" smtClean="0"/>
              <a:t>ευθεία</a:t>
            </a:r>
            <a:r>
              <a:rPr lang="el-GR" sz="1600" dirty="0" smtClean="0"/>
              <a:t> είναι μια ίσια γραμμή που δεν έχει </a:t>
            </a:r>
            <a:r>
              <a:rPr lang="el-GR" sz="1600" u="sng" dirty="0" smtClean="0"/>
              <a:t>ούτε αρχή ούτε τέλος</a:t>
            </a:r>
            <a:endParaRPr lang="en-US" sz="1600" u="sng" dirty="0"/>
          </a:p>
        </p:txBody>
      </p:sp>
      <p:cxnSp>
        <p:nvCxnSpPr>
          <p:cNvPr id="7" name="6 - Ευθεία γραμμή σύνδεσης"/>
          <p:cNvCxnSpPr/>
          <p:nvPr/>
        </p:nvCxnSpPr>
        <p:spPr>
          <a:xfrm rot="16200000" flipH="1">
            <a:off x="5036331" y="1821661"/>
            <a:ext cx="5357850" cy="28574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- TextBox"/>
          <p:cNvSpPr txBox="1"/>
          <p:nvPr/>
        </p:nvSpPr>
        <p:spPr>
          <a:xfrm>
            <a:off x="5857884" y="642918"/>
            <a:ext cx="3177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x</a:t>
            </a:r>
          </a:p>
        </p:txBody>
      </p:sp>
      <p:cxnSp>
        <p:nvCxnSpPr>
          <p:cNvPr id="14" name="13 - Ευθεία γραμμή σύνδεσης"/>
          <p:cNvCxnSpPr/>
          <p:nvPr/>
        </p:nvCxnSpPr>
        <p:spPr>
          <a:xfrm rot="5400000" flipH="1" flipV="1">
            <a:off x="-71470" y="1714488"/>
            <a:ext cx="2786082" cy="207170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16 - TextBox"/>
          <p:cNvSpPr txBox="1"/>
          <p:nvPr/>
        </p:nvSpPr>
        <p:spPr>
          <a:xfrm>
            <a:off x="2285984" y="1428736"/>
            <a:ext cx="3177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x</a:t>
            </a:r>
          </a:p>
        </p:txBody>
      </p:sp>
      <p:sp>
        <p:nvSpPr>
          <p:cNvPr id="19" name="18 - TextBox"/>
          <p:cNvSpPr txBox="1"/>
          <p:nvPr/>
        </p:nvSpPr>
        <p:spPr>
          <a:xfrm>
            <a:off x="142844" y="4143380"/>
            <a:ext cx="4023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x’</a:t>
            </a:r>
          </a:p>
        </p:txBody>
      </p:sp>
      <p:cxnSp>
        <p:nvCxnSpPr>
          <p:cNvPr id="21" name="20 - Ευθύγραμμο βέλος σύνδεσης"/>
          <p:cNvCxnSpPr/>
          <p:nvPr/>
        </p:nvCxnSpPr>
        <p:spPr>
          <a:xfrm rot="16200000" flipH="1">
            <a:off x="1142976" y="3357562"/>
            <a:ext cx="357190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21 - TextBox"/>
          <p:cNvSpPr txBox="1"/>
          <p:nvPr/>
        </p:nvSpPr>
        <p:spPr>
          <a:xfrm>
            <a:off x="1428728" y="3500438"/>
            <a:ext cx="22145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 smtClean="0"/>
              <a:t>Ονομάζεται ευθεία </a:t>
            </a:r>
            <a:r>
              <a:rPr lang="en-US" sz="1600" dirty="0" smtClean="0"/>
              <a:t>xx’</a:t>
            </a:r>
          </a:p>
        </p:txBody>
      </p:sp>
      <p:cxnSp>
        <p:nvCxnSpPr>
          <p:cNvPr id="23" name="22 - Ευθύγραμμο βέλος σύνδεσης"/>
          <p:cNvCxnSpPr/>
          <p:nvPr/>
        </p:nvCxnSpPr>
        <p:spPr>
          <a:xfrm rot="5400000">
            <a:off x="7715272" y="4286256"/>
            <a:ext cx="357190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23 - TextBox"/>
          <p:cNvSpPr txBox="1"/>
          <p:nvPr/>
        </p:nvSpPr>
        <p:spPr>
          <a:xfrm>
            <a:off x="6072198" y="4447768"/>
            <a:ext cx="22145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 smtClean="0"/>
              <a:t>Ονομάζεται ευθεία </a:t>
            </a:r>
            <a:r>
              <a:rPr lang="en-US" sz="1600" dirty="0" smtClean="0"/>
              <a:t>x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4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- TextBox"/>
          <p:cNvSpPr txBox="1"/>
          <p:nvPr/>
        </p:nvSpPr>
        <p:spPr>
          <a:xfrm>
            <a:off x="2714612" y="0"/>
            <a:ext cx="45720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C00000"/>
                </a:solidFill>
              </a:rPr>
              <a:t>Τρίγωνα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15" name="14 - Ισοσκελές τρίγωνο"/>
          <p:cNvSpPr/>
          <p:nvPr/>
        </p:nvSpPr>
        <p:spPr>
          <a:xfrm>
            <a:off x="571472" y="1357298"/>
            <a:ext cx="2571768" cy="3143272"/>
          </a:xfrm>
          <a:prstGeom prst="triangle">
            <a:avLst>
              <a:gd name="adj" fmla="val 16784"/>
            </a:avLst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22 - TextBox"/>
          <p:cNvSpPr txBox="1"/>
          <p:nvPr/>
        </p:nvSpPr>
        <p:spPr>
          <a:xfrm>
            <a:off x="214282" y="4286256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Δ</a:t>
            </a:r>
            <a:endParaRPr lang="en-US" sz="2400" dirty="0" smtClean="0"/>
          </a:p>
        </p:txBody>
      </p:sp>
      <p:sp>
        <p:nvSpPr>
          <p:cNvPr id="25" name="24 - TextBox"/>
          <p:cNvSpPr txBox="1"/>
          <p:nvPr/>
        </p:nvSpPr>
        <p:spPr>
          <a:xfrm>
            <a:off x="714348" y="928670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Ε</a:t>
            </a:r>
            <a:endParaRPr lang="en-US" sz="2400" dirty="0" smtClean="0"/>
          </a:p>
        </p:txBody>
      </p:sp>
      <p:sp>
        <p:nvSpPr>
          <p:cNvPr id="26" name="25 - TextBox"/>
          <p:cNvSpPr txBox="1"/>
          <p:nvPr/>
        </p:nvSpPr>
        <p:spPr>
          <a:xfrm>
            <a:off x="1857356" y="571480"/>
            <a:ext cx="457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Έστω το τρίγωνο ΔΕΖ </a:t>
            </a:r>
          </a:p>
          <a:p>
            <a:endParaRPr lang="el-GR" sz="2400" b="1" dirty="0" smtClean="0"/>
          </a:p>
        </p:txBody>
      </p:sp>
      <p:sp>
        <p:nvSpPr>
          <p:cNvPr id="12" name="11 - Ελεύθερη σχεδίαση"/>
          <p:cNvSpPr/>
          <p:nvPr/>
        </p:nvSpPr>
        <p:spPr>
          <a:xfrm>
            <a:off x="942535" y="1730326"/>
            <a:ext cx="267287" cy="159434"/>
          </a:xfrm>
          <a:custGeom>
            <a:avLst/>
            <a:gdLst>
              <a:gd name="connsiteX0" fmla="*/ 0 w 267287"/>
              <a:gd name="connsiteY0" fmla="*/ 28136 h 159434"/>
              <a:gd name="connsiteX1" fmla="*/ 140677 w 267287"/>
              <a:gd name="connsiteY1" fmla="*/ 154745 h 159434"/>
              <a:gd name="connsiteX2" fmla="*/ 267287 w 267287"/>
              <a:gd name="connsiteY2" fmla="*/ 0 h 159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7287" h="159434">
                <a:moveTo>
                  <a:pt x="0" y="28136"/>
                </a:moveTo>
                <a:cubicBezTo>
                  <a:pt x="48064" y="93785"/>
                  <a:pt x="96129" y="159434"/>
                  <a:pt x="140677" y="154745"/>
                </a:cubicBezTo>
                <a:cubicBezTo>
                  <a:pt x="185225" y="150056"/>
                  <a:pt x="226256" y="75028"/>
                  <a:pt x="267287" y="0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29 - Ελεύθερη σχεδίαση"/>
          <p:cNvSpPr/>
          <p:nvPr/>
        </p:nvSpPr>
        <p:spPr>
          <a:xfrm>
            <a:off x="590843" y="4164037"/>
            <a:ext cx="262597" cy="323557"/>
          </a:xfrm>
          <a:custGeom>
            <a:avLst/>
            <a:gdLst>
              <a:gd name="connsiteX0" fmla="*/ 0 w 262597"/>
              <a:gd name="connsiteY0" fmla="*/ 0 h 323557"/>
              <a:gd name="connsiteX1" fmla="*/ 196948 w 262597"/>
              <a:gd name="connsiteY1" fmla="*/ 70338 h 323557"/>
              <a:gd name="connsiteX2" fmla="*/ 253219 w 262597"/>
              <a:gd name="connsiteY2" fmla="*/ 196948 h 323557"/>
              <a:gd name="connsiteX3" fmla="*/ 253219 w 262597"/>
              <a:gd name="connsiteY3" fmla="*/ 323557 h 3235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2597" h="323557">
                <a:moveTo>
                  <a:pt x="0" y="0"/>
                </a:moveTo>
                <a:cubicBezTo>
                  <a:pt x="77372" y="18756"/>
                  <a:pt x="154745" y="37513"/>
                  <a:pt x="196948" y="70338"/>
                </a:cubicBezTo>
                <a:cubicBezTo>
                  <a:pt x="239151" y="103163"/>
                  <a:pt x="243841" y="154745"/>
                  <a:pt x="253219" y="196948"/>
                </a:cubicBezTo>
                <a:cubicBezTo>
                  <a:pt x="262597" y="239151"/>
                  <a:pt x="257908" y="281354"/>
                  <a:pt x="253219" y="323557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39 - Ελεύθερη σχεδίαση"/>
          <p:cNvSpPr/>
          <p:nvPr/>
        </p:nvSpPr>
        <p:spPr>
          <a:xfrm>
            <a:off x="2576733" y="4093698"/>
            <a:ext cx="279009" cy="379828"/>
          </a:xfrm>
          <a:custGeom>
            <a:avLst/>
            <a:gdLst>
              <a:gd name="connsiteX0" fmla="*/ 39858 w 279009"/>
              <a:gd name="connsiteY0" fmla="*/ 379828 h 379828"/>
              <a:gd name="connsiteX1" fmla="*/ 39858 w 279009"/>
              <a:gd name="connsiteY1" fmla="*/ 182880 h 379828"/>
              <a:gd name="connsiteX2" fmla="*/ 279009 w 279009"/>
              <a:gd name="connsiteY2" fmla="*/ 0 h 379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9009" h="379828">
                <a:moveTo>
                  <a:pt x="39858" y="379828"/>
                </a:moveTo>
                <a:cubicBezTo>
                  <a:pt x="19929" y="313006"/>
                  <a:pt x="0" y="246185"/>
                  <a:pt x="39858" y="182880"/>
                </a:cubicBezTo>
                <a:cubicBezTo>
                  <a:pt x="79716" y="119575"/>
                  <a:pt x="179362" y="59787"/>
                  <a:pt x="279009" y="0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52 - TextBox"/>
          <p:cNvSpPr txBox="1"/>
          <p:nvPr/>
        </p:nvSpPr>
        <p:spPr>
          <a:xfrm>
            <a:off x="4071966" y="1871481"/>
            <a:ext cx="41433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Οι γωνίες          και        είναι </a:t>
            </a:r>
            <a:r>
              <a:rPr lang="el-GR" sz="2400" u="sng" dirty="0" smtClean="0"/>
              <a:t>προσκείμενες  γωνίες  </a:t>
            </a:r>
            <a:r>
              <a:rPr lang="el-GR" sz="2400" dirty="0" smtClean="0"/>
              <a:t>στη πλευρά ΕΖ.</a:t>
            </a:r>
            <a:endParaRPr lang="en-US" sz="2400" dirty="0" smtClean="0"/>
          </a:p>
        </p:txBody>
      </p:sp>
      <p:sp>
        <p:nvSpPr>
          <p:cNvPr id="55" name="54 - TextBox"/>
          <p:cNvSpPr txBox="1"/>
          <p:nvPr/>
        </p:nvSpPr>
        <p:spPr>
          <a:xfrm>
            <a:off x="5500694" y="1845222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Ε</a:t>
            </a:r>
            <a:endParaRPr lang="en-US" sz="2400" dirty="0" smtClean="0"/>
          </a:p>
        </p:txBody>
      </p:sp>
      <p:grpSp>
        <p:nvGrpSpPr>
          <p:cNvPr id="2" name="21 - Ομάδα"/>
          <p:cNvGrpSpPr/>
          <p:nvPr/>
        </p:nvGrpSpPr>
        <p:grpSpPr>
          <a:xfrm>
            <a:off x="5572132" y="1845222"/>
            <a:ext cx="214314" cy="142876"/>
            <a:chOff x="6286512" y="3000372"/>
            <a:chExt cx="214314" cy="142876"/>
          </a:xfrm>
        </p:grpSpPr>
        <p:cxnSp>
          <p:nvCxnSpPr>
            <p:cNvPr id="57" name="56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57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28 - TextBox"/>
          <p:cNvSpPr txBox="1"/>
          <p:nvPr/>
        </p:nvSpPr>
        <p:spPr>
          <a:xfrm>
            <a:off x="3214678" y="4214818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Ζ</a:t>
            </a:r>
            <a:endParaRPr lang="en-US" sz="2400" dirty="0" smtClean="0"/>
          </a:p>
        </p:txBody>
      </p:sp>
      <p:sp>
        <p:nvSpPr>
          <p:cNvPr id="31" name="30 - TextBox"/>
          <p:cNvSpPr txBox="1"/>
          <p:nvPr/>
        </p:nvSpPr>
        <p:spPr>
          <a:xfrm>
            <a:off x="6572264" y="1845222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Ζ</a:t>
            </a:r>
            <a:endParaRPr lang="en-US" sz="2400" dirty="0" smtClean="0"/>
          </a:p>
        </p:txBody>
      </p:sp>
      <p:grpSp>
        <p:nvGrpSpPr>
          <p:cNvPr id="3" name="21 - Ομάδα"/>
          <p:cNvGrpSpPr/>
          <p:nvPr/>
        </p:nvGrpSpPr>
        <p:grpSpPr>
          <a:xfrm>
            <a:off x="6643702" y="1845222"/>
            <a:ext cx="214314" cy="142876"/>
            <a:chOff x="6286512" y="3000372"/>
            <a:chExt cx="214314" cy="142876"/>
          </a:xfrm>
        </p:grpSpPr>
        <p:cxnSp>
          <p:nvCxnSpPr>
            <p:cNvPr id="33" name="32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33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40" grpId="0" animBg="1"/>
      <p:bldP spid="53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- Ισοσκελές τρίγωνο"/>
          <p:cNvSpPr/>
          <p:nvPr/>
        </p:nvSpPr>
        <p:spPr>
          <a:xfrm>
            <a:off x="571472" y="1357298"/>
            <a:ext cx="2571768" cy="3143272"/>
          </a:xfrm>
          <a:prstGeom prst="triangle">
            <a:avLst>
              <a:gd name="adj" fmla="val 0"/>
            </a:avLst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22 - TextBox"/>
          <p:cNvSpPr txBox="1"/>
          <p:nvPr/>
        </p:nvSpPr>
        <p:spPr>
          <a:xfrm>
            <a:off x="214282" y="4286256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Δ</a:t>
            </a:r>
            <a:endParaRPr lang="en-US" sz="2400" dirty="0" smtClean="0"/>
          </a:p>
        </p:txBody>
      </p:sp>
      <p:sp>
        <p:nvSpPr>
          <p:cNvPr id="25" name="24 - TextBox"/>
          <p:cNvSpPr txBox="1"/>
          <p:nvPr/>
        </p:nvSpPr>
        <p:spPr>
          <a:xfrm>
            <a:off x="428596" y="857232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Ε</a:t>
            </a:r>
            <a:endParaRPr lang="en-US" sz="2400" dirty="0" smtClean="0"/>
          </a:p>
        </p:txBody>
      </p:sp>
      <p:sp>
        <p:nvSpPr>
          <p:cNvPr id="26" name="25 - TextBox"/>
          <p:cNvSpPr txBox="1"/>
          <p:nvPr/>
        </p:nvSpPr>
        <p:spPr>
          <a:xfrm>
            <a:off x="1857356" y="0"/>
            <a:ext cx="457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>
                <a:solidFill>
                  <a:srgbClr val="FF0000"/>
                </a:solidFill>
              </a:rPr>
              <a:t>Ορθογώνιο τρίγωνο</a:t>
            </a:r>
          </a:p>
        </p:txBody>
      </p:sp>
      <p:sp>
        <p:nvSpPr>
          <p:cNvPr id="12" name="11 - Ελεύθερη σχεδίαση"/>
          <p:cNvSpPr/>
          <p:nvPr/>
        </p:nvSpPr>
        <p:spPr>
          <a:xfrm>
            <a:off x="571472" y="1730326"/>
            <a:ext cx="267287" cy="159434"/>
          </a:xfrm>
          <a:custGeom>
            <a:avLst/>
            <a:gdLst>
              <a:gd name="connsiteX0" fmla="*/ 0 w 267287"/>
              <a:gd name="connsiteY0" fmla="*/ 28136 h 159434"/>
              <a:gd name="connsiteX1" fmla="*/ 140677 w 267287"/>
              <a:gd name="connsiteY1" fmla="*/ 154745 h 159434"/>
              <a:gd name="connsiteX2" fmla="*/ 267287 w 267287"/>
              <a:gd name="connsiteY2" fmla="*/ 0 h 159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7287" h="159434">
                <a:moveTo>
                  <a:pt x="0" y="28136"/>
                </a:moveTo>
                <a:cubicBezTo>
                  <a:pt x="48064" y="93785"/>
                  <a:pt x="96129" y="159434"/>
                  <a:pt x="140677" y="154745"/>
                </a:cubicBezTo>
                <a:cubicBezTo>
                  <a:pt x="185225" y="150056"/>
                  <a:pt x="226256" y="75028"/>
                  <a:pt x="267287" y="0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39 - Ελεύθερη σχεδίαση"/>
          <p:cNvSpPr/>
          <p:nvPr/>
        </p:nvSpPr>
        <p:spPr>
          <a:xfrm>
            <a:off x="2576733" y="4093698"/>
            <a:ext cx="279009" cy="379828"/>
          </a:xfrm>
          <a:custGeom>
            <a:avLst/>
            <a:gdLst>
              <a:gd name="connsiteX0" fmla="*/ 39858 w 279009"/>
              <a:gd name="connsiteY0" fmla="*/ 379828 h 379828"/>
              <a:gd name="connsiteX1" fmla="*/ 39858 w 279009"/>
              <a:gd name="connsiteY1" fmla="*/ 182880 h 379828"/>
              <a:gd name="connsiteX2" fmla="*/ 279009 w 279009"/>
              <a:gd name="connsiteY2" fmla="*/ 0 h 379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9009" h="379828">
                <a:moveTo>
                  <a:pt x="39858" y="379828"/>
                </a:moveTo>
                <a:cubicBezTo>
                  <a:pt x="19929" y="313006"/>
                  <a:pt x="0" y="246185"/>
                  <a:pt x="39858" y="182880"/>
                </a:cubicBezTo>
                <a:cubicBezTo>
                  <a:pt x="79716" y="119575"/>
                  <a:pt x="179362" y="59787"/>
                  <a:pt x="279009" y="0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52 - TextBox"/>
          <p:cNvSpPr txBox="1"/>
          <p:nvPr/>
        </p:nvSpPr>
        <p:spPr>
          <a:xfrm>
            <a:off x="2071670" y="1214422"/>
            <a:ext cx="6858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Το ορθογώνιο τρίγωνο έχει </a:t>
            </a:r>
            <a:r>
              <a:rPr lang="el-GR" sz="2400" b="1" dirty="0" smtClean="0">
                <a:solidFill>
                  <a:srgbClr val="FF0000"/>
                </a:solidFill>
              </a:rPr>
              <a:t>δύο κάθετες πλευρές</a:t>
            </a:r>
            <a:r>
              <a:rPr lang="el-GR" sz="2400" dirty="0" smtClean="0"/>
              <a:t>:</a:t>
            </a:r>
            <a:endParaRPr lang="en-US" sz="2400" dirty="0" smtClean="0"/>
          </a:p>
        </p:txBody>
      </p:sp>
      <p:sp>
        <p:nvSpPr>
          <p:cNvPr id="29" name="28 - TextBox"/>
          <p:cNvSpPr txBox="1"/>
          <p:nvPr/>
        </p:nvSpPr>
        <p:spPr>
          <a:xfrm>
            <a:off x="3214678" y="4214818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Ζ</a:t>
            </a:r>
            <a:endParaRPr lang="en-US" sz="2400" dirty="0" smtClean="0"/>
          </a:p>
        </p:txBody>
      </p:sp>
      <p:cxnSp>
        <p:nvCxnSpPr>
          <p:cNvPr id="20" name="19 - Γωνιακή σύνδεση"/>
          <p:cNvCxnSpPr/>
          <p:nvPr/>
        </p:nvCxnSpPr>
        <p:spPr>
          <a:xfrm rot="16200000" flipV="1">
            <a:off x="571472" y="4286256"/>
            <a:ext cx="214314" cy="214314"/>
          </a:xfrm>
          <a:prstGeom prst="bentConnector3">
            <a:avLst>
              <a:gd name="adj1" fmla="val 95948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20 - Ορθογώνιο"/>
          <p:cNvSpPr/>
          <p:nvPr/>
        </p:nvSpPr>
        <p:spPr>
          <a:xfrm>
            <a:off x="4643438" y="2285992"/>
            <a:ext cx="5084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dirty="0" smtClean="0"/>
              <a:t>ΔΕ</a:t>
            </a:r>
            <a:endParaRPr lang="en-US" sz="2400" dirty="0"/>
          </a:p>
        </p:txBody>
      </p:sp>
      <p:grpSp>
        <p:nvGrpSpPr>
          <p:cNvPr id="22" name="21 - Ομάδα"/>
          <p:cNvGrpSpPr/>
          <p:nvPr/>
        </p:nvGrpSpPr>
        <p:grpSpPr>
          <a:xfrm>
            <a:off x="5214942" y="2355842"/>
            <a:ext cx="285752" cy="287340"/>
            <a:chOff x="5500694" y="2214554"/>
            <a:chExt cx="285752" cy="287340"/>
          </a:xfrm>
        </p:grpSpPr>
        <p:cxnSp>
          <p:nvCxnSpPr>
            <p:cNvPr id="24" name="23 - Ευθεία γραμμή σύνδεσης"/>
            <p:cNvCxnSpPr/>
            <p:nvPr/>
          </p:nvCxnSpPr>
          <p:spPr>
            <a:xfrm>
              <a:off x="5500694" y="2500306"/>
              <a:ext cx="285752" cy="1588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26 - Ευθεία γραμμή σύνδεσης"/>
            <p:cNvCxnSpPr/>
            <p:nvPr/>
          </p:nvCxnSpPr>
          <p:spPr>
            <a:xfrm rot="5400000">
              <a:off x="5499900" y="2357430"/>
              <a:ext cx="286546" cy="794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27 - Ορθογώνιο"/>
          <p:cNvSpPr/>
          <p:nvPr/>
        </p:nvSpPr>
        <p:spPr>
          <a:xfrm>
            <a:off x="5615927" y="2285992"/>
            <a:ext cx="5020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dirty="0" smtClean="0"/>
              <a:t>ΔΖ</a:t>
            </a:r>
            <a:endParaRPr lang="en-US" sz="2400" dirty="0"/>
          </a:p>
        </p:txBody>
      </p:sp>
      <p:sp>
        <p:nvSpPr>
          <p:cNvPr id="32" name="31 - TextBox"/>
          <p:cNvSpPr txBox="1"/>
          <p:nvPr/>
        </p:nvSpPr>
        <p:spPr>
          <a:xfrm>
            <a:off x="714348" y="5357826"/>
            <a:ext cx="6858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Το ορθογώνιο τρίγωνο έχει </a:t>
            </a:r>
            <a:r>
              <a:rPr lang="el-GR" sz="2400" b="1" dirty="0" smtClean="0">
                <a:solidFill>
                  <a:srgbClr val="FF0000"/>
                </a:solidFill>
              </a:rPr>
              <a:t>μια ορθή γωνία 90</a:t>
            </a:r>
            <a:r>
              <a:rPr lang="el-GR" sz="2400" b="1" baseline="30000" dirty="0" smtClean="0">
                <a:solidFill>
                  <a:srgbClr val="FF0000"/>
                </a:solidFill>
              </a:rPr>
              <a:t>ο</a:t>
            </a:r>
            <a:endParaRPr lang="en-US" sz="2400" dirty="0" smtClean="0"/>
          </a:p>
        </p:txBody>
      </p:sp>
      <p:sp>
        <p:nvSpPr>
          <p:cNvPr id="36" name="35 - TextBox"/>
          <p:cNvSpPr txBox="1"/>
          <p:nvPr/>
        </p:nvSpPr>
        <p:spPr>
          <a:xfrm>
            <a:off x="1500166" y="6182045"/>
            <a:ext cx="1000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Ζ Δ Ε</a:t>
            </a:r>
            <a:endParaRPr lang="en-US" sz="2400" dirty="0" smtClean="0"/>
          </a:p>
        </p:txBody>
      </p:sp>
      <p:grpSp>
        <p:nvGrpSpPr>
          <p:cNvPr id="37" name="21 - Ομάδα"/>
          <p:cNvGrpSpPr/>
          <p:nvPr/>
        </p:nvGrpSpPr>
        <p:grpSpPr>
          <a:xfrm>
            <a:off x="1785918" y="6182045"/>
            <a:ext cx="214314" cy="142876"/>
            <a:chOff x="6286512" y="3000372"/>
            <a:chExt cx="214314" cy="142876"/>
          </a:xfrm>
        </p:grpSpPr>
        <p:cxnSp>
          <p:nvCxnSpPr>
            <p:cNvPr id="38" name="37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38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40 - Ορθογώνιο"/>
          <p:cNvSpPr/>
          <p:nvPr/>
        </p:nvSpPr>
        <p:spPr>
          <a:xfrm>
            <a:off x="2214546" y="6143644"/>
            <a:ext cx="110318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b="1" dirty="0" smtClean="0"/>
              <a:t>=   90</a:t>
            </a:r>
            <a:r>
              <a:rPr lang="el-GR" sz="2800" b="1" baseline="30000" dirty="0" smtClean="0"/>
              <a:t>ο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40" grpId="0" animBg="1"/>
      <p:bldP spid="53" grpId="0"/>
      <p:bldP spid="21" grpId="0"/>
      <p:bldP spid="28" grpId="0"/>
      <p:bldP spid="32" grpId="0"/>
      <p:bldP spid="36" grpId="0"/>
      <p:bldP spid="41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- Ισοσκελές τρίγωνο"/>
          <p:cNvSpPr/>
          <p:nvPr/>
        </p:nvSpPr>
        <p:spPr>
          <a:xfrm>
            <a:off x="2143108" y="2467269"/>
            <a:ext cx="2571768" cy="3143272"/>
          </a:xfrm>
          <a:prstGeom prst="triangle">
            <a:avLst>
              <a:gd name="adj" fmla="val 0"/>
            </a:avLst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22 - TextBox"/>
          <p:cNvSpPr txBox="1"/>
          <p:nvPr/>
        </p:nvSpPr>
        <p:spPr>
          <a:xfrm>
            <a:off x="1785918" y="5396227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Δ</a:t>
            </a:r>
            <a:endParaRPr lang="en-US" sz="2400" dirty="0" smtClean="0"/>
          </a:p>
        </p:txBody>
      </p:sp>
      <p:sp>
        <p:nvSpPr>
          <p:cNvPr id="25" name="24 - TextBox"/>
          <p:cNvSpPr txBox="1"/>
          <p:nvPr/>
        </p:nvSpPr>
        <p:spPr>
          <a:xfrm>
            <a:off x="2000232" y="1967203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Ε</a:t>
            </a:r>
            <a:endParaRPr lang="en-US" sz="2400" dirty="0" smtClean="0"/>
          </a:p>
        </p:txBody>
      </p:sp>
      <p:sp>
        <p:nvSpPr>
          <p:cNvPr id="12" name="11 - Ελεύθερη σχεδίαση"/>
          <p:cNvSpPr/>
          <p:nvPr/>
        </p:nvSpPr>
        <p:spPr>
          <a:xfrm>
            <a:off x="2143108" y="2840297"/>
            <a:ext cx="267287" cy="159434"/>
          </a:xfrm>
          <a:custGeom>
            <a:avLst/>
            <a:gdLst>
              <a:gd name="connsiteX0" fmla="*/ 0 w 267287"/>
              <a:gd name="connsiteY0" fmla="*/ 28136 h 159434"/>
              <a:gd name="connsiteX1" fmla="*/ 140677 w 267287"/>
              <a:gd name="connsiteY1" fmla="*/ 154745 h 159434"/>
              <a:gd name="connsiteX2" fmla="*/ 267287 w 267287"/>
              <a:gd name="connsiteY2" fmla="*/ 0 h 159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7287" h="159434">
                <a:moveTo>
                  <a:pt x="0" y="28136"/>
                </a:moveTo>
                <a:cubicBezTo>
                  <a:pt x="48064" y="93785"/>
                  <a:pt x="96129" y="159434"/>
                  <a:pt x="140677" y="154745"/>
                </a:cubicBezTo>
                <a:cubicBezTo>
                  <a:pt x="185225" y="150056"/>
                  <a:pt x="226256" y="75028"/>
                  <a:pt x="267287" y="0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39 - Ελεύθερη σχεδίαση"/>
          <p:cNvSpPr/>
          <p:nvPr/>
        </p:nvSpPr>
        <p:spPr>
          <a:xfrm>
            <a:off x="4148369" y="5203669"/>
            <a:ext cx="279009" cy="379828"/>
          </a:xfrm>
          <a:custGeom>
            <a:avLst/>
            <a:gdLst>
              <a:gd name="connsiteX0" fmla="*/ 39858 w 279009"/>
              <a:gd name="connsiteY0" fmla="*/ 379828 h 379828"/>
              <a:gd name="connsiteX1" fmla="*/ 39858 w 279009"/>
              <a:gd name="connsiteY1" fmla="*/ 182880 h 379828"/>
              <a:gd name="connsiteX2" fmla="*/ 279009 w 279009"/>
              <a:gd name="connsiteY2" fmla="*/ 0 h 379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9009" h="379828">
                <a:moveTo>
                  <a:pt x="39858" y="379828"/>
                </a:moveTo>
                <a:cubicBezTo>
                  <a:pt x="19929" y="313006"/>
                  <a:pt x="0" y="246185"/>
                  <a:pt x="39858" y="182880"/>
                </a:cubicBezTo>
                <a:cubicBezTo>
                  <a:pt x="79716" y="119575"/>
                  <a:pt x="179362" y="59787"/>
                  <a:pt x="279009" y="0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28 - TextBox"/>
          <p:cNvSpPr txBox="1"/>
          <p:nvPr/>
        </p:nvSpPr>
        <p:spPr>
          <a:xfrm>
            <a:off x="4786314" y="5324789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Ζ</a:t>
            </a:r>
            <a:endParaRPr lang="en-US" sz="2400" dirty="0" smtClean="0"/>
          </a:p>
        </p:txBody>
      </p:sp>
      <p:cxnSp>
        <p:nvCxnSpPr>
          <p:cNvPr id="20" name="19 - Γωνιακή σύνδεση"/>
          <p:cNvCxnSpPr/>
          <p:nvPr/>
        </p:nvCxnSpPr>
        <p:spPr>
          <a:xfrm rot="16200000" flipV="1">
            <a:off x="2143108" y="5396227"/>
            <a:ext cx="214314" cy="214314"/>
          </a:xfrm>
          <a:prstGeom prst="bentConnector3">
            <a:avLst>
              <a:gd name="adj1" fmla="val 95948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29 - TextBox"/>
          <p:cNvSpPr txBox="1"/>
          <p:nvPr/>
        </p:nvSpPr>
        <p:spPr>
          <a:xfrm rot="16200000">
            <a:off x="271461" y="3800449"/>
            <a:ext cx="30003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rgbClr val="FF0000"/>
                </a:solidFill>
              </a:rPr>
              <a:t>Κάθετη πλευρά</a:t>
            </a:r>
            <a:endParaRPr lang="en-US" sz="2000" b="1" dirty="0" smtClean="0">
              <a:solidFill>
                <a:srgbClr val="FF0000"/>
              </a:solidFill>
            </a:endParaRPr>
          </a:p>
        </p:txBody>
      </p:sp>
      <p:sp>
        <p:nvSpPr>
          <p:cNvPr id="31" name="30 - TextBox"/>
          <p:cNvSpPr txBox="1"/>
          <p:nvPr/>
        </p:nvSpPr>
        <p:spPr>
          <a:xfrm>
            <a:off x="2296429" y="5678593"/>
            <a:ext cx="30003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rgbClr val="FF0000"/>
                </a:solidFill>
              </a:rPr>
              <a:t>Κάθετη πλευρά</a:t>
            </a:r>
            <a:endParaRPr lang="en-US" sz="2000" b="1" dirty="0" smtClean="0">
              <a:solidFill>
                <a:srgbClr val="FF0000"/>
              </a:solidFill>
            </a:endParaRPr>
          </a:p>
        </p:txBody>
      </p:sp>
      <p:sp>
        <p:nvSpPr>
          <p:cNvPr id="33" name="32 - TextBox"/>
          <p:cNvSpPr txBox="1"/>
          <p:nvPr/>
        </p:nvSpPr>
        <p:spPr>
          <a:xfrm rot="2687819">
            <a:off x="2419925" y="3815899"/>
            <a:ext cx="30003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rgbClr val="FF0000"/>
                </a:solidFill>
              </a:rPr>
              <a:t>υποτείνουσα</a:t>
            </a:r>
            <a:endParaRPr lang="en-US" sz="2000" b="1" dirty="0" smtClean="0">
              <a:solidFill>
                <a:srgbClr val="FF0000"/>
              </a:solidFill>
            </a:endParaRPr>
          </a:p>
        </p:txBody>
      </p:sp>
      <p:sp>
        <p:nvSpPr>
          <p:cNvPr id="34" name="33 - TextBox"/>
          <p:cNvSpPr txBox="1"/>
          <p:nvPr/>
        </p:nvSpPr>
        <p:spPr>
          <a:xfrm>
            <a:off x="1857356" y="0"/>
            <a:ext cx="457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>
                <a:solidFill>
                  <a:srgbClr val="FF0000"/>
                </a:solidFill>
              </a:rPr>
              <a:t>Ορθογώνιο τρίγωνο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40" grpId="0" animBg="1"/>
      <p:bldP spid="30" grpId="0"/>
      <p:bldP spid="31" grpId="0"/>
      <p:bldP spid="33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- Ισοσκελές τρίγωνο"/>
          <p:cNvSpPr/>
          <p:nvPr/>
        </p:nvSpPr>
        <p:spPr>
          <a:xfrm>
            <a:off x="428596" y="2681583"/>
            <a:ext cx="2571768" cy="3143272"/>
          </a:xfrm>
          <a:prstGeom prst="triangle">
            <a:avLst>
              <a:gd name="adj" fmla="val 49230"/>
            </a:avLst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22 - TextBox"/>
          <p:cNvSpPr txBox="1"/>
          <p:nvPr/>
        </p:nvSpPr>
        <p:spPr>
          <a:xfrm>
            <a:off x="71406" y="5610541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Δ</a:t>
            </a:r>
            <a:endParaRPr lang="en-US" sz="2400" dirty="0" smtClean="0"/>
          </a:p>
        </p:txBody>
      </p:sp>
      <p:sp>
        <p:nvSpPr>
          <p:cNvPr id="25" name="24 - TextBox"/>
          <p:cNvSpPr txBox="1"/>
          <p:nvPr/>
        </p:nvSpPr>
        <p:spPr>
          <a:xfrm>
            <a:off x="1357290" y="2214554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Ε</a:t>
            </a:r>
            <a:endParaRPr lang="en-US" sz="2400" dirty="0" smtClean="0"/>
          </a:p>
        </p:txBody>
      </p:sp>
      <p:sp>
        <p:nvSpPr>
          <p:cNvPr id="12" name="11 - Ελεύθερη σχεδίαση"/>
          <p:cNvSpPr/>
          <p:nvPr/>
        </p:nvSpPr>
        <p:spPr>
          <a:xfrm>
            <a:off x="1571604" y="3071810"/>
            <a:ext cx="267287" cy="159434"/>
          </a:xfrm>
          <a:custGeom>
            <a:avLst/>
            <a:gdLst>
              <a:gd name="connsiteX0" fmla="*/ 0 w 267287"/>
              <a:gd name="connsiteY0" fmla="*/ 28136 h 159434"/>
              <a:gd name="connsiteX1" fmla="*/ 140677 w 267287"/>
              <a:gd name="connsiteY1" fmla="*/ 154745 h 159434"/>
              <a:gd name="connsiteX2" fmla="*/ 267287 w 267287"/>
              <a:gd name="connsiteY2" fmla="*/ 0 h 159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7287" h="159434">
                <a:moveTo>
                  <a:pt x="0" y="28136"/>
                </a:moveTo>
                <a:cubicBezTo>
                  <a:pt x="48064" y="93785"/>
                  <a:pt x="96129" y="159434"/>
                  <a:pt x="140677" y="154745"/>
                </a:cubicBezTo>
                <a:cubicBezTo>
                  <a:pt x="185225" y="150056"/>
                  <a:pt x="226256" y="75028"/>
                  <a:pt x="267287" y="0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39 - Ελεύθερη σχεδίαση"/>
          <p:cNvSpPr/>
          <p:nvPr/>
        </p:nvSpPr>
        <p:spPr>
          <a:xfrm>
            <a:off x="2500298" y="5429264"/>
            <a:ext cx="279009" cy="379828"/>
          </a:xfrm>
          <a:custGeom>
            <a:avLst/>
            <a:gdLst>
              <a:gd name="connsiteX0" fmla="*/ 39858 w 279009"/>
              <a:gd name="connsiteY0" fmla="*/ 379828 h 379828"/>
              <a:gd name="connsiteX1" fmla="*/ 39858 w 279009"/>
              <a:gd name="connsiteY1" fmla="*/ 182880 h 379828"/>
              <a:gd name="connsiteX2" fmla="*/ 279009 w 279009"/>
              <a:gd name="connsiteY2" fmla="*/ 0 h 379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79009" h="379828">
                <a:moveTo>
                  <a:pt x="39858" y="379828"/>
                </a:moveTo>
                <a:cubicBezTo>
                  <a:pt x="19929" y="313006"/>
                  <a:pt x="0" y="246185"/>
                  <a:pt x="39858" y="182880"/>
                </a:cubicBezTo>
                <a:cubicBezTo>
                  <a:pt x="79716" y="119575"/>
                  <a:pt x="179362" y="59787"/>
                  <a:pt x="279009" y="0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28 - TextBox"/>
          <p:cNvSpPr txBox="1"/>
          <p:nvPr/>
        </p:nvSpPr>
        <p:spPr>
          <a:xfrm>
            <a:off x="3071802" y="5539103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Ζ</a:t>
            </a:r>
            <a:endParaRPr lang="en-US" sz="2400" dirty="0" smtClean="0"/>
          </a:p>
        </p:txBody>
      </p:sp>
      <p:sp>
        <p:nvSpPr>
          <p:cNvPr id="35" name="34 - Ελεύθερη σχεδίαση"/>
          <p:cNvSpPr/>
          <p:nvPr/>
        </p:nvSpPr>
        <p:spPr>
          <a:xfrm>
            <a:off x="523189" y="5534335"/>
            <a:ext cx="262597" cy="323557"/>
          </a:xfrm>
          <a:custGeom>
            <a:avLst/>
            <a:gdLst>
              <a:gd name="connsiteX0" fmla="*/ 0 w 262597"/>
              <a:gd name="connsiteY0" fmla="*/ 0 h 323557"/>
              <a:gd name="connsiteX1" fmla="*/ 196948 w 262597"/>
              <a:gd name="connsiteY1" fmla="*/ 70338 h 323557"/>
              <a:gd name="connsiteX2" fmla="*/ 253219 w 262597"/>
              <a:gd name="connsiteY2" fmla="*/ 196948 h 323557"/>
              <a:gd name="connsiteX3" fmla="*/ 253219 w 262597"/>
              <a:gd name="connsiteY3" fmla="*/ 323557 h 3235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2597" h="323557">
                <a:moveTo>
                  <a:pt x="0" y="0"/>
                </a:moveTo>
                <a:cubicBezTo>
                  <a:pt x="77372" y="18756"/>
                  <a:pt x="154745" y="37513"/>
                  <a:pt x="196948" y="70338"/>
                </a:cubicBezTo>
                <a:cubicBezTo>
                  <a:pt x="239151" y="103163"/>
                  <a:pt x="243841" y="154745"/>
                  <a:pt x="253219" y="196948"/>
                </a:cubicBezTo>
                <a:cubicBezTo>
                  <a:pt x="262597" y="239151"/>
                  <a:pt x="257908" y="281354"/>
                  <a:pt x="253219" y="323557"/>
                </a:cubicBezTo>
              </a:path>
            </a:pathLst>
          </a:cu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36 - TextBox"/>
          <p:cNvSpPr txBox="1"/>
          <p:nvPr/>
        </p:nvSpPr>
        <p:spPr>
          <a:xfrm>
            <a:off x="3214678" y="1643050"/>
            <a:ext cx="4572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Ισοσκελές τρίγωνο είναι το τρίγωνο που </a:t>
            </a:r>
            <a:r>
              <a:rPr lang="el-GR" sz="2000" u="sng" dirty="0" smtClean="0"/>
              <a:t>έχει δύο πλευρές του ίσες</a:t>
            </a:r>
            <a:r>
              <a:rPr lang="el-GR" sz="2000" dirty="0" smtClean="0"/>
              <a:t>:</a:t>
            </a:r>
          </a:p>
          <a:p>
            <a:r>
              <a:rPr lang="el-GR" sz="2000" dirty="0" smtClean="0"/>
              <a:t>ΔΕ  =  ΕΖ   </a:t>
            </a:r>
            <a:endParaRPr lang="el-GR" sz="2000" b="1" dirty="0" smtClean="0"/>
          </a:p>
        </p:txBody>
      </p:sp>
      <p:sp>
        <p:nvSpPr>
          <p:cNvPr id="42" name="41 - TextBox"/>
          <p:cNvSpPr txBox="1"/>
          <p:nvPr/>
        </p:nvSpPr>
        <p:spPr>
          <a:xfrm rot="20453810">
            <a:off x="2198983" y="4033251"/>
            <a:ext cx="7143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=</a:t>
            </a:r>
            <a:endParaRPr lang="en-US" sz="2400" dirty="0" smtClean="0"/>
          </a:p>
        </p:txBody>
      </p:sp>
      <p:sp>
        <p:nvSpPr>
          <p:cNvPr id="43" name="42 - TextBox"/>
          <p:cNvSpPr txBox="1"/>
          <p:nvPr/>
        </p:nvSpPr>
        <p:spPr>
          <a:xfrm rot="1318030">
            <a:off x="868245" y="4185651"/>
            <a:ext cx="7143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=</a:t>
            </a:r>
            <a:endParaRPr lang="en-US" sz="2400" dirty="0" smtClean="0"/>
          </a:p>
        </p:txBody>
      </p:sp>
      <p:sp>
        <p:nvSpPr>
          <p:cNvPr id="44" name="43 - TextBox"/>
          <p:cNvSpPr txBox="1"/>
          <p:nvPr/>
        </p:nvSpPr>
        <p:spPr>
          <a:xfrm>
            <a:off x="4071934" y="2928934"/>
            <a:ext cx="4572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 smtClean="0"/>
              <a:t>Σε ένα ισοσκελές τρίγωνο η πλευρά, που δεν είναι ίση με τις άλλες, λέγεται βάση του τριγώνου.</a:t>
            </a:r>
          </a:p>
          <a:p>
            <a:endParaRPr lang="el-GR" sz="2000" dirty="0" smtClean="0"/>
          </a:p>
        </p:txBody>
      </p:sp>
      <p:sp>
        <p:nvSpPr>
          <p:cNvPr id="45" name="44 - Ορθογώνιο"/>
          <p:cNvSpPr/>
          <p:nvPr/>
        </p:nvSpPr>
        <p:spPr>
          <a:xfrm>
            <a:off x="1285852" y="5857892"/>
            <a:ext cx="7488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βάση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6" name="45 - TextBox"/>
          <p:cNvSpPr txBox="1"/>
          <p:nvPr/>
        </p:nvSpPr>
        <p:spPr>
          <a:xfrm>
            <a:off x="4286248" y="4786322"/>
            <a:ext cx="4572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u="sng" dirty="0" smtClean="0"/>
              <a:t>Οι δύο γωνίες</a:t>
            </a:r>
            <a:r>
              <a:rPr lang="el-GR" sz="2000" dirty="0" smtClean="0"/>
              <a:t>, που είναι προσκείμενες στη βάση ισοσκελούς τριγώνου είναι </a:t>
            </a:r>
            <a:r>
              <a:rPr lang="el-GR" sz="2000" u="sng" dirty="0" smtClean="0"/>
              <a:t>ίσες</a:t>
            </a:r>
          </a:p>
          <a:p>
            <a:endParaRPr lang="el-GR" sz="2000" dirty="0" smtClean="0"/>
          </a:p>
        </p:txBody>
      </p:sp>
      <p:cxnSp>
        <p:nvCxnSpPr>
          <p:cNvPr id="49" name="48 - Ευθεία γραμμή σύνδεσης"/>
          <p:cNvCxnSpPr/>
          <p:nvPr/>
        </p:nvCxnSpPr>
        <p:spPr>
          <a:xfrm>
            <a:off x="2500298" y="5500702"/>
            <a:ext cx="214314" cy="14287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49 - Ευθεία γραμμή σύνδεσης"/>
          <p:cNvCxnSpPr/>
          <p:nvPr/>
        </p:nvCxnSpPr>
        <p:spPr>
          <a:xfrm flipV="1">
            <a:off x="642910" y="5572140"/>
            <a:ext cx="214314" cy="8096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53 - TextBox"/>
          <p:cNvSpPr txBox="1"/>
          <p:nvPr/>
        </p:nvSpPr>
        <p:spPr>
          <a:xfrm>
            <a:off x="4786314" y="6182045"/>
            <a:ext cx="10715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Ζ Δ Ε</a:t>
            </a:r>
            <a:endParaRPr lang="en-US" sz="2400" dirty="0" smtClean="0"/>
          </a:p>
        </p:txBody>
      </p:sp>
      <p:grpSp>
        <p:nvGrpSpPr>
          <p:cNvPr id="55" name="31 - Ομάδα"/>
          <p:cNvGrpSpPr/>
          <p:nvPr/>
        </p:nvGrpSpPr>
        <p:grpSpPr>
          <a:xfrm>
            <a:off x="5072066" y="6143644"/>
            <a:ext cx="214314" cy="142876"/>
            <a:chOff x="6286512" y="3000372"/>
            <a:chExt cx="214314" cy="142876"/>
          </a:xfrm>
        </p:grpSpPr>
        <p:cxnSp>
          <p:nvCxnSpPr>
            <p:cNvPr id="56" name="55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56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8" name="57 - TextBox"/>
          <p:cNvSpPr txBox="1"/>
          <p:nvPr/>
        </p:nvSpPr>
        <p:spPr>
          <a:xfrm>
            <a:off x="6286512" y="6182045"/>
            <a:ext cx="10715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Ε Ζ Δ</a:t>
            </a:r>
            <a:endParaRPr lang="en-US" sz="2400" dirty="0" smtClean="0"/>
          </a:p>
        </p:txBody>
      </p:sp>
      <p:grpSp>
        <p:nvGrpSpPr>
          <p:cNvPr id="59" name="31 - Ομάδα"/>
          <p:cNvGrpSpPr/>
          <p:nvPr/>
        </p:nvGrpSpPr>
        <p:grpSpPr>
          <a:xfrm>
            <a:off x="6572264" y="6143644"/>
            <a:ext cx="214314" cy="142876"/>
            <a:chOff x="6286512" y="3000372"/>
            <a:chExt cx="214314" cy="142876"/>
          </a:xfrm>
        </p:grpSpPr>
        <p:cxnSp>
          <p:nvCxnSpPr>
            <p:cNvPr id="60" name="59 - Ευθεία γραμμή σύνδεσης"/>
            <p:cNvCxnSpPr/>
            <p:nvPr/>
          </p:nvCxnSpPr>
          <p:spPr>
            <a:xfrm rot="5400000">
              <a:off x="6250793" y="3036091"/>
              <a:ext cx="142876" cy="7143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60 - Ευθεία γραμμή σύνδεσης"/>
            <p:cNvCxnSpPr/>
            <p:nvPr/>
          </p:nvCxnSpPr>
          <p:spPr>
            <a:xfrm rot="16200000" flipH="1">
              <a:off x="6357950" y="3000372"/>
              <a:ext cx="142876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2" name="61 - TextBox"/>
          <p:cNvSpPr txBox="1"/>
          <p:nvPr/>
        </p:nvSpPr>
        <p:spPr>
          <a:xfrm>
            <a:off x="5643570" y="6182045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=</a:t>
            </a:r>
            <a:endParaRPr lang="en-US" sz="2400" dirty="0" smtClean="0"/>
          </a:p>
        </p:txBody>
      </p:sp>
      <p:sp>
        <p:nvSpPr>
          <p:cNvPr id="63" name="62 - TextBox"/>
          <p:cNvSpPr txBox="1"/>
          <p:nvPr/>
        </p:nvSpPr>
        <p:spPr>
          <a:xfrm>
            <a:off x="2143108" y="142852"/>
            <a:ext cx="457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>
                <a:solidFill>
                  <a:srgbClr val="FF0000"/>
                </a:solidFill>
              </a:rPr>
              <a:t>Ισοσκελές  τρίγωνο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40" grpId="0" animBg="1"/>
      <p:bldP spid="37" grpId="0"/>
      <p:bldP spid="42" grpId="0"/>
      <p:bldP spid="43" grpId="0"/>
      <p:bldP spid="44" grpId="0"/>
      <p:bldP spid="45" grpId="0"/>
      <p:bldP spid="46" grpId="0"/>
      <p:bldP spid="54" grpId="0"/>
      <p:bldP spid="54" grpId="1"/>
      <p:bldP spid="58" grpId="0"/>
      <p:bldP spid="58" grpId="1"/>
      <p:bldP spid="6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2714612" y="0"/>
            <a:ext cx="27146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C00000"/>
                </a:solidFill>
              </a:rPr>
              <a:t>Ευθεία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5" name="4 - TextBox"/>
          <p:cNvSpPr txBox="1"/>
          <p:nvPr/>
        </p:nvSpPr>
        <p:spPr>
          <a:xfrm>
            <a:off x="3071802" y="6519446"/>
            <a:ext cx="85010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 smtClean="0"/>
              <a:t>Η </a:t>
            </a:r>
            <a:r>
              <a:rPr lang="el-GR" sz="1600" u="sng" dirty="0" smtClean="0"/>
              <a:t>ευθεία</a:t>
            </a:r>
            <a:r>
              <a:rPr lang="el-GR" sz="1600" dirty="0" smtClean="0"/>
              <a:t> είναι μια ίσια γραμμή που δεν έχει </a:t>
            </a:r>
            <a:r>
              <a:rPr lang="el-GR" sz="1600" u="sng" dirty="0" smtClean="0"/>
              <a:t>ούτε αρχή ούτε τέλος</a:t>
            </a:r>
            <a:endParaRPr lang="en-US" sz="1600" u="sng" dirty="0"/>
          </a:p>
        </p:txBody>
      </p:sp>
      <p:cxnSp>
        <p:nvCxnSpPr>
          <p:cNvPr id="7" name="6 - Ευθεία γραμμή σύνδεσης"/>
          <p:cNvCxnSpPr/>
          <p:nvPr/>
        </p:nvCxnSpPr>
        <p:spPr>
          <a:xfrm flipV="1">
            <a:off x="4714876" y="1500174"/>
            <a:ext cx="4429124" cy="10001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- TextBox"/>
          <p:cNvSpPr txBox="1"/>
          <p:nvPr/>
        </p:nvSpPr>
        <p:spPr>
          <a:xfrm>
            <a:off x="8391276" y="1571612"/>
            <a:ext cx="3241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/>
              <a:t>ε</a:t>
            </a:r>
            <a:endParaRPr lang="en-US" sz="2400" dirty="0" smtClean="0"/>
          </a:p>
        </p:txBody>
      </p:sp>
      <p:cxnSp>
        <p:nvCxnSpPr>
          <p:cNvPr id="14" name="13 - Ευθεία γραμμή σύνδεσης"/>
          <p:cNvCxnSpPr/>
          <p:nvPr/>
        </p:nvCxnSpPr>
        <p:spPr>
          <a:xfrm>
            <a:off x="285720" y="4143380"/>
            <a:ext cx="6000792" cy="157163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16 - TextBox"/>
          <p:cNvSpPr txBox="1"/>
          <p:nvPr/>
        </p:nvSpPr>
        <p:spPr>
          <a:xfrm>
            <a:off x="6143636" y="5429264"/>
            <a:ext cx="3241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y</a:t>
            </a:r>
          </a:p>
        </p:txBody>
      </p:sp>
      <p:sp>
        <p:nvSpPr>
          <p:cNvPr id="19" name="18 - TextBox"/>
          <p:cNvSpPr txBox="1"/>
          <p:nvPr/>
        </p:nvSpPr>
        <p:spPr>
          <a:xfrm>
            <a:off x="357158" y="3929066"/>
            <a:ext cx="4103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y’</a:t>
            </a:r>
          </a:p>
        </p:txBody>
      </p:sp>
      <p:cxnSp>
        <p:nvCxnSpPr>
          <p:cNvPr id="21" name="20 - Ευθύγραμμο βέλος σύνδεσης"/>
          <p:cNvCxnSpPr/>
          <p:nvPr/>
        </p:nvCxnSpPr>
        <p:spPr>
          <a:xfrm rot="16200000" flipV="1">
            <a:off x="1964513" y="3964785"/>
            <a:ext cx="428628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21 - TextBox"/>
          <p:cNvSpPr txBox="1"/>
          <p:nvPr/>
        </p:nvSpPr>
        <p:spPr>
          <a:xfrm>
            <a:off x="285720" y="3500438"/>
            <a:ext cx="22145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 smtClean="0"/>
              <a:t>Ονομάζεται ευθεία </a:t>
            </a:r>
            <a:r>
              <a:rPr lang="en-US" sz="1600" dirty="0" err="1" smtClean="0"/>
              <a:t>yy</a:t>
            </a:r>
            <a:r>
              <a:rPr lang="en-US" sz="1600" dirty="0" smtClean="0"/>
              <a:t>’</a:t>
            </a:r>
          </a:p>
        </p:txBody>
      </p:sp>
      <p:cxnSp>
        <p:nvCxnSpPr>
          <p:cNvPr id="23" name="22 - Ευθύγραμμο βέλος σύνδεσης"/>
          <p:cNvCxnSpPr/>
          <p:nvPr/>
        </p:nvCxnSpPr>
        <p:spPr>
          <a:xfrm rot="5400000">
            <a:off x="7715272" y="2357430"/>
            <a:ext cx="357190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23 - TextBox"/>
          <p:cNvSpPr txBox="1"/>
          <p:nvPr/>
        </p:nvSpPr>
        <p:spPr>
          <a:xfrm>
            <a:off x="6072198" y="2518942"/>
            <a:ext cx="22145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 smtClean="0"/>
              <a:t>Ονομάζεται ευθεία ε</a:t>
            </a:r>
            <a:endParaRPr 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2714612" y="0"/>
            <a:ext cx="27146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err="1" smtClean="0">
                <a:solidFill>
                  <a:srgbClr val="C00000"/>
                </a:solidFill>
              </a:rPr>
              <a:t>Ημιευθεία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5" name="4 - TextBox"/>
          <p:cNvSpPr txBox="1"/>
          <p:nvPr/>
        </p:nvSpPr>
        <p:spPr>
          <a:xfrm>
            <a:off x="357158" y="1857364"/>
            <a:ext cx="85010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Η </a:t>
            </a:r>
            <a:r>
              <a:rPr lang="el-GR" sz="2400" u="sng" dirty="0" err="1" smtClean="0"/>
              <a:t>ημιευθεία</a:t>
            </a:r>
            <a:r>
              <a:rPr lang="el-GR" sz="2400" dirty="0" smtClean="0"/>
              <a:t> είναι μια ίσια γραμμή που έχει </a:t>
            </a:r>
            <a:r>
              <a:rPr lang="el-GR" sz="2400" u="sng" dirty="0" smtClean="0"/>
              <a:t>αρχή αλλά δεν έχει τέλος</a:t>
            </a:r>
            <a:endParaRPr lang="en-US" sz="2400" u="sng" dirty="0"/>
          </a:p>
        </p:txBody>
      </p:sp>
      <p:cxnSp>
        <p:nvCxnSpPr>
          <p:cNvPr id="7" name="6 - Ευθεία γραμμή σύνδεσης"/>
          <p:cNvCxnSpPr/>
          <p:nvPr/>
        </p:nvCxnSpPr>
        <p:spPr>
          <a:xfrm>
            <a:off x="2000232" y="3857628"/>
            <a:ext cx="7143768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2714612" y="0"/>
            <a:ext cx="27146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err="1" smtClean="0">
                <a:solidFill>
                  <a:srgbClr val="C00000"/>
                </a:solidFill>
              </a:rPr>
              <a:t>Ημιευθεία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5" name="4 - TextBox"/>
          <p:cNvSpPr txBox="1"/>
          <p:nvPr/>
        </p:nvSpPr>
        <p:spPr>
          <a:xfrm>
            <a:off x="1214414" y="6519446"/>
            <a:ext cx="85010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 smtClean="0"/>
              <a:t>Η </a:t>
            </a:r>
            <a:r>
              <a:rPr lang="el-GR" sz="1600" u="sng" dirty="0" err="1" smtClean="0"/>
              <a:t>ημιευθεία</a:t>
            </a:r>
            <a:r>
              <a:rPr lang="el-GR" sz="1600" dirty="0" smtClean="0"/>
              <a:t> είναι μια ίσια γραμμή που έχει </a:t>
            </a:r>
            <a:r>
              <a:rPr lang="el-GR" sz="1600" u="sng" dirty="0" smtClean="0"/>
              <a:t>αρχή αλλά δεν έχει  τέλος</a:t>
            </a:r>
            <a:endParaRPr lang="en-US" sz="1600" u="sng" dirty="0"/>
          </a:p>
        </p:txBody>
      </p:sp>
      <p:cxnSp>
        <p:nvCxnSpPr>
          <p:cNvPr id="7" name="6 - Ευθεία γραμμή σύνδεσης"/>
          <p:cNvCxnSpPr/>
          <p:nvPr/>
        </p:nvCxnSpPr>
        <p:spPr>
          <a:xfrm>
            <a:off x="1928794" y="6215082"/>
            <a:ext cx="7215206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- TextBox"/>
          <p:cNvSpPr txBox="1"/>
          <p:nvPr/>
        </p:nvSpPr>
        <p:spPr>
          <a:xfrm>
            <a:off x="428596" y="714356"/>
            <a:ext cx="44291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Οι ημιευθείες συμβολίζονται:   </a:t>
            </a:r>
            <a:endParaRPr lang="en-US" sz="2400" u="sng" dirty="0"/>
          </a:p>
        </p:txBody>
      </p:sp>
      <p:sp>
        <p:nvSpPr>
          <p:cNvPr id="9" name="8 - Ορθογώνιο"/>
          <p:cNvSpPr/>
          <p:nvPr/>
        </p:nvSpPr>
        <p:spPr>
          <a:xfrm>
            <a:off x="571472" y="2428868"/>
            <a:ext cx="764386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FF0000"/>
              </a:buClr>
              <a:buFont typeface="Wingdings" pitchFamily="2" charset="2"/>
              <a:buChar char="ü"/>
            </a:pPr>
            <a:r>
              <a:rPr lang="el-GR" sz="2400" dirty="0" smtClean="0"/>
              <a:t>με </a:t>
            </a:r>
            <a:r>
              <a:rPr lang="el-GR" sz="2400" u="sng" dirty="0" smtClean="0"/>
              <a:t>ένα μεγάλο γράμμα, </a:t>
            </a:r>
            <a:r>
              <a:rPr lang="el-GR" sz="2400" dirty="0" smtClean="0"/>
              <a:t>(που είναι η αρχή) και</a:t>
            </a:r>
            <a:r>
              <a:rPr lang="el-GR" sz="2400" u="sng" dirty="0" smtClean="0"/>
              <a:t> ένα μικρό γράμμα </a:t>
            </a:r>
            <a:r>
              <a:rPr lang="el-GR" sz="2400" dirty="0" smtClean="0"/>
              <a:t>π.χ.  Ο</a:t>
            </a:r>
            <a:r>
              <a:rPr lang="en-US" sz="2400" dirty="0" smtClean="0"/>
              <a:t>x</a:t>
            </a:r>
            <a:r>
              <a:rPr lang="el-GR" sz="2400" dirty="0" smtClean="0"/>
              <a:t> ,   Ο</a:t>
            </a:r>
            <a:r>
              <a:rPr lang="en-US" sz="2400" dirty="0" smtClean="0"/>
              <a:t>y</a:t>
            </a:r>
            <a:r>
              <a:rPr lang="el-GR" sz="2400" dirty="0" smtClean="0"/>
              <a:t>’)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2714612" y="0"/>
            <a:ext cx="27146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err="1" smtClean="0">
                <a:solidFill>
                  <a:srgbClr val="C00000"/>
                </a:solidFill>
              </a:rPr>
              <a:t>Ημιευθεία</a:t>
            </a:r>
            <a:endParaRPr lang="en-US" sz="2800" b="1" dirty="0">
              <a:solidFill>
                <a:srgbClr val="C00000"/>
              </a:solidFill>
            </a:endParaRPr>
          </a:p>
        </p:txBody>
      </p:sp>
      <p:cxnSp>
        <p:nvCxnSpPr>
          <p:cNvPr id="7" name="6 - Ευθεία γραμμή σύνδεσης"/>
          <p:cNvCxnSpPr/>
          <p:nvPr/>
        </p:nvCxnSpPr>
        <p:spPr>
          <a:xfrm flipV="1">
            <a:off x="4714876" y="1500174"/>
            <a:ext cx="4429124" cy="100013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- TextBox"/>
          <p:cNvSpPr txBox="1"/>
          <p:nvPr/>
        </p:nvSpPr>
        <p:spPr>
          <a:xfrm>
            <a:off x="8643966" y="1500174"/>
            <a:ext cx="3161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x</a:t>
            </a:r>
          </a:p>
        </p:txBody>
      </p:sp>
      <p:cxnSp>
        <p:nvCxnSpPr>
          <p:cNvPr id="14" name="13 - Ευθεία γραμμή σύνδεσης"/>
          <p:cNvCxnSpPr/>
          <p:nvPr/>
        </p:nvCxnSpPr>
        <p:spPr>
          <a:xfrm>
            <a:off x="428596" y="5143512"/>
            <a:ext cx="6357982" cy="7143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16 - TextBox"/>
          <p:cNvSpPr txBox="1"/>
          <p:nvPr/>
        </p:nvSpPr>
        <p:spPr>
          <a:xfrm>
            <a:off x="6429388" y="4786322"/>
            <a:ext cx="3241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y</a:t>
            </a:r>
          </a:p>
        </p:txBody>
      </p:sp>
      <p:sp>
        <p:nvSpPr>
          <p:cNvPr id="19" name="18 - TextBox"/>
          <p:cNvSpPr txBox="1"/>
          <p:nvPr/>
        </p:nvSpPr>
        <p:spPr>
          <a:xfrm>
            <a:off x="285720" y="4714884"/>
            <a:ext cx="3882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O</a:t>
            </a:r>
          </a:p>
        </p:txBody>
      </p:sp>
      <p:cxnSp>
        <p:nvCxnSpPr>
          <p:cNvPr id="21" name="20 - Ευθύγραμμο βέλος σύνδεσης"/>
          <p:cNvCxnSpPr/>
          <p:nvPr/>
        </p:nvCxnSpPr>
        <p:spPr>
          <a:xfrm rot="5400000">
            <a:off x="2000232" y="4714884"/>
            <a:ext cx="285752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22 - Ευθύγραμμο βέλος σύνδεσης"/>
          <p:cNvCxnSpPr/>
          <p:nvPr/>
        </p:nvCxnSpPr>
        <p:spPr>
          <a:xfrm rot="5400000">
            <a:off x="7643834" y="2000240"/>
            <a:ext cx="785818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23 - TextBox"/>
          <p:cNvSpPr txBox="1"/>
          <p:nvPr/>
        </p:nvSpPr>
        <p:spPr>
          <a:xfrm>
            <a:off x="6072198" y="2518942"/>
            <a:ext cx="30718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 smtClean="0"/>
              <a:t>Ονομάζεται </a:t>
            </a:r>
            <a:r>
              <a:rPr lang="el-GR" sz="1600" dirty="0" err="1" smtClean="0"/>
              <a:t>ημιευθεία</a:t>
            </a:r>
            <a:r>
              <a:rPr lang="el-GR" sz="1600" dirty="0" smtClean="0"/>
              <a:t> Ο</a:t>
            </a:r>
            <a:r>
              <a:rPr lang="en-US" sz="1600" dirty="0" smtClean="0"/>
              <a:t>x</a:t>
            </a:r>
          </a:p>
        </p:txBody>
      </p:sp>
      <p:sp>
        <p:nvSpPr>
          <p:cNvPr id="15" name="14 - TextBox"/>
          <p:cNvSpPr txBox="1"/>
          <p:nvPr/>
        </p:nvSpPr>
        <p:spPr>
          <a:xfrm>
            <a:off x="4429124" y="2285992"/>
            <a:ext cx="3882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/>
              <a:t>Ο</a:t>
            </a:r>
            <a:endParaRPr lang="en-US" sz="2400" dirty="0" smtClean="0"/>
          </a:p>
        </p:txBody>
      </p:sp>
      <p:sp>
        <p:nvSpPr>
          <p:cNvPr id="20" name="19 - TextBox"/>
          <p:cNvSpPr txBox="1"/>
          <p:nvPr/>
        </p:nvSpPr>
        <p:spPr>
          <a:xfrm>
            <a:off x="1500166" y="4304892"/>
            <a:ext cx="30718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 smtClean="0"/>
              <a:t>Ονομάζεται </a:t>
            </a:r>
            <a:r>
              <a:rPr lang="el-GR" sz="1600" dirty="0" err="1" smtClean="0"/>
              <a:t>ημιευθεία</a:t>
            </a:r>
            <a:r>
              <a:rPr lang="el-GR" sz="1600" dirty="0" smtClean="0"/>
              <a:t> Ο</a:t>
            </a:r>
            <a:r>
              <a:rPr lang="en-US" sz="1600" dirty="0" smtClean="0"/>
              <a:t>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2714612" y="0"/>
            <a:ext cx="40005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b="1" dirty="0" smtClean="0">
                <a:solidFill>
                  <a:srgbClr val="C00000"/>
                </a:solidFill>
              </a:rPr>
              <a:t>Ευθύγραμμο τμήμα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5" name="4 - TextBox"/>
          <p:cNvSpPr txBox="1"/>
          <p:nvPr/>
        </p:nvSpPr>
        <p:spPr>
          <a:xfrm>
            <a:off x="0" y="1857364"/>
            <a:ext cx="85010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Το </a:t>
            </a:r>
            <a:r>
              <a:rPr lang="el-GR" sz="2400" b="1" dirty="0" smtClean="0"/>
              <a:t>ευθύγραμμο τμήμα </a:t>
            </a:r>
            <a:r>
              <a:rPr lang="el-GR" sz="2400" dirty="0" smtClean="0"/>
              <a:t>είναι μια ίσια γραμμή που έχει </a:t>
            </a:r>
            <a:r>
              <a:rPr lang="el-GR" sz="2400" u="sng" dirty="0" smtClean="0"/>
              <a:t>αρχή και τέλος. </a:t>
            </a:r>
            <a:r>
              <a:rPr lang="el-GR" sz="2400" dirty="0" smtClean="0"/>
              <a:t>Έχει δηλαδή δύο άκρα.</a:t>
            </a:r>
            <a:endParaRPr lang="en-US" sz="2400" dirty="0"/>
          </a:p>
        </p:txBody>
      </p:sp>
      <p:cxnSp>
        <p:nvCxnSpPr>
          <p:cNvPr id="7" name="6 - Ευθεία γραμμή σύνδεσης"/>
          <p:cNvCxnSpPr/>
          <p:nvPr/>
        </p:nvCxnSpPr>
        <p:spPr>
          <a:xfrm>
            <a:off x="1428728" y="3857628"/>
            <a:ext cx="6143668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31750"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spDef>
    <a:txDef>
      <a:spPr>
        <a:noFill/>
      </a:spPr>
      <a:bodyPr wrap="square" rtlCol="0">
        <a:spAutoFit/>
      </a:bodyPr>
      <a:lstStyle>
        <a:defPPr>
          <a:defRPr sz="2400" dirty="0" smtClean="0"/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1946</TotalTime>
  <Words>1099</Words>
  <PresentationFormat>Προβολή στην οθόνη (4:3)</PresentationFormat>
  <Paragraphs>375</Paragraphs>
  <Slides>43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43</vt:i4>
      </vt:variant>
    </vt:vector>
  </HeadingPairs>
  <TitlesOfParts>
    <vt:vector size="44" baseType="lpstr">
      <vt:lpstr>Θέμα του Office</vt:lpstr>
      <vt:lpstr>Εισαγωγή στη γεωμετρία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  <vt:lpstr>Διαφάνεια 11</vt:lpstr>
      <vt:lpstr>Διαφάνεια 12</vt:lpstr>
      <vt:lpstr>Διαφάνεια 13</vt:lpstr>
      <vt:lpstr>Διαφάνεια 14</vt:lpstr>
      <vt:lpstr>Διαφάνεια 15</vt:lpstr>
      <vt:lpstr>Διαφάνεια 16</vt:lpstr>
      <vt:lpstr>Διαφάνεια 17</vt:lpstr>
      <vt:lpstr>Διαφάνεια 18</vt:lpstr>
      <vt:lpstr>Διαφάνεια 19</vt:lpstr>
      <vt:lpstr>Διαφάνεια 20</vt:lpstr>
      <vt:lpstr>Διαφάνεια 21</vt:lpstr>
      <vt:lpstr>Διαφάνεια 22</vt:lpstr>
      <vt:lpstr>Διαφάνεια 23</vt:lpstr>
      <vt:lpstr>Διαφάνεια 24</vt:lpstr>
      <vt:lpstr>Διαφάνεια 25</vt:lpstr>
      <vt:lpstr>Διαφάνεια 26</vt:lpstr>
      <vt:lpstr>Διαφάνεια 27</vt:lpstr>
      <vt:lpstr>Διαφάνεια 28</vt:lpstr>
      <vt:lpstr>Διαφάνεια 29</vt:lpstr>
      <vt:lpstr>Διαφάνεια 30</vt:lpstr>
      <vt:lpstr>Διαφάνεια 31</vt:lpstr>
      <vt:lpstr>Διαφάνεια 32</vt:lpstr>
      <vt:lpstr>Διαφάνεια 33</vt:lpstr>
      <vt:lpstr>Διαφάνεια 34</vt:lpstr>
      <vt:lpstr>Διαφάνεια 35</vt:lpstr>
      <vt:lpstr>Διαφάνεια 36</vt:lpstr>
      <vt:lpstr>Διαφάνεια 37</vt:lpstr>
      <vt:lpstr>Διαφάνεια 38</vt:lpstr>
      <vt:lpstr>Διαφάνεια 39</vt:lpstr>
      <vt:lpstr>Διαφάνεια 40</vt:lpstr>
      <vt:lpstr>Διαφάνεια 41</vt:lpstr>
      <vt:lpstr>Διαφάνεια 42</vt:lpstr>
      <vt:lpstr>Διαφάνεια 43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Εισαγωγή στη γεωμετρία</dc:title>
  <dc:creator>Panorea</dc:creator>
  <cp:lastModifiedBy>Panorea</cp:lastModifiedBy>
  <cp:revision>289</cp:revision>
  <dcterms:created xsi:type="dcterms:W3CDTF">2020-11-16T19:58:41Z</dcterms:created>
  <dcterms:modified xsi:type="dcterms:W3CDTF">2021-01-10T11:33:58Z</dcterms:modified>
</cp:coreProperties>
</file>