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9" r:id="rId18"/>
    <p:sldId id="278" r:id="rId19"/>
    <p:sldId id="273" r:id="rId20"/>
    <p:sldId id="274" r:id="rId21"/>
    <p:sldId id="275" r:id="rId22"/>
    <p:sldId id="287" r:id="rId23"/>
    <p:sldId id="288" r:id="rId24"/>
    <p:sldId id="289" r:id="rId25"/>
    <p:sldId id="291" r:id="rId26"/>
    <p:sldId id="292" r:id="rId27"/>
    <p:sldId id="308" r:id="rId28"/>
    <p:sldId id="293" r:id="rId29"/>
    <p:sldId id="294" r:id="rId30"/>
    <p:sldId id="309" r:id="rId31"/>
    <p:sldId id="276" r:id="rId32"/>
    <p:sldId id="310" r:id="rId33"/>
    <p:sldId id="277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90" r:id="rId42"/>
    <p:sldId id="296" r:id="rId43"/>
    <p:sldId id="295" r:id="rId4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v/item/ds/8521/218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Εισαγωγή στη γεωμετρία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/>
              <a:t>Α΄ Γυμνασίου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Ευθύγραμμο τμήμα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1928794" y="5643578"/>
            <a:ext cx="571504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428596" y="71435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ευθύγραμμα τμήματα συμβολίζονται :   </a:t>
            </a:r>
            <a:endParaRPr lang="en-US" sz="2400" u="sng" dirty="0"/>
          </a:p>
        </p:txBody>
      </p:sp>
      <p:sp>
        <p:nvSpPr>
          <p:cNvPr id="9" name="8 - Ορθογώνιο"/>
          <p:cNvSpPr/>
          <p:nvPr/>
        </p:nvSpPr>
        <p:spPr>
          <a:xfrm>
            <a:off x="571472" y="2428868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με </a:t>
            </a:r>
            <a:r>
              <a:rPr lang="el-GR" sz="2400" u="sng" dirty="0" smtClean="0"/>
              <a:t>δυο κεφαλαία γράμματα </a:t>
            </a:r>
            <a:r>
              <a:rPr lang="el-GR" sz="2400" dirty="0" smtClean="0"/>
              <a:t> </a:t>
            </a:r>
            <a:r>
              <a:rPr lang="el-GR" sz="2400" u="sng" dirty="0" smtClean="0"/>
              <a:t>(</a:t>
            </a:r>
            <a:r>
              <a:rPr lang="el-GR" sz="2400" dirty="0" smtClean="0"/>
              <a:t>π.χ.  ΑΒ,   ΔΕ) </a:t>
            </a:r>
            <a:endParaRPr lang="en-US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1571604" y="535782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7643834" y="528638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4714876" y="1500174"/>
            <a:ext cx="4429124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8643966" y="1500174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cxnSp>
        <p:nvCxnSpPr>
          <p:cNvPr id="14" name="13 - Ευθεία γραμμή σύνδεσης"/>
          <p:cNvCxnSpPr/>
          <p:nvPr/>
        </p:nvCxnSpPr>
        <p:spPr>
          <a:xfrm flipV="1">
            <a:off x="500034" y="5786454"/>
            <a:ext cx="6357982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858016" y="542926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428596" y="5429264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1714480" y="542926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7643834" y="2000240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5857916" y="2518942"/>
            <a:ext cx="3571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Ονομάζεται ευθύγραμμο τμήμα ΕΔ</a:t>
            </a:r>
            <a:endParaRPr lang="en-US" sz="1600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4429124" y="2285992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357290" y="5072074"/>
            <a:ext cx="4286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Ονομάζεται ευθύγραμμο τμήμα ΑΒ</a:t>
            </a:r>
            <a:endParaRPr lang="en-US" sz="1600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Ευθύγραμμο τμήμα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2357422" y="5357826"/>
            <a:ext cx="571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http://photodentro.edu.gr/v/item/ds/8521/2181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00034" y="4857760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δύο ημιευθείες  Ο</a:t>
            </a:r>
            <a:r>
              <a:rPr lang="en-US" sz="2400" dirty="0" smtClean="0"/>
              <a:t>x</a:t>
            </a:r>
            <a:r>
              <a:rPr lang="el-GR" sz="2400" dirty="0" smtClean="0"/>
              <a:t>   και Ο</a:t>
            </a:r>
            <a:r>
              <a:rPr lang="en-US" sz="2400" dirty="0" smtClean="0"/>
              <a:t>y….. </a:t>
            </a:r>
            <a:r>
              <a:rPr lang="el-GR" sz="2400" dirty="0" smtClean="0"/>
              <a:t>σχηματίζουν γωνία με κορυφή Ο</a:t>
            </a:r>
            <a:endParaRPr lang="en-US" sz="2400" dirty="0" smtClean="0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00034" y="4929198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δύο ημιευθείες  </a:t>
            </a:r>
            <a:r>
              <a:rPr lang="el-GR" sz="2400" u="sng" dirty="0" smtClean="0"/>
              <a:t>Ο</a:t>
            </a:r>
            <a:r>
              <a:rPr lang="en-US" sz="2400" u="sng" dirty="0" smtClean="0"/>
              <a:t>x</a:t>
            </a:r>
            <a:r>
              <a:rPr lang="el-GR" sz="2400" u="sng" dirty="0" smtClean="0"/>
              <a:t>   και Ο</a:t>
            </a:r>
            <a:r>
              <a:rPr lang="en-US" sz="2400" u="sng" dirty="0" smtClean="0"/>
              <a:t>y</a:t>
            </a:r>
            <a:r>
              <a:rPr lang="en-US" sz="2400" dirty="0" smtClean="0"/>
              <a:t>….. </a:t>
            </a:r>
            <a:r>
              <a:rPr lang="el-GR" sz="2400" dirty="0" smtClean="0"/>
              <a:t>ονομάζονται </a:t>
            </a:r>
            <a:r>
              <a:rPr lang="el-GR" sz="2400" u="sng" dirty="0" smtClean="0"/>
              <a:t>πλευρές της γωνίας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5929330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σημείο Ο  ονομάζεται κορυφή της γωνίας</a:t>
            </a:r>
            <a:r>
              <a:rPr lang="el-GR" sz="2400" u="sng" dirty="0" smtClean="0"/>
              <a:t> 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357158" y="4714884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συμβολίζετε  με :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857224" y="592933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xOy</a:t>
            </a:r>
            <a:endParaRPr lang="en-US" sz="2400" dirty="0" smtClean="0"/>
          </a:p>
        </p:txBody>
      </p:sp>
      <p:grpSp>
        <p:nvGrpSpPr>
          <p:cNvPr id="29" name="28 - Ομάδα"/>
          <p:cNvGrpSpPr/>
          <p:nvPr/>
        </p:nvGrpSpPr>
        <p:grpSpPr>
          <a:xfrm>
            <a:off x="1071538" y="5929330"/>
            <a:ext cx="214314" cy="142876"/>
            <a:chOff x="6286512" y="3000372"/>
            <a:chExt cx="214314" cy="142876"/>
          </a:xfrm>
        </p:grpSpPr>
        <p:cxnSp>
          <p:nvCxnSpPr>
            <p:cNvPr id="20" name="1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34 - Ομάδα"/>
          <p:cNvGrpSpPr/>
          <p:nvPr/>
        </p:nvGrpSpPr>
        <p:grpSpPr>
          <a:xfrm>
            <a:off x="3786182" y="5786454"/>
            <a:ext cx="1143008" cy="461665"/>
            <a:chOff x="3786182" y="5786454"/>
            <a:chExt cx="1143008" cy="461665"/>
          </a:xfrm>
        </p:grpSpPr>
        <p:sp>
          <p:nvSpPr>
            <p:cNvPr id="30" name="29 - TextBox"/>
            <p:cNvSpPr txBox="1"/>
            <p:nvPr/>
          </p:nvSpPr>
          <p:spPr>
            <a:xfrm>
              <a:off x="3786182" y="5786454"/>
              <a:ext cx="1143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  ω</a:t>
              </a:r>
              <a:endParaRPr lang="en-US" sz="2400" dirty="0" smtClean="0"/>
            </a:p>
          </p:txBody>
        </p:sp>
        <p:grpSp>
          <p:nvGrpSpPr>
            <p:cNvPr id="31" name="30 - Ομάδα"/>
            <p:cNvGrpSpPr/>
            <p:nvPr/>
          </p:nvGrpSpPr>
          <p:grpSpPr>
            <a:xfrm>
              <a:off x="4000496" y="5786454"/>
              <a:ext cx="214314" cy="142876"/>
              <a:chOff x="6286512" y="3000372"/>
              <a:chExt cx="214314" cy="142876"/>
            </a:xfrm>
          </p:grpSpPr>
          <p:cxnSp>
            <p:nvCxnSpPr>
              <p:cNvPr id="32" name="31 - Ευθεία γραμμή σύνδεσης"/>
              <p:cNvCxnSpPr/>
              <p:nvPr/>
            </p:nvCxnSpPr>
            <p:spPr>
              <a:xfrm rot="5400000">
                <a:off x="6250793" y="3036091"/>
                <a:ext cx="142876" cy="7143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32 - Ευθεία γραμμή σύνδεσης"/>
              <p:cNvCxnSpPr/>
              <p:nvPr/>
            </p:nvCxnSpPr>
            <p:spPr>
              <a:xfrm rot="16200000" flipH="1">
                <a:off x="6357950" y="3000372"/>
                <a:ext cx="142876" cy="14287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33 - TextBox"/>
          <p:cNvSpPr txBox="1"/>
          <p:nvPr/>
        </p:nvSpPr>
        <p:spPr>
          <a:xfrm>
            <a:off x="1785918" y="271462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6715140" y="5324789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grpSp>
        <p:nvGrpSpPr>
          <p:cNvPr id="23" name="22 - Ομάδα"/>
          <p:cNvGrpSpPr/>
          <p:nvPr/>
        </p:nvGrpSpPr>
        <p:grpSpPr>
          <a:xfrm>
            <a:off x="6786578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7715272" y="592933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357430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500438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Ορθή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3575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785794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214686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1071538" y="292893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-32" y="4573984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</a:t>
            </a:r>
            <a:r>
              <a:rPr lang="el-GR" sz="2400" b="1" u="sng" dirty="0" smtClean="0">
                <a:solidFill>
                  <a:srgbClr val="FF0000"/>
                </a:solidFill>
              </a:rPr>
              <a:t>είναι ίση με  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ορθή γωνία</a:t>
            </a:r>
            <a:r>
              <a:rPr lang="el-GR" sz="2400" dirty="0" smtClean="0"/>
              <a:t>. </a:t>
            </a:r>
          </a:p>
          <a:p>
            <a:r>
              <a:rPr lang="el-GR" sz="2400" dirty="0" smtClean="0"/>
              <a:t>Οι πλευρές μιας ορθής γωνίας είναι μεταξύ τους  κάθετες: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643174" y="457200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31" name="30 - Ομάδα"/>
          <p:cNvGrpSpPr/>
          <p:nvPr/>
        </p:nvGrpSpPr>
        <p:grpSpPr>
          <a:xfrm>
            <a:off x="2857488" y="4500570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14 - Ορθογώνιο"/>
          <p:cNvSpPr/>
          <p:nvPr/>
        </p:nvSpPr>
        <p:spPr>
          <a:xfrm>
            <a:off x="4429124" y="6215082"/>
            <a:ext cx="61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Ο</a:t>
            </a:r>
            <a:r>
              <a:rPr lang="en-US" sz="2400" dirty="0" smtClean="0"/>
              <a:t>y</a:t>
            </a:r>
            <a:r>
              <a:rPr lang="el-GR" sz="2400" dirty="0" smtClean="0"/>
              <a:t>’</a:t>
            </a:r>
            <a:endParaRPr lang="en-US" sz="2400" dirty="0"/>
          </a:p>
        </p:txBody>
      </p:sp>
      <p:grpSp>
        <p:nvGrpSpPr>
          <p:cNvPr id="24" name="23 - Ομάδα"/>
          <p:cNvGrpSpPr/>
          <p:nvPr/>
        </p:nvGrpSpPr>
        <p:grpSpPr>
          <a:xfrm>
            <a:off x="5000628" y="6215082"/>
            <a:ext cx="285752" cy="287340"/>
            <a:chOff x="5500694" y="2214554"/>
            <a:chExt cx="285752" cy="287340"/>
          </a:xfrm>
        </p:grpSpPr>
        <p:cxnSp>
          <p:nvCxnSpPr>
            <p:cNvPr id="18" name="17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24 - Ορθογώνιο"/>
          <p:cNvSpPr/>
          <p:nvPr/>
        </p:nvSpPr>
        <p:spPr>
          <a:xfrm>
            <a:off x="5401613" y="6215082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Ο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286124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214422"/>
            <a:ext cx="5786478" cy="357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3 - Γωνιακή σύνδεση"/>
          <p:cNvCxnSpPr/>
          <p:nvPr/>
        </p:nvCxnSpPr>
        <p:spPr>
          <a:xfrm flipV="1">
            <a:off x="5857884" y="3929066"/>
            <a:ext cx="285752" cy="214314"/>
          </a:xfrm>
          <a:prstGeom prst="bentConnector3">
            <a:avLst>
              <a:gd name="adj1" fmla="val -4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 rot="5400000">
            <a:off x="6786578" y="4929198"/>
            <a:ext cx="171451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1857356" y="6000768"/>
            <a:ext cx="7286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Είναι μοιρογνωμόνιο, με το οποίο μετράω το μέτρο των γωνιών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48" y="428604"/>
            <a:ext cx="3857652" cy="23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929066"/>
            <a:ext cx="706690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19 - Ευθύγραμμο βέλος σύνδεσης"/>
          <p:cNvCxnSpPr/>
          <p:nvPr/>
        </p:nvCxnSpPr>
        <p:spPr>
          <a:xfrm flipV="1">
            <a:off x="2500298" y="2285992"/>
            <a:ext cx="4786346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Γωνιακή σύνδεση"/>
          <p:cNvCxnSpPr/>
          <p:nvPr/>
        </p:nvCxnSpPr>
        <p:spPr>
          <a:xfrm flipV="1">
            <a:off x="7143768" y="2143116"/>
            <a:ext cx="285752" cy="214314"/>
          </a:xfrm>
          <a:prstGeom prst="bentConnector3">
            <a:avLst>
              <a:gd name="adj1" fmla="val -4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356364" y="2571744"/>
            <a:ext cx="2072496" cy="7866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Οξεία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1357290" y="1500174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0" y="5014753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είναι  </a:t>
            </a:r>
            <a:r>
              <a:rPr lang="el-GR" sz="2400" b="1" u="sng" dirty="0" smtClean="0">
                <a:solidFill>
                  <a:srgbClr val="FF0000"/>
                </a:solidFill>
              </a:rPr>
              <a:t>μικρότερη  από  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οξεία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142976" y="350043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2643174" y="500063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15" name="30 - Ομάδα"/>
          <p:cNvGrpSpPr/>
          <p:nvPr/>
        </p:nvGrpSpPr>
        <p:grpSpPr>
          <a:xfrm>
            <a:off x="2857488" y="5000636"/>
            <a:ext cx="214314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19 - Ελεύθερη σχεδίαση"/>
          <p:cNvSpPr/>
          <p:nvPr/>
        </p:nvSpPr>
        <p:spPr>
          <a:xfrm>
            <a:off x="1069145" y="3756074"/>
            <a:ext cx="128953" cy="239151"/>
          </a:xfrm>
          <a:custGeom>
            <a:avLst/>
            <a:gdLst>
              <a:gd name="connsiteX0" fmla="*/ 0 w 128953"/>
              <a:gd name="connsiteY0" fmla="*/ 0 h 239151"/>
              <a:gd name="connsiteX1" fmla="*/ 112541 w 128953"/>
              <a:gd name="connsiteY1" fmla="*/ 70338 h 239151"/>
              <a:gd name="connsiteX2" fmla="*/ 98473 w 128953"/>
              <a:gd name="connsiteY2" fmla="*/ 239151 h 23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953" h="239151">
                <a:moveTo>
                  <a:pt x="0" y="0"/>
                </a:moveTo>
                <a:cubicBezTo>
                  <a:pt x="48064" y="15240"/>
                  <a:pt x="96129" y="30480"/>
                  <a:pt x="112541" y="70338"/>
                </a:cubicBezTo>
                <a:cubicBezTo>
                  <a:pt x="128953" y="110196"/>
                  <a:pt x="113713" y="174673"/>
                  <a:pt x="98473" y="239151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14612" y="0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Ευθεία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1857364"/>
            <a:ext cx="8501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u="sng" dirty="0" smtClean="0"/>
              <a:t>ευθεία</a:t>
            </a:r>
            <a:r>
              <a:rPr lang="el-GR" sz="2400" dirty="0" smtClean="0"/>
              <a:t> είναι μια ίσια γραμμή που δεν έχει </a:t>
            </a:r>
            <a:r>
              <a:rPr lang="el-GR" sz="2400" u="sng" dirty="0" smtClean="0"/>
              <a:t>ούτε αρχή ούτε τέλος</a:t>
            </a:r>
            <a:endParaRPr lang="en-US" sz="2400" u="sng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0" y="3857628"/>
            <a:ext cx="9144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6200000" flipV="1">
            <a:off x="3305059" y="2267049"/>
            <a:ext cx="2072496" cy="13960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Αμβλεία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3357554" y="1428736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0" y="5014753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είναι  </a:t>
            </a:r>
            <a:r>
              <a:rPr lang="el-GR" sz="2400" b="1" u="sng" dirty="0" smtClean="0">
                <a:solidFill>
                  <a:srgbClr val="FF0000"/>
                </a:solidFill>
              </a:rPr>
              <a:t>μεγαλύτερη από  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αμβλεία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4929190" y="328612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2643174" y="50006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2" name="30 - Ομάδα"/>
          <p:cNvGrpSpPr/>
          <p:nvPr/>
        </p:nvGrpSpPr>
        <p:grpSpPr>
          <a:xfrm>
            <a:off x="2857488" y="5000636"/>
            <a:ext cx="174130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- Ελεύθερη σχεδίαση"/>
          <p:cNvSpPr/>
          <p:nvPr/>
        </p:nvSpPr>
        <p:spPr>
          <a:xfrm>
            <a:off x="4783015" y="3584917"/>
            <a:ext cx="492370" cy="424375"/>
          </a:xfrm>
          <a:custGeom>
            <a:avLst/>
            <a:gdLst>
              <a:gd name="connsiteX0" fmla="*/ 0 w 492370"/>
              <a:gd name="connsiteY0" fmla="*/ 30480 h 424375"/>
              <a:gd name="connsiteX1" fmla="*/ 267287 w 492370"/>
              <a:gd name="connsiteY1" fmla="*/ 30480 h 424375"/>
              <a:gd name="connsiteX2" fmla="*/ 422031 w 492370"/>
              <a:gd name="connsiteY2" fmla="*/ 213360 h 424375"/>
              <a:gd name="connsiteX3" fmla="*/ 492370 w 492370"/>
              <a:gd name="connsiteY3" fmla="*/ 424375 h 4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370" h="424375">
                <a:moveTo>
                  <a:pt x="0" y="30480"/>
                </a:moveTo>
                <a:cubicBezTo>
                  <a:pt x="98474" y="15240"/>
                  <a:pt x="196949" y="0"/>
                  <a:pt x="267287" y="30480"/>
                </a:cubicBezTo>
                <a:cubicBezTo>
                  <a:pt x="337625" y="60960"/>
                  <a:pt x="384517" y="147711"/>
                  <a:pt x="422031" y="213360"/>
                </a:cubicBezTo>
                <a:cubicBezTo>
                  <a:pt x="459545" y="279009"/>
                  <a:pt x="475957" y="351692"/>
                  <a:pt x="492370" y="424375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714348" y="1214422"/>
            <a:ext cx="785818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48" y="1928802"/>
            <a:ext cx="1143008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6814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1571604" y="85723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1857356" y="2071678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886265" y="1772529"/>
            <a:ext cx="124264" cy="211016"/>
          </a:xfrm>
          <a:custGeom>
            <a:avLst/>
            <a:gdLst>
              <a:gd name="connsiteX0" fmla="*/ 0 w 124264"/>
              <a:gd name="connsiteY0" fmla="*/ 0 h 211016"/>
              <a:gd name="connsiteX1" fmla="*/ 112541 w 124264"/>
              <a:gd name="connsiteY1" fmla="*/ 84406 h 211016"/>
              <a:gd name="connsiteX2" fmla="*/ 70338 w 124264"/>
              <a:gd name="connsiteY2" fmla="*/ 211016 h 21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264" h="211016">
                <a:moveTo>
                  <a:pt x="0" y="0"/>
                </a:moveTo>
                <a:cubicBezTo>
                  <a:pt x="50409" y="24618"/>
                  <a:pt x="100818" y="49237"/>
                  <a:pt x="112541" y="84406"/>
                </a:cubicBezTo>
                <a:cubicBezTo>
                  <a:pt x="124264" y="119575"/>
                  <a:pt x="97301" y="165295"/>
                  <a:pt x="70338" y="21101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000100" y="157161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ω</a:t>
            </a:r>
            <a:endParaRPr lang="en-US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3357554" y="135729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xOy</a:t>
            </a:r>
            <a:endParaRPr lang="en-US" sz="2400" dirty="0" smtClean="0"/>
          </a:p>
        </p:txBody>
      </p:sp>
      <p:grpSp>
        <p:nvGrpSpPr>
          <p:cNvPr id="18" name="17 - Ομάδα"/>
          <p:cNvGrpSpPr/>
          <p:nvPr/>
        </p:nvGrpSpPr>
        <p:grpSpPr>
          <a:xfrm>
            <a:off x="3643306" y="1285860"/>
            <a:ext cx="214314" cy="142876"/>
            <a:chOff x="6286512" y="3000372"/>
            <a:chExt cx="214314" cy="142876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20 - TextBox"/>
          <p:cNvSpPr txBox="1"/>
          <p:nvPr/>
        </p:nvSpPr>
        <p:spPr>
          <a:xfrm>
            <a:off x="4071934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139569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23" name="30 - Ομάδα"/>
          <p:cNvGrpSpPr/>
          <p:nvPr/>
        </p:nvGrpSpPr>
        <p:grpSpPr>
          <a:xfrm>
            <a:off x="4786314" y="1395699"/>
            <a:ext cx="174130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- TextBox"/>
          <p:cNvSpPr txBox="1"/>
          <p:nvPr/>
        </p:nvSpPr>
        <p:spPr>
          <a:xfrm>
            <a:off x="5500694" y="135729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35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5072066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6429388" y="857232"/>
            <a:ext cx="2714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35</a:t>
            </a:r>
            <a:r>
              <a:rPr lang="el-GR" baseline="30000" dirty="0" smtClean="0"/>
              <a:t>ο</a:t>
            </a:r>
            <a:r>
              <a:rPr lang="el-GR" dirty="0" smtClean="0"/>
              <a:t>, άρα είναι μικρότερη από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οξεία 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16200000" flipV="1">
            <a:off x="623726" y="4162565"/>
            <a:ext cx="824219" cy="5000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>
            <a:off x="1285884" y="4824723"/>
            <a:ext cx="1143008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000132" y="45773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642910" y="3643314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8892" y="4967599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357290" y="428625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ω</a:t>
            </a:r>
            <a:endParaRPr lang="en-US" sz="2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3643306" y="457200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grpSp>
        <p:nvGrpSpPr>
          <p:cNvPr id="37" name="36 - Ομάδα"/>
          <p:cNvGrpSpPr/>
          <p:nvPr/>
        </p:nvGrpSpPr>
        <p:grpSpPr>
          <a:xfrm>
            <a:off x="3714776" y="4500570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4143404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4643470" y="4561841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42" name="30 - Ομάδα"/>
          <p:cNvGrpSpPr/>
          <p:nvPr/>
        </p:nvGrpSpPr>
        <p:grpSpPr>
          <a:xfrm>
            <a:off x="4857784" y="4561841"/>
            <a:ext cx="174130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5572164" y="452344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110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5143536" y="452344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6429388" y="4000504"/>
            <a:ext cx="2714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110</a:t>
            </a:r>
            <a:r>
              <a:rPr lang="el-GR" baseline="30000" dirty="0" smtClean="0"/>
              <a:t>ο</a:t>
            </a:r>
            <a:r>
              <a:rPr lang="el-GR" dirty="0" smtClean="0"/>
              <a:t>, άρα είναι μεγαλύτερη από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αμβλεία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181686" y="4550898"/>
            <a:ext cx="422031" cy="372794"/>
          </a:xfrm>
          <a:custGeom>
            <a:avLst/>
            <a:gdLst>
              <a:gd name="connsiteX0" fmla="*/ 0 w 422031"/>
              <a:gd name="connsiteY0" fmla="*/ 35170 h 372794"/>
              <a:gd name="connsiteX1" fmla="*/ 239151 w 422031"/>
              <a:gd name="connsiteY1" fmla="*/ 21102 h 372794"/>
              <a:gd name="connsiteX2" fmla="*/ 379828 w 422031"/>
              <a:gd name="connsiteY2" fmla="*/ 161779 h 372794"/>
              <a:gd name="connsiteX3" fmla="*/ 422031 w 422031"/>
              <a:gd name="connsiteY3" fmla="*/ 372794 h 37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31" h="372794">
                <a:moveTo>
                  <a:pt x="0" y="35170"/>
                </a:moveTo>
                <a:cubicBezTo>
                  <a:pt x="87923" y="17585"/>
                  <a:pt x="175846" y="0"/>
                  <a:pt x="239151" y="21102"/>
                </a:cubicBezTo>
                <a:cubicBezTo>
                  <a:pt x="302456" y="42204"/>
                  <a:pt x="349348" y="103164"/>
                  <a:pt x="379828" y="161779"/>
                </a:cubicBezTo>
                <a:cubicBezTo>
                  <a:pt x="410308" y="220394"/>
                  <a:pt x="416169" y="296594"/>
                  <a:pt x="422031" y="37279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6" grpId="0"/>
      <p:bldP spid="28" grpId="0"/>
      <p:bldP spid="29" grpId="0"/>
      <p:bldP spid="36" grpId="0"/>
      <p:bldP spid="40" grpId="0"/>
      <p:bldP spid="41" grpId="0"/>
      <p:bldP spid="45" grpId="0"/>
      <p:bldP spid="46" grpId="0"/>
      <p:bldP spid="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285720" y="1500174"/>
            <a:ext cx="857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48" y="1928802"/>
            <a:ext cx="107157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6814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642910" y="714356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1857356" y="1714488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x’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857224" y="131437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α</a:t>
            </a:r>
            <a:endParaRPr lang="en-US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3357554" y="135729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xOx</a:t>
            </a:r>
            <a:r>
              <a:rPr lang="en-US" sz="2400" dirty="0" smtClean="0"/>
              <a:t>’</a:t>
            </a:r>
          </a:p>
        </p:txBody>
      </p:sp>
      <p:grpSp>
        <p:nvGrpSpPr>
          <p:cNvPr id="2" name="17 - Ομάδα"/>
          <p:cNvGrpSpPr/>
          <p:nvPr/>
        </p:nvGrpSpPr>
        <p:grpSpPr>
          <a:xfrm>
            <a:off x="3643306" y="1285860"/>
            <a:ext cx="214314" cy="142876"/>
            <a:chOff x="6286512" y="3000372"/>
            <a:chExt cx="214314" cy="142876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20 - TextBox"/>
          <p:cNvSpPr txBox="1"/>
          <p:nvPr/>
        </p:nvSpPr>
        <p:spPr>
          <a:xfrm>
            <a:off x="4071934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139569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grpSp>
        <p:nvGrpSpPr>
          <p:cNvPr id="3" name="30 - Ομάδα"/>
          <p:cNvGrpSpPr/>
          <p:nvPr/>
        </p:nvGrpSpPr>
        <p:grpSpPr>
          <a:xfrm>
            <a:off x="4786314" y="1395699"/>
            <a:ext cx="174130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- TextBox"/>
          <p:cNvSpPr txBox="1"/>
          <p:nvPr/>
        </p:nvSpPr>
        <p:spPr>
          <a:xfrm>
            <a:off x="5500694" y="135729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90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5072066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6429388" y="1071546"/>
            <a:ext cx="2714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ορθή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16200000" flipV="1">
            <a:off x="802320" y="4341158"/>
            <a:ext cx="824220" cy="1429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>
            <a:off x="1285884" y="4824723"/>
            <a:ext cx="1143008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000100" y="4714884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857224" y="3643314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8892" y="4967599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357290" y="428625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β</a:t>
            </a:r>
            <a:endParaRPr lang="en-US" sz="2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3357554" y="457200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36 - Ομάδα"/>
          <p:cNvGrpSpPr/>
          <p:nvPr/>
        </p:nvGrpSpPr>
        <p:grpSpPr>
          <a:xfrm>
            <a:off x="3429024" y="4500570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3857652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4357718" y="4561841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grpSp>
        <p:nvGrpSpPr>
          <p:cNvPr id="5" name="30 - Ομάδα"/>
          <p:cNvGrpSpPr/>
          <p:nvPr/>
        </p:nvGrpSpPr>
        <p:grpSpPr>
          <a:xfrm>
            <a:off x="4572032" y="4561841"/>
            <a:ext cx="174130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5286412" y="452344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100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4857784" y="452344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6429388" y="4000504"/>
            <a:ext cx="2714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100</a:t>
            </a:r>
            <a:r>
              <a:rPr lang="el-GR" baseline="30000" dirty="0" smtClean="0"/>
              <a:t>ο</a:t>
            </a:r>
            <a:r>
              <a:rPr lang="el-GR" dirty="0" smtClean="0"/>
              <a:t>, άρα είναι μεγαλύτερη από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αμβλεία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181686" y="4550898"/>
            <a:ext cx="422031" cy="372794"/>
          </a:xfrm>
          <a:custGeom>
            <a:avLst/>
            <a:gdLst>
              <a:gd name="connsiteX0" fmla="*/ 0 w 422031"/>
              <a:gd name="connsiteY0" fmla="*/ 35170 h 372794"/>
              <a:gd name="connsiteX1" fmla="*/ 239151 w 422031"/>
              <a:gd name="connsiteY1" fmla="*/ 21102 h 372794"/>
              <a:gd name="connsiteX2" fmla="*/ 379828 w 422031"/>
              <a:gd name="connsiteY2" fmla="*/ 161779 h 372794"/>
              <a:gd name="connsiteX3" fmla="*/ 422031 w 422031"/>
              <a:gd name="connsiteY3" fmla="*/ 372794 h 37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31" h="372794">
                <a:moveTo>
                  <a:pt x="0" y="35170"/>
                </a:moveTo>
                <a:cubicBezTo>
                  <a:pt x="87923" y="17585"/>
                  <a:pt x="175846" y="0"/>
                  <a:pt x="239151" y="21102"/>
                </a:cubicBezTo>
                <a:cubicBezTo>
                  <a:pt x="302456" y="42204"/>
                  <a:pt x="349348" y="103164"/>
                  <a:pt x="379828" y="161779"/>
                </a:cubicBezTo>
                <a:cubicBezTo>
                  <a:pt x="410308" y="220394"/>
                  <a:pt x="416169" y="296594"/>
                  <a:pt x="422031" y="37279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49 - Γωνιακή σύνδεση"/>
          <p:cNvCxnSpPr/>
          <p:nvPr/>
        </p:nvCxnSpPr>
        <p:spPr>
          <a:xfrm rot="16200000" flipV="1">
            <a:off x="714348" y="1714489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6" grpId="0"/>
      <p:bldP spid="28" grpId="0"/>
      <p:bldP spid="29" grpId="0"/>
      <p:bldP spid="36" grpId="0"/>
      <p:bldP spid="40" grpId="0"/>
      <p:bldP spid="41" grpId="0"/>
      <p:bldP spid="45" grpId="0"/>
      <p:bldP spid="46" grpId="0"/>
      <p:bldP spid="47" grpId="0"/>
      <p:bldP spid="4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Ευθεία  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0" y="5359802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</a:t>
            </a:r>
            <a:r>
              <a:rPr lang="en-US" sz="2400" dirty="0" smtClean="0"/>
              <a:t> </a:t>
            </a:r>
            <a:r>
              <a:rPr lang="el-GR" sz="2400" dirty="0" smtClean="0"/>
              <a:t>    </a:t>
            </a:r>
            <a:r>
              <a:rPr lang="en-US" sz="2400" dirty="0" smtClean="0"/>
              <a:t>   </a:t>
            </a:r>
            <a:r>
              <a:rPr lang="el-GR" sz="2400" dirty="0" smtClean="0"/>
              <a:t>έχει μέτρο ίσο με </a:t>
            </a:r>
            <a:r>
              <a:rPr lang="el-GR" sz="2400" b="1" u="sng" dirty="0" smtClean="0">
                <a:solidFill>
                  <a:srgbClr val="FF0000"/>
                </a:solidFill>
              </a:rPr>
              <a:t>180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</a:t>
            </a:r>
          </a:p>
          <a:p>
            <a:endParaRPr lang="el-GR" sz="2400" dirty="0" smtClean="0"/>
          </a:p>
          <a:p>
            <a:r>
              <a:rPr lang="el-GR" sz="2400" dirty="0" smtClean="0"/>
              <a:t>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ευθεία 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1" name="20 - Ελεύθερη σχεδίαση"/>
          <p:cNvSpPr/>
          <p:nvPr/>
        </p:nvSpPr>
        <p:spPr>
          <a:xfrm rot="21289775">
            <a:off x="4164037" y="3577883"/>
            <a:ext cx="1303606" cy="478302"/>
          </a:xfrm>
          <a:custGeom>
            <a:avLst/>
            <a:gdLst>
              <a:gd name="connsiteX0" fmla="*/ 0 w 1303606"/>
              <a:gd name="connsiteY0" fmla="*/ 375139 h 478302"/>
              <a:gd name="connsiteX1" fmla="*/ 337625 w 1303606"/>
              <a:gd name="connsiteY1" fmla="*/ 51582 h 478302"/>
              <a:gd name="connsiteX2" fmla="*/ 1041009 w 1303606"/>
              <a:gd name="connsiteY2" fmla="*/ 65649 h 478302"/>
              <a:gd name="connsiteX3" fmla="*/ 1266092 w 1303606"/>
              <a:gd name="connsiteY3" fmla="*/ 417342 h 478302"/>
              <a:gd name="connsiteX4" fmla="*/ 1266092 w 1303606"/>
              <a:gd name="connsiteY4" fmla="*/ 431409 h 478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3606" h="478302">
                <a:moveTo>
                  <a:pt x="0" y="375139"/>
                </a:moveTo>
                <a:cubicBezTo>
                  <a:pt x="82062" y="239151"/>
                  <a:pt x="164124" y="103164"/>
                  <a:pt x="337625" y="51582"/>
                </a:cubicBezTo>
                <a:cubicBezTo>
                  <a:pt x="511127" y="0"/>
                  <a:pt x="886265" y="4689"/>
                  <a:pt x="1041009" y="65649"/>
                </a:cubicBezTo>
                <a:cubicBezTo>
                  <a:pt x="1195753" y="126609"/>
                  <a:pt x="1228578" y="356382"/>
                  <a:pt x="1266092" y="417342"/>
                </a:cubicBezTo>
                <a:cubicBezTo>
                  <a:pt x="1303606" y="478302"/>
                  <a:pt x="1284849" y="454855"/>
                  <a:pt x="1266092" y="431409"/>
                </a:cubicBezTo>
              </a:path>
            </a:pathLst>
          </a:cu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857488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xOx</a:t>
            </a:r>
            <a:r>
              <a:rPr lang="en-US" sz="2400" dirty="0" smtClean="0"/>
              <a:t>’</a:t>
            </a:r>
          </a:p>
        </p:txBody>
      </p:sp>
      <p:grpSp>
        <p:nvGrpSpPr>
          <p:cNvPr id="24" name="17 - Ομάδα"/>
          <p:cNvGrpSpPr/>
          <p:nvPr/>
        </p:nvGrpSpPr>
        <p:grpSpPr>
          <a:xfrm>
            <a:off x="3143240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14 - Ορθογώνιο"/>
          <p:cNvSpPr/>
          <p:nvPr/>
        </p:nvSpPr>
        <p:spPr>
          <a:xfrm>
            <a:off x="4262460" y="3244334"/>
            <a:ext cx="619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180</a:t>
            </a:r>
            <a:r>
              <a:rPr lang="el-GR" b="1" baseline="30000" dirty="0" smtClean="0">
                <a:solidFill>
                  <a:srgbClr val="FF0000"/>
                </a:solidFill>
              </a:rPr>
              <a:t>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 animBg="1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Πλήρης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1071538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0" y="5359802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</a:t>
            </a:r>
            <a:r>
              <a:rPr lang="en-US" sz="2400" dirty="0" smtClean="0"/>
              <a:t> </a:t>
            </a:r>
            <a:r>
              <a:rPr lang="el-GR" sz="2400" dirty="0" smtClean="0"/>
              <a:t>    </a:t>
            </a:r>
            <a:r>
              <a:rPr lang="en-US" sz="2400" dirty="0" smtClean="0"/>
              <a:t>   </a:t>
            </a:r>
            <a:r>
              <a:rPr lang="el-GR" sz="2400" dirty="0" smtClean="0"/>
              <a:t>έχει μέτρο ίσο με </a:t>
            </a:r>
            <a:r>
              <a:rPr lang="el-GR" sz="2400" b="1" u="sng" dirty="0" smtClean="0">
                <a:solidFill>
                  <a:srgbClr val="FF0000"/>
                </a:solidFill>
              </a:rPr>
              <a:t>360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</a:t>
            </a:r>
          </a:p>
          <a:p>
            <a:endParaRPr lang="el-GR" sz="2400" dirty="0" smtClean="0"/>
          </a:p>
          <a:p>
            <a:r>
              <a:rPr lang="el-GR" sz="2400" dirty="0" smtClean="0"/>
              <a:t>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πλήρης  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2857488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xOx</a:t>
            </a:r>
            <a:r>
              <a:rPr lang="en-US" sz="2400" dirty="0" smtClean="0"/>
              <a:t>’</a:t>
            </a:r>
          </a:p>
        </p:txBody>
      </p:sp>
      <p:grpSp>
        <p:nvGrpSpPr>
          <p:cNvPr id="2" name="17 - Ομάδα"/>
          <p:cNvGrpSpPr/>
          <p:nvPr/>
        </p:nvGrpSpPr>
        <p:grpSpPr>
          <a:xfrm>
            <a:off x="3143240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16 - Έλλειψη"/>
          <p:cNvSpPr/>
          <p:nvPr/>
        </p:nvSpPr>
        <p:spPr>
          <a:xfrm>
            <a:off x="4429124" y="3429000"/>
            <a:ext cx="1143008" cy="1214446"/>
          </a:xfrm>
          <a:prstGeom prst="ellips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5500694" y="3286124"/>
            <a:ext cx="65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360</a:t>
            </a:r>
            <a:r>
              <a:rPr lang="el-GR" b="1" baseline="30000" dirty="0" smtClean="0">
                <a:solidFill>
                  <a:srgbClr val="FF0000"/>
                </a:solidFill>
              </a:rPr>
              <a:t>ο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Παραπληρωματικές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5357826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γωνία           είναι </a:t>
            </a:r>
            <a:r>
              <a:rPr lang="el-GR" sz="2400" u="sng" dirty="0" smtClean="0"/>
              <a:t>παραπληρωματική γωνία </a:t>
            </a:r>
            <a:r>
              <a:rPr lang="el-GR" sz="2400" dirty="0" smtClean="0"/>
              <a:t>της γωνίας  </a:t>
            </a:r>
          </a:p>
          <a:p>
            <a:endParaRPr lang="el-GR" sz="2400" dirty="0" smtClean="0"/>
          </a:p>
          <a:p>
            <a:r>
              <a:rPr lang="el-GR" sz="2400" dirty="0" smtClean="0"/>
              <a:t>      γιατί   αν προσθέσω και τις δυο γωνίες μαζί θα κάνουν  </a:t>
            </a:r>
            <a:r>
              <a:rPr lang="el-GR" sz="2400" b="1" u="sng" dirty="0" smtClean="0">
                <a:solidFill>
                  <a:srgbClr val="FF0000"/>
                </a:solidFill>
              </a:rPr>
              <a:t>180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16 - Ευθεία γραμμή σύνδεσης"/>
          <p:cNvCxnSpPr/>
          <p:nvPr/>
        </p:nvCxnSpPr>
        <p:spPr>
          <a:xfrm rot="5400000" flipH="1" flipV="1">
            <a:off x="4321967" y="2250273"/>
            <a:ext cx="2357454" cy="114300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6215074" y="128586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5148775" y="3587262"/>
            <a:ext cx="133644" cy="407963"/>
          </a:xfrm>
          <a:custGeom>
            <a:avLst/>
            <a:gdLst>
              <a:gd name="connsiteX0" fmla="*/ 0 w 133644"/>
              <a:gd name="connsiteY0" fmla="*/ 0 h 407963"/>
              <a:gd name="connsiteX1" fmla="*/ 70339 w 133644"/>
              <a:gd name="connsiteY1" fmla="*/ 98473 h 407963"/>
              <a:gd name="connsiteX2" fmla="*/ 112542 w 133644"/>
              <a:gd name="connsiteY2" fmla="*/ 239150 h 407963"/>
              <a:gd name="connsiteX3" fmla="*/ 126610 w 133644"/>
              <a:gd name="connsiteY3" fmla="*/ 365760 h 407963"/>
              <a:gd name="connsiteX4" fmla="*/ 70339 w 133644"/>
              <a:gd name="connsiteY4" fmla="*/ 407963 h 40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44" h="407963">
                <a:moveTo>
                  <a:pt x="0" y="0"/>
                </a:moveTo>
                <a:cubicBezTo>
                  <a:pt x="25791" y="29307"/>
                  <a:pt x="51582" y="58615"/>
                  <a:pt x="70339" y="98473"/>
                </a:cubicBezTo>
                <a:cubicBezTo>
                  <a:pt x="89096" y="138331"/>
                  <a:pt x="103164" y="194602"/>
                  <a:pt x="112542" y="239150"/>
                </a:cubicBezTo>
                <a:cubicBezTo>
                  <a:pt x="121920" y="283698"/>
                  <a:pt x="133644" y="337625"/>
                  <a:pt x="126610" y="365760"/>
                </a:cubicBezTo>
                <a:cubicBezTo>
                  <a:pt x="119576" y="393895"/>
                  <a:pt x="94957" y="400929"/>
                  <a:pt x="70339" y="407963"/>
                </a:cubicBezTo>
              </a:path>
            </a:pathLst>
          </a:cu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5357818" y="3429000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4360985" y="3662290"/>
            <a:ext cx="661181" cy="332935"/>
          </a:xfrm>
          <a:custGeom>
            <a:avLst/>
            <a:gdLst>
              <a:gd name="connsiteX0" fmla="*/ 661181 w 661181"/>
              <a:gd name="connsiteY0" fmla="*/ 37513 h 332935"/>
              <a:gd name="connsiteX1" fmla="*/ 365760 w 661181"/>
              <a:gd name="connsiteY1" fmla="*/ 9378 h 332935"/>
              <a:gd name="connsiteX2" fmla="*/ 196947 w 661181"/>
              <a:gd name="connsiteY2" fmla="*/ 93784 h 332935"/>
              <a:gd name="connsiteX3" fmla="*/ 70338 w 661181"/>
              <a:gd name="connsiteY3" fmla="*/ 234461 h 332935"/>
              <a:gd name="connsiteX4" fmla="*/ 0 w 661181"/>
              <a:gd name="connsiteY4" fmla="*/ 332935 h 33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181" h="332935">
                <a:moveTo>
                  <a:pt x="661181" y="37513"/>
                </a:moveTo>
                <a:cubicBezTo>
                  <a:pt x="552156" y="18756"/>
                  <a:pt x="443132" y="0"/>
                  <a:pt x="365760" y="9378"/>
                </a:cubicBezTo>
                <a:cubicBezTo>
                  <a:pt x="288388" y="18756"/>
                  <a:pt x="246184" y="56270"/>
                  <a:pt x="196947" y="93784"/>
                </a:cubicBezTo>
                <a:cubicBezTo>
                  <a:pt x="147710" y="131298"/>
                  <a:pt x="103163" y="194603"/>
                  <a:pt x="70338" y="234461"/>
                </a:cubicBezTo>
                <a:cubicBezTo>
                  <a:pt x="37514" y="274320"/>
                  <a:pt x="0" y="332935"/>
                  <a:pt x="0" y="332935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 flipH="1">
            <a:off x="3929058" y="332452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7786710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0" name="17 - Ομάδα"/>
          <p:cNvGrpSpPr/>
          <p:nvPr/>
        </p:nvGrpSpPr>
        <p:grpSpPr>
          <a:xfrm>
            <a:off x="7858148" y="5324789"/>
            <a:ext cx="214314" cy="142876"/>
            <a:chOff x="6286512" y="3000372"/>
            <a:chExt cx="214314" cy="142876"/>
          </a:xfrm>
        </p:grpSpPr>
        <p:cxnSp>
          <p:nvCxnSpPr>
            <p:cNvPr id="31" name="3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 animBg="1"/>
      <p:bldP spid="24" grpId="0"/>
      <p:bldP spid="27" grpId="0" animBg="1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Παραπληρωματικές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5357826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παραπληρωματικές </a:t>
            </a:r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16 - Ευθεία γραμμή σύνδεσης"/>
          <p:cNvCxnSpPr/>
          <p:nvPr/>
        </p:nvCxnSpPr>
        <p:spPr>
          <a:xfrm rot="5400000" flipH="1" flipV="1">
            <a:off x="4321967" y="2250273"/>
            <a:ext cx="2357454" cy="114300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6215074" y="128586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5148775" y="3587262"/>
            <a:ext cx="133644" cy="407963"/>
          </a:xfrm>
          <a:custGeom>
            <a:avLst/>
            <a:gdLst>
              <a:gd name="connsiteX0" fmla="*/ 0 w 133644"/>
              <a:gd name="connsiteY0" fmla="*/ 0 h 407963"/>
              <a:gd name="connsiteX1" fmla="*/ 70339 w 133644"/>
              <a:gd name="connsiteY1" fmla="*/ 98473 h 407963"/>
              <a:gd name="connsiteX2" fmla="*/ 112542 w 133644"/>
              <a:gd name="connsiteY2" fmla="*/ 239150 h 407963"/>
              <a:gd name="connsiteX3" fmla="*/ 126610 w 133644"/>
              <a:gd name="connsiteY3" fmla="*/ 365760 h 407963"/>
              <a:gd name="connsiteX4" fmla="*/ 70339 w 133644"/>
              <a:gd name="connsiteY4" fmla="*/ 407963 h 40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44" h="407963">
                <a:moveTo>
                  <a:pt x="0" y="0"/>
                </a:moveTo>
                <a:cubicBezTo>
                  <a:pt x="25791" y="29307"/>
                  <a:pt x="51582" y="58615"/>
                  <a:pt x="70339" y="98473"/>
                </a:cubicBezTo>
                <a:cubicBezTo>
                  <a:pt x="89096" y="138331"/>
                  <a:pt x="103164" y="194602"/>
                  <a:pt x="112542" y="239150"/>
                </a:cubicBezTo>
                <a:cubicBezTo>
                  <a:pt x="121920" y="283698"/>
                  <a:pt x="133644" y="337625"/>
                  <a:pt x="126610" y="365760"/>
                </a:cubicBezTo>
                <a:cubicBezTo>
                  <a:pt x="119576" y="393895"/>
                  <a:pt x="94957" y="400929"/>
                  <a:pt x="70339" y="407963"/>
                </a:cubicBezTo>
              </a:path>
            </a:pathLst>
          </a:cu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TextBox"/>
          <p:cNvSpPr txBox="1"/>
          <p:nvPr/>
        </p:nvSpPr>
        <p:spPr>
          <a:xfrm>
            <a:off x="5357818" y="3429000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4360985" y="3662290"/>
            <a:ext cx="661181" cy="332935"/>
          </a:xfrm>
          <a:custGeom>
            <a:avLst/>
            <a:gdLst>
              <a:gd name="connsiteX0" fmla="*/ 661181 w 661181"/>
              <a:gd name="connsiteY0" fmla="*/ 37513 h 332935"/>
              <a:gd name="connsiteX1" fmla="*/ 365760 w 661181"/>
              <a:gd name="connsiteY1" fmla="*/ 9378 h 332935"/>
              <a:gd name="connsiteX2" fmla="*/ 196947 w 661181"/>
              <a:gd name="connsiteY2" fmla="*/ 93784 h 332935"/>
              <a:gd name="connsiteX3" fmla="*/ 70338 w 661181"/>
              <a:gd name="connsiteY3" fmla="*/ 234461 h 332935"/>
              <a:gd name="connsiteX4" fmla="*/ 0 w 661181"/>
              <a:gd name="connsiteY4" fmla="*/ 332935 h 33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181" h="332935">
                <a:moveTo>
                  <a:pt x="661181" y="37513"/>
                </a:moveTo>
                <a:cubicBezTo>
                  <a:pt x="552156" y="18756"/>
                  <a:pt x="443132" y="0"/>
                  <a:pt x="365760" y="9378"/>
                </a:cubicBezTo>
                <a:cubicBezTo>
                  <a:pt x="288388" y="18756"/>
                  <a:pt x="246184" y="56270"/>
                  <a:pt x="196947" y="93784"/>
                </a:cubicBezTo>
                <a:cubicBezTo>
                  <a:pt x="147710" y="131298"/>
                  <a:pt x="103163" y="194603"/>
                  <a:pt x="70338" y="234461"/>
                </a:cubicBezTo>
                <a:cubicBezTo>
                  <a:pt x="37514" y="274320"/>
                  <a:pt x="0" y="332935"/>
                  <a:pt x="0" y="332935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 flipH="1">
            <a:off x="3929058" y="332452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31" name="3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TextBox"/>
          <p:cNvSpPr txBox="1"/>
          <p:nvPr/>
        </p:nvSpPr>
        <p:spPr>
          <a:xfrm>
            <a:off x="400049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33" name="17 - Ομάδα"/>
          <p:cNvGrpSpPr/>
          <p:nvPr/>
        </p:nvGrpSpPr>
        <p:grpSpPr>
          <a:xfrm>
            <a:off x="4071934" y="6357958"/>
            <a:ext cx="214314" cy="142876"/>
            <a:chOff x="6286512" y="3000372"/>
            <a:chExt cx="214314" cy="142876"/>
          </a:xfrm>
        </p:grpSpPr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- TextBox"/>
          <p:cNvSpPr txBox="1"/>
          <p:nvPr/>
        </p:nvSpPr>
        <p:spPr>
          <a:xfrm>
            <a:off x="507206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7" name="17 - Ομάδα"/>
          <p:cNvGrpSpPr/>
          <p:nvPr/>
        </p:nvGrpSpPr>
        <p:grpSpPr>
          <a:xfrm>
            <a:off x="5143504" y="6357958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4572000" y="6396335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+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5572132" y="6396335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 180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 animBg="1"/>
      <p:bldP spid="24" grpId="0"/>
      <p:bldP spid="27" grpId="0" animBg="1"/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0800000">
            <a:off x="1857356" y="4000504"/>
            <a:ext cx="3181952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Παραπληρωματικές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’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5384085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παραπληρωματικές </a:t>
            </a:r>
            <a:endParaRPr lang="el-GR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16 - Ευθεία γραμμή σύνδεσης"/>
          <p:cNvCxnSpPr/>
          <p:nvPr/>
        </p:nvCxnSpPr>
        <p:spPr>
          <a:xfrm rot="5400000" flipH="1" flipV="1">
            <a:off x="4321967" y="2250273"/>
            <a:ext cx="2357454" cy="114300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6215074" y="128586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5148775" y="3587262"/>
            <a:ext cx="133644" cy="407963"/>
          </a:xfrm>
          <a:custGeom>
            <a:avLst/>
            <a:gdLst>
              <a:gd name="connsiteX0" fmla="*/ 0 w 133644"/>
              <a:gd name="connsiteY0" fmla="*/ 0 h 407963"/>
              <a:gd name="connsiteX1" fmla="*/ 70339 w 133644"/>
              <a:gd name="connsiteY1" fmla="*/ 98473 h 407963"/>
              <a:gd name="connsiteX2" fmla="*/ 112542 w 133644"/>
              <a:gd name="connsiteY2" fmla="*/ 239150 h 407963"/>
              <a:gd name="connsiteX3" fmla="*/ 126610 w 133644"/>
              <a:gd name="connsiteY3" fmla="*/ 365760 h 407963"/>
              <a:gd name="connsiteX4" fmla="*/ 70339 w 133644"/>
              <a:gd name="connsiteY4" fmla="*/ 407963 h 40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644" h="407963">
                <a:moveTo>
                  <a:pt x="0" y="0"/>
                </a:moveTo>
                <a:cubicBezTo>
                  <a:pt x="25791" y="29307"/>
                  <a:pt x="51582" y="58615"/>
                  <a:pt x="70339" y="98473"/>
                </a:cubicBezTo>
                <a:cubicBezTo>
                  <a:pt x="89096" y="138331"/>
                  <a:pt x="103164" y="194602"/>
                  <a:pt x="112542" y="239150"/>
                </a:cubicBezTo>
                <a:cubicBezTo>
                  <a:pt x="121920" y="283698"/>
                  <a:pt x="133644" y="337625"/>
                  <a:pt x="126610" y="365760"/>
                </a:cubicBezTo>
                <a:cubicBezTo>
                  <a:pt x="119576" y="393895"/>
                  <a:pt x="94957" y="400929"/>
                  <a:pt x="70339" y="407963"/>
                </a:cubicBezTo>
              </a:path>
            </a:pathLst>
          </a:cu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4360985" y="3662290"/>
            <a:ext cx="661181" cy="332935"/>
          </a:xfrm>
          <a:custGeom>
            <a:avLst/>
            <a:gdLst>
              <a:gd name="connsiteX0" fmla="*/ 661181 w 661181"/>
              <a:gd name="connsiteY0" fmla="*/ 37513 h 332935"/>
              <a:gd name="connsiteX1" fmla="*/ 365760 w 661181"/>
              <a:gd name="connsiteY1" fmla="*/ 9378 h 332935"/>
              <a:gd name="connsiteX2" fmla="*/ 196947 w 661181"/>
              <a:gd name="connsiteY2" fmla="*/ 93784 h 332935"/>
              <a:gd name="connsiteX3" fmla="*/ 70338 w 661181"/>
              <a:gd name="connsiteY3" fmla="*/ 234461 h 332935"/>
              <a:gd name="connsiteX4" fmla="*/ 0 w 661181"/>
              <a:gd name="connsiteY4" fmla="*/ 332935 h 332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181" h="332935">
                <a:moveTo>
                  <a:pt x="661181" y="37513"/>
                </a:moveTo>
                <a:cubicBezTo>
                  <a:pt x="552156" y="18756"/>
                  <a:pt x="443132" y="0"/>
                  <a:pt x="365760" y="9378"/>
                </a:cubicBezTo>
                <a:cubicBezTo>
                  <a:pt x="288388" y="18756"/>
                  <a:pt x="246184" y="56270"/>
                  <a:pt x="196947" y="93784"/>
                </a:cubicBezTo>
                <a:cubicBezTo>
                  <a:pt x="147710" y="131298"/>
                  <a:pt x="103163" y="194603"/>
                  <a:pt x="70338" y="234461"/>
                </a:cubicBezTo>
                <a:cubicBezTo>
                  <a:pt x="37514" y="274320"/>
                  <a:pt x="0" y="332935"/>
                  <a:pt x="0" y="332935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31" name="3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TextBox"/>
          <p:cNvSpPr txBox="1"/>
          <p:nvPr/>
        </p:nvSpPr>
        <p:spPr>
          <a:xfrm>
            <a:off x="400049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17 - Ομάδα"/>
          <p:cNvGrpSpPr/>
          <p:nvPr/>
        </p:nvGrpSpPr>
        <p:grpSpPr>
          <a:xfrm>
            <a:off x="4071934" y="6357958"/>
            <a:ext cx="214314" cy="142876"/>
            <a:chOff x="6286512" y="3000372"/>
            <a:chExt cx="214314" cy="142876"/>
          </a:xfrm>
        </p:grpSpPr>
        <p:cxnSp>
          <p:nvCxnSpPr>
            <p:cNvPr id="34" name="3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- TextBox"/>
          <p:cNvSpPr txBox="1"/>
          <p:nvPr/>
        </p:nvSpPr>
        <p:spPr>
          <a:xfrm>
            <a:off x="5072066" y="63579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5" name="17 - Ομάδα"/>
          <p:cNvGrpSpPr/>
          <p:nvPr/>
        </p:nvGrpSpPr>
        <p:grpSpPr>
          <a:xfrm>
            <a:off x="5143504" y="6357958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4572000" y="6396335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+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5572132" y="6396335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 180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5429256" y="321468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3857620" y="342900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 </a:t>
            </a:r>
            <a:endParaRPr lang="en-US" sz="2400" dirty="0" smtClean="0"/>
          </a:p>
        </p:txBody>
      </p:sp>
      <p:sp>
        <p:nvSpPr>
          <p:cNvPr id="42" name="41 - TextBox"/>
          <p:cNvSpPr txBox="1"/>
          <p:nvPr/>
        </p:nvSpPr>
        <p:spPr>
          <a:xfrm>
            <a:off x="500034" y="2428868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+ 40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=180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</a:t>
            </a:r>
            <a:endParaRPr lang="en-US" sz="2400" dirty="0" smtClean="0"/>
          </a:p>
        </p:txBody>
      </p:sp>
      <p:sp>
        <p:nvSpPr>
          <p:cNvPr id="43" name="42 - TextBox"/>
          <p:cNvSpPr txBox="1"/>
          <p:nvPr/>
        </p:nvSpPr>
        <p:spPr>
          <a:xfrm>
            <a:off x="5214942" y="361027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4" name="17 - Ομάδα"/>
          <p:cNvGrpSpPr/>
          <p:nvPr/>
        </p:nvGrpSpPr>
        <p:grpSpPr>
          <a:xfrm>
            <a:off x="5214942" y="3610277"/>
            <a:ext cx="214314" cy="142876"/>
            <a:chOff x="6286512" y="3000372"/>
            <a:chExt cx="214314" cy="142876"/>
          </a:xfrm>
        </p:grpSpPr>
        <p:cxnSp>
          <p:nvCxnSpPr>
            <p:cNvPr id="45" name="4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46 - TextBox"/>
          <p:cNvSpPr txBox="1"/>
          <p:nvPr/>
        </p:nvSpPr>
        <p:spPr>
          <a:xfrm>
            <a:off x="4643438" y="318164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48" name="17 - Ομάδα"/>
          <p:cNvGrpSpPr/>
          <p:nvPr/>
        </p:nvGrpSpPr>
        <p:grpSpPr>
          <a:xfrm>
            <a:off x="4714876" y="3181649"/>
            <a:ext cx="214314" cy="142876"/>
            <a:chOff x="6286512" y="3000372"/>
            <a:chExt cx="214314" cy="142876"/>
          </a:xfrm>
        </p:grpSpPr>
        <p:cxnSp>
          <p:nvCxnSpPr>
            <p:cNvPr id="49" name="4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 animBg="1"/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753021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896029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Συμπληρωματικές 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7531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1181385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61027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1571604" y="335756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68171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flipV="1">
            <a:off x="1000100" y="1428736"/>
            <a:ext cx="2643206" cy="24672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786182" y="114298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406769" y="3516923"/>
            <a:ext cx="131298" cy="365760"/>
          </a:xfrm>
          <a:custGeom>
            <a:avLst/>
            <a:gdLst>
              <a:gd name="connsiteX0" fmla="*/ 0 w 131298"/>
              <a:gd name="connsiteY0" fmla="*/ 0 h 365760"/>
              <a:gd name="connsiteX1" fmla="*/ 98474 w 131298"/>
              <a:gd name="connsiteY1" fmla="*/ 140677 h 365760"/>
              <a:gd name="connsiteX2" fmla="*/ 126609 w 131298"/>
              <a:gd name="connsiteY2" fmla="*/ 239151 h 365760"/>
              <a:gd name="connsiteX3" fmla="*/ 126609 w 131298"/>
              <a:gd name="connsiteY3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98" h="365760">
                <a:moveTo>
                  <a:pt x="0" y="0"/>
                </a:moveTo>
                <a:cubicBezTo>
                  <a:pt x="38686" y="50409"/>
                  <a:pt x="77373" y="100819"/>
                  <a:pt x="98474" y="140677"/>
                </a:cubicBezTo>
                <a:cubicBezTo>
                  <a:pt x="119576" y="180536"/>
                  <a:pt x="121920" y="201637"/>
                  <a:pt x="126609" y="239151"/>
                </a:cubicBezTo>
                <a:cubicBezTo>
                  <a:pt x="131298" y="276665"/>
                  <a:pt x="128953" y="321212"/>
                  <a:pt x="126609" y="365760"/>
                </a:cubicBezTo>
              </a:path>
            </a:pathLst>
          </a:cu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98806" y="3130061"/>
            <a:ext cx="572086" cy="203982"/>
          </a:xfrm>
          <a:custGeom>
            <a:avLst/>
            <a:gdLst>
              <a:gd name="connsiteX0" fmla="*/ 0 w 572086"/>
              <a:gd name="connsiteY0" fmla="*/ 161779 h 203982"/>
              <a:gd name="connsiteX1" fmla="*/ 239151 w 572086"/>
              <a:gd name="connsiteY1" fmla="*/ 7034 h 203982"/>
              <a:gd name="connsiteX2" fmla="*/ 520505 w 572086"/>
              <a:gd name="connsiteY2" fmla="*/ 119576 h 203982"/>
              <a:gd name="connsiteX3" fmla="*/ 548640 w 572086"/>
              <a:gd name="connsiteY3" fmla="*/ 203982 h 20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086" h="203982">
                <a:moveTo>
                  <a:pt x="0" y="161779"/>
                </a:moveTo>
                <a:cubicBezTo>
                  <a:pt x="76200" y="87923"/>
                  <a:pt x="152400" y="14068"/>
                  <a:pt x="239151" y="7034"/>
                </a:cubicBezTo>
                <a:cubicBezTo>
                  <a:pt x="325902" y="0"/>
                  <a:pt x="468924" y="86751"/>
                  <a:pt x="520505" y="119576"/>
                </a:cubicBezTo>
                <a:cubicBezTo>
                  <a:pt x="572086" y="152401"/>
                  <a:pt x="560363" y="178191"/>
                  <a:pt x="548640" y="203982"/>
                </a:cubicBezTo>
              </a:path>
            </a:pathLst>
          </a:cu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1142976" y="264318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214282" y="5357826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γωνία           είναι </a:t>
            </a:r>
            <a:r>
              <a:rPr lang="el-GR" sz="2400" u="sng" dirty="0" smtClean="0"/>
              <a:t>συμπληρωματική   γωνία </a:t>
            </a:r>
            <a:r>
              <a:rPr lang="el-GR" sz="2400" dirty="0" smtClean="0"/>
              <a:t>της γωνίας  </a:t>
            </a:r>
          </a:p>
          <a:p>
            <a:endParaRPr lang="el-GR" sz="2400" dirty="0" smtClean="0"/>
          </a:p>
          <a:p>
            <a:r>
              <a:rPr lang="el-GR" sz="2400" dirty="0" smtClean="0"/>
              <a:t>      γιατί   αν προσθέσω και τις δυο γωνίες μαζί θα κάνουν  </a:t>
            </a:r>
            <a:r>
              <a:rPr lang="el-GR" sz="2400" b="1" u="sng" dirty="0" smtClean="0">
                <a:solidFill>
                  <a:srgbClr val="FF0000"/>
                </a:solidFill>
              </a:rPr>
              <a:t>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37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7786710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41" name="17 - Ομάδα"/>
          <p:cNvGrpSpPr/>
          <p:nvPr/>
        </p:nvGrpSpPr>
        <p:grpSpPr>
          <a:xfrm>
            <a:off x="7858148" y="5324789"/>
            <a:ext cx="214314" cy="142876"/>
            <a:chOff x="6286512" y="3000372"/>
            <a:chExt cx="214314" cy="142876"/>
          </a:xfrm>
        </p:grpSpPr>
        <p:cxnSp>
          <p:nvCxnSpPr>
            <p:cNvPr id="42" name="4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6" grpId="0" animBg="1"/>
      <p:bldP spid="30" grpId="0" animBg="1"/>
      <p:bldP spid="31" grpId="0"/>
      <p:bldP spid="3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753021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896029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Συμπληρωματικές 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7531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1181385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61027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1571604" y="335756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68171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flipV="1">
            <a:off x="1000100" y="1428736"/>
            <a:ext cx="2643206" cy="24672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786182" y="114298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406769" y="3516923"/>
            <a:ext cx="131298" cy="365760"/>
          </a:xfrm>
          <a:custGeom>
            <a:avLst/>
            <a:gdLst>
              <a:gd name="connsiteX0" fmla="*/ 0 w 131298"/>
              <a:gd name="connsiteY0" fmla="*/ 0 h 365760"/>
              <a:gd name="connsiteX1" fmla="*/ 98474 w 131298"/>
              <a:gd name="connsiteY1" fmla="*/ 140677 h 365760"/>
              <a:gd name="connsiteX2" fmla="*/ 126609 w 131298"/>
              <a:gd name="connsiteY2" fmla="*/ 239151 h 365760"/>
              <a:gd name="connsiteX3" fmla="*/ 126609 w 131298"/>
              <a:gd name="connsiteY3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98" h="365760">
                <a:moveTo>
                  <a:pt x="0" y="0"/>
                </a:moveTo>
                <a:cubicBezTo>
                  <a:pt x="38686" y="50409"/>
                  <a:pt x="77373" y="100819"/>
                  <a:pt x="98474" y="140677"/>
                </a:cubicBezTo>
                <a:cubicBezTo>
                  <a:pt x="119576" y="180536"/>
                  <a:pt x="121920" y="201637"/>
                  <a:pt x="126609" y="239151"/>
                </a:cubicBezTo>
                <a:cubicBezTo>
                  <a:pt x="131298" y="276665"/>
                  <a:pt x="128953" y="321212"/>
                  <a:pt x="126609" y="365760"/>
                </a:cubicBezTo>
              </a:path>
            </a:pathLst>
          </a:cu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98806" y="3130061"/>
            <a:ext cx="572086" cy="203982"/>
          </a:xfrm>
          <a:custGeom>
            <a:avLst/>
            <a:gdLst>
              <a:gd name="connsiteX0" fmla="*/ 0 w 572086"/>
              <a:gd name="connsiteY0" fmla="*/ 161779 h 203982"/>
              <a:gd name="connsiteX1" fmla="*/ 239151 w 572086"/>
              <a:gd name="connsiteY1" fmla="*/ 7034 h 203982"/>
              <a:gd name="connsiteX2" fmla="*/ 520505 w 572086"/>
              <a:gd name="connsiteY2" fmla="*/ 119576 h 203982"/>
              <a:gd name="connsiteX3" fmla="*/ 548640 w 572086"/>
              <a:gd name="connsiteY3" fmla="*/ 203982 h 20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086" h="203982">
                <a:moveTo>
                  <a:pt x="0" y="161779"/>
                </a:moveTo>
                <a:cubicBezTo>
                  <a:pt x="76200" y="87923"/>
                  <a:pt x="152400" y="14068"/>
                  <a:pt x="239151" y="7034"/>
                </a:cubicBezTo>
                <a:cubicBezTo>
                  <a:pt x="325902" y="0"/>
                  <a:pt x="468924" y="86751"/>
                  <a:pt x="520505" y="119576"/>
                </a:cubicBezTo>
                <a:cubicBezTo>
                  <a:pt x="572086" y="152401"/>
                  <a:pt x="560363" y="178191"/>
                  <a:pt x="548640" y="203982"/>
                </a:cubicBezTo>
              </a:path>
            </a:pathLst>
          </a:cu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1142976" y="264318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535782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συμπληρωματικές.</a:t>
            </a:r>
          </a:p>
          <a:p>
            <a:endParaRPr lang="el-GR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34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36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41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44" name="4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6" grpId="0" animBg="1"/>
      <p:bldP spid="30" grpId="0" animBg="1"/>
      <p:bldP spid="31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14612" y="0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Ευθεία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214414" y="6519446"/>
            <a:ext cx="8501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</a:t>
            </a:r>
            <a:r>
              <a:rPr lang="el-GR" sz="1600" u="sng" dirty="0" smtClean="0"/>
              <a:t>ευθεία</a:t>
            </a:r>
            <a:r>
              <a:rPr lang="el-GR" sz="1600" dirty="0" smtClean="0"/>
              <a:t> είναι μια ίσια γραμμή που δεν έχει </a:t>
            </a:r>
            <a:r>
              <a:rPr lang="el-GR" sz="1600" u="sng" dirty="0" smtClean="0"/>
              <a:t>ούτε αρχή ούτε τέλος</a:t>
            </a:r>
            <a:endParaRPr lang="en-US" sz="1600" u="sng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428596" y="714356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ευθείες συμβολίζονται:   </a:t>
            </a:r>
            <a:endParaRPr lang="en-US" sz="2400" u="sng" dirty="0"/>
          </a:p>
        </p:txBody>
      </p:sp>
      <p:sp>
        <p:nvSpPr>
          <p:cNvPr id="8" name="7 - Ορθογώνιο"/>
          <p:cNvSpPr/>
          <p:nvPr/>
        </p:nvSpPr>
        <p:spPr>
          <a:xfrm>
            <a:off x="571473" y="1857364"/>
            <a:ext cx="70009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με </a:t>
            </a:r>
            <a:r>
              <a:rPr lang="el-GR" sz="2400" u="sng" dirty="0" smtClean="0"/>
              <a:t>ένα μικρό γράμμα </a:t>
            </a:r>
            <a:r>
              <a:rPr lang="el-GR" sz="2400" dirty="0" smtClean="0"/>
              <a:t>π.χ.  ε , </a:t>
            </a:r>
            <a:r>
              <a:rPr lang="en-US" sz="2400" dirty="0" smtClean="0"/>
              <a:t> </a:t>
            </a:r>
            <a:r>
              <a:rPr lang="el-GR" sz="2400" dirty="0" smtClean="0"/>
              <a:t>δ  (συνήθως από τα αρχικά γράμματα του αλφαβήτου)</a:t>
            </a:r>
            <a:endParaRPr lang="en-US" sz="2400" dirty="0"/>
          </a:p>
        </p:txBody>
      </p:sp>
      <p:sp>
        <p:nvSpPr>
          <p:cNvPr id="9" name="8 - Ορθογώνιο"/>
          <p:cNvSpPr/>
          <p:nvPr/>
        </p:nvSpPr>
        <p:spPr>
          <a:xfrm>
            <a:off x="357158" y="3857628"/>
            <a:ext cx="53946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με </a:t>
            </a:r>
            <a:r>
              <a:rPr lang="el-GR" sz="2400" u="sng" dirty="0" smtClean="0"/>
              <a:t>δύο μικρά  γράμματα </a:t>
            </a:r>
            <a:r>
              <a:rPr lang="el-GR" sz="2400" dirty="0" smtClean="0"/>
              <a:t>π.χ.  </a:t>
            </a:r>
            <a:r>
              <a:rPr lang="en-US" sz="2400" dirty="0" smtClean="0"/>
              <a:t>xx’</a:t>
            </a:r>
            <a:r>
              <a:rPr lang="el-GR" sz="2400" dirty="0" smtClean="0"/>
              <a:t> ,   </a:t>
            </a:r>
            <a:r>
              <a:rPr lang="en-US" sz="2400" dirty="0" err="1" smtClean="0"/>
              <a:t>yy</a:t>
            </a:r>
            <a:r>
              <a:rPr lang="el-GR" sz="2400" dirty="0" smtClean="0"/>
              <a:t>’ (συνήθως από τα τελευταία γράμματα του αλφαβήτου)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8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753021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896029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Συμπληρωματικές 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7531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1181385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61027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1357290" y="335756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68171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flipV="1">
            <a:off x="1000100" y="1428736"/>
            <a:ext cx="2643206" cy="24672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786182" y="114298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406769" y="3516923"/>
            <a:ext cx="131298" cy="365760"/>
          </a:xfrm>
          <a:custGeom>
            <a:avLst/>
            <a:gdLst>
              <a:gd name="connsiteX0" fmla="*/ 0 w 131298"/>
              <a:gd name="connsiteY0" fmla="*/ 0 h 365760"/>
              <a:gd name="connsiteX1" fmla="*/ 98474 w 131298"/>
              <a:gd name="connsiteY1" fmla="*/ 140677 h 365760"/>
              <a:gd name="connsiteX2" fmla="*/ 126609 w 131298"/>
              <a:gd name="connsiteY2" fmla="*/ 239151 h 365760"/>
              <a:gd name="connsiteX3" fmla="*/ 126609 w 131298"/>
              <a:gd name="connsiteY3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98" h="365760">
                <a:moveTo>
                  <a:pt x="0" y="0"/>
                </a:moveTo>
                <a:cubicBezTo>
                  <a:pt x="38686" y="50409"/>
                  <a:pt x="77373" y="100819"/>
                  <a:pt x="98474" y="140677"/>
                </a:cubicBezTo>
                <a:cubicBezTo>
                  <a:pt x="119576" y="180536"/>
                  <a:pt x="121920" y="201637"/>
                  <a:pt x="126609" y="239151"/>
                </a:cubicBezTo>
                <a:cubicBezTo>
                  <a:pt x="131298" y="276665"/>
                  <a:pt x="128953" y="321212"/>
                  <a:pt x="126609" y="365760"/>
                </a:cubicBezTo>
              </a:path>
            </a:pathLst>
          </a:cu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98806" y="3130061"/>
            <a:ext cx="572086" cy="203982"/>
          </a:xfrm>
          <a:custGeom>
            <a:avLst/>
            <a:gdLst>
              <a:gd name="connsiteX0" fmla="*/ 0 w 572086"/>
              <a:gd name="connsiteY0" fmla="*/ 161779 h 203982"/>
              <a:gd name="connsiteX1" fmla="*/ 239151 w 572086"/>
              <a:gd name="connsiteY1" fmla="*/ 7034 h 203982"/>
              <a:gd name="connsiteX2" fmla="*/ 520505 w 572086"/>
              <a:gd name="connsiteY2" fmla="*/ 119576 h 203982"/>
              <a:gd name="connsiteX3" fmla="*/ 548640 w 572086"/>
              <a:gd name="connsiteY3" fmla="*/ 203982 h 20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086" h="203982">
                <a:moveTo>
                  <a:pt x="0" y="161779"/>
                </a:moveTo>
                <a:cubicBezTo>
                  <a:pt x="76200" y="87923"/>
                  <a:pt x="152400" y="14068"/>
                  <a:pt x="239151" y="7034"/>
                </a:cubicBezTo>
                <a:cubicBezTo>
                  <a:pt x="325902" y="0"/>
                  <a:pt x="468924" y="86751"/>
                  <a:pt x="520505" y="119576"/>
                </a:cubicBezTo>
                <a:cubicBezTo>
                  <a:pt x="572086" y="152401"/>
                  <a:pt x="560363" y="178191"/>
                  <a:pt x="548640" y="203982"/>
                </a:cubicBezTo>
              </a:path>
            </a:pathLst>
          </a:cu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857224" y="271462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535782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συμπληρωματικές.</a:t>
            </a:r>
          </a:p>
          <a:p>
            <a:endParaRPr lang="el-GR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36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44" name="4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31 - TextBox"/>
          <p:cNvSpPr txBox="1"/>
          <p:nvPr/>
        </p:nvSpPr>
        <p:spPr>
          <a:xfrm>
            <a:off x="5715008" y="2786058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50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+ 40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=90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1785918" y="3467401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50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n-US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428728" y="2681583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6" grpId="0" animBg="1"/>
      <p:bldP spid="30" grpId="0" animBg="1"/>
      <p:bldP spid="31" grpId="0"/>
      <p:bldP spid="25" grpId="0"/>
      <p:bldP spid="33" grpId="0"/>
      <p:bldP spid="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flipV="1">
            <a:off x="3000364" y="2143116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142873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Αυτό το τρίγωνο ονομάζεται </a:t>
            </a:r>
            <a:r>
              <a:rPr lang="el-GR" sz="2400" b="1" dirty="0" smtClean="0"/>
              <a:t>τρίγωνο</a:t>
            </a:r>
            <a:r>
              <a:rPr lang="en-US" sz="2400" b="1" dirty="0" smtClean="0"/>
              <a:t> AB</a:t>
            </a:r>
            <a:r>
              <a:rPr lang="el-GR" sz="2400" b="1" dirty="0" smtClean="0"/>
              <a:t>Γ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357422" y="2395831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5286380" y="5643578"/>
            <a:ext cx="21431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000232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4929190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500298" y="19672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2857496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τρίγωνα έχουν τρεις κορυφές</a:t>
            </a:r>
            <a:endParaRPr lang="en-US" sz="2400" b="1" dirty="0" smtClean="0"/>
          </a:p>
        </p:txBody>
      </p:sp>
      <p:sp>
        <p:nvSpPr>
          <p:cNvPr id="12" name="11 - TextBox"/>
          <p:cNvSpPr txBox="1"/>
          <p:nvPr/>
        </p:nvSpPr>
        <p:spPr>
          <a:xfrm>
            <a:off x="5143504" y="585789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Κορυφή Β</a:t>
            </a:r>
            <a:endParaRPr lang="en-US" dirty="0" smtClean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 flipH="1" flipV="1">
            <a:off x="2678893" y="1750207"/>
            <a:ext cx="42862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214546" y="128586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Κορυφή Γ</a:t>
            </a:r>
            <a:endParaRPr lang="en-US" dirty="0" smtClean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1500166" y="5715016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928662" y="592933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Κορυφή Α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12" grpId="0"/>
      <p:bldP spid="18" grpId="0"/>
      <p:bldP spid="2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flipV="1">
            <a:off x="3000364" y="2143116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142873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τρίγωνα έχουν </a:t>
            </a:r>
            <a:r>
              <a:rPr lang="el-GR" sz="2400" u="sng" dirty="0" smtClean="0"/>
              <a:t>τρεις γωνίες</a:t>
            </a:r>
            <a:r>
              <a:rPr lang="el-GR" sz="2400" dirty="0" smtClean="0"/>
              <a:t>.</a:t>
            </a:r>
          </a:p>
          <a:p>
            <a:endParaRPr lang="el-GR" sz="2400" b="1" dirty="0" smtClean="0"/>
          </a:p>
        </p:txBody>
      </p:sp>
      <p:sp>
        <p:nvSpPr>
          <p:cNvPr id="9" name="8 - TextBox"/>
          <p:cNvSpPr txBox="1"/>
          <p:nvPr/>
        </p:nvSpPr>
        <p:spPr>
          <a:xfrm>
            <a:off x="4286248" y="2786058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του τριγώνου συμβολίζονται με κεφαλαία γράμματα.</a:t>
            </a:r>
          </a:p>
          <a:p>
            <a:endParaRPr lang="el-GR" sz="2400" b="1" dirty="0" smtClean="0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618978" y="4248443"/>
            <a:ext cx="192258" cy="253218"/>
          </a:xfrm>
          <a:custGeom>
            <a:avLst/>
            <a:gdLst>
              <a:gd name="connsiteX0" fmla="*/ 0 w 192258"/>
              <a:gd name="connsiteY0" fmla="*/ 0 h 253218"/>
              <a:gd name="connsiteX1" fmla="*/ 126610 w 192258"/>
              <a:gd name="connsiteY1" fmla="*/ 70339 h 253218"/>
              <a:gd name="connsiteX2" fmla="*/ 182880 w 192258"/>
              <a:gd name="connsiteY2" fmla="*/ 225083 h 253218"/>
              <a:gd name="connsiteX3" fmla="*/ 182880 w 192258"/>
              <a:gd name="connsiteY3" fmla="*/ 239151 h 253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258" h="253218">
                <a:moveTo>
                  <a:pt x="0" y="0"/>
                </a:moveTo>
                <a:cubicBezTo>
                  <a:pt x="48065" y="16412"/>
                  <a:pt x="96130" y="32825"/>
                  <a:pt x="126610" y="70339"/>
                </a:cubicBezTo>
                <a:cubicBezTo>
                  <a:pt x="157090" y="107853"/>
                  <a:pt x="173502" y="196948"/>
                  <a:pt x="182880" y="225083"/>
                </a:cubicBezTo>
                <a:cubicBezTo>
                  <a:pt x="192258" y="253218"/>
                  <a:pt x="187569" y="246184"/>
                  <a:pt x="182880" y="239151"/>
                </a:cubicBez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56603" y="1603717"/>
            <a:ext cx="196948" cy="154745"/>
          </a:xfrm>
          <a:custGeom>
            <a:avLst/>
            <a:gdLst>
              <a:gd name="connsiteX0" fmla="*/ 0 w 196948"/>
              <a:gd name="connsiteY0" fmla="*/ 28135 h 154745"/>
              <a:gd name="connsiteX1" fmla="*/ 84406 w 196948"/>
              <a:gd name="connsiteY1" fmla="*/ 140677 h 154745"/>
              <a:gd name="connsiteX2" fmla="*/ 140677 w 196948"/>
              <a:gd name="connsiteY2" fmla="*/ 112541 h 154745"/>
              <a:gd name="connsiteX3" fmla="*/ 182880 w 196948"/>
              <a:gd name="connsiteY3" fmla="*/ 56271 h 154745"/>
              <a:gd name="connsiteX4" fmla="*/ 196948 w 196948"/>
              <a:gd name="connsiteY4" fmla="*/ 0 h 154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48" h="154745">
                <a:moveTo>
                  <a:pt x="0" y="28135"/>
                </a:moveTo>
                <a:cubicBezTo>
                  <a:pt x="30480" y="77372"/>
                  <a:pt x="60960" y="126609"/>
                  <a:pt x="84406" y="140677"/>
                </a:cubicBezTo>
                <a:cubicBezTo>
                  <a:pt x="107852" y="154745"/>
                  <a:pt x="124265" y="126609"/>
                  <a:pt x="140677" y="112541"/>
                </a:cubicBezTo>
                <a:cubicBezTo>
                  <a:pt x="157089" y="98473"/>
                  <a:pt x="173502" y="75028"/>
                  <a:pt x="182880" y="56271"/>
                </a:cubicBezTo>
                <a:cubicBezTo>
                  <a:pt x="192259" y="37514"/>
                  <a:pt x="194603" y="18757"/>
                  <a:pt x="196948" y="0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2736166" y="4206240"/>
            <a:ext cx="175846" cy="281354"/>
          </a:xfrm>
          <a:custGeom>
            <a:avLst/>
            <a:gdLst>
              <a:gd name="connsiteX0" fmla="*/ 175846 w 175846"/>
              <a:gd name="connsiteY0" fmla="*/ 0 h 281354"/>
              <a:gd name="connsiteX1" fmla="*/ 49237 w 175846"/>
              <a:gd name="connsiteY1" fmla="*/ 42203 h 281354"/>
              <a:gd name="connsiteX2" fmla="*/ 7034 w 175846"/>
              <a:gd name="connsiteY2" fmla="*/ 140677 h 281354"/>
              <a:gd name="connsiteX3" fmla="*/ 7034 w 175846"/>
              <a:gd name="connsiteY3" fmla="*/ 281354 h 281354"/>
              <a:gd name="connsiteX4" fmla="*/ 7034 w 175846"/>
              <a:gd name="connsiteY4" fmla="*/ 281354 h 28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846" h="281354">
                <a:moveTo>
                  <a:pt x="175846" y="0"/>
                </a:moveTo>
                <a:cubicBezTo>
                  <a:pt x="126609" y="9378"/>
                  <a:pt x="77372" y="18757"/>
                  <a:pt x="49237" y="42203"/>
                </a:cubicBezTo>
                <a:cubicBezTo>
                  <a:pt x="21102" y="65649"/>
                  <a:pt x="14068" y="100819"/>
                  <a:pt x="7034" y="140677"/>
                </a:cubicBezTo>
                <a:cubicBezTo>
                  <a:pt x="0" y="180535"/>
                  <a:pt x="7034" y="281354"/>
                  <a:pt x="7034" y="281354"/>
                </a:cubicBezTo>
                <a:lnTo>
                  <a:pt x="7034" y="281354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9" grpId="0"/>
      <p:bldP spid="10" grpId="0" animBg="1"/>
      <p:bldP spid="12" grpId="0" animBg="1"/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785794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τρίγωνα έχουν </a:t>
            </a:r>
            <a:r>
              <a:rPr lang="el-GR" sz="2400" u="sng" dirty="0" smtClean="0"/>
              <a:t>τρεις γωνίες</a:t>
            </a:r>
            <a:r>
              <a:rPr lang="el-GR" sz="2400" dirty="0" smtClean="0"/>
              <a:t>.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3643306" y="2038641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 Γ Β</a:t>
            </a:r>
            <a:endParaRPr lang="en-US" sz="2400" dirty="0" smtClean="0"/>
          </a:p>
        </p:txBody>
      </p:sp>
      <p:grpSp>
        <p:nvGrpSpPr>
          <p:cNvPr id="14" name="13 - Ομάδα"/>
          <p:cNvGrpSpPr/>
          <p:nvPr/>
        </p:nvGrpSpPr>
        <p:grpSpPr>
          <a:xfrm>
            <a:off x="3929058" y="2000240"/>
            <a:ext cx="214314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- TextBox"/>
          <p:cNvSpPr txBox="1"/>
          <p:nvPr/>
        </p:nvSpPr>
        <p:spPr>
          <a:xfrm>
            <a:off x="5000628" y="192880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6072198" y="196720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grpSp>
        <p:nvGrpSpPr>
          <p:cNvPr id="22" name="21 - Ομάδα"/>
          <p:cNvGrpSpPr/>
          <p:nvPr/>
        </p:nvGrpSpPr>
        <p:grpSpPr>
          <a:xfrm>
            <a:off x="6143636" y="1928802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142844" y="582485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 Α Γ</a:t>
            </a:r>
            <a:endParaRPr lang="en-US" sz="2400" dirty="0" smtClean="0"/>
          </a:p>
        </p:txBody>
      </p:sp>
      <p:grpSp>
        <p:nvGrpSpPr>
          <p:cNvPr id="32" name="31 - Ομάδα"/>
          <p:cNvGrpSpPr/>
          <p:nvPr/>
        </p:nvGrpSpPr>
        <p:grpSpPr>
          <a:xfrm>
            <a:off x="428596" y="5786454"/>
            <a:ext cx="214314" cy="142876"/>
            <a:chOff x="6286512" y="3000372"/>
            <a:chExt cx="214314" cy="142876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34 - TextBox"/>
          <p:cNvSpPr txBox="1"/>
          <p:nvPr/>
        </p:nvSpPr>
        <p:spPr>
          <a:xfrm>
            <a:off x="1500166" y="571501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2428860" y="575341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37" name="36 - Ομάδα"/>
          <p:cNvGrpSpPr/>
          <p:nvPr/>
        </p:nvGrpSpPr>
        <p:grpSpPr>
          <a:xfrm>
            <a:off x="2500298" y="5715016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4500562" y="4824723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 Β Γ</a:t>
            </a:r>
            <a:endParaRPr lang="en-US" sz="2400" dirty="0" smtClean="0"/>
          </a:p>
        </p:txBody>
      </p:sp>
      <p:grpSp>
        <p:nvGrpSpPr>
          <p:cNvPr id="42" name="41 - Ομάδα"/>
          <p:cNvGrpSpPr/>
          <p:nvPr/>
        </p:nvGrpSpPr>
        <p:grpSpPr>
          <a:xfrm>
            <a:off x="4786314" y="4786322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5857884" y="47148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6929454" y="475328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47" name="46 - Ομάδα"/>
          <p:cNvGrpSpPr/>
          <p:nvPr/>
        </p:nvGrpSpPr>
        <p:grpSpPr>
          <a:xfrm>
            <a:off x="7000892" y="4714884"/>
            <a:ext cx="214314" cy="142876"/>
            <a:chOff x="6286512" y="3000372"/>
            <a:chExt cx="214314" cy="142876"/>
          </a:xfrm>
        </p:grpSpPr>
        <p:cxnSp>
          <p:nvCxnSpPr>
            <p:cNvPr id="48" name="4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12" grpId="0" animBg="1"/>
      <p:bldP spid="13" grpId="0"/>
      <p:bldP spid="13" grpId="1"/>
      <p:bldP spid="19" grpId="0"/>
      <p:bldP spid="19" grpId="1"/>
      <p:bldP spid="20" grpId="0"/>
      <p:bldP spid="20" grpId="1"/>
      <p:bldP spid="30" grpId="0" animBg="1"/>
      <p:bldP spid="31" grpId="0"/>
      <p:bldP spid="31" grpId="1"/>
      <p:bldP spid="35" grpId="0"/>
      <p:bldP spid="35" grpId="1"/>
      <p:bldP spid="36" grpId="0"/>
      <p:bldP spid="36" grpId="1"/>
      <p:bldP spid="40" grpId="0" animBg="1"/>
      <p:bldP spid="41" grpId="0"/>
      <p:bldP spid="41" grpId="1"/>
      <p:bldP spid="45" grpId="0"/>
      <p:bldP spid="45" grpId="1"/>
      <p:bldP spid="46" grpId="0"/>
      <p:bldP spid="4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2428860" y="2324393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071670" y="525335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5000628" y="525335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571736" y="189576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50004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τρίγωνα έχουν </a:t>
            </a:r>
            <a:r>
              <a:rPr lang="el-GR" sz="2400" u="sng" dirty="0" smtClean="0"/>
              <a:t>τρεις πλευρές</a:t>
            </a:r>
            <a:r>
              <a:rPr lang="el-GR" sz="2400" dirty="0" smtClean="0"/>
              <a:t>.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799923" y="2697421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2448231" y="5131132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4434121" y="5060793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642910" y="364331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Πλευρά ΑΓ</a:t>
            </a:r>
            <a:endParaRPr lang="en-US" sz="2400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4214810" y="3214686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Πλευρά ΓΒ</a:t>
            </a:r>
            <a:endParaRPr lang="en-US" sz="2400" dirty="0" smtClean="0"/>
          </a:p>
        </p:txBody>
      </p:sp>
      <p:sp>
        <p:nvSpPr>
          <p:cNvPr id="50" name="49 - TextBox"/>
          <p:cNvSpPr txBox="1"/>
          <p:nvPr/>
        </p:nvSpPr>
        <p:spPr>
          <a:xfrm>
            <a:off x="2571736" y="578645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Πλευρά ΑΒ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12" grpId="0" animBg="1"/>
      <p:bldP spid="30" grpId="0" animBg="1"/>
      <p:bldP spid="40" grpId="0" animBg="1"/>
      <p:bldP spid="42" grpId="0"/>
      <p:bldP spid="47" grpId="0"/>
      <p:bldP spid="5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642919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5072066" y="1967203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ΔΕΖ</a:t>
            </a:r>
            <a:endParaRPr lang="en-US" sz="2400" dirty="0" smtClean="0"/>
          </a:p>
        </p:txBody>
      </p:sp>
      <p:grpSp>
        <p:nvGrpSpPr>
          <p:cNvPr id="2" name="13 - Ομάδα"/>
          <p:cNvGrpSpPr/>
          <p:nvPr/>
        </p:nvGrpSpPr>
        <p:grpSpPr>
          <a:xfrm>
            <a:off x="5357818" y="1928802"/>
            <a:ext cx="214314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- TextBox"/>
          <p:cNvSpPr txBox="1"/>
          <p:nvPr/>
        </p:nvSpPr>
        <p:spPr>
          <a:xfrm>
            <a:off x="6072198" y="192880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6858016" y="189576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6929454" y="1857364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5072066" y="3395963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ΖΔΕ</a:t>
            </a:r>
            <a:endParaRPr lang="en-US" sz="2400" dirty="0" smtClean="0"/>
          </a:p>
        </p:txBody>
      </p:sp>
      <p:grpSp>
        <p:nvGrpSpPr>
          <p:cNvPr id="4" name="31 - Ομάδα"/>
          <p:cNvGrpSpPr/>
          <p:nvPr/>
        </p:nvGrpSpPr>
        <p:grpSpPr>
          <a:xfrm>
            <a:off x="5357818" y="3357562"/>
            <a:ext cx="214314" cy="142876"/>
            <a:chOff x="6286512" y="3000372"/>
            <a:chExt cx="214314" cy="142876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34 - TextBox"/>
          <p:cNvSpPr txBox="1"/>
          <p:nvPr/>
        </p:nvSpPr>
        <p:spPr>
          <a:xfrm>
            <a:off x="6429388" y="328612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7358082" y="332452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5" name="36 - Ομάδα"/>
          <p:cNvGrpSpPr/>
          <p:nvPr/>
        </p:nvGrpSpPr>
        <p:grpSpPr>
          <a:xfrm>
            <a:off x="7429520" y="3286124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5000628" y="475328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ΕΖΔ</a:t>
            </a:r>
            <a:endParaRPr lang="en-US" sz="2400" dirty="0" smtClean="0"/>
          </a:p>
        </p:txBody>
      </p:sp>
      <p:grpSp>
        <p:nvGrpSpPr>
          <p:cNvPr id="6" name="41 - Ομάδα"/>
          <p:cNvGrpSpPr/>
          <p:nvPr/>
        </p:nvGrpSpPr>
        <p:grpSpPr>
          <a:xfrm>
            <a:off x="5286380" y="4714884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6357950" y="46434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  </a:t>
            </a:r>
            <a:endParaRPr lang="en-US" sz="24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7429520" y="468184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7" name="46 - Ομάδα"/>
          <p:cNvGrpSpPr/>
          <p:nvPr/>
        </p:nvGrpSpPr>
        <p:grpSpPr>
          <a:xfrm>
            <a:off x="7500958" y="4643446"/>
            <a:ext cx="214314" cy="142876"/>
            <a:chOff x="6286512" y="3000372"/>
            <a:chExt cx="214314" cy="142876"/>
          </a:xfrm>
        </p:grpSpPr>
        <p:cxnSp>
          <p:nvCxnSpPr>
            <p:cNvPr id="48" name="4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41 - TextBox"/>
          <p:cNvSpPr txBox="1"/>
          <p:nvPr/>
        </p:nvSpPr>
        <p:spPr>
          <a:xfrm>
            <a:off x="3071802" y="1428736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Έχει </a:t>
            </a:r>
            <a:r>
              <a:rPr lang="el-GR" sz="2400" u="sng" dirty="0" smtClean="0">
                <a:solidFill>
                  <a:srgbClr val="FF0000"/>
                </a:solidFill>
              </a:rPr>
              <a:t>γωνίες</a:t>
            </a:r>
            <a:r>
              <a:rPr lang="el-GR" sz="2400" dirty="0" smtClean="0"/>
              <a:t>:</a:t>
            </a:r>
            <a:endParaRPr lang="el-GR" sz="2400" b="1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571472" y="6110607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Έχει </a:t>
            </a:r>
            <a:r>
              <a:rPr lang="el-GR" sz="2400" u="sng" dirty="0" smtClean="0">
                <a:solidFill>
                  <a:srgbClr val="FF0000"/>
                </a:solidFill>
              </a:rPr>
              <a:t>πλευρές</a:t>
            </a:r>
            <a:r>
              <a:rPr lang="el-GR" sz="2400" dirty="0" smtClean="0"/>
              <a:t>:</a:t>
            </a:r>
            <a:endParaRPr lang="el-GR" sz="2400" b="1" dirty="0" smtClean="0"/>
          </a:p>
        </p:txBody>
      </p:sp>
      <p:sp>
        <p:nvSpPr>
          <p:cNvPr id="50" name="49 - TextBox"/>
          <p:cNvSpPr txBox="1"/>
          <p:nvPr/>
        </p:nvSpPr>
        <p:spPr>
          <a:xfrm>
            <a:off x="2643174" y="611060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ΔΖ</a:t>
            </a:r>
            <a:endParaRPr lang="en-US" sz="2400" dirty="0" smtClean="0"/>
          </a:p>
        </p:txBody>
      </p:sp>
      <p:sp>
        <p:nvSpPr>
          <p:cNvPr id="51" name="50 - TextBox"/>
          <p:cNvSpPr txBox="1"/>
          <p:nvPr/>
        </p:nvSpPr>
        <p:spPr>
          <a:xfrm>
            <a:off x="3714744" y="611060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ΖΕ</a:t>
            </a:r>
            <a:endParaRPr lang="en-US" sz="2400" dirty="0" smtClean="0"/>
          </a:p>
        </p:txBody>
      </p:sp>
      <p:sp>
        <p:nvSpPr>
          <p:cNvPr id="52" name="51 - TextBox"/>
          <p:cNvSpPr txBox="1"/>
          <p:nvPr/>
        </p:nvSpPr>
        <p:spPr>
          <a:xfrm>
            <a:off x="4714876" y="611060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ΔΕ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12" grpId="0" animBg="1"/>
      <p:bldP spid="13" grpId="0"/>
      <p:bldP spid="13" grpId="1"/>
      <p:bldP spid="19" grpId="0"/>
      <p:bldP spid="19" grpId="1"/>
      <p:bldP spid="20" grpId="0"/>
      <p:bldP spid="20" grpId="1"/>
      <p:bldP spid="30" grpId="0" animBg="1"/>
      <p:bldP spid="31" grpId="0"/>
      <p:bldP spid="31" grpId="1"/>
      <p:bldP spid="35" grpId="0"/>
      <p:bldP spid="35" grpId="1"/>
      <p:bldP spid="36" grpId="0"/>
      <p:bldP spid="36" grpId="1"/>
      <p:bldP spid="40" grpId="0" animBg="1"/>
      <p:bldP spid="41" grpId="0"/>
      <p:bldP spid="41" grpId="1"/>
      <p:bldP spid="45" grpId="0"/>
      <p:bldP spid="45" grpId="1"/>
      <p:bldP spid="46" grpId="0"/>
      <p:bldP spid="46" grpId="1"/>
      <p:bldP spid="42" grpId="0"/>
      <p:bldP spid="47" grpId="0"/>
      <p:bldP spid="50" grpId="0"/>
      <p:bldP spid="50" grpId="1"/>
      <p:bldP spid="51" grpId="0"/>
      <p:bldP spid="51" grpId="1"/>
      <p:bldP spid="52" grpId="0"/>
      <p:bldP spid="52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642919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857884" y="161001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5929322" y="1571612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357654" y="1571612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 είναι </a:t>
            </a:r>
            <a:r>
              <a:rPr lang="el-GR" sz="2400" u="sng" dirty="0" smtClean="0"/>
              <a:t>περιεχόμενη γωνία (περιέχεται)  </a:t>
            </a:r>
            <a:r>
              <a:rPr lang="el-GR" sz="2400" dirty="0" smtClean="0"/>
              <a:t>των πλευρών ΔΕ και  ΕΖ  </a:t>
            </a:r>
            <a:endParaRPr lang="en-US" sz="2400" dirty="0" smtClean="0"/>
          </a:p>
        </p:txBody>
      </p:sp>
      <p:sp>
        <p:nvSpPr>
          <p:cNvPr id="55" name="54 - TextBox"/>
          <p:cNvSpPr txBox="1"/>
          <p:nvPr/>
        </p:nvSpPr>
        <p:spPr>
          <a:xfrm>
            <a:off x="1571636" y="562465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56" name="21 - Ομάδα"/>
          <p:cNvGrpSpPr/>
          <p:nvPr/>
        </p:nvGrpSpPr>
        <p:grpSpPr>
          <a:xfrm>
            <a:off x="1643074" y="5586257"/>
            <a:ext cx="214314" cy="142876"/>
            <a:chOff x="6286512" y="3000372"/>
            <a:chExt cx="214314" cy="142876"/>
          </a:xfrm>
        </p:grpSpPr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58 - TextBox"/>
          <p:cNvSpPr txBox="1"/>
          <p:nvPr/>
        </p:nvSpPr>
        <p:spPr>
          <a:xfrm>
            <a:off x="142844" y="5657695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είναι </a:t>
            </a:r>
            <a:r>
              <a:rPr lang="el-GR" sz="2400" u="sng" dirty="0" smtClean="0"/>
              <a:t>περιεχόμενη γωνία (περιέχεται)  </a:t>
            </a:r>
            <a:r>
              <a:rPr lang="el-GR" sz="2400" dirty="0" smtClean="0"/>
              <a:t>των πλευρών ΔΕ και  ΔΖ  </a:t>
            </a:r>
            <a:endParaRPr lang="en-US" sz="2400" dirty="0" smtClean="0"/>
          </a:p>
        </p:txBody>
      </p:sp>
      <p:sp>
        <p:nvSpPr>
          <p:cNvPr id="60" name="59 - TextBox"/>
          <p:cNvSpPr txBox="1"/>
          <p:nvPr/>
        </p:nvSpPr>
        <p:spPr>
          <a:xfrm>
            <a:off x="6010284" y="348151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61" name="21 - Ομάδα"/>
          <p:cNvGrpSpPr/>
          <p:nvPr/>
        </p:nvGrpSpPr>
        <p:grpSpPr>
          <a:xfrm>
            <a:off x="6081722" y="3443117"/>
            <a:ext cx="214314" cy="142876"/>
            <a:chOff x="6286512" y="3000372"/>
            <a:chExt cx="214314" cy="142876"/>
          </a:xfrm>
        </p:grpSpPr>
        <p:cxnSp>
          <p:nvCxnSpPr>
            <p:cNvPr id="62" name="6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63 - TextBox"/>
          <p:cNvSpPr txBox="1"/>
          <p:nvPr/>
        </p:nvSpPr>
        <p:spPr>
          <a:xfrm>
            <a:off x="4572000" y="3514555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είναι </a:t>
            </a:r>
            <a:r>
              <a:rPr lang="el-GR" sz="2400" u="sng" dirty="0" smtClean="0"/>
              <a:t>περιεχόμενη γωνία (περιέχεται)  </a:t>
            </a:r>
            <a:r>
              <a:rPr lang="el-GR" sz="2400" dirty="0" smtClean="0"/>
              <a:t>των πλευρών ΖΕ και  ΔΖ 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/>
      <p:bldP spid="30" grpId="0" animBg="1"/>
      <p:bldP spid="40" grpId="0" animBg="1"/>
      <p:bldP spid="53" grpId="0"/>
      <p:bldP spid="55" grpId="0"/>
      <p:bldP spid="59" grpId="0"/>
      <p:bldP spid="60" grpId="0"/>
      <p:bldP spid="6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4572000" y="642919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857884" y="1610013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5929322" y="1571612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357654" y="1571612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 έχει </a:t>
            </a:r>
            <a:r>
              <a:rPr lang="el-GR" sz="2400" u="sng" dirty="0" smtClean="0"/>
              <a:t>απέναντι πλευρά</a:t>
            </a:r>
            <a:r>
              <a:rPr lang="el-GR" sz="2400" dirty="0" smtClean="0"/>
              <a:t>, την πλευρά ΔΖ.</a:t>
            </a:r>
            <a:endParaRPr lang="en-US" sz="2400" dirty="0" smtClean="0"/>
          </a:p>
        </p:txBody>
      </p:sp>
      <p:sp>
        <p:nvSpPr>
          <p:cNvPr id="55" name="54 - TextBox"/>
          <p:cNvSpPr txBox="1"/>
          <p:nvPr/>
        </p:nvSpPr>
        <p:spPr>
          <a:xfrm>
            <a:off x="1571636" y="562465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1643074" y="5586257"/>
            <a:ext cx="214314" cy="142876"/>
            <a:chOff x="6286512" y="3000372"/>
            <a:chExt cx="214314" cy="142876"/>
          </a:xfrm>
        </p:grpSpPr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58 - TextBox"/>
          <p:cNvSpPr txBox="1"/>
          <p:nvPr/>
        </p:nvSpPr>
        <p:spPr>
          <a:xfrm>
            <a:off x="142844" y="5657695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έχει </a:t>
            </a:r>
            <a:r>
              <a:rPr lang="el-GR" sz="2400" u="sng" dirty="0" smtClean="0"/>
              <a:t>απέναντι πλευρά</a:t>
            </a:r>
            <a:r>
              <a:rPr lang="el-GR" sz="2400" dirty="0" smtClean="0"/>
              <a:t>, την πλευρά ΕΖ.</a:t>
            </a:r>
            <a:endParaRPr lang="en-US" sz="2400" dirty="0" smtClean="0"/>
          </a:p>
        </p:txBody>
      </p:sp>
      <p:sp>
        <p:nvSpPr>
          <p:cNvPr id="60" name="59 - TextBox"/>
          <p:cNvSpPr txBox="1"/>
          <p:nvPr/>
        </p:nvSpPr>
        <p:spPr>
          <a:xfrm>
            <a:off x="6010284" y="348151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4" name="21 - Ομάδα"/>
          <p:cNvGrpSpPr/>
          <p:nvPr/>
        </p:nvGrpSpPr>
        <p:grpSpPr>
          <a:xfrm>
            <a:off x="6081722" y="3443117"/>
            <a:ext cx="214314" cy="142876"/>
            <a:chOff x="6286512" y="3000372"/>
            <a:chExt cx="214314" cy="142876"/>
          </a:xfrm>
        </p:grpSpPr>
        <p:cxnSp>
          <p:nvCxnSpPr>
            <p:cNvPr id="62" name="6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63 - TextBox"/>
          <p:cNvSpPr txBox="1"/>
          <p:nvPr/>
        </p:nvSpPr>
        <p:spPr>
          <a:xfrm>
            <a:off x="4714876" y="3455259"/>
            <a:ext cx="392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έχει </a:t>
            </a:r>
            <a:r>
              <a:rPr lang="el-GR" sz="2400" u="sng" dirty="0" smtClean="0"/>
              <a:t>απέναντι πλευρά</a:t>
            </a:r>
            <a:r>
              <a:rPr lang="el-GR" sz="2400" dirty="0" smtClean="0"/>
              <a:t>, την πλευρά ΔΕ.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/>
      <p:bldP spid="30" grpId="0" animBg="1"/>
      <p:bldP spid="40" grpId="0" animBg="1"/>
      <p:bldP spid="53" grpId="0"/>
      <p:bldP spid="55" grpId="0"/>
      <p:bldP spid="59" grpId="0"/>
      <p:bldP spid="60" grpId="0"/>
      <p:bldP spid="6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57148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071966" y="1526433"/>
            <a:ext cx="4143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είναι </a:t>
            </a:r>
            <a:r>
              <a:rPr lang="el-GR" sz="2400" u="sng" dirty="0" smtClean="0"/>
              <a:t>προσκείμενες  γωνίες </a:t>
            </a:r>
            <a:r>
              <a:rPr lang="el-GR" sz="2400" dirty="0" smtClean="0"/>
              <a:t>στη πλευρά ΔΖ.</a:t>
            </a:r>
            <a:endParaRPr lang="en-US" sz="2400" dirty="0" smtClean="0"/>
          </a:p>
        </p:txBody>
      </p:sp>
      <p:sp>
        <p:nvSpPr>
          <p:cNvPr id="55" name="54 - TextBox"/>
          <p:cNvSpPr txBox="1"/>
          <p:nvPr/>
        </p:nvSpPr>
        <p:spPr>
          <a:xfrm>
            <a:off x="5500694" y="150017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5572132" y="1500174"/>
            <a:ext cx="214314" cy="142876"/>
            <a:chOff x="6286512" y="3000372"/>
            <a:chExt cx="214314" cy="142876"/>
          </a:xfrm>
        </p:grpSpPr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6572264" y="150017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32" name="21 - Ομάδα"/>
          <p:cNvGrpSpPr/>
          <p:nvPr/>
        </p:nvGrpSpPr>
        <p:grpSpPr>
          <a:xfrm>
            <a:off x="6643702" y="1500174"/>
            <a:ext cx="214314" cy="142876"/>
            <a:chOff x="6286512" y="3000372"/>
            <a:chExt cx="214314" cy="142876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34 - TextBox"/>
          <p:cNvSpPr txBox="1"/>
          <p:nvPr/>
        </p:nvSpPr>
        <p:spPr>
          <a:xfrm>
            <a:off x="4224366" y="3728869"/>
            <a:ext cx="4143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είναι </a:t>
            </a:r>
            <a:r>
              <a:rPr lang="el-GR" sz="2400" u="sng" dirty="0" smtClean="0"/>
              <a:t>προσκείμενες  γωνίες </a:t>
            </a:r>
            <a:r>
              <a:rPr lang="el-GR" sz="2400" dirty="0" smtClean="0"/>
              <a:t>στη πλευρά ΔΕ.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5653094" y="370261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grpSp>
        <p:nvGrpSpPr>
          <p:cNvPr id="37" name="21 - Ομάδα"/>
          <p:cNvGrpSpPr/>
          <p:nvPr/>
        </p:nvGrpSpPr>
        <p:grpSpPr>
          <a:xfrm>
            <a:off x="5724532" y="3702610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TextBox"/>
          <p:cNvSpPr txBox="1"/>
          <p:nvPr/>
        </p:nvSpPr>
        <p:spPr>
          <a:xfrm>
            <a:off x="6724664" y="370261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42" name="21 - Ομάδα"/>
          <p:cNvGrpSpPr/>
          <p:nvPr/>
        </p:nvGrpSpPr>
        <p:grpSpPr>
          <a:xfrm>
            <a:off x="6796102" y="3702610"/>
            <a:ext cx="214314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0" grpId="0" animBg="1"/>
      <p:bldP spid="40" grpId="0" animBg="1"/>
      <p:bldP spid="40" grpId="1" animBg="1"/>
      <p:bldP spid="53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14612" y="0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Ευθεία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071802" y="6519446"/>
            <a:ext cx="8501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</a:t>
            </a:r>
            <a:r>
              <a:rPr lang="el-GR" sz="1600" u="sng" dirty="0" smtClean="0"/>
              <a:t>ευθεία</a:t>
            </a:r>
            <a:r>
              <a:rPr lang="el-GR" sz="1600" dirty="0" smtClean="0"/>
              <a:t> είναι μια ίσια γραμμή που δεν έχει </a:t>
            </a:r>
            <a:r>
              <a:rPr lang="el-GR" sz="1600" u="sng" dirty="0" smtClean="0"/>
              <a:t>ούτε αρχή ούτε τέλος</a:t>
            </a:r>
            <a:endParaRPr lang="en-US" sz="1600" u="sng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 rot="16200000" flipH="1">
            <a:off x="5036331" y="1821661"/>
            <a:ext cx="5357850" cy="2857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5857884" y="64291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cxnSp>
        <p:nvCxnSpPr>
          <p:cNvPr id="14" name="13 - Ευθεία γραμμή σύνδεσης"/>
          <p:cNvCxnSpPr/>
          <p:nvPr/>
        </p:nvCxnSpPr>
        <p:spPr>
          <a:xfrm rot="5400000" flipH="1" flipV="1">
            <a:off x="-71470" y="1714488"/>
            <a:ext cx="2786082" cy="20717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285984" y="1428736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9" name="18 - TextBox"/>
          <p:cNvSpPr txBox="1"/>
          <p:nvPr/>
        </p:nvSpPr>
        <p:spPr>
          <a:xfrm>
            <a:off x="142844" y="4143380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x’</a:t>
            </a: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1142976" y="3357562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1428728" y="3500438"/>
            <a:ext cx="221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Ονομάζεται ευθεία </a:t>
            </a:r>
            <a:r>
              <a:rPr lang="en-US" sz="1600" dirty="0" smtClean="0"/>
              <a:t>xx’</a:t>
            </a: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>
            <a:off x="7715272" y="4286256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6072198" y="4447768"/>
            <a:ext cx="221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Ονομάζεται ευθεία </a:t>
            </a:r>
            <a:r>
              <a:rPr lang="en-US" sz="1600" dirty="0" smtClean="0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57148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ΔΕΖ </a:t>
            </a:r>
          </a:p>
          <a:p>
            <a:endParaRPr lang="el-GR" sz="2400" b="1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942535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590843" y="4164037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4071966" y="1871481"/>
            <a:ext cx="4143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είναι </a:t>
            </a:r>
            <a:r>
              <a:rPr lang="el-GR" sz="2400" u="sng" dirty="0" smtClean="0"/>
              <a:t>προσκείμενες  γωνίες  </a:t>
            </a:r>
            <a:r>
              <a:rPr lang="el-GR" sz="2400" dirty="0" smtClean="0"/>
              <a:t>στη πλευρά ΕΖ.</a:t>
            </a:r>
            <a:endParaRPr lang="en-US" sz="2400" dirty="0" smtClean="0"/>
          </a:p>
        </p:txBody>
      </p:sp>
      <p:sp>
        <p:nvSpPr>
          <p:cNvPr id="55" name="54 - TextBox"/>
          <p:cNvSpPr txBox="1"/>
          <p:nvPr/>
        </p:nvSpPr>
        <p:spPr>
          <a:xfrm>
            <a:off x="5500694" y="18452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5572132" y="1845222"/>
            <a:ext cx="214314" cy="142876"/>
            <a:chOff x="6286512" y="3000372"/>
            <a:chExt cx="214314" cy="142876"/>
          </a:xfrm>
        </p:grpSpPr>
        <p:cxnSp>
          <p:nvCxnSpPr>
            <p:cNvPr id="57" name="5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6572264" y="184522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6643702" y="1845222"/>
            <a:ext cx="214314" cy="142876"/>
            <a:chOff x="6286512" y="3000372"/>
            <a:chExt cx="214314" cy="142876"/>
          </a:xfrm>
        </p:grpSpPr>
        <p:cxnSp>
          <p:nvCxnSpPr>
            <p:cNvPr id="33" name="3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2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071670" y="1214422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δύο κάθετες πλευρές</a:t>
            </a:r>
            <a:r>
              <a:rPr lang="el-GR" sz="2400" dirty="0" smtClean="0"/>
              <a:t>: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2" y="4286256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4643438" y="2285992"/>
            <a:ext cx="508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ΔΕ</a:t>
            </a:r>
            <a:endParaRPr lang="en-US" sz="2400" dirty="0"/>
          </a:p>
        </p:txBody>
      </p:sp>
      <p:grpSp>
        <p:nvGrpSpPr>
          <p:cNvPr id="22" name="21 - Ομάδα"/>
          <p:cNvGrpSpPr/>
          <p:nvPr/>
        </p:nvGrpSpPr>
        <p:grpSpPr>
          <a:xfrm>
            <a:off x="5214942" y="2355842"/>
            <a:ext cx="285752" cy="287340"/>
            <a:chOff x="5500694" y="2214554"/>
            <a:chExt cx="285752" cy="287340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Ορθογώνιο"/>
          <p:cNvSpPr/>
          <p:nvPr/>
        </p:nvSpPr>
        <p:spPr>
          <a:xfrm>
            <a:off x="5615927" y="2285992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ΔΖ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5357826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μια ορθή γωνία 90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ο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1500166" y="618204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 Δ Ε</a:t>
            </a:r>
            <a:endParaRPr lang="en-US" sz="2400" dirty="0" smtClean="0"/>
          </a:p>
        </p:txBody>
      </p:sp>
      <p:grpSp>
        <p:nvGrpSpPr>
          <p:cNvPr id="37" name="21 - Ομάδα"/>
          <p:cNvGrpSpPr/>
          <p:nvPr/>
        </p:nvGrpSpPr>
        <p:grpSpPr>
          <a:xfrm>
            <a:off x="1785918" y="6182045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Ορθογώνιο"/>
          <p:cNvSpPr/>
          <p:nvPr/>
        </p:nvSpPr>
        <p:spPr>
          <a:xfrm>
            <a:off x="2214546" y="614364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   90</a:t>
            </a:r>
            <a:r>
              <a:rPr lang="el-GR" sz="2800" b="1" baseline="30000" dirty="0" smtClean="0"/>
              <a:t>ο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1" grpId="0"/>
      <p:bldP spid="28" grpId="0"/>
      <p:bldP spid="32" grpId="0"/>
      <p:bldP spid="36" grpId="0"/>
      <p:bldP spid="4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143108" y="2467269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1785918" y="53962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000232" y="19672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2143108" y="2840297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4148369" y="5203669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4786314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2143108" y="5396227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271461" y="380044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296429" y="5678593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2419925" y="3815899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0" grpId="0"/>
      <p:bldP spid="31" grpId="0"/>
      <p:bldP spid="3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2681583"/>
            <a:ext cx="2571768" cy="3143272"/>
          </a:xfrm>
          <a:prstGeom prst="triangle">
            <a:avLst>
              <a:gd name="adj" fmla="val 4923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561054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1357290" y="221455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571604" y="3071810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00298" y="5429264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071802" y="553910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523189" y="5534335"/>
            <a:ext cx="262597" cy="323557"/>
          </a:xfrm>
          <a:custGeom>
            <a:avLst/>
            <a:gdLst>
              <a:gd name="connsiteX0" fmla="*/ 0 w 262597"/>
              <a:gd name="connsiteY0" fmla="*/ 0 h 323557"/>
              <a:gd name="connsiteX1" fmla="*/ 196948 w 262597"/>
              <a:gd name="connsiteY1" fmla="*/ 70338 h 323557"/>
              <a:gd name="connsiteX2" fmla="*/ 253219 w 262597"/>
              <a:gd name="connsiteY2" fmla="*/ 196948 h 323557"/>
              <a:gd name="connsiteX3" fmla="*/ 253219 w 262597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597" h="323557">
                <a:moveTo>
                  <a:pt x="0" y="0"/>
                </a:moveTo>
                <a:cubicBezTo>
                  <a:pt x="77372" y="18756"/>
                  <a:pt x="154745" y="37513"/>
                  <a:pt x="196948" y="70338"/>
                </a:cubicBezTo>
                <a:cubicBezTo>
                  <a:pt x="239151" y="103163"/>
                  <a:pt x="243841" y="154745"/>
                  <a:pt x="253219" y="196948"/>
                </a:cubicBezTo>
                <a:cubicBezTo>
                  <a:pt x="262597" y="239151"/>
                  <a:pt x="257908" y="281354"/>
                  <a:pt x="253219" y="323557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3214678" y="1643050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Ισοσκελές τρίγωνο είναι το τρίγωνο που </a:t>
            </a:r>
            <a:r>
              <a:rPr lang="el-GR" sz="2000" u="sng" dirty="0" smtClean="0"/>
              <a:t>έχει δύο πλευρές του ίσες</a:t>
            </a:r>
            <a:r>
              <a:rPr lang="el-GR" sz="2000" dirty="0" smtClean="0"/>
              <a:t>:</a:t>
            </a:r>
          </a:p>
          <a:p>
            <a:r>
              <a:rPr lang="el-GR" sz="2000" dirty="0" smtClean="0"/>
              <a:t>ΔΕ  =  ΕΖ   </a:t>
            </a:r>
            <a:endParaRPr lang="el-GR" sz="2000" b="1" dirty="0" smtClean="0"/>
          </a:p>
        </p:txBody>
      </p:sp>
      <p:sp>
        <p:nvSpPr>
          <p:cNvPr id="42" name="41 - TextBox"/>
          <p:cNvSpPr txBox="1"/>
          <p:nvPr/>
        </p:nvSpPr>
        <p:spPr>
          <a:xfrm rot="20453810">
            <a:off x="2198983" y="403325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3" name="42 - TextBox"/>
          <p:cNvSpPr txBox="1"/>
          <p:nvPr/>
        </p:nvSpPr>
        <p:spPr>
          <a:xfrm rot="1318030">
            <a:off x="868245" y="4185651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4" name="43 - TextBox"/>
          <p:cNvSpPr txBox="1"/>
          <p:nvPr/>
        </p:nvSpPr>
        <p:spPr>
          <a:xfrm>
            <a:off x="4071934" y="2928934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ένα ισοσκελές τρίγωνο η πλευρά, που δεν είναι ίση με τις άλλες, λέγεται βάση του τριγώνου.</a:t>
            </a:r>
          </a:p>
          <a:p>
            <a:endParaRPr lang="el-GR" sz="2000" dirty="0" smtClean="0"/>
          </a:p>
        </p:txBody>
      </p:sp>
      <p:sp>
        <p:nvSpPr>
          <p:cNvPr id="45" name="44 - Ορθογώνιο"/>
          <p:cNvSpPr/>
          <p:nvPr/>
        </p:nvSpPr>
        <p:spPr>
          <a:xfrm>
            <a:off x="1285852" y="5857892"/>
            <a:ext cx="748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βάση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4286248" y="4786322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Οι δύο γωνίες</a:t>
            </a:r>
            <a:r>
              <a:rPr lang="el-GR" sz="2000" dirty="0" smtClean="0"/>
              <a:t>, που είναι προσκείμενες στη βάση ισοσκελούς τριγώνου είναι </a:t>
            </a:r>
            <a:r>
              <a:rPr lang="el-GR" sz="2000" u="sng" dirty="0" smtClean="0"/>
              <a:t>ίσες</a:t>
            </a:r>
          </a:p>
          <a:p>
            <a:endParaRPr lang="el-GR" sz="2000" dirty="0" smtClean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2500298" y="5500702"/>
            <a:ext cx="214314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 flipV="1">
            <a:off x="642910" y="5572140"/>
            <a:ext cx="214314" cy="8096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4786314" y="618204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 Δ Ε</a:t>
            </a:r>
            <a:endParaRPr lang="en-US" sz="2400" dirty="0" smtClean="0"/>
          </a:p>
        </p:txBody>
      </p:sp>
      <p:grpSp>
        <p:nvGrpSpPr>
          <p:cNvPr id="55" name="31 - Ομάδα"/>
          <p:cNvGrpSpPr/>
          <p:nvPr/>
        </p:nvGrpSpPr>
        <p:grpSpPr>
          <a:xfrm>
            <a:off x="5072066" y="6143644"/>
            <a:ext cx="214314" cy="142876"/>
            <a:chOff x="6286512" y="3000372"/>
            <a:chExt cx="214314" cy="142876"/>
          </a:xfrm>
        </p:grpSpPr>
        <p:cxnSp>
          <p:nvCxnSpPr>
            <p:cNvPr id="56" name="5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57 - TextBox"/>
          <p:cNvSpPr txBox="1"/>
          <p:nvPr/>
        </p:nvSpPr>
        <p:spPr>
          <a:xfrm>
            <a:off x="6286512" y="618204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 Ζ Δ</a:t>
            </a:r>
            <a:endParaRPr lang="en-US" sz="2400" dirty="0" smtClean="0"/>
          </a:p>
        </p:txBody>
      </p:sp>
      <p:grpSp>
        <p:nvGrpSpPr>
          <p:cNvPr id="59" name="31 - Ομάδα"/>
          <p:cNvGrpSpPr/>
          <p:nvPr/>
        </p:nvGrpSpPr>
        <p:grpSpPr>
          <a:xfrm>
            <a:off x="6572264" y="6143644"/>
            <a:ext cx="214314" cy="142876"/>
            <a:chOff x="6286512" y="3000372"/>
            <a:chExt cx="214314" cy="142876"/>
          </a:xfrm>
        </p:grpSpPr>
        <p:cxnSp>
          <p:nvCxnSpPr>
            <p:cNvPr id="60" name="5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61 - TextBox"/>
          <p:cNvSpPr txBox="1"/>
          <p:nvPr/>
        </p:nvSpPr>
        <p:spPr>
          <a:xfrm>
            <a:off x="5643570" y="618204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63" name="62 - TextBox"/>
          <p:cNvSpPr txBox="1"/>
          <p:nvPr/>
        </p:nvSpPr>
        <p:spPr>
          <a:xfrm>
            <a:off x="2143108" y="142852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Ισοσκελές  τρίγωνο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7" grpId="0"/>
      <p:bldP spid="42" grpId="0"/>
      <p:bldP spid="43" grpId="0"/>
      <p:bldP spid="44" grpId="0"/>
      <p:bldP spid="45" grpId="0"/>
      <p:bldP spid="46" grpId="0"/>
      <p:bldP spid="54" grpId="0"/>
      <p:bldP spid="54" grpId="1"/>
      <p:bldP spid="58" grpId="0"/>
      <p:bldP spid="58" grpId="1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14612" y="0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Ευθεία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071802" y="6519446"/>
            <a:ext cx="8501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</a:t>
            </a:r>
            <a:r>
              <a:rPr lang="el-GR" sz="1600" u="sng" dirty="0" smtClean="0"/>
              <a:t>ευθεία</a:t>
            </a:r>
            <a:r>
              <a:rPr lang="el-GR" sz="1600" dirty="0" smtClean="0"/>
              <a:t> είναι μια ίσια γραμμή που δεν έχει </a:t>
            </a:r>
            <a:r>
              <a:rPr lang="el-GR" sz="1600" u="sng" dirty="0" smtClean="0"/>
              <a:t>ούτε αρχή ούτε τέλος</a:t>
            </a:r>
            <a:endParaRPr lang="en-US" sz="1600" u="sng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 flipV="1">
            <a:off x="4714876" y="1500174"/>
            <a:ext cx="4429124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8391276" y="157161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285720" y="4143380"/>
            <a:ext cx="6000792" cy="15716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143636" y="542926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TextBox"/>
          <p:cNvSpPr txBox="1"/>
          <p:nvPr/>
        </p:nvSpPr>
        <p:spPr>
          <a:xfrm>
            <a:off x="357158" y="3929066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V="1">
            <a:off x="1964513" y="3964785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85720" y="3500438"/>
            <a:ext cx="221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Ονομάζεται ευθεία </a:t>
            </a:r>
            <a:r>
              <a:rPr lang="en-US" sz="1600" dirty="0" err="1" smtClean="0"/>
              <a:t>yy</a:t>
            </a:r>
            <a:r>
              <a:rPr lang="en-US" sz="1600" dirty="0" smtClean="0"/>
              <a:t>’</a:t>
            </a: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>
            <a:off x="7715272" y="2357430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6072198" y="2518942"/>
            <a:ext cx="221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Ονομάζεται ευθεία ε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14612" y="0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err="1" smtClean="0">
                <a:solidFill>
                  <a:srgbClr val="C00000"/>
                </a:solidFill>
              </a:rPr>
              <a:t>Ημιευθεία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57158" y="1857364"/>
            <a:ext cx="8501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u="sng" dirty="0" err="1" smtClean="0"/>
              <a:t>ημιευθεία</a:t>
            </a:r>
            <a:r>
              <a:rPr lang="el-GR" sz="2400" dirty="0" smtClean="0"/>
              <a:t> είναι μια ίσια γραμμή που έχει </a:t>
            </a:r>
            <a:r>
              <a:rPr lang="el-GR" sz="2400" u="sng" dirty="0" smtClean="0"/>
              <a:t>αρχή αλλά δεν έχει τέλος</a:t>
            </a:r>
            <a:endParaRPr lang="en-US" sz="2400" u="sng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2000232" y="3857628"/>
            <a:ext cx="714376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14612" y="0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err="1" smtClean="0">
                <a:solidFill>
                  <a:srgbClr val="C00000"/>
                </a:solidFill>
              </a:rPr>
              <a:t>Ημιευθεία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214414" y="6519446"/>
            <a:ext cx="8501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</a:t>
            </a:r>
            <a:r>
              <a:rPr lang="el-GR" sz="1600" u="sng" dirty="0" err="1" smtClean="0"/>
              <a:t>ημιευθεία</a:t>
            </a:r>
            <a:r>
              <a:rPr lang="el-GR" sz="1600" dirty="0" smtClean="0"/>
              <a:t> είναι μια ίσια γραμμή που έχει </a:t>
            </a:r>
            <a:r>
              <a:rPr lang="el-GR" sz="1600" u="sng" dirty="0" smtClean="0"/>
              <a:t>αρχή αλλά δεν έχει  τέλος</a:t>
            </a:r>
            <a:endParaRPr lang="en-US" sz="1600" u="sng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1928794" y="6215082"/>
            <a:ext cx="721520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TextBox"/>
          <p:cNvSpPr txBox="1"/>
          <p:nvPr/>
        </p:nvSpPr>
        <p:spPr>
          <a:xfrm>
            <a:off x="428596" y="714356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ημιευθείες συμβολίζονται:   </a:t>
            </a:r>
            <a:endParaRPr lang="en-US" sz="2400" u="sng" dirty="0"/>
          </a:p>
        </p:txBody>
      </p:sp>
      <p:sp>
        <p:nvSpPr>
          <p:cNvPr id="9" name="8 - Ορθογώνιο"/>
          <p:cNvSpPr/>
          <p:nvPr/>
        </p:nvSpPr>
        <p:spPr>
          <a:xfrm>
            <a:off x="571472" y="2428868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dirty="0" smtClean="0"/>
              <a:t>με </a:t>
            </a:r>
            <a:r>
              <a:rPr lang="el-GR" sz="2400" u="sng" dirty="0" smtClean="0"/>
              <a:t>ένα μεγάλο γράμμα, </a:t>
            </a:r>
            <a:r>
              <a:rPr lang="el-GR" sz="2400" dirty="0" smtClean="0"/>
              <a:t>(που είναι η αρχή) και</a:t>
            </a:r>
            <a:r>
              <a:rPr lang="el-GR" sz="2400" u="sng" dirty="0" smtClean="0"/>
              <a:t> ένα μικρό γράμμα </a:t>
            </a:r>
            <a:r>
              <a:rPr lang="el-GR" sz="2400" dirty="0" smtClean="0"/>
              <a:t>π.χ.  Ο</a:t>
            </a:r>
            <a:r>
              <a:rPr lang="en-US" sz="2400" dirty="0" smtClean="0"/>
              <a:t>x</a:t>
            </a:r>
            <a:r>
              <a:rPr lang="el-GR" sz="2400" dirty="0" smtClean="0"/>
              <a:t> ,   Ο</a:t>
            </a:r>
            <a:r>
              <a:rPr lang="en-US" sz="2400" dirty="0" smtClean="0"/>
              <a:t>y</a:t>
            </a:r>
            <a:r>
              <a:rPr lang="el-GR" sz="2400" dirty="0" smtClean="0"/>
              <a:t>’)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14612" y="0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err="1" smtClean="0">
                <a:solidFill>
                  <a:srgbClr val="C00000"/>
                </a:solidFill>
              </a:rPr>
              <a:t>Ημιευθεία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 flipV="1">
            <a:off x="4714876" y="1500174"/>
            <a:ext cx="4429124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8643966" y="1500174"/>
            <a:ext cx="316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428596" y="5143512"/>
            <a:ext cx="6357982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429388" y="478632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9" name="18 - TextBox"/>
          <p:cNvSpPr txBox="1"/>
          <p:nvPr/>
        </p:nvSpPr>
        <p:spPr>
          <a:xfrm>
            <a:off x="285720" y="4714884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2000232" y="471488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7643834" y="2000240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6072198" y="2518942"/>
            <a:ext cx="3071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Ονομάζεται </a:t>
            </a:r>
            <a:r>
              <a:rPr lang="el-GR" sz="1600" dirty="0" err="1" smtClean="0"/>
              <a:t>ημιευθεία</a:t>
            </a:r>
            <a:r>
              <a:rPr lang="el-GR" sz="1600" dirty="0" smtClean="0"/>
              <a:t> Ο</a:t>
            </a:r>
            <a:r>
              <a:rPr lang="en-US" sz="1600" dirty="0" smtClean="0"/>
              <a:t>x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4429124" y="2285992"/>
            <a:ext cx="38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Ο</a:t>
            </a:r>
            <a:endParaRPr lang="en-US" sz="2400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1500166" y="4304892"/>
            <a:ext cx="3071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Ονομάζεται </a:t>
            </a:r>
            <a:r>
              <a:rPr lang="el-GR" sz="1600" dirty="0" err="1" smtClean="0"/>
              <a:t>ημιευθεία</a:t>
            </a:r>
            <a:r>
              <a:rPr lang="el-GR" sz="1600" dirty="0" smtClean="0"/>
              <a:t> Ο</a:t>
            </a:r>
            <a:r>
              <a:rPr lang="en-US" sz="1600" dirty="0" smtClean="0"/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714612" y="0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Ευθύγραμμο τμήμα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1857364"/>
            <a:ext cx="8501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</a:t>
            </a:r>
            <a:r>
              <a:rPr lang="el-GR" sz="2400" b="1" dirty="0" smtClean="0"/>
              <a:t>ευθύγραμμο τμήμα </a:t>
            </a:r>
            <a:r>
              <a:rPr lang="el-GR" sz="2400" dirty="0" smtClean="0"/>
              <a:t>είναι μια ίσια γραμμή που έχει </a:t>
            </a:r>
            <a:r>
              <a:rPr lang="el-GR" sz="2400" u="sng" dirty="0" smtClean="0"/>
              <a:t>αρχή και τέλος. </a:t>
            </a:r>
            <a:r>
              <a:rPr lang="el-GR" sz="2400" dirty="0" smtClean="0"/>
              <a:t>Έχει δηλαδή δύο άκρα.</a:t>
            </a:r>
            <a:endParaRPr lang="en-US" sz="2400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1428728" y="3857628"/>
            <a:ext cx="614366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17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1099</Words>
  <PresentationFormat>Προβολή στην οθόνη (4:3)</PresentationFormat>
  <Paragraphs>375</Paragraphs>
  <Slides>43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43</vt:i4>
      </vt:variant>
    </vt:vector>
  </HeadingPairs>
  <TitlesOfParts>
    <vt:vector size="44" baseType="lpstr">
      <vt:lpstr>Θέμα του Office</vt:lpstr>
      <vt:lpstr>Εισαγωγή στη γεωμετρία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 γεωμετρία</dc:title>
  <dc:creator>Panorea</dc:creator>
  <cp:lastModifiedBy>Panorea</cp:lastModifiedBy>
  <cp:revision>289</cp:revision>
  <dcterms:created xsi:type="dcterms:W3CDTF">2020-11-16T19:58:41Z</dcterms:created>
  <dcterms:modified xsi:type="dcterms:W3CDTF">2021-01-10T11:33:58Z</dcterms:modified>
</cp:coreProperties>
</file>