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44" r:id="rId3"/>
    <p:sldId id="346" r:id="rId4"/>
    <p:sldId id="345" r:id="rId5"/>
    <p:sldId id="342" r:id="rId6"/>
    <p:sldId id="357" r:id="rId7"/>
    <p:sldId id="358" r:id="rId8"/>
    <p:sldId id="347" r:id="rId9"/>
    <p:sldId id="356" r:id="rId10"/>
    <p:sldId id="381" r:id="rId11"/>
    <p:sldId id="359" r:id="rId12"/>
    <p:sldId id="386" r:id="rId13"/>
    <p:sldId id="360" r:id="rId14"/>
    <p:sldId id="361" r:id="rId15"/>
    <p:sldId id="362" r:id="rId16"/>
    <p:sldId id="382" r:id="rId17"/>
    <p:sldId id="363" r:id="rId18"/>
    <p:sldId id="380" r:id="rId19"/>
    <p:sldId id="287" r:id="rId20"/>
    <p:sldId id="288" r:id="rId21"/>
    <p:sldId id="331" r:id="rId22"/>
    <p:sldId id="332" r:id="rId23"/>
    <p:sldId id="333" r:id="rId24"/>
    <p:sldId id="385" r:id="rId25"/>
    <p:sldId id="295" r:id="rId26"/>
    <p:sldId id="334" r:id="rId27"/>
    <p:sldId id="296" r:id="rId28"/>
    <p:sldId id="335" r:id="rId29"/>
    <p:sldId id="364" r:id="rId30"/>
    <p:sldId id="365" r:id="rId31"/>
    <p:sldId id="366" r:id="rId32"/>
    <p:sldId id="367" r:id="rId33"/>
    <p:sldId id="368" r:id="rId34"/>
    <p:sldId id="378" r:id="rId35"/>
    <p:sldId id="383" r:id="rId36"/>
    <p:sldId id="384" r:id="rId37"/>
    <p:sldId id="379" r:id="rId38"/>
    <p:sldId id="336" r:id="rId3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0D8F"/>
    <a:srgbClr val="951F07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Μεσαίο στυλ 2 - Έμφαση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Μεσαίο στυλ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7010" autoAdjust="0"/>
    <p:restoredTop sz="94624" autoAdjust="0"/>
  </p:normalViewPr>
  <p:slideViewPr>
    <p:cSldViewPr>
      <p:cViewPr varScale="1">
        <p:scale>
          <a:sx n="69" d="100"/>
          <a:sy n="69" d="100"/>
        </p:scale>
        <p:origin x="-37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14/11/2020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14/11/2020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00016" y="3214686"/>
            <a:ext cx="8743984" cy="1012823"/>
          </a:xfrm>
        </p:spPr>
        <p:txBody>
          <a:bodyPr>
            <a:normAutofit fontScale="90000"/>
          </a:bodyPr>
          <a:lstStyle/>
          <a:p>
            <a:r>
              <a:rPr lang="el-GR" sz="6000" b="1" dirty="0" smtClean="0">
                <a:solidFill>
                  <a:srgbClr val="FF0000"/>
                </a:solidFill>
              </a:rPr>
              <a:t>ΕΜΒΑΔΟΝ ΕΠΙΠΕΔΗΣ ΕΠΙΦΑΝΕΙΑΣ</a:t>
            </a:r>
            <a:r>
              <a:rPr lang="el-GR" dirty="0" smtClean="0"/>
              <a:t/>
            </a:r>
            <a:br>
              <a:rPr lang="el-GR" dirty="0" smtClean="0"/>
            </a:br>
            <a:endParaRPr lang="en-US" dirty="0"/>
          </a:p>
        </p:txBody>
      </p:sp>
      <p:sp>
        <p:nvSpPr>
          <p:cNvPr id="4" name="3 - Αστέρι 5 ακτινών"/>
          <p:cNvSpPr/>
          <p:nvPr/>
        </p:nvSpPr>
        <p:spPr>
          <a:xfrm>
            <a:off x="7215206" y="4500570"/>
            <a:ext cx="1571636" cy="185736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Αστέρι 12 ακτινών"/>
          <p:cNvSpPr/>
          <p:nvPr/>
        </p:nvSpPr>
        <p:spPr>
          <a:xfrm>
            <a:off x="2571736" y="500042"/>
            <a:ext cx="1071570" cy="1143008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Αστέρι 7 ακτινών"/>
          <p:cNvSpPr/>
          <p:nvPr/>
        </p:nvSpPr>
        <p:spPr>
          <a:xfrm>
            <a:off x="785786" y="5000636"/>
            <a:ext cx="1357322" cy="150019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1714480" y="0"/>
            <a:ext cx="4429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Απόσταση</a:t>
            </a:r>
            <a:endParaRPr lang="en-US" sz="3200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337887">
            <a:off x="7173630" y="277002"/>
            <a:ext cx="1753503" cy="148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571504" y="1370569"/>
            <a:ext cx="1142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1</a:t>
            </a:r>
            <a:r>
              <a:rPr lang="en-US" sz="3200" dirty="0" smtClean="0"/>
              <a:t>m  =    </a:t>
            </a:r>
            <a:endParaRPr lang="en-US" sz="3200" dirty="0"/>
          </a:p>
        </p:txBody>
      </p:sp>
      <p:sp>
        <p:nvSpPr>
          <p:cNvPr id="9" name="8 - TextBox"/>
          <p:cNvSpPr txBox="1"/>
          <p:nvPr/>
        </p:nvSpPr>
        <p:spPr>
          <a:xfrm>
            <a:off x="1714480" y="1357298"/>
            <a:ext cx="185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1</a:t>
            </a:r>
            <a:r>
              <a:rPr lang="en-US" sz="3200" dirty="0" smtClean="0"/>
              <a:t>00 cm</a:t>
            </a:r>
            <a:endParaRPr lang="en-US" sz="3200" dirty="0"/>
          </a:p>
        </p:txBody>
      </p:sp>
      <p:cxnSp>
        <p:nvCxnSpPr>
          <p:cNvPr id="19" name="18 - Ευθεία γραμμή σύνδεσης"/>
          <p:cNvCxnSpPr/>
          <p:nvPr/>
        </p:nvCxnSpPr>
        <p:spPr>
          <a:xfrm>
            <a:off x="0" y="4143380"/>
            <a:ext cx="9144000" cy="158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5643570" y="4357694"/>
            <a:ext cx="857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1</a:t>
            </a:r>
            <a:r>
              <a:rPr lang="en-US" sz="3200" dirty="0" smtClean="0"/>
              <a:t>m</a:t>
            </a:r>
            <a:endParaRPr lang="en-US" sz="3200" dirty="0"/>
          </a:p>
        </p:txBody>
      </p:sp>
      <p:cxnSp>
        <p:nvCxnSpPr>
          <p:cNvPr id="30" name="29 - Ευθεία γραμμή σύνδεσης"/>
          <p:cNvCxnSpPr/>
          <p:nvPr/>
        </p:nvCxnSpPr>
        <p:spPr>
          <a:xfrm rot="5400000">
            <a:off x="142844" y="4143380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TextBox"/>
          <p:cNvSpPr txBox="1"/>
          <p:nvPr/>
        </p:nvSpPr>
        <p:spPr>
          <a:xfrm>
            <a:off x="0" y="3286124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1</a:t>
            </a:r>
            <a:r>
              <a:rPr lang="en-US" b="1" dirty="0" smtClean="0">
                <a:solidFill>
                  <a:srgbClr val="FF0000"/>
                </a:solidFill>
              </a:rPr>
              <a:t>cm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3" name="22 - Ευθύγραμμο βέλος σύνδεσης"/>
          <p:cNvCxnSpPr/>
          <p:nvPr/>
        </p:nvCxnSpPr>
        <p:spPr>
          <a:xfrm rot="5400000" flipH="1" flipV="1">
            <a:off x="-71438" y="3786190"/>
            <a:ext cx="357190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1142976" y="5214950"/>
            <a:ext cx="71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 η ίδια απόσταση που είναι 1</a:t>
            </a:r>
            <a:r>
              <a:rPr lang="en-US" dirty="0" smtClean="0"/>
              <a:t>m… </a:t>
            </a:r>
            <a:r>
              <a:rPr lang="el-GR" dirty="0" smtClean="0"/>
              <a:t>είναι και 10</a:t>
            </a:r>
            <a:r>
              <a:rPr lang="en-US" dirty="0" smtClean="0"/>
              <a:t>0cm</a:t>
            </a:r>
            <a:endParaRPr lang="en-US" dirty="0"/>
          </a:p>
        </p:txBody>
      </p:sp>
      <p:cxnSp>
        <p:nvCxnSpPr>
          <p:cNvPr id="43" name="42 - Ευθύγραμμο βέλος σύνδεσης"/>
          <p:cNvCxnSpPr/>
          <p:nvPr/>
        </p:nvCxnSpPr>
        <p:spPr>
          <a:xfrm rot="16200000" flipH="1">
            <a:off x="3821901" y="4679165"/>
            <a:ext cx="71438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3857620" y="6334780"/>
            <a:ext cx="5286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*Το μέγεθος του</a:t>
            </a:r>
            <a:r>
              <a:rPr lang="en-US" sz="1400" dirty="0" smtClean="0"/>
              <a:t> 1</a:t>
            </a:r>
            <a:r>
              <a:rPr lang="el-GR" sz="1400" dirty="0" smtClean="0"/>
              <a:t> μέτρου, είναι  πολύ μεγαλύτερο, από αυτό  που φαίνεται στην εικόνα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25" grpId="0"/>
      <p:bldP spid="41" grpId="0"/>
      <p:bldP spid="24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1714480" y="0"/>
            <a:ext cx="4429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Απόσταση</a:t>
            </a:r>
            <a:endParaRPr lang="en-US" sz="3200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337887">
            <a:off x="8086069" y="148727"/>
            <a:ext cx="941490" cy="799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3" name="32 - TextBox"/>
          <p:cNvSpPr txBox="1"/>
          <p:nvPr/>
        </p:nvSpPr>
        <p:spPr>
          <a:xfrm>
            <a:off x="2428892" y="1869506"/>
            <a:ext cx="26430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1</a:t>
            </a:r>
            <a:r>
              <a:rPr lang="en-US" sz="3600" b="1" dirty="0" smtClean="0">
                <a:solidFill>
                  <a:srgbClr val="FF0000"/>
                </a:solidFill>
              </a:rPr>
              <a:t>m  =   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4" name="33 - TextBox"/>
          <p:cNvSpPr txBox="1"/>
          <p:nvPr/>
        </p:nvSpPr>
        <p:spPr>
          <a:xfrm>
            <a:off x="3714744" y="1857364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1</a:t>
            </a:r>
            <a:r>
              <a:rPr lang="en-US" sz="3600" b="1" dirty="0" smtClean="0">
                <a:solidFill>
                  <a:srgbClr val="FF0000"/>
                </a:solidFill>
              </a:rPr>
              <a:t>0</a:t>
            </a:r>
            <a:r>
              <a:rPr lang="el-GR" sz="3600" b="1" dirty="0" smtClean="0">
                <a:solidFill>
                  <a:srgbClr val="FF0000"/>
                </a:solidFill>
              </a:rPr>
              <a:t>0</a:t>
            </a:r>
            <a:r>
              <a:rPr lang="en-US" sz="3600" b="1" dirty="0" smtClean="0">
                <a:solidFill>
                  <a:srgbClr val="FF0000"/>
                </a:solidFill>
              </a:rPr>
              <a:t>0 mm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5" name="34 - TextBox"/>
          <p:cNvSpPr txBox="1"/>
          <p:nvPr/>
        </p:nvSpPr>
        <p:spPr>
          <a:xfrm>
            <a:off x="2071670" y="3548722"/>
            <a:ext cx="2000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8F0D8F"/>
                </a:solidFill>
              </a:rPr>
              <a:t>1</a:t>
            </a:r>
            <a:r>
              <a:rPr lang="en-US" sz="3600" b="1" dirty="0" smtClean="0">
                <a:solidFill>
                  <a:srgbClr val="8F0D8F"/>
                </a:solidFill>
              </a:rPr>
              <a:t>mm  =    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4071934" y="3786190"/>
            <a:ext cx="1285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8F0D8F"/>
                </a:solidFill>
              </a:rPr>
              <a:t>1</a:t>
            </a:r>
            <a:r>
              <a:rPr lang="en-US" sz="3600" b="1" dirty="0" smtClean="0">
                <a:solidFill>
                  <a:srgbClr val="8F0D8F"/>
                </a:solidFill>
              </a:rPr>
              <a:t>000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37" name="36 - TextBox"/>
          <p:cNvSpPr txBox="1"/>
          <p:nvPr/>
        </p:nvSpPr>
        <p:spPr>
          <a:xfrm>
            <a:off x="4214810" y="3286124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1</a:t>
            </a:r>
            <a:endParaRPr lang="en-US" sz="3600" b="1" dirty="0">
              <a:solidFill>
                <a:srgbClr val="8F0D8F"/>
              </a:solidFill>
            </a:endParaRPr>
          </a:p>
        </p:txBody>
      </p:sp>
      <p:cxnSp>
        <p:nvCxnSpPr>
          <p:cNvPr id="38" name="37 - Ευθεία γραμμή σύνδεσης"/>
          <p:cNvCxnSpPr/>
          <p:nvPr/>
        </p:nvCxnSpPr>
        <p:spPr>
          <a:xfrm>
            <a:off x="4143372" y="3857628"/>
            <a:ext cx="114300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5357818" y="3571876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m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40" name="39 - TextBox"/>
          <p:cNvSpPr txBox="1"/>
          <p:nvPr/>
        </p:nvSpPr>
        <p:spPr>
          <a:xfrm>
            <a:off x="3857620" y="5572140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ή</a:t>
            </a:r>
            <a:endParaRPr lang="en-US" sz="2800" dirty="0"/>
          </a:p>
        </p:txBody>
      </p:sp>
      <p:sp>
        <p:nvSpPr>
          <p:cNvPr id="41" name="40 - TextBox"/>
          <p:cNvSpPr txBox="1"/>
          <p:nvPr/>
        </p:nvSpPr>
        <p:spPr>
          <a:xfrm>
            <a:off x="4643438" y="5643578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</a:t>
            </a:r>
            <a:r>
              <a:rPr lang="en-US" sz="2800" dirty="0" smtClean="0"/>
              <a:t>mm  =    </a:t>
            </a:r>
            <a:endParaRPr lang="en-US" sz="2800" dirty="0"/>
          </a:p>
        </p:txBody>
      </p:sp>
      <p:sp>
        <p:nvSpPr>
          <p:cNvPr id="42" name="41 - TextBox"/>
          <p:cNvSpPr txBox="1"/>
          <p:nvPr/>
        </p:nvSpPr>
        <p:spPr>
          <a:xfrm>
            <a:off x="5786446" y="5643578"/>
            <a:ext cx="1071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0,</a:t>
            </a:r>
            <a:r>
              <a:rPr lang="en-US" sz="2800" dirty="0" smtClean="0"/>
              <a:t>00</a:t>
            </a:r>
            <a:r>
              <a:rPr lang="el-GR" sz="2800" dirty="0" smtClean="0"/>
              <a:t>1</a:t>
            </a:r>
            <a:endParaRPr lang="en-US" sz="2800" dirty="0"/>
          </a:p>
        </p:txBody>
      </p:sp>
      <p:sp>
        <p:nvSpPr>
          <p:cNvPr id="43" name="42 - TextBox"/>
          <p:cNvSpPr txBox="1"/>
          <p:nvPr/>
        </p:nvSpPr>
        <p:spPr>
          <a:xfrm>
            <a:off x="6858016" y="5643578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  <p:bldP spid="37" grpId="0"/>
      <p:bldP spid="39" grpId="0"/>
      <p:bldP spid="40" grpId="0"/>
      <p:bldP spid="41" grpId="0"/>
      <p:bldP spid="42" grpId="0"/>
      <p:bldP spid="4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1714480" y="0"/>
            <a:ext cx="4429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Απόσταση</a:t>
            </a:r>
            <a:endParaRPr lang="en-US" sz="3200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337887">
            <a:off x="7173630" y="277002"/>
            <a:ext cx="1753503" cy="148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571504" y="1370569"/>
            <a:ext cx="1142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1</a:t>
            </a:r>
            <a:r>
              <a:rPr lang="en-US" sz="3200" dirty="0" smtClean="0"/>
              <a:t>m  =    </a:t>
            </a:r>
            <a:endParaRPr lang="en-US" sz="3200" dirty="0"/>
          </a:p>
        </p:txBody>
      </p:sp>
      <p:sp>
        <p:nvSpPr>
          <p:cNvPr id="9" name="8 - TextBox"/>
          <p:cNvSpPr txBox="1"/>
          <p:nvPr/>
        </p:nvSpPr>
        <p:spPr>
          <a:xfrm>
            <a:off x="1714480" y="1357298"/>
            <a:ext cx="185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1</a:t>
            </a:r>
            <a:r>
              <a:rPr lang="en-US" sz="3200" dirty="0" smtClean="0"/>
              <a:t>000 </a:t>
            </a:r>
            <a:r>
              <a:rPr lang="en-US" sz="3200" dirty="0" smtClean="0"/>
              <a:t>mm</a:t>
            </a:r>
            <a:endParaRPr lang="en-US" sz="3200" dirty="0"/>
          </a:p>
        </p:txBody>
      </p:sp>
      <p:cxnSp>
        <p:nvCxnSpPr>
          <p:cNvPr id="19" name="18 - Ευθεία γραμμή σύνδεσης"/>
          <p:cNvCxnSpPr/>
          <p:nvPr/>
        </p:nvCxnSpPr>
        <p:spPr>
          <a:xfrm>
            <a:off x="0" y="4143380"/>
            <a:ext cx="9144000" cy="158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5643570" y="4357694"/>
            <a:ext cx="857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1</a:t>
            </a:r>
            <a:r>
              <a:rPr lang="en-US" sz="3200" dirty="0" smtClean="0"/>
              <a:t>m</a:t>
            </a:r>
            <a:endParaRPr lang="en-US" sz="3200" dirty="0"/>
          </a:p>
        </p:txBody>
      </p:sp>
      <p:cxnSp>
        <p:nvCxnSpPr>
          <p:cNvPr id="30" name="29 - Ευθεία γραμμή σύνδεσης"/>
          <p:cNvCxnSpPr/>
          <p:nvPr/>
        </p:nvCxnSpPr>
        <p:spPr>
          <a:xfrm rot="5400000">
            <a:off x="-826" y="4143380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TextBox"/>
          <p:cNvSpPr txBox="1"/>
          <p:nvPr/>
        </p:nvSpPr>
        <p:spPr>
          <a:xfrm>
            <a:off x="0" y="3286124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1</a:t>
            </a:r>
            <a:r>
              <a:rPr lang="en-US" b="1" dirty="0" smtClean="0">
                <a:solidFill>
                  <a:srgbClr val="FF0000"/>
                </a:solidFill>
              </a:rPr>
              <a:t>mm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3" name="22 - Ευθύγραμμο βέλος σύνδεσης"/>
          <p:cNvCxnSpPr/>
          <p:nvPr/>
        </p:nvCxnSpPr>
        <p:spPr>
          <a:xfrm rot="5400000" flipH="1" flipV="1">
            <a:off x="-71438" y="3786190"/>
            <a:ext cx="357190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1142976" y="5214950"/>
            <a:ext cx="71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 η ίδια απόσταση που είναι 1</a:t>
            </a:r>
            <a:r>
              <a:rPr lang="en-US" dirty="0" smtClean="0"/>
              <a:t>m… </a:t>
            </a:r>
            <a:r>
              <a:rPr lang="el-GR" dirty="0" smtClean="0"/>
              <a:t>είναι και 10</a:t>
            </a:r>
            <a:r>
              <a:rPr lang="en-US" dirty="0" smtClean="0"/>
              <a:t>00mm</a:t>
            </a:r>
            <a:endParaRPr lang="en-US" dirty="0"/>
          </a:p>
        </p:txBody>
      </p:sp>
      <p:cxnSp>
        <p:nvCxnSpPr>
          <p:cNvPr id="43" name="42 - Ευθύγραμμο βέλος σύνδεσης"/>
          <p:cNvCxnSpPr/>
          <p:nvPr/>
        </p:nvCxnSpPr>
        <p:spPr>
          <a:xfrm rot="16200000" flipH="1">
            <a:off x="3821901" y="4679165"/>
            <a:ext cx="71438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3857620" y="6334780"/>
            <a:ext cx="5286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*Το μέγεθος του</a:t>
            </a:r>
            <a:r>
              <a:rPr lang="en-US" sz="1400" dirty="0" smtClean="0"/>
              <a:t> 1</a:t>
            </a:r>
            <a:r>
              <a:rPr lang="el-GR" sz="1400" dirty="0" smtClean="0"/>
              <a:t> μέτρου, είναι  πολύ μεγαλύτερο, από αυτό  που φαίνεται στην εικόνα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25" grpId="0"/>
      <p:bldP spid="41" grpId="0"/>
      <p:bldP spid="24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1714480" y="0"/>
            <a:ext cx="4429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Απόσταση</a:t>
            </a:r>
            <a:endParaRPr lang="en-US" sz="3200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337887">
            <a:off x="8086069" y="148727"/>
            <a:ext cx="941490" cy="799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3" name="32 - TextBox"/>
          <p:cNvSpPr txBox="1"/>
          <p:nvPr/>
        </p:nvSpPr>
        <p:spPr>
          <a:xfrm>
            <a:off x="2428892" y="1869506"/>
            <a:ext cx="26430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1</a:t>
            </a:r>
            <a:r>
              <a:rPr lang="en-US" sz="3600" b="1" dirty="0" smtClean="0">
                <a:solidFill>
                  <a:srgbClr val="FF0000"/>
                </a:solidFill>
              </a:rPr>
              <a:t>dm  =   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4" name="33 - TextBox"/>
          <p:cNvSpPr txBox="1"/>
          <p:nvPr/>
        </p:nvSpPr>
        <p:spPr>
          <a:xfrm>
            <a:off x="3714744" y="1857364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1</a:t>
            </a:r>
            <a:r>
              <a:rPr lang="en-US" sz="3600" b="1" dirty="0" smtClean="0">
                <a:solidFill>
                  <a:srgbClr val="FF0000"/>
                </a:solidFill>
              </a:rPr>
              <a:t>0cm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5" name="34 - TextBox"/>
          <p:cNvSpPr txBox="1"/>
          <p:nvPr/>
        </p:nvSpPr>
        <p:spPr>
          <a:xfrm>
            <a:off x="2071670" y="3548722"/>
            <a:ext cx="2000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8F0D8F"/>
                </a:solidFill>
              </a:rPr>
              <a:t>1</a:t>
            </a:r>
            <a:r>
              <a:rPr lang="en-US" sz="3600" b="1" dirty="0" smtClean="0">
                <a:solidFill>
                  <a:srgbClr val="8F0D8F"/>
                </a:solidFill>
              </a:rPr>
              <a:t>cm  =    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3929058" y="3714752"/>
            <a:ext cx="928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8F0D8F"/>
                </a:solidFill>
              </a:rPr>
              <a:t>1</a:t>
            </a:r>
            <a:r>
              <a:rPr lang="en-US" sz="3600" b="1" dirty="0" smtClean="0">
                <a:solidFill>
                  <a:srgbClr val="8F0D8F"/>
                </a:solidFill>
              </a:rPr>
              <a:t>0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37" name="36 - TextBox"/>
          <p:cNvSpPr txBox="1"/>
          <p:nvPr/>
        </p:nvSpPr>
        <p:spPr>
          <a:xfrm>
            <a:off x="4000496" y="3286124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1</a:t>
            </a:r>
            <a:endParaRPr lang="en-US" sz="3600" b="1" dirty="0">
              <a:solidFill>
                <a:srgbClr val="8F0D8F"/>
              </a:solidFill>
            </a:endParaRPr>
          </a:p>
        </p:txBody>
      </p:sp>
      <p:cxnSp>
        <p:nvCxnSpPr>
          <p:cNvPr id="38" name="37 - Ευθεία γραμμή σύνδεσης"/>
          <p:cNvCxnSpPr/>
          <p:nvPr/>
        </p:nvCxnSpPr>
        <p:spPr>
          <a:xfrm>
            <a:off x="3786182" y="3857628"/>
            <a:ext cx="92869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4786314" y="3500438"/>
            <a:ext cx="928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dm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40" name="39 - TextBox"/>
          <p:cNvSpPr txBox="1"/>
          <p:nvPr/>
        </p:nvSpPr>
        <p:spPr>
          <a:xfrm>
            <a:off x="3857620" y="5572140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ή</a:t>
            </a:r>
            <a:endParaRPr lang="en-US" sz="2800" dirty="0"/>
          </a:p>
        </p:txBody>
      </p:sp>
      <p:sp>
        <p:nvSpPr>
          <p:cNvPr id="41" name="40 - TextBox"/>
          <p:cNvSpPr txBox="1"/>
          <p:nvPr/>
        </p:nvSpPr>
        <p:spPr>
          <a:xfrm>
            <a:off x="4643438" y="5643578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</a:t>
            </a:r>
            <a:r>
              <a:rPr lang="en-US" sz="2800" dirty="0" smtClean="0"/>
              <a:t>cm  =    </a:t>
            </a:r>
            <a:endParaRPr lang="en-US" sz="2800" dirty="0"/>
          </a:p>
        </p:txBody>
      </p:sp>
      <p:sp>
        <p:nvSpPr>
          <p:cNvPr id="42" name="41 - TextBox"/>
          <p:cNvSpPr txBox="1"/>
          <p:nvPr/>
        </p:nvSpPr>
        <p:spPr>
          <a:xfrm>
            <a:off x="5786446" y="5643578"/>
            <a:ext cx="1071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0,1</a:t>
            </a:r>
            <a:endParaRPr lang="en-US" sz="2800" dirty="0"/>
          </a:p>
        </p:txBody>
      </p:sp>
      <p:sp>
        <p:nvSpPr>
          <p:cNvPr id="43" name="42 - TextBox"/>
          <p:cNvSpPr txBox="1"/>
          <p:nvPr/>
        </p:nvSpPr>
        <p:spPr>
          <a:xfrm>
            <a:off x="6286512" y="5643578"/>
            <a:ext cx="121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dm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  <p:bldP spid="37" grpId="0"/>
      <p:bldP spid="39" grpId="0"/>
      <p:bldP spid="40" grpId="0"/>
      <p:bldP spid="41" grpId="0"/>
      <p:bldP spid="42" grpId="0"/>
      <p:bldP spid="4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1714480" y="0"/>
            <a:ext cx="4429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Απόσταση</a:t>
            </a:r>
            <a:endParaRPr lang="en-US" sz="3200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337887">
            <a:off x="8086069" y="148727"/>
            <a:ext cx="941490" cy="799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3" name="32 - TextBox"/>
          <p:cNvSpPr txBox="1"/>
          <p:nvPr/>
        </p:nvSpPr>
        <p:spPr>
          <a:xfrm>
            <a:off x="2428892" y="1869506"/>
            <a:ext cx="26430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1</a:t>
            </a:r>
            <a:r>
              <a:rPr lang="en-US" sz="3600" b="1" dirty="0" smtClean="0">
                <a:solidFill>
                  <a:srgbClr val="FF0000"/>
                </a:solidFill>
              </a:rPr>
              <a:t>dm  =   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4" name="33 - TextBox"/>
          <p:cNvSpPr txBox="1"/>
          <p:nvPr/>
        </p:nvSpPr>
        <p:spPr>
          <a:xfrm>
            <a:off x="3714744" y="1857364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1</a:t>
            </a:r>
            <a:r>
              <a:rPr lang="en-US" sz="3600" b="1" dirty="0" smtClean="0">
                <a:solidFill>
                  <a:srgbClr val="FF0000"/>
                </a:solidFill>
              </a:rPr>
              <a:t>00mm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5" name="34 - TextBox"/>
          <p:cNvSpPr txBox="1"/>
          <p:nvPr/>
        </p:nvSpPr>
        <p:spPr>
          <a:xfrm>
            <a:off x="2071670" y="3548722"/>
            <a:ext cx="2000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8F0D8F"/>
                </a:solidFill>
              </a:rPr>
              <a:t>1</a:t>
            </a:r>
            <a:r>
              <a:rPr lang="en-US" sz="3600" b="1" dirty="0" smtClean="0">
                <a:solidFill>
                  <a:srgbClr val="8F0D8F"/>
                </a:solidFill>
              </a:rPr>
              <a:t>mm  =    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3786182" y="3786190"/>
            <a:ext cx="928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8F0D8F"/>
                </a:solidFill>
              </a:rPr>
              <a:t>1</a:t>
            </a:r>
            <a:r>
              <a:rPr lang="en-US" sz="3600" b="1" dirty="0" smtClean="0">
                <a:solidFill>
                  <a:srgbClr val="8F0D8F"/>
                </a:solidFill>
              </a:rPr>
              <a:t>00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37" name="36 - TextBox"/>
          <p:cNvSpPr txBox="1"/>
          <p:nvPr/>
        </p:nvSpPr>
        <p:spPr>
          <a:xfrm>
            <a:off x="4000496" y="3286124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1</a:t>
            </a:r>
            <a:endParaRPr lang="en-US" sz="3600" b="1" dirty="0">
              <a:solidFill>
                <a:srgbClr val="8F0D8F"/>
              </a:solidFill>
            </a:endParaRPr>
          </a:p>
        </p:txBody>
      </p:sp>
      <p:cxnSp>
        <p:nvCxnSpPr>
          <p:cNvPr id="38" name="37 - Ευθεία γραμμή σύνδεσης"/>
          <p:cNvCxnSpPr/>
          <p:nvPr/>
        </p:nvCxnSpPr>
        <p:spPr>
          <a:xfrm>
            <a:off x="3786182" y="3857628"/>
            <a:ext cx="92869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4786314" y="3500438"/>
            <a:ext cx="928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dm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40" name="39 - TextBox"/>
          <p:cNvSpPr txBox="1"/>
          <p:nvPr/>
        </p:nvSpPr>
        <p:spPr>
          <a:xfrm>
            <a:off x="3857620" y="5572140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ή</a:t>
            </a:r>
            <a:endParaRPr lang="en-US" sz="2800" dirty="0"/>
          </a:p>
        </p:txBody>
      </p:sp>
      <p:sp>
        <p:nvSpPr>
          <p:cNvPr id="41" name="40 - TextBox"/>
          <p:cNvSpPr txBox="1"/>
          <p:nvPr/>
        </p:nvSpPr>
        <p:spPr>
          <a:xfrm>
            <a:off x="4643438" y="5643578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</a:t>
            </a:r>
            <a:r>
              <a:rPr lang="en-US" sz="2800" dirty="0" smtClean="0"/>
              <a:t>mm  =    </a:t>
            </a:r>
            <a:endParaRPr lang="en-US" sz="2800" dirty="0"/>
          </a:p>
        </p:txBody>
      </p:sp>
      <p:sp>
        <p:nvSpPr>
          <p:cNvPr id="42" name="41 - TextBox"/>
          <p:cNvSpPr txBox="1"/>
          <p:nvPr/>
        </p:nvSpPr>
        <p:spPr>
          <a:xfrm>
            <a:off x="5786446" y="5643578"/>
            <a:ext cx="1071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0,</a:t>
            </a:r>
            <a:r>
              <a:rPr lang="en-US" sz="2800" dirty="0" smtClean="0"/>
              <a:t>0</a:t>
            </a:r>
            <a:r>
              <a:rPr lang="el-GR" sz="2800" dirty="0" smtClean="0"/>
              <a:t>1</a:t>
            </a:r>
            <a:endParaRPr lang="en-US" sz="2800" dirty="0"/>
          </a:p>
        </p:txBody>
      </p:sp>
      <p:sp>
        <p:nvSpPr>
          <p:cNvPr id="43" name="42 - TextBox"/>
          <p:cNvSpPr txBox="1"/>
          <p:nvPr/>
        </p:nvSpPr>
        <p:spPr>
          <a:xfrm>
            <a:off x="6500826" y="5643578"/>
            <a:ext cx="121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dm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  <p:bldP spid="37" grpId="0"/>
      <p:bldP spid="39" grpId="0"/>
      <p:bldP spid="40" grpId="0"/>
      <p:bldP spid="41" grpId="0"/>
      <p:bldP spid="42" grpId="0"/>
      <p:bldP spid="4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1714480" y="0"/>
            <a:ext cx="4429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Απόσταση</a:t>
            </a:r>
            <a:endParaRPr lang="en-US" sz="3200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337887">
            <a:off x="8086069" y="148727"/>
            <a:ext cx="941490" cy="799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3" name="32 - TextBox"/>
          <p:cNvSpPr txBox="1"/>
          <p:nvPr/>
        </p:nvSpPr>
        <p:spPr>
          <a:xfrm>
            <a:off x="2428892" y="1869506"/>
            <a:ext cx="26430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1</a:t>
            </a:r>
            <a:r>
              <a:rPr lang="en-US" sz="3600" b="1" dirty="0" smtClean="0">
                <a:solidFill>
                  <a:srgbClr val="FF0000"/>
                </a:solidFill>
              </a:rPr>
              <a:t>cm  =   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4" name="33 - TextBox"/>
          <p:cNvSpPr txBox="1"/>
          <p:nvPr/>
        </p:nvSpPr>
        <p:spPr>
          <a:xfrm>
            <a:off x="3714744" y="1857364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1</a:t>
            </a:r>
            <a:r>
              <a:rPr lang="en-US" sz="3600" b="1" dirty="0" smtClean="0">
                <a:solidFill>
                  <a:srgbClr val="FF0000"/>
                </a:solidFill>
              </a:rPr>
              <a:t>0mm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5" name="34 - TextBox"/>
          <p:cNvSpPr txBox="1"/>
          <p:nvPr/>
        </p:nvSpPr>
        <p:spPr>
          <a:xfrm>
            <a:off x="2071670" y="3548722"/>
            <a:ext cx="2000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8F0D8F"/>
                </a:solidFill>
              </a:rPr>
              <a:t>1</a:t>
            </a:r>
            <a:r>
              <a:rPr lang="en-US" sz="3600" b="1" dirty="0" smtClean="0">
                <a:solidFill>
                  <a:srgbClr val="8F0D8F"/>
                </a:solidFill>
              </a:rPr>
              <a:t>mm  =    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3786182" y="3786190"/>
            <a:ext cx="928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8F0D8F"/>
                </a:solidFill>
              </a:rPr>
              <a:t>1</a:t>
            </a:r>
            <a:r>
              <a:rPr lang="en-US" sz="3600" b="1" dirty="0" smtClean="0">
                <a:solidFill>
                  <a:srgbClr val="8F0D8F"/>
                </a:solidFill>
              </a:rPr>
              <a:t>0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37" name="36 - TextBox"/>
          <p:cNvSpPr txBox="1"/>
          <p:nvPr/>
        </p:nvSpPr>
        <p:spPr>
          <a:xfrm>
            <a:off x="4000496" y="3286124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1</a:t>
            </a:r>
            <a:endParaRPr lang="en-US" sz="3600" b="1" dirty="0">
              <a:solidFill>
                <a:srgbClr val="8F0D8F"/>
              </a:solidFill>
            </a:endParaRPr>
          </a:p>
        </p:txBody>
      </p:sp>
      <p:cxnSp>
        <p:nvCxnSpPr>
          <p:cNvPr id="38" name="37 - Ευθεία γραμμή σύνδεσης"/>
          <p:cNvCxnSpPr/>
          <p:nvPr/>
        </p:nvCxnSpPr>
        <p:spPr>
          <a:xfrm>
            <a:off x="3786182" y="3857628"/>
            <a:ext cx="92869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4786314" y="3500438"/>
            <a:ext cx="928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cm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40" name="39 - TextBox"/>
          <p:cNvSpPr txBox="1"/>
          <p:nvPr/>
        </p:nvSpPr>
        <p:spPr>
          <a:xfrm>
            <a:off x="3857620" y="5572140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ή</a:t>
            </a:r>
            <a:endParaRPr lang="en-US" sz="2800" dirty="0"/>
          </a:p>
        </p:txBody>
      </p:sp>
      <p:sp>
        <p:nvSpPr>
          <p:cNvPr id="41" name="40 - TextBox"/>
          <p:cNvSpPr txBox="1"/>
          <p:nvPr/>
        </p:nvSpPr>
        <p:spPr>
          <a:xfrm>
            <a:off x="4643438" y="5643578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</a:t>
            </a:r>
            <a:r>
              <a:rPr lang="en-US" sz="2800" dirty="0" smtClean="0"/>
              <a:t>mm  =    </a:t>
            </a:r>
            <a:endParaRPr lang="en-US" sz="2800" dirty="0"/>
          </a:p>
        </p:txBody>
      </p:sp>
      <p:sp>
        <p:nvSpPr>
          <p:cNvPr id="42" name="41 - TextBox"/>
          <p:cNvSpPr txBox="1"/>
          <p:nvPr/>
        </p:nvSpPr>
        <p:spPr>
          <a:xfrm>
            <a:off x="5786446" y="5643578"/>
            <a:ext cx="1071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0,</a:t>
            </a:r>
            <a:r>
              <a:rPr lang="en-US" sz="2800" dirty="0" smtClean="0"/>
              <a:t> </a:t>
            </a:r>
            <a:r>
              <a:rPr lang="el-GR" sz="2800" dirty="0" smtClean="0"/>
              <a:t>1</a:t>
            </a:r>
            <a:endParaRPr lang="en-US" sz="2800" dirty="0"/>
          </a:p>
        </p:txBody>
      </p:sp>
      <p:sp>
        <p:nvSpPr>
          <p:cNvPr id="43" name="42 - TextBox"/>
          <p:cNvSpPr txBox="1"/>
          <p:nvPr/>
        </p:nvSpPr>
        <p:spPr>
          <a:xfrm>
            <a:off x="6500826" y="5643578"/>
            <a:ext cx="121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cm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  <p:bldP spid="37" grpId="0"/>
      <p:bldP spid="39" grpId="0"/>
      <p:bldP spid="40" grpId="0"/>
      <p:bldP spid="41" grpId="0"/>
      <p:bldP spid="42" grpId="0"/>
      <p:bldP spid="4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1714480" y="0"/>
            <a:ext cx="4429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Απόσταση</a:t>
            </a:r>
            <a:endParaRPr lang="en-US" sz="3200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337887">
            <a:off x="6932007" y="277002"/>
            <a:ext cx="1753503" cy="148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571504" y="1370569"/>
            <a:ext cx="15001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1</a:t>
            </a:r>
            <a:r>
              <a:rPr lang="en-US" sz="3200" dirty="0" smtClean="0"/>
              <a:t>cm  =    </a:t>
            </a:r>
            <a:endParaRPr lang="en-US" sz="3200" dirty="0"/>
          </a:p>
        </p:txBody>
      </p:sp>
      <p:sp>
        <p:nvSpPr>
          <p:cNvPr id="9" name="8 - TextBox"/>
          <p:cNvSpPr txBox="1"/>
          <p:nvPr/>
        </p:nvSpPr>
        <p:spPr>
          <a:xfrm>
            <a:off x="2143108" y="1357298"/>
            <a:ext cx="185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1</a:t>
            </a:r>
            <a:r>
              <a:rPr lang="en-US" sz="3200" dirty="0" smtClean="0"/>
              <a:t>0 mm</a:t>
            </a:r>
            <a:endParaRPr lang="en-US" sz="3200" dirty="0"/>
          </a:p>
        </p:txBody>
      </p:sp>
      <p:cxnSp>
        <p:nvCxnSpPr>
          <p:cNvPr id="19" name="18 - Ευθεία γραμμή σύνδεσης"/>
          <p:cNvCxnSpPr/>
          <p:nvPr/>
        </p:nvCxnSpPr>
        <p:spPr>
          <a:xfrm>
            <a:off x="0" y="4143380"/>
            <a:ext cx="642910" cy="158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500034" y="4357694"/>
            <a:ext cx="12858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1</a:t>
            </a:r>
            <a:r>
              <a:rPr lang="en-US" sz="3200" dirty="0" smtClean="0"/>
              <a:t>cm</a:t>
            </a:r>
            <a:endParaRPr lang="en-US" sz="3200" dirty="0"/>
          </a:p>
        </p:txBody>
      </p:sp>
      <p:cxnSp>
        <p:nvCxnSpPr>
          <p:cNvPr id="30" name="29 - Ευθεία γραμμή σύνδεσης"/>
          <p:cNvCxnSpPr/>
          <p:nvPr/>
        </p:nvCxnSpPr>
        <p:spPr>
          <a:xfrm rot="5400000">
            <a:off x="-32" y="4143380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TextBox"/>
          <p:cNvSpPr txBox="1"/>
          <p:nvPr/>
        </p:nvSpPr>
        <p:spPr>
          <a:xfrm>
            <a:off x="0" y="3286124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1</a:t>
            </a:r>
            <a:r>
              <a:rPr lang="en-US" b="1" dirty="0" smtClean="0">
                <a:solidFill>
                  <a:srgbClr val="FF0000"/>
                </a:solidFill>
              </a:rPr>
              <a:t>mm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3" name="22 - Ευθύγραμμο βέλος σύνδεσης"/>
          <p:cNvCxnSpPr/>
          <p:nvPr/>
        </p:nvCxnSpPr>
        <p:spPr>
          <a:xfrm rot="5400000" flipH="1" flipV="1">
            <a:off x="-71438" y="3786190"/>
            <a:ext cx="357190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1000100" y="5715016"/>
            <a:ext cx="71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 η ίδια απόσταση που είναι 1</a:t>
            </a:r>
            <a:r>
              <a:rPr lang="en-US" dirty="0" smtClean="0"/>
              <a:t>cm… </a:t>
            </a:r>
            <a:r>
              <a:rPr lang="el-GR" dirty="0" smtClean="0"/>
              <a:t>είναι και 10</a:t>
            </a:r>
            <a:r>
              <a:rPr lang="en-US" dirty="0" smtClean="0"/>
              <a:t>mm</a:t>
            </a:r>
            <a:endParaRPr lang="en-US" dirty="0"/>
          </a:p>
        </p:txBody>
      </p:sp>
      <p:cxnSp>
        <p:nvCxnSpPr>
          <p:cNvPr id="43" name="42 - Ευθύγραμμο βέλος σύνδεσης"/>
          <p:cNvCxnSpPr>
            <a:stCxn id="25" idx="2"/>
          </p:cNvCxnSpPr>
          <p:nvPr/>
        </p:nvCxnSpPr>
        <p:spPr>
          <a:xfrm rot="16200000" flipH="1">
            <a:off x="1113893" y="4971552"/>
            <a:ext cx="915423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25" grpId="0"/>
      <p:bldP spid="41" grpId="0"/>
      <p:bldP spid="2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1714480" y="0"/>
            <a:ext cx="4429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Απόσταση</a:t>
            </a:r>
            <a:endParaRPr lang="en-US" sz="3200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337887">
            <a:off x="8086069" y="148727"/>
            <a:ext cx="941490" cy="799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3" name="32 - TextBox"/>
          <p:cNvSpPr txBox="1"/>
          <p:nvPr/>
        </p:nvSpPr>
        <p:spPr>
          <a:xfrm>
            <a:off x="2428892" y="1869506"/>
            <a:ext cx="26430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1</a:t>
            </a:r>
            <a:r>
              <a:rPr lang="en-US" sz="3600" b="1" dirty="0" smtClean="0">
                <a:solidFill>
                  <a:srgbClr val="FF0000"/>
                </a:solidFill>
              </a:rPr>
              <a:t>km  =   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4" name="33 - TextBox"/>
          <p:cNvSpPr txBox="1"/>
          <p:nvPr/>
        </p:nvSpPr>
        <p:spPr>
          <a:xfrm>
            <a:off x="3714744" y="1857364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1</a:t>
            </a:r>
            <a:r>
              <a:rPr lang="en-US" sz="3600" b="1" dirty="0" smtClean="0">
                <a:solidFill>
                  <a:srgbClr val="FF0000"/>
                </a:solidFill>
              </a:rPr>
              <a:t>000m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5" name="34 - TextBox"/>
          <p:cNvSpPr txBox="1"/>
          <p:nvPr/>
        </p:nvSpPr>
        <p:spPr>
          <a:xfrm>
            <a:off x="2071670" y="3548722"/>
            <a:ext cx="2000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8F0D8F"/>
                </a:solidFill>
              </a:rPr>
              <a:t>1</a:t>
            </a:r>
            <a:r>
              <a:rPr lang="en-US" sz="3600" b="1" dirty="0" smtClean="0">
                <a:solidFill>
                  <a:srgbClr val="8F0D8F"/>
                </a:solidFill>
              </a:rPr>
              <a:t>m  =    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3643306" y="3786190"/>
            <a:ext cx="157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8F0D8F"/>
                </a:solidFill>
              </a:rPr>
              <a:t>1</a:t>
            </a:r>
            <a:r>
              <a:rPr lang="en-US" sz="3600" b="1" dirty="0" smtClean="0">
                <a:solidFill>
                  <a:srgbClr val="8F0D8F"/>
                </a:solidFill>
              </a:rPr>
              <a:t>000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37" name="36 - TextBox"/>
          <p:cNvSpPr txBox="1"/>
          <p:nvPr/>
        </p:nvSpPr>
        <p:spPr>
          <a:xfrm>
            <a:off x="4000496" y="3286124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1</a:t>
            </a:r>
            <a:endParaRPr lang="en-US" sz="3600" b="1" dirty="0">
              <a:solidFill>
                <a:srgbClr val="8F0D8F"/>
              </a:solidFill>
            </a:endParaRPr>
          </a:p>
        </p:txBody>
      </p:sp>
      <p:cxnSp>
        <p:nvCxnSpPr>
          <p:cNvPr id="38" name="37 - Ευθεία γραμμή σύνδεσης"/>
          <p:cNvCxnSpPr/>
          <p:nvPr/>
        </p:nvCxnSpPr>
        <p:spPr>
          <a:xfrm>
            <a:off x="3786182" y="3857628"/>
            <a:ext cx="92869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4786314" y="3500438"/>
            <a:ext cx="928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km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40" name="39 - TextBox"/>
          <p:cNvSpPr txBox="1"/>
          <p:nvPr/>
        </p:nvSpPr>
        <p:spPr>
          <a:xfrm>
            <a:off x="3857620" y="5572140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ή</a:t>
            </a:r>
            <a:endParaRPr lang="en-US" sz="2800" dirty="0"/>
          </a:p>
        </p:txBody>
      </p:sp>
      <p:sp>
        <p:nvSpPr>
          <p:cNvPr id="41" name="40 - TextBox"/>
          <p:cNvSpPr txBox="1"/>
          <p:nvPr/>
        </p:nvSpPr>
        <p:spPr>
          <a:xfrm>
            <a:off x="4643438" y="5643578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</a:t>
            </a:r>
            <a:r>
              <a:rPr lang="en-US" sz="2800" dirty="0" smtClean="0"/>
              <a:t>m  =    </a:t>
            </a:r>
            <a:endParaRPr lang="en-US" sz="2800" dirty="0"/>
          </a:p>
        </p:txBody>
      </p:sp>
      <p:sp>
        <p:nvSpPr>
          <p:cNvPr id="42" name="41 - TextBox"/>
          <p:cNvSpPr txBox="1"/>
          <p:nvPr/>
        </p:nvSpPr>
        <p:spPr>
          <a:xfrm>
            <a:off x="5786446" y="5643578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0,</a:t>
            </a:r>
            <a:r>
              <a:rPr lang="en-US" sz="2800" dirty="0" smtClean="0"/>
              <a:t>00 </a:t>
            </a:r>
            <a:r>
              <a:rPr lang="el-GR" sz="2800" dirty="0" smtClean="0"/>
              <a:t>1</a:t>
            </a:r>
            <a:endParaRPr lang="en-US" sz="2800" dirty="0"/>
          </a:p>
        </p:txBody>
      </p:sp>
      <p:sp>
        <p:nvSpPr>
          <p:cNvPr id="43" name="42 - TextBox"/>
          <p:cNvSpPr txBox="1"/>
          <p:nvPr/>
        </p:nvSpPr>
        <p:spPr>
          <a:xfrm>
            <a:off x="6786578" y="5643578"/>
            <a:ext cx="121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km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  <p:bldP spid="37" grpId="0"/>
      <p:bldP spid="39" grpId="0"/>
      <p:bldP spid="40" grpId="0"/>
      <p:bldP spid="41" grpId="0"/>
      <p:bldP spid="42" grpId="0"/>
      <p:bldP spid="4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1714480" y="0"/>
            <a:ext cx="4429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Απόσταση</a:t>
            </a:r>
            <a:endParaRPr lang="en-US" sz="3200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337887">
            <a:off x="8086069" y="148727"/>
            <a:ext cx="941490" cy="799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14 - TextBox"/>
          <p:cNvSpPr txBox="1"/>
          <p:nvPr/>
        </p:nvSpPr>
        <p:spPr>
          <a:xfrm>
            <a:off x="714348" y="928670"/>
            <a:ext cx="5000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Συνοψίζω όλες τις παραπάνω σχέσεις στον ακόλουθο πίνακα: </a:t>
            </a:r>
            <a:endParaRPr lang="en-US" dirty="0"/>
          </a:p>
        </p:txBody>
      </p:sp>
      <p:graphicFrame>
        <p:nvGraphicFramePr>
          <p:cNvPr id="21" name="20 - Πίνακας"/>
          <p:cNvGraphicFramePr>
            <a:graphicFrameLocks noGrp="1"/>
          </p:cNvGraphicFramePr>
          <p:nvPr/>
        </p:nvGraphicFramePr>
        <p:xfrm>
          <a:off x="1785918" y="2143114"/>
          <a:ext cx="4572032" cy="4002600"/>
        </p:xfrm>
        <a:graphic>
          <a:graphicData uri="http://schemas.openxmlformats.org/drawingml/2006/table">
            <a:tbl>
              <a:tblPr/>
              <a:tblGrid>
                <a:gridCol w="4572032"/>
              </a:tblGrid>
              <a:tr h="5003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600" b="1" dirty="0">
                          <a:solidFill>
                            <a:srgbClr val="98480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2600" b="1" dirty="0">
                          <a:solidFill>
                            <a:srgbClr val="98480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 = 10dm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3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600" b="1">
                          <a:solidFill>
                            <a:srgbClr val="98480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2600" b="1">
                          <a:solidFill>
                            <a:srgbClr val="98480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 = 100cm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3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600" b="1">
                          <a:solidFill>
                            <a:srgbClr val="98480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2600" b="1">
                          <a:solidFill>
                            <a:srgbClr val="98480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 = 1000mm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3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600" b="1">
                          <a:solidFill>
                            <a:srgbClr val="98480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2600" b="1">
                          <a:solidFill>
                            <a:srgbClr val="98480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dm = 10cm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3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600" b="1">
                          <a:solidFill>
                            <a:srgbClr val="98480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2600" b="1">
                          <a:solidFill>
                            <a:srgbClr val="98480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dm = 100mm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3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600" b="1">
                          <a:solidFill>
                            <a:srgbClr val="98480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2600" b="1">
                          <a:solidFill>
                            <a:srgbClr val="98480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cm = 10mm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3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600" b="1">
                          <a:solidFill>
                            <a:srgbClr val="98480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2600" b="1">
                          <a:solidFill>
                            <a:srgbClr val="98480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km = 1000m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3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6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26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km = </a:t>
                      </a:r>
                      <a:r>
                        <a:rPr lang="en-US" sz="260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r>
                        <a:rPr lang="el-GR" sz="260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en-US" sz="260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.000cm</a:t>
                      </a:r>
                      <a:endParaRPr lang="en-US" sz="11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ΔΙΑΣΤΑΣΕΙΣ</a:t>
            </a:r>
            <a:endParaRPr lang="en-US" sz="32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71565" y="1500174"/>
            <a:ext cx="5014947" cy="4179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TextBox"/>
          <p:cNvSpPr txBox="1"/>
          <p:nvPr/>
        </p:nvSpPr>
        <p:spPr>
          <a:xfrm rot="19172258">
            <a:off x="5156617" y="5101990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πλάτος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2857488" y="5715016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μήκος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 rot="16372983">
            <a:off x="5688541" y="2780426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ύψος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4929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003366"/>
                </a:solidFill>
              </a:rPr>
              <a:t>ΔΥΝΑΜΕΙΣ    ΤΟΥ   10</a:t>
            </a:r>
            <a:endParaRPr lang="en-US" sz="3200" b="1" dirty="0">
              <a:solidFill>
                <a:srgbClr val="003366"/>
              </a:solidFill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642910" y="1428736"/>
            <a:ext cx="10695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10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2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7" name="6 - Ορθογώνιο"/>
          <p:cNvSpPr/>
          <p:nvPr/>
        </p:nvSpPr>
        <p:spPr>
          <a:xfrm>
            <a:off x="1643042" y="1428736"/>
            <a:ext cx="7873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l-GR" sz="2800" b="1" dirty="0" smtClean="0">
                <a:solidFill>
                  <a:schemeClr val="accent2">
                    <a:lumMod val="50000"/>
                  </a:schemeClr>
                </a:solidFill>
              </a:rPr>
              <a:t>100</a:t>
            </a:r>
            <a:endParaRPr lang="en-US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500034" y="2834342"/>
            <a:ext cx="10695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10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3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1500166" y="2857496"/>
            <a:ext cx="9701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l-GR" sz="2800" b="1" dirty="0" smtClean="0">
                <a:solidFill>
                  <a:schemeClr val="accent2">
                    <a:lumMod val="50000"/>
                  </a:schemeClr>
                </a:solidFill>
              </a:rPr>
              <a:t>1000</a:t>
            </a:r>
            <a:endParaRPr lang="en-US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3" name="12 - Ορθογώνιο"/>
          <p:cNvSpPr/>
          <p:nvPr/>
        </p:nvSpPr>
        <p:spPr>
          <a:xfrm>
            <a:off x="428596" y="4214818"/>
            <a:ext cx="10695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10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4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15" name="14 - Ορθογώνιο"/>
          <p:cNvSpPr/>
          <p:nvPr/>
        </p:nvSpPr>
        <p:spPr>
          <a:xfrm>
            <a:off x="1500166" y="4214818"/>
            <a:ext cx="11528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l-GR" sz="2800" b="1" dirty="0" smtClean="0">
                <a:solidFill>
                  <a:schemeClr val="accent2">
                    <a:lumMod val="50000"/>
                  </a:schemeClr>
                </a:solidFill>
              </a:rPr>
              <a:t>10000</a:t>
            </a:r>
            <a:endParaRPr lang="en-US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580996" y="5548986"/>
            <a:ext cx="10695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10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7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18" name="17 - Ορθογώνιο"/>
          <p:cNvSpPr/>
          <p:nvPr/>
        </p:nvSpPr>
        <p:spPr>
          <a:xfrm>
            <a:off x="1643042" y="5500702"/>
            <a:ext cx="17011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l-GR" sz="2800" b="1" dirty="0" smtClean="0">
                <a:solidFill>
                  <a:schemeClr val="accent2">
                    <a:lumMod val="50000"/>
                  </a:schemeClr>
                </a:solidFill>
              </a:rPr>
              <a:t>10000000</a:t>
            </a:r>
            <a:endParaRPr lang="en-US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9" name="18 - Επεξήγηση με σύννεφο"/>
          <p:cNvSpPr/>
          <p:nvPr/>
        </p:nvSpPr>
        <p:spPr>
          <a:xfrm>
            <a:off x="5214942" y="1142984"/>
            <a:ext cx="3929058" cy="3214710"/>
          </a:xfrm>
          <a:prstGeom prst="cloudCallout">
            <a:avLst>
              <a:gd name="adj1" fmla="val -88711"/>
              <a:gd name="adj2" fmla="val 5026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TextBox"/>
          <p:cNvSpPr txBox="1"/>
          <p:nvPr/>
        </p:nvSpPr>
        <p:spPr>
          <a:xfrm>
            <a:off x="5786446" y="1714488"/>
            <a:ext cx="278608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Παρατηρώ ότι στις δυνάμεις του 10…βάζω τόσα μηδενικά  όσα είναι και ο εκθέτης….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12" grpId="0"/>
      <p:bldP spid="13" grpId="0"/>
      <p:bldP spid="15" grpId="0"/>
      <p:bldP spid="16" grpId="0"/>
      <p:bldP spid="1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ΔΙΑΣΤΑΣΕΙΣ</a:t>
            </a:r>
            <a:endParaRPr lang="en-US" sz="3200" b="1" dirty="0"/>
          </a:p>
        </p:txBody>
      </p:sp>
      <p:sp>
        <p:nvSpPr>
          <p:cNvPr id="5" name="4 - TextBox"/>
          <p:cNvSpPr txBox="1"/>
          <p:nvPr/>
        </p:nvSpPr>
        <p:spPr>
          <a:xfrm>
            <a:off x="0" y="1357298"/>
            <a:ext cx="33575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Επίπεδα  -  επιφάνειες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8" name="7 - Ευθύγραμμο βέλος σύνδεσης"/>
          <p:cNvCxnSpPr/>
          <p:nvPr/>
        </p:nvCxnSpPr>
        <p:spPr>
          <a:xfrm rot="16200000" flipH="1">
            <a:off x="6286512" y="3929066"/>
            <a:ext cx="928694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5143472" y="4286256"/>
            <a:ext cx="40005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επιφάνειες έχουν </a:t>
            </a:r>
            <a:r>
              <a:rPr lang="el-GR" sz="2400" u="sng" dirty="0" smtClean="0"/>
              <a:t>δύο διαστάσεις το  μήκος  και το πλάτος</a:t>
            </a:r>
            <a:endParaRPr lang="en-US" sz="2400" u="sng" dirty="0"/>
          </a:p>
        </p:txBody>
      </p:sp>
      <p:sp>
        <p:nvSpPr>
          <p:cNvPr id="13" name="12 - Στρογγυλεμένο ορθογώνιο"/>
          <p:cNvSpPr/>
          <p:nvPr/>
        </p:nvSpPr>
        <p:spPr>
          <a:xfrm>
            <a:off x="4786314" y="1214422"/>
            <a:ext cx="3929090" cy="1785950"/>
          </a:xfrm>
          <a:prstGeom prst="roundRect">
            <a:avLst>
              <a:gd name="adj" fmla="val 0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TextBox"/>
          <p:cNvSpPr txBox="1"/>
          <p:nvPr/>
        </p:nvSpPr>
        <p:spPr>
          <a:xfrm>
            <a:off x="6286512" y="3071810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μήκος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 rot="16200000">
            <a:off x="3659826" y="2126598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πλάτος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4143380"/>
            <a:ext cx="3648075" cy="248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3" grpId="0" animBg="1"/>
      <p:bldP spid="18" grpId="0"/>
      <p:bldP spid="1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7 - Ευθύγραμμο βέλος σύνδεσης"/>
          <p:cNvCxnSpPr/>
          <p:nvPr/>
        </p:nvCxnSpPr>
        <p:spPr>
          <a:xfrm rot="16200000" flipH="1">
            <a:off x="7358082" y="3429000"/>
            <a:ext cx="928694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6429324" y="4214818"/>
            <a:ext cx="2714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/>
              <a:t>Επίπεδη επιφάνεια</a:t>
            </a:r>
            <a:endParaRPr lang="en-US" sz="2400" u="sng" dirty="0"/>
          </a:p>
        </p:txBody>
      </p:sp>
      <p:sp>
        <p:nvSpPr>
          <p:cNvPr id="13" name="12 - Στρογγυλεμένο ορθογώνιο"/>
          <p:cNvSpPr/>
          <p:nvPr/>
        </p:nvSpPr>
        <p:spPr>
          <a:xfrm>
            <a:off x="4786314" y="1214422"/>
            <a:ext cx="3929090" cy="1785950"/>
          </a:xfrm>
          <a:prstGeom prst="roundRect">
            <a:avLst>
              <a:gd name="adj" fmla="val 0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TextBox"/>
          <p:cNvSpPr txBox="1"/>
          <p:nvPr/>
        </p:nvSpPr>
        <p:spPr>
          <a:xfrm>
            <a:off x="6286512" y="3071810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μήκος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 rot="16200000">
            <a:off x="3659826" y="2126598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πλάτος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4143380"/>
            <a:ext cx="3648075" cy="248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1" name="10 - Ευθύγραμμο βέλος σύνδεσης"/>
          <p:cNvCxnSpPr/>
          <p:nvPr/>
        </p:nvCxnSpPr>
        <p:spPr>
          <a:xfrm rot="16200000" flipH="1">
            <a:off x="3714744" y="5286388"/>
            <a:ext cx="785818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TextBox"/>
          <p:cNvSpPr txBox="1"/>
          <p:nvPr/>
        </p:nvSpPr>
        <p:spPr>
          <a:xfrm>
            <a:off x="3786182" y="6072206"/>
            <a:ext cx="2714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/>
              <a:t>επιφάνεια</a:t>
            </a:r>
            <a:endParaRPr lang="en-US" sz="2400" u="sng" dirty="0"/>
          </a:p>
        </p:txBody>
      </p:sp>
      <p:sp>
        <p:nvSpPr>
          <p:cNvPr id="15" name="14 - TextBox"/>
          <p:cNvSpPr txBox="1"/>
          <p:nvPr/>
        </p:nvSpPr>
        <p:spPr>
          <a:xfrm>
            <a:off x="1285852" y="0"/>
            <a:ext cx="5357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Εμβαδόν επίπεδης επιφάνειας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3" grpId="0" animBg="1"/>
      <p:bldP spid="18" grpId="0"/>
      <p:bldP spid="19" grpId="0"/>
      <p:bldP spid="1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1285852" y="0"/>
            <a:ext cx="5357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Διάφορες  επίπεδες επιφάνειες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3" name="12 - Στρογγυλεμένο ορθογώνιο"/>
          <p:cNvSpPr/>
          <p:nvPr/>
        </p:nvSpPr>
        <p:spPr>
          <a:xfrm>
            <a:off x="5214910" y="4857760"/>
            <a:ext cx="3929090" cy="1785950"/>
          </a:xfrm>
          <a:prstGeom prst="roundRect">
            <a:avLst>
              <a:gd name="adj" fmla="val 0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TextBox"/>
          <p:cNvSpPr txBox="1"/>
          <p:nvPr/>
        </p:nvSpPr>
        <p:spPr>
          <a:xfrm>
            <a:off x="6143636" y="5643578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ορθογώνιο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5" name="14 - Ορθογώνιο"/>
          <p:cNvSpPr/>
          <p:nvPr/>
        </p:nvSpPr>
        <p:spPr>
          <a:xfrm>
            <a:off x="785786" y="1142984"/>
            <a:ext cx="857256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TextBox"/>
          <p:cNvSpPr txBox="1"/>
          <p:nvPr/>
        </p:nvSpPr>
        <p:spPr>
          <a:xfrm>
            <a:off x="428596" y="1857364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τετράγωνο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0" name="19 - Διάγραμμα ροής: Μη αυτόματη λειτουργία"/>
          <p:cNvSpPr/>
          <p:nvPr/>
        </p:nvSpPr>
        <p:spPr>
          <a:xfrm rot="10800000">
            <a:off x="6786578" y="500042"/>
            <a:ext cx="1928826" cy="1428760"/>
          </a:xfrm>
          <a:prstGeom prst="flowChartManualOperation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TextBox"/>
          <p:cNvSpPr txBox="1"/>
          <p:nvPr/>
        </p:nvSpPr>
        <p:spPr>
          <a:xfrm>
            <a:off x="6929454" y="2071678"/>
            <a:ext cx="1714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Ισοσκελές τραπέζιο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2" name="21 - Παραλληλόγραμμο"/>
          <p:cNvSpPr/>
          <p:nvPr/>
        </p:nvSpPr>
        <p:spPr>
          <a:xfrm>
            <a:off x="500034" y="5429264"/>
            <a:ext cx="2071702" cy="1071570"/>
          </a:xfrm>
          <a:prstGeom prst="parallelogram">
            <a:avLst>
              <a:gd name="adj" fmla="val 48180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0" y="6488668"/>
            <a:ext cx="2428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παραλληλόγραμμο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4" name="23 - Ισοσκελές τρίγωνο"/>
          <p:cNvSpPr/>
          <p:nvPr/>
        </p:nvSpPr>
        <p:spPr>
          <a:xfrm>
            <a:off x="3929058" y="1714488"/>
            <a:ext cx="1214446" cy="157163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TextBox"/>
          <p:cNvSpPr txBox="1"/>
          <p:nvPr/>
        </p:nvSpPr>
        <p:spPr>
          <a:xfrm>
            <a:off x="3643306" y="3214686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τρίγωνο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857496"/>
            <a:ext cx="211455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6" name="25 - TextBox"/>
          <p:cNvSpPr txBox="1"/>
          <p:nvPr/>
        </p:nvSpPr>
        <p:spPr>
          <a:xfrm>
            <a:off x="357158" y="3929066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τραπέζιο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2" grpId="0"/>
      <p:bldP spid="15" grpId="0" animBg="1"/>
      <p:bldP spid="16" grpId="0"/>
      <p:bldP spid="20" grpId="0" animBg="1"/>
      <p:bldP spid="21" grpId="0"/>
      <p:bldP spid="22" grpId="0" animBg="1"/>
      <p:bldP spid="23" grpId="0"/>
      <p:bldP spid="24" grpId="0" animBg="1"/>
      <p:bldP spid="25" grpId="0"/>
      <p:bldP spid="2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TextBox"/>
          <p:cNvSpPr txBox="1"/>
          <p:nvPr/>
        </p:nvSpPr>
        <p:spPr>
          <a:xfrm>
            <a:off x="1285852" y="0"/>
            <a:ext cx="5357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Εμβαδόν επίπεδης επιφάνειας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1214414" y="2857496"/>
            <a:ext cx="68580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Εμβαδόν</a:t>
            </a:r>
            <a:r>
              <a:rPr lang="el-GR" sz="2400" dirty="0" smtClean="0"/>
              <a:t> μιας επίπεδης επιφάνειας είναι ένας </a:t>
            </a:r>
            <a:r>
              <a:rPr lang="el-GR" sz="2400" u="sng" dirty="0" smtClean="0"/>
              <a:t>αριθμός</a:t>
            </a:r>
            <a:r>
              <a:rPr lang="el-GR" sz="2400" dirty="0" smtClean="0"/>
              <a:t> που δείχνει </a:t>
            </a:r>
            <a:r>
              <a:rPr lang="el-GR" sz="2400" u="sng" dirty="0" smtClean="0"/>
              <a:t>πόσο χώρο «πιάνει» μια </a:t>
            </a:r>
            <a:r>
              <a:rPr lang="el-GR" sz="2400" dirty="0" smtClean="0"/>
              <a:t>επίπεδη </a:t>
            </a:r>
            <a:r>
              <a:rPr lang="el-GR" sz="2400" u="sng" dirty="0" smtClean="0"/>
              <a:t>επιφάνεια </a:t>
            </a:r>
            <a:endParaRPr lang="en-US" sz="2400" u="sng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714356"/>
            <a:ext cx="7493197" cy="385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5 - Ευθύγραμμο βέλος σύνδεσης"/>
          <p:cNvCxnSpPr/>
          <p:nvPr/>
        </p:nvCxnSpPr>
        <p:spPr>
          <a:xfrm rot="16200000" flipH="1">
            <a:off x="1142976" y="4714884"/>
            <a:ext cx="785818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- TextBox"/>
          <p:cNvSpPr txBox="1"/>
          <p:nvPr/>
        </p:nvSpPr>
        <p:spPr>
          <a:xfrm>
            <a:off x="857224" y="5286388"/>
            <a:ext cx="4214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..πρέπει να μετρήσω τα </a:t>
            </a:r>
            <a:r>
              <a:rPr lang="en-US" dirty="0" smtClean="0"/>
              <a:t>  </a:t>
            </a:r>
            <a:r>
              <a:rPr lang="el-GR" dirty="0" smtClean="0"/>
              <a:t> </a:t>
            </a:r>
            <a:r>
              <a:rPr lang="el-GR" b="1" dirty="0" smtClean="0">
                <a:solidFill>
                  <a:srgbClr val="8F0D8F"/>
                </a:solidFill>
              </a:rPr>
              <a:t>μωβ</a:t>
            </a:r>
            <a:r>
              <a:rPr lang="el-GR" dirty="0" smtClean="0"/>
              <a:t> τετραγωνάκια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Ορθογώνιο"/>
          <p:cNvSpPr/>
          <p:nvPr/>
        </p:nvSpPr>
        <p:spPr>
          <a:xfrm>
            <a:off x="3786182" y="2571744"/>
            <a:ext cx="4929222" cy="40719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TextBox"/>
          <p:cNvSpPr txBox="1"/>
          <p:nvPr/>
        </p:nvSpPr>
        <p:spPr>
          <a:xfrm>
            <a:off x="2000232" y="0"/>
            <a:ext cx="4786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Μονάδες μέτρησης εμβαδού</a:t>
            </a:r>
            <a:endParaRPr lang="en-US" sz="2800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285720" y="1142984"/>
            <a:ext cx="61436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1 </a:t>
            </a:r>
            <a:r>
              <a:rPr lang="en-US" sz="3200" b="1" dirty="0" smtClean="0">
                <a:solidFill>
                  <a:srgbClr val="FF0000"/>
                </a:solidFill>
              </a:rPr>
              <a:t>m</a:t>
            </a:r>
            <a:r>
              <a:rPr lang="el-GR" sz="32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  = </a:t>
            </a:r>
            <a:r>
              <a:rPr lang="el-GR" sz="3200" b="1" dirty="0" smtClean="0">
                <a:solidFill>
                  <a:srgbClr val="FF0000"/>
                </a:solidFill>
              </a:rPr>
              <a:t>τετραγωνικό  μέτρο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0" y="3071810"/>
            <a:ext cx="37862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1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m</a:t>
            </a:r>
            <a:r>
              <a:rPr lang="el-GR" sz="2400" b="1" baseline="300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 =  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είναι ο χώρος που «πιάνει»  ένα τετράγωνο που όλες οι πλευρές  του  είναι 1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m (1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 μέτρο) 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8709831" y="4357694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8" name="17 - TextBox"/>
          <p:cNvSpPr txBox="1"/>
          <p:nvPr/>
        </p:nvSpPr>
        <p:spPr>
          <a:xfrm>
            <a:off x="6357950" y="2214554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3286116" y="5000636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6286512" y="6488668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3" name="12 - TextBox"/>
          <p:cNvSpPr txBox="1"/>
          <p:nvPr/>
        </p:nvSpPr>
        <p:spPr>
          <a:xfrm>
            <a:off x="0" y="6119336"/>
            <a:ext cx="32861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*Το μέγεθος του </a:t>
            </a:r>
            <a:r>
              <a:rPr lang="en-US" sz="1400" dirty="0" smtClean="0"/>
              <a:t>1 </a:t>
            </a:r>
            <a:r>
              <a:rPr lang="el-GR" sz="1400" dirty="0" smtClean="0"/>
              <a:t>τετραγωνικού μέτρου, είναι πολύ μεγαλύτερο, από αυτό το τετράγωνο που φαίνεται στην εικόνα</a:t>
            </a:r>
            <a:endParaRPr lang="en-US" sz="1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2" grpId="0"/>
      <p:bldP spid="17" grpId="0"/>
      <p:bldP spid="18" grpId="0"/>
      <p:bldP spid="19" grpId="0"/>
      <p:bldP spid="20" grpId="0"/>
      <p:bldP spid="1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0"/>
            <a:ext cx="4786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Μονάδες μέτρησης εμβαδού</a:t>
            </a:r>
            <a:endParaRPr lang="en-US" sz="2800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500034" y="1714488"/>
            <a:ext cx="73581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1 </a:t>
            </a:r>
            <a:r>
              <a:rPr lang="en-US" sz="3200" b="1" dirty="0" smtClean="0">
                <a:solidFill>
                  <a:srgbClr val="FF0000"/>
                </a:solidFill>
              </a:rPr>
              <a:t>dm</a:t>
            </a:r>
            <a:r>
              <a:rPr lang="el-GR" sz="32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  = </a:t>
            </a:r>
            <a:r>
              <a:rPr lang="el-GR" sz="3200" b="1" dirty="0" smtClean="0">
                <a:solidFill>
                  <a:srgbClr val="FF0000"/>
                </a:solidFill>
              </a:rPr>
              <a:t>τετραγωνικό  δεκατόμετρο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571472" y="3571876"/>
            <a:ext cx="37862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1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dm</a:t>
            </a:r>
            <a:r>
              <a:rPr lang="el-GR" sz="2400" b="1" baseline="300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 =  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είναι ο χώρος που «πιάνει»  ένα τετράγωνο που όλες οι πλευρές  του  είναι 1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dm (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δεκατόμετρο) 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7929586" y="5143512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1dm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5857884" y="4643446"/>
            <a:ext cx="2000264" cy="1714512"/>
          </a:xfrm>
          <a:prstGeom prst="rect">
            <a:avLst/>
          </a:prstGeom>
          <a:solidFill>
            <a:srgbClr val="951F0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TextBox"/>
          <p:cNvSpPr txBox="1"/>
          <p:nvPr/>
        </p:nvSpPr>
        <p:spPr>
          <a:xfrm>
            <a:off x="6357950" y="4143380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1dm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5286380" y="5572140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1dm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6643702" y="6488668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1dm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3" name="12 - TextBox"/>
          <p:cNvSpPr txBox="1"/>
          <p:nvPr/>
        </p:nvSpPr>
        <p:spPr>
          <a:xfrm>
            <a:off x="0" y="6334780"/>
            <a:ext cx="5286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*Το μέγεθος του</a:t>
            </a:r>
            <a:r>
              <a:rPr lang="en-US" sz="1400" dirty="0" smtClean="0"/>
              <a:t> 1</a:t>
            </a:r>
            <a:r>
              <a:rPr lang="el-GR" sz="1400" dirty="0" smtClean="0"/>
              <a:t> τετραγωνικού δεκατόμετρου , είναι μεγαλύτερο, από αυτό το τετράγωνο που φαίνεται στην εικόνα</a:t>
            </a:r>
            <a:endParaRPr lang="en-US" sz="1400" dirty="0"/>
          </a:p>
        </p:txBody>
      </p:sp>
      <p:cxnSp>
        <p:nvCxnSpPr>
          <p:cNvPr id="15" name="14 - Ευθύγραμμο βέλος σύνδεσης"/>
          <p:cNvCxnSpPr>
            <a:stCxn id="11" idx="2"/>
          </p:cNvCxnSpPr>
          <p:nvPr/>
        </p:nvCxnSpPr>
        <p:spPr>
          <a:xfrm rot="16200000" flipH="1">
            <a:off x="4203586" y="2274767"/>
            <a:ext cx="1772679" cy="18216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7" grpId="0"/>
      <p:bldP spid="16" grpId="0" animBg="1"/>
      <p:bldP spid="18" grpId="0"/>
      <p:bldP spid="19" grpId="0"/>
      <p:bldP spid="20" grpId="0"/>
      <p:bldP spid="1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3214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ΕΠΙΦΑΝΕΙΕΣ</a:t>
            </a:r>
            <a:endParaRPr lang="en-US" sz="3200" b="1" dirty="0"/>
          </a:p>
        </p:txBody>
      </p:sp>
      <p:sp>
        <p:nvSpPr>
          <p:cNvPr id="9" name="8 - TextBox"/>
          <p:cNvSpPr txBox="1"/>
          <p:nvPr/>
        </p:nvSpPr>
        <p:spPr>
          <a:xfrm>
            <a:off x="500034" y="1357298"/>
            <a:ext cx="60722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Μονάδες μέτρησης επιφανειών</a:t>
            </a:r>
            <a:endParaRPr lang="en-US" sz="2800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785786" y="2285992"/>
            <a:ext cx="600079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1 </a:t>
            </a:r>
            <a:r>
              <a:rPr lang="en-US" sz="2800" b="1" dirty="0" smtClean="0">
                <a:solidFill>
                  <a:srgbClr val="FF0000"/>
                </a:solidFill>
              </a:rPr>
              <a:t>cm</a:t>
            </a:r>
            <a:r>
              <a:rPr lang="el-GR" sz="28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  = </a:t>
            </a:r>
            <a:r>
              <a:rPr lang="el-GR" sz="2800" b="1" dirty="0" smtClean="0">
                <a:solidFill>
                  <a:srgbClr val="FF0000"/>
                </a:solidFill>
              </a:rPr>
              <a:t>τετραγωνικό  εκατοστό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(</a:t>
            </a:r>
            <a:r>
              <a:rPr lang="el-GR" sz="2400" dirty="0" smtClean="0">
                <a:solidFill>
                  <a:srgbClr val="FF0000"/>
                </a:solidFill>
              </a:rPr>
              <a:t>ή τετραγωνικό εκατοστόμετρο)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571472" y="3571876"/>
            <a:ext cx="37862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1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cm</a:t>
            </a:r>
            <a:r>
              <a:rPr lang="el-GR" sz="2400" b="1" baseline="300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 =  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είναι ο χώρος που «πιάνει»  ένα τετράγωνο που όλες οι πλευρές  του  είναι 1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cm (1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 εκατοστό) 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7929586" y="6000768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 cm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7358082" y="5929330"/>
            <a:ext cx="500066" cy="428628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TextBox"/>
          <p:cNvSpPr txBox="1"/>
          <p:nvPr/>
        </p:nvSpPr>
        <p:spPr>
          <a:xfrm>
            <a:off x="7215206" y="5500702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 cm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6500826" y="585789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 cm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7358082" y="6488668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 cm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 rot="16200000" flipH="1">
            <a:off x="5239437" y="3047315"/>
            <a:ext cx="1772679" cy="18216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7" grpId="0"/>
      <p:bldP spid="16" grpId="0" animBg="1"/>
      <p:bldP spid="18" grpId="0"/>
      <p:bldP spid="19" grpId="0"/>
      <p:bldP spid="2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0"/>
            <a:ext cx="4786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Μονάδες μέτρησης εμβαδού</a:t>
            </a:r>
            <a:endParaRPr lang="en-US" sz="2800" b="1" dirty="0"/>
          </a:p>
        </p:txBody>
      </p:sp>
      <p:sp>
        <p:nvSpPr>
          <p:cNvPr id="11" name="10 - TextBox"/>
          <p:cNvSpPr txBox="1"/>
          <p:nvPr/>
        </p:nvSpPr>
        <p:spPr>
          <a:xfrm>
            <a:off x="500034" y="1714488"/>
            <a:ext cx="73581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1 </a:t>
            </a:r>
            <a:r>
              <a:rPr lang="en-US" sz="3200" b="1" dirty="0" smtClean="0">
                <a:solidFill>
                  <a:srgbClr val="FF0000"/>
                </a:solidFill>
              </a:rPr>
              <a:t>mm</a:t>
            </a:r>
            <a:r>
              <a:rPr lang="el-GR" sz="32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  = </a:t>
            </a:r>
            <a:r>
              <a:rPr lang="el-GR" sz="3200" b="1" dirty="0" smtClean="0">
                <a:solidFill>
                  <a:srgbClr val="FF0000"/>
                </a:solidFill>
              </a:rPr>
              <a:t>τετραγωνικό  χιλιοστόμετρο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571472" y="3571876"/>
            <a:ext cx="37862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1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mm</a:t>
            </a:r>
            <a:r>
              <a:rPr lang="el-GR" sz="2400" b="1" baseline="300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 =  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είναι ο χώρος που «πιάνει»  ένα τετράγωνο που όλες οι πλευρές  του  είναι 1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mm (</a:t>
            </a:r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χιλιοστό) 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7929586" y="4643446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1mm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7500958" y="4643446"/>
            <a:ext cx="357190" cy="285752"/>
          </a:xfrm>
          <a:prstGeom prst="rect">
            <a:avLst/>
          </a:prstGeom>
          <a:solidFill>
            <a:srgbClr val="951F0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TextBox"/>
          <p:cNvSpPr txBox="1"/>
          <p:nvPr/>
        </p:nvSpPr>
        <p:spPr>
          <a:xfrm>
            <a:off x="7358082" y="4286256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1mm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7358082" y="5000636"/>
            <a:ext cx="86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1mm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3" name="12 - TextBox"/>
          <p:cNvSpPr txBox="1"/>
          <p:nvPr/>
        </p:nvSpPr>
        <p:spPr>
          <a:xfrm>
            <a:off x="0" y="6334780"/>
            <a:ext cx="5286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*Το μέγεθος του 1 τετραγωνικού χιλιοστόμετρου, είναι μικρότερο, από αυτό το τετράγωνο που φαίνεται στην εικόνα</a:t>
            </a:r>
            <a:endParaRPr lang="en-US" sz="1400" dirty="0"/>
          </a:p>
        </p:txBody>
      </p:sp>
      <p:sp>
        <p:nvSpPr>
          <p:cNvPr id="14" name="13 - Ορθογώνιο"/>
          <p:cNvSpPr/>
          <p:nvPr/>
        </p:nvSpPr>
        <p:spPr>
          <a:xfrm>
            <a:off x="2857488" y="2285992"/>
            <a:ext cx="2525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l-GR" dirty="0" smtClean="0">
                <a:solidFill>
                  <a:srgbClr val="FF0000"/>
                </a:solidFill>
              </a:rPr>
              <a:t>ή τετραγωνικό χιλιοστό)</a:t>
            </a:r>
            <a:endParaRPr lang="en-US" dirty="0"/>
          </a:p>
        </p:txBody>
      </p:sp>
      <p:cxnSp>
        <p:nvCxnSpPr>
          <p:cNvPr id="15" name="14 - Ευθύγραμμο βέλος σύνδεσης"/>
          <p:cNvCxnSpPr/>
          <p:nvPr/>
        </p:nvCxnSpPr>
        <p:spPr>
          <a:xfrm rot="16200000" flipH="1">
            <a:off x="5453751" y="2190059"/>
            <a:ext cx="1772679" cy="18216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7" grpId="0"/>
      <p:bldP spid="16" grpId="0" animBg="1"/>
      <p:bldP spid="18" grpId="0"/>
      <p:bldP spid="20" grpId="0"/>
      <p:bldP spid="1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714348" y="2071678"/>
            <a:ext cx="171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1</a:t>
            </a:r>
            <a:r>
              <a:rPr lang="en-US" sz="4000" b="1" dirty="0" smtClean="0">
                <a:solidFill>
                  <a:srgbClr val="FF0000"/>
                </a:solidFill>
              </a:rPr>
              <a:t>m</a:t>
            </a:r>
            <a:r>
              <a:rPr lang="el-GR" sz="40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4000" b="1" dirty="0" smtClean="0">
                <a:solidFill>
                  <a:srgbClr val="FF0000"/>
                </a:solidFill>
              </a:rPr>
              <a:t>  =   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2214546" y="2071678"/>
            <a:ext cx="22860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1</a:t>
            </a:r>
            <a:r>
              <a:rPr lang="en-US" sz="4000" b="1" dirty="0" smtClean="0">
                <a:solidFill>
                  <a:srgbClr val="FF0000"/>
                </a:solidFill>
              </a:rPr>
              <a:t>0</a:t>
            </a:r>
            <a:r>
              <a:rPr lang="el-GR" sz="4000" b="1" dirty="0" smtClean="0">
                <a:solidFill>
                  <a:srgbClr val="FF0000"/>
                </a:solidFill>
              </a:rPr>
              <a:t>0</a:t>
            </a:r>
            <a:r>
              <a:rPr lang="en-US" sz="4000" b="1" dirty="0" smtClean="0">
                <a:solidFill>
                  <a:srgbClr val="FF0000"/>
                </a:solidFill>
              </a:rPr>
              <a:t> dm</a:t>
            </a:r>
            <a:r>
              <a:rPr lang="el-GR" sz="4000" b="1" baseline="30000" dirty="0" smtClean="0">
                <a:solidFill>
                  <a:srgbClr val="FF0000"/>
                </a:solidFill>
              </a:rPr>
              <a:t>2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8" name="17 - TextBox"/>
          <p:cNvSpPr txBox="1"/>
          <p:nvPr/>
        </p:nvSpPr>
        <p:spPr>
          <a:xfrm>
            <a:off x="0" y="3571876"/>
            <a:ext cx="17859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8F0D8F"/>
                </a:solidFill>
              </a:rPr>
              <a:t>1</a:t>
            </a:r>
            <a:r>
              <a:rPr lang="en-US" sz="3600" b="1" dirty="0" smtClean="0">
                <a:solidFill>
                  <a:srgbClr val="8F0D8F"/>
                </a:solidFill>
              </a:rPr>
              <a:t>dm</a:t>
            </a:r>
            <a:r>
              <a:rPr lang="el-GR" sz="3600" b="1" baseline="30000" dirty="0" smtClean="0">
                <a:solidFill>
                  <a:srgbClr val="8F0D8F"/>
                </a:solidFill>
              </a:rPr>
              <a:t>2</a:t>
            </a:r>
            <a:r>
              <a:rPr lang="en-US" sz="3600" b="1" dirty="0" smtClean="0">
                <a:solidFill>
                  <a:srgbClr val="8F0D8F"/>
                </a:solidFill>
              </a:rPr>
              <a:t>  =    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1785918" y="3786190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8F0D8F"/>
                </a:solidFill>
              </a:rPr>
              <a:t>1</a:t>
            </a:r>
            <a:r>
              <a:rPr lang="en-US" sz="3600" b="1" dirty="0" smtClean="0">
                <a:solidFill>
                  <a:srgbClr val="8F0D8F"/>
                </a:solidFill>
              </a:rPr>
              <a:t>0</a:t>
            </a:r>
            <a:r>
              <a:rPr lang="el-GR" sz="3600" b="1" dirty="0" smtClean="0">
                <a:solidFill>
                  <a:srgbClr val="8F0D8F"/>
                </a:solidFill>
              </a:rPr>
              <a:t>0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1857356" y="3357562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1</a:t>
            </a:r>
            <a:endParaRPr lang="en-US" sz="3600" b="1" dirty="0">
              <a:solidFill>
                <a:srgbClr val="8F0D8F"/>
              </a:solidFill>
            </a:endParaRPr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1857356" y="3857628"/>
            <a:ext cx="71438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TextBox"/>
          <p:cNvSpPr txBox="1"/>
          <p:nvPr/>
        </p:nvSpPr>
        <p:spPr>
          <a:xfrm>
            <a:off x="2571736" y="3500438"/>
            <a:ext cx="1143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m</a:t>
            </a:r>
            <a:r>
              <a:rPr lang="el-GR" sz="3600" b="1" baseline="30000" dirty="0" smtClean="0">
                <a:solidFill>
                  <a:srgbClr val="8F0D8F"/>
                </a:solidFill>
              </a:rPr>
              <a:t>2</a:t>
            </a:r>
            <a:r>
              <a:rPr lang="en-US" sz="3600" b="1" dirty="0" smtClean="0">
                <a:solidFill>
                  <a:srgbClr val="8F0D8F"/>
                </a:solidFill>
              </a:rPr>
              <a:t> 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642910" y="5095228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ή</a:t>
            </a:r>
            <a:endParaRPr lang="en-US" sz="2800" dirty="0"/>
          </a:p>
        </p:txBody>
      </p:sp>
      <p:sp>
        <p:nvSpPr>
          <p:cNvPr id="29" name="28 - TextBox"/>
          <p:cNvSpPr txBox="1"/>
          <p:nvPr/>
        </p:nvSpPr>
        <p:spPr>
          <a:xfrm>
            <a:off x="1428728" y="5000636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</a:t>
            </a:r>
            <a:r>
              <a:rPr lang="en-US" sz="2800" dirty="0" smtClean="0"/>
              <a:t>dm</a:t>
            </a:r>
            <a:r>
              <a:rPr lang="el-GR" sz="2800" baseline="30000" dirty="0" smtClean="0"/>
              <a:t>2</a:t>
            </a:r>
            <a:r>
              <a:rPr lang="en-US" sz="2800" dirty="0" smtClean="0"/>
              <a:t>  =    </a:t>
            </a:r>
            <a:endParaRPr lang="en-US" sz="2800" dirty="0"/>
          </a:p>
        </p:txBody>
      </p:sp>
      <p:sp>
        <p:nvSpPr>
          <p:cNvPr id="30" name="29 - TextBox"/>
          <p:cNvSpPr txBox="1"/>
          <p:nvPr/>
        </p:nvSpPr>
        <p:spPr>
          <a:xfrm>
            <a:off x="2643174" y="5000636"/>
            <a:ext cx="857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0,01</a:t>
            </a:r>
            <a:endParaRPr lang="en-US" sz="2800" dirty="0"/>
          </a:p>
        </p:txBody>
      </p:sp>
      <p:sp>
        <p:nvSpPr>
          <p:cNvPr id="32" name="31 - TextBox"/>
          <p:cNvSpPr txBox="1"/>
          <p:nvPr/>
        </p:nvSpPr>
        <p:spPr>
          <a:xfrm>
            <a:off x="3286116" y="5000636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</a:t>
            </a:r>
            <a:r>
              <a:rPr lang="el-GR" sz="2800" baseline="30000" dirty="0" smtClean="0"/>
              <a:t>2</a:t>
            </a:r>
            <a:endParaRPr lang="en-US" sz="2800" dirty="0"/>
          </a:p>
        </p:txBody>
      </p:sp>
      <p:sp>
        <p:nvSpPr>
          <p:cNvPr id="15" name="14 - TextBox"/>
          <p:cNvSpPr txBox="1"/>
          <p:nvPr/>
        </p:nvSpPr>
        <p:spPr>
          <a:xfrm>
            <a:off x="1785918" y="0"/>
            <a:ext cx="4786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Μονάδες μέτρησης εμβαδού</a:t>
            </a:r>
            <a:endParaRPr lang="en-US" sz="28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2721548"/>
            <a:ext cx="3857641" cy="3810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6" name="15 - Ευθύγραμμο βέλος σύνδεσης"/>
          <p:cNvCxnSpPr/>
          <p:nvPr/>
        </p:nvCxnSpPr>
        <p:spPr>
          <a:xfrm rot="5400000">
            <a:off x="6107920" y="1821646"/>
            <a:ext cx="1285881" cy="6429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5786446" y="1000108"/>
            <a:ext cx="29289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Το ίδιο τετράγωνο έχει εμβαδόν 1</a:t>
            </a:r>
            <a:r>
              <a:rPr lang="en-US" sz="1600" dirty="0" smtClean="0"/>
              <a:t>m</a:t>
            </a:r>
            <a:r>
              <a:rPr lang="el-GR" sz="1600" baseline="30000" dirty="0" smtClean="0"/>
              <a:t>2</a:t>
            </a:r>
            <a:r>
              <a:rPr lang="en-US" sz="1600" dirty="0" smtClean="0"/>
              <a:t> </a:t>
            </a:r>
            <a:r>
              <a:rPr lang="el-GR" sz="1600" dirty="0" smtClean="0"/>
              <a:t>   και   100</a:t>
            </a:r>
            <a:r>
              <a:rPr lang="en-US" sz="1600" dirty="0" smtClean="0"/>
              <a:t>dm</a:t>
            </a:r>
            <a:r>
              <a:rPr lang="el-GR" sz="1600" baseline="30000" dirty="0" smtClean="0"/>
              <a:t>2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8" grpId="0"/>
      <p:bldP spid="19" grpId="0"/>
      <p:bldP spid="22" grpId="0"/>
      <p:bldP spid="27" grpId="0"/>
      <p:bldP spid="28" grpId="0"/>
      <p:bldP spid="29" grpId="0"/>
      <p:bldP spid="30" grpId="0"/>
      <p:bldP spid="32" grpId="0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4929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003366"/>
                </a:solidFill>
              </a:rPr>
              <a:t>ΔΥΝΑΜΕΙΣ    ΤΟΥ   10</a:t>
            </a:r>
            <a:endParaRPr lang="en-US" sz="3200" b="1" dirty="0">
              <a:solidFill>
                <a:srgbClr val="003366"/>
              </a:solidFill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642910" y="1428736"/>
            <a:ext cx="11432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10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-3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8" name="7 - Ορθογώνιο"/>
          <p:cNvSpPr/>
          <p:nvPr/>
        </p:nvSpPr>
        <p:spPr>
          <a:xfrm>
            <a:off x="714348" y="3214686"/>
            <a:ext cx="11432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10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-2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357158" y="4500570"/>
            <a:ext cx="11432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10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-4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24 - TextBox"/>
          <p:cNvSpPr txBox="1"/>
          <p:nvPr/>
        </p:nvSpPr>
        <p:spPr>
          <a:xfrm>
            <a:off x="1643042" y="1428736"/>
            <a:ext cx="1643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0,001</a:t>
            </a:r>
            <a:endParaRPr lang="en-US" sz="2800" dirty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9" name="Rectangle 17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1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92" name="Rectangle 20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4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95" name="Rectangle 2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44 - TextBox"/>
          <p:cNvSpPr txBox="1"/>
          <p:nvPr/>
        </p:nvSpPr>
        <p:spPr>
          <a:xfrm>
            <a:off x="1714480" y="3214686"/>
            <a:ext cx="1643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0,01</a:t>
            </a:r>
            <a:endParaRPr lang="en-US" sz="2800" dirty="0"/>
          </a:p>
        </p:txBody>
      </p:sp>
      <p:sp>
        <p:nvSpPr>
          <p:cNvPr id="3097" name="Rectangle 2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98" name="Rectangle 26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48 - TextBox"/>
          <p:cNvSpPr txBox="1"/>
          <p:nvPr/>
        </p:nvSpPr>
        <p:spPr>
          <a:xfrm>
            <a:off x="1285852" y="4500570"/>
            <a:ext cx="11881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0,0001</a:t>
            </a:r>
            <a:endParaRPr lang="en-US" sz="2800" dirty="0"/>
          </a:p>
        </p:txBody>
      </p:sp>
      <p:sp>
        <p:nvSpPr>
          <p:cNvPr id="41" name="40 - Επεξήγηση με σύννεφο"/>
          <p:cNvSpPr/>
          <p:nvPr/>
        </p:nvSpPr>
        <p:spPr>
          <a:xfrm>
            <a:off x="4714876" y="1142984"/>
            <a:ext cx="3929058" cy="3214710"/>
          </a:xfrm>
          <a:prstGeom prst="cloudCallout">
            <a:avLst>
              <a:gd name="adj1" fmla="val -88711"/>
              <a:gd name="adj2" fmla="val 5026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41 - TextBox"/>
          <p:cNvSpPr txBox="1"/>
          <p:nvPr/>
        </p:nvSpPr>
        <p:spPr>
          <a:xfrm>
            <a:off x="5286380" y="1714488"/>
            <a:ext cx="278608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Παρατηρώ ότι στις αρνητικές δυνάμεις του 10…βάζω τόσα μηδενικά  όσα είναι και ο εκθέτης….</a:t>
            </a:r>
            <a:endParaRPr lang="en-US" sz="2400" dirty="0"/>
          </a:p>
        </p:txBody>
      </p:sp>
      <p:sp>
        <p:nvSpPr>
          <p:cNvPr id="46" name="45 - Ορθογώνιο"/>
          <p:cNvSpPr/>
          <p:nvPr/>
        </p:nvSpPr>
        <p:spPr>
          <a:xfrm>
            <a:off x="2953623" y="6286520"/>
            <a:ext cx="37369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10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-12 </a:t>
            </a:r>
            <a:r>
              <a:rPr lang="el-GR" sz="2800" b="1" dirty="0" smtClean="0">
                <a:solidFill>
                  <a:srgbClr val="003366"/>
                </a:solidFill>
              </a:rPr>
              <a:t> =0.000000000001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3" grpId="0"/>
      <p:bldP spid="4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714348" y="2071678"/>
            <a:ext cx="171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1</a:t>
            </a:r>
            <a:r>
              <a:rPr lang="en-US" sz="4000" b="1" dirty="0" smtClean="0">
                <a:solidFill>
                  <a:srgbClr val="FF0000"/>
                </a:solidFill>
              </a:rPr>
              <a:t>m</a:t>
            </a:r>
            <a:r>
              <a:rPr lang="el-GR" sz="40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4000" b="1" dirty="0" smtClean="0">
                <a:solidFill>
                  <a:srgbClr val="FF0000"/>
                </a:solidFill>
              </a:rPr>
              <a:t>  =   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2214546" y="2071678"/>
            <a:ext cx="32147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1</a:t>
            </a:r>
            <a:r>
              <a:rPr lang="en-US" sz="4000" b="1" dirty="0" smtClean="0">
                <a:solidFill>
                  <a:srgbClr val="FF0000"/>
                </a:solidFill>
              </a:rPr>
              <a:t>0</a:t>
            </a:r>
            <a:r>
              <a:rPr lang="el-GR" sz="4000" b="1" dirty="0" smtClean="0">
                <a:solidFill>
                  <a:srgbClr val="FF0000"/>
                </a:solidFill>
              </a:rPr>
              <a:t>.000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l-GR" sz="4000" b="1" dirty="0" smtClean="0">
                <a:solidFill>
                  <a:srgbClr val="FF0000"/>
                </a:solidFill>
              </a:rPr>
              <a:t>   </a:t>
            </a:r>
            <a:r>
              <a:rPr lang="en-US" sz="4000" b="1" dirty="0" smtClean="0">
                <a:solidFill>
                  <a:srgbClr val="FF0000"/>
                </a:solidFill>
              </a:rPr>
              <a:t>cm</a:t>
            </a:r>
            <a:r>
              <a:rPr lang="el-GR" sz="4000" b="1" baseline="30000" dirty="0" smtClean="0">
                <a:solidFill>
                  <a:srgbClr val="FF0000"/>
                </a:solidFill>
              </a:rPr>
              <a:t>2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8" name="17 - TextBox"/>
          <p:cNvSpPr txBox="1"/>
          <p:nvPr/>
        </p:nvSpPr>
        <p:spPr>
          <a:xfrm>
            <a:off x="0" y="3571876"/>
            <a:ext cx="17859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8F0D8F"/>
                </a:solidFill>
              </a:rPr>
              <a:t>1</a:t>
            </a:r>
            <a:r>
              <a:rPr lang="en-US" sz="3600" b="1" dirty="0" smtClean="0">
                <a:solidFill>
                  <a:srgbClr val="8F0D8F"/>
                </a:solidFill>
              </a:rPr>
              <a:t>cm</a:t>
            </a:r>
            <a:r>
              <a:rPr lang="el-GR" sz="3600" b="1" baseline="30000" dirty="0" smtClean="0">
                <a:solidFill>
                  <a:srgbClr val="8F0D8F"/>
                </a:solidFill>
              </a:rPr>
              <a:t>2</a:t>
            </a:r>
            <a:r>
              <a:rPr lang="en-US" sz="3600" b="1" dirty="0" smtClean="0">
                <a:solidFill>
                  <a:srgbClr val="8F0D8F"/>
                </a:solidFill>
              </a:rPr>
              <a:t>  =    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1785918" y="3786190"/>
            <a:ext cx="1714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8F0D8F"/>
                </a:solidFill>
              </a:rPr>
              <a:t>1</a:t>
            </a:r>
            <a:r>
              <a:rPr lang="en-US" sz="3600" b="1" dirty="0" smtClean="0">
                <a:solidFill>
                  <a:srgbClr val="8F0D8F"/>
                </a:solidFill>
              </a:rPr>
              <a:t>0.</a:t>
            </a:r>
            <a:r>
              <a:rPr lang="el-GR" sz="3600" b="1" dirty="0" smtClean="0">
                <a:solidFill>
                  <a:srgbClr val="8F0D8F"/>
                </a:solidFill>
              </a:rPr>
              <a:t>0</a:t>
            </a:r>
            <a:r>
              <a:rPr lang="en-US" sz="3600" b="1" dirty="0" smtClean="0">
                <a:solidFill>
                  <a:srgbClr val="8F0D8F"/>
                </a:solidFill>
              </a:rPr>
              <a:t>00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2285984" y="3357562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1</a:t>
            </a:r>
            <a:endParaRPr lang="en-US" sz="3600" b="1" dirty="0">
              <a:solidFill>
                <a:srgbClr val="8F0D8F"/>
              </a:solidFill>
            </a:endParaRPr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1857356" y="3857628"/>
            <a:ext cx="142876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TextBox"/>
          <p:cNvSpPr txBox="1"/>
          <p:nvPr/>
        </p:nvSpPr>
        <p:spPr>
          <a:xfrm>
            <a:off x="3571868" y="3571876"/>
            <a:ext cx="1143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m</a:t>
            </a:r>
            <a:r>
              <a:rPr lang="el-GR" sz="3600" b="1" baseline="30000" dirty="0" smtClean="0">
                <a:solidFill>
                  <a:srgbClr val="8F0D8F"/>
                </a:solidFill>
              </a:rPr>
              <a:t>2</a:t>
            </a:r>
            <a:r>
              <a:rPr lang="en-US" sz="3600" b="1" dirty="0" smtClean="0">
                <a:solidFill>
                  <a:srgbClr val="8F0D8F"/>
                </a:solidFill>
              </a:rPr>
              <a:t> 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642910" y="5095228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ή</a:t>
            </a:r>
            <a:endParaRPr lang="en-US" sz="2800" dirty="0"/>
          </a:p>
        </p:txBody>
      </p:sp>
      <p:sp>
        <p:nvSpPr>
          <p:cNvPr id="29" name="28 - TextBox"/>
          <p:cNvSpPr txBox="1"/>
          <p:nvPr/>
        </p:nvSpPr>
        <p:spPr>
          <a:xfrm>
            <a:off x="1428728" y="5000636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</a:t>
            </a:r>
            <a:r>
              <a:rPr lang="en-US" sz="2800" dirty="0" smtClean="0"/>
              <a:t>cm</a:t>
            </a:r>
            <a:r>
              <a:rPr lang="el-GR" sz="2800" baseline="30000" dirty="0" smtClean="0"/>
              <a:t>2</a:t>
            </a:r>
            <a:r>
              <a:rPr lang="en-US" sz="2800" dirty="0" smtClean="0"/>
              <a:t>  =    </a:t>
            </a:r>
            <a:endParaRPr lang="en-US" sz="2800" dirty="0"/>
          </a:p>
        </p:txBody>
      </p:sp>
      <p:sp>
        <p:nvSpPr>
          <p:cNvPr id="30" name="29 - TextBox"/>
          <p:cNvSpPr txBox="1"/>
          <p:nvPr/>
        </p:nvSpPr>
        <p:spPr>
          <a:xfrm>
            <a:off x="2643174" y="5000636"/>
            <a:ext cx="1428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0,0</a:t>
            </a:r>
            <a:r>
              <a:rPr lang="en-US" sz="2800" dirty="0" smtClean="0"/>
              <a:t>00</a:t>
            </a:r>
            <a:r>
              <a:rPr lang="el-GR" sz="2800" dirty="0" smtClean="0"/>
              <a:t>1</a:t>
            </a:r>
            <a:endParaRPr lang="en-US" sz="2800" dirty="0"/>
          </a:p>
        </p:txBody>
      </p:sp>
      <p:sp>
        <p:nvSpPr>
          <p:cNvPr id="32" name="31 - TextBox"/>
          <p:cNvSpPr txBox="1"/>
          <p:nvPr/>
        </p:nvSpPr>
        <p:spPr>
          <a:xfrm>
            <a:off x="3714744" y="5000636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</a:t>
            </a:r>
            <a:r>
              <a:rPr lang="el-GR" sz="2800" baseline="30000" dirty="0" smtClean="0"/>
              <a:t>2</a:t>
            </a:r>
            <a:endParaRPr lang="en-US" sz="2800" dirty="0"/>
          </a:p>
        </p:txBody>
      </p:sp>
      <p:sp>
        <p:nvSpPr>
          <p:cNvPr id="15" name="14 - TextBox"/>
          <p:cNvSpPr txBox="1"/>
          <p:nvPr/>
        </p:nvSpPr>
        <p:spPr>
          <a:xfrm>
            <a:off x="1785918" y="0"/>
            <a:ext cx="4786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Μονάδες μέτρησης εμβαδού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8" grpId="0"/>
      <p:bldP spid="19" grpId="0"/>
      <p:bldP spid="22" grpId="0"/>
      <p:bldP spid="27" grpId="0"/>
      <p:bldP spid="28" grpId="0"/>
      <p:bldP spid="29" grpId="0"/>
      <p:bldP spid="30" grpId="0"/>
      <p:bldP spid="3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714348" y="2071678"/>
            <a:ext cx="171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1</a:t>
            </a:r>
            <a:r>
              <a:rPr lang="en-US" sz="4000" b="1" dirty="0" smtClean="0">
                <a:solidFill>
                  <a:srgbClr val="FF0000"/>
                </a:solidFill>
              </a:rPr>
              <a:t>m</a:t>
            </a:r>
            <a:r>
              <a:rPr lang="el-GR" sz="40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4000" b="1" dirty="0" smtClean="0">
                <a:solidFill>
                  <a:srgbClr val="FF0000"/>
                </a:solidFill>
              </a:rPr>
              <a:t>  =   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2214546" y="2071678"/>
            <a:ext cx="40719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1</a:t>
            </a:r>
            <a:r>
              <a:rPr lang="en-US" sz="4000" b="1" dirty="0" smtClean="0">
                <a:solidFill>
                  <a:srgbClr val="FF0000"/>
                </a:solidFill>
              </a:rPr>
              <a:t>.000</a:t>
            </a:r>
            <a:r>
              <a:rPr lang="el-GR" sz="4000" b="1" dirty="0" smtClean="0">
                <a:solidFill>
                  <a:srgbClr val="FF0000"/>
                </a:solidFill>
              </a:rPr>
              <a:t>.000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l-GR" sz="4000" b="1" dirty="0" smtClean="0">
                <a:solidFill>
                  <a:srgbClr val="FF0000"/>
                </a:solidFill>
              </a:rPr>
              <a:t>   </a:t>
            </a:r>
            <a:r>
              <a:rPr lang="en-US" sz="4000" b="1" dirty="0" smtClean="0">
                <a:solidFill>
                  <a:srgbClr val="FF0000"/>
                </a:solidFill>
              </a:rPr>
              <a:t>mm</a:t>
            </a:r>
            <a:r>
              <a:rPr lang="el-GR" sz="4000" b="1" baseline="30000" dirty="0" smtClean="0">
                <a:solidFill>
                  <a:srgbClr val="FF0000"/>
                </a:solidFill>
              </a:rPr>
              <a:t>2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8" name="17 - TextBox"/>
          <p:cNvSpPr txBox="1"/>
          <p:nvPr/>
        </p:nvSpPr>
        <p:spPr>
          <a:xfrm>
            <a:off x="0" y="3571876"/>
            <a:ext cx="17859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8F0D8F"/>
                </a:solidFill>
              </a:rPr>
              <a:t>1</a:t>
            </a:r>
            <a:r>
              <a:rPr lang="en-US" sz="3600" b="1" dirty="0" smtClean="0">
                <a:solidFill>
                  <a:srgbClr val="8F0D8F"/>
                </a:solidFill>
              </a:rPr>
              <a:t>mm</a:t>
            </a:r>
            <a:r>
              <a:rPr lang="el-GR" sz="3600" b="1" baseline="30000" dirty="0" smtClean="0">
                <a:solidFill>
                  <a:srgbClr val="8F0D8F"/>
                </a:solidFill>
              </a:rPr>
              <a:t>2</a:t>
            </a:r>
            <a:r>
              <a:rPr lang="en-US" sz="3600" b="1" dirty="0" smtClean="0">
                <a:solidFill>
                  <a:srgbClr val="8F0D8F"/>
                </a:solidFill>
              </a:rPr>
              <a:t>  =    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1785918" y="3857628"/>
            <a:ext cx="2214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8F0D8F"/>
                </a:solidFill>
              </a:rPr>
              <a:t>1</a:t>
            </a:r>
            <a:r>
              <a:rPr lang="en-US" sz="3600" b="1" dirty="0" smtClean="0">
                <a:solidFill>
                  <a:srgbClr val="8F0D8F"/>
                </a:solidFill>
              </a:rPr>
              <a:t>.000.</a:t>
            </a:r>
            <a:r>
              <a:rPr lang="el-GR" sz="3600" b="1" dirty="0" smtClean="0">
                <a:solidFill>
                  <a:srgbClr val="8F0D8F"/>
                </a:solidFill>
              </a:rPr>
              <a:t>0</a:t>
            </a:r>
            <a:r>
              <a:rPr lang="en-US" sz="3600" b="1" dirty="0" smtClean="0">
                <a:solidFill>
                  <a:srgbClr val="8F0D8F"/>
                </a:solidFill>
              </a:rPr>
              <a:t>00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2285984" y="3357562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1</a:t>
            </a:r>
            <a:endParaRPr lang="en-US" sz="3600" b="1" dirty="0">
              <a:solidFill>
                <a:srgbClr val="8F0D8F"/>
              </a:solidFill>
            </a:endParaRPr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1857356" y="3857628"/>
            <a:ext cx="200026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TextBox"/>
          <p:cNvSpPr txBox="1"/>
          <p:nvPr/>
        </p:nvSpPr>
        <p:spPr>
          <a:xfrm>
            <a:off x="4143372" y="3571876"/>
            <a:ext cx="1143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m</a:t>
            </a:r>
            <a:r>
              <a:rPr lang="el-GR" sz="3600" b="1" baseline="30000" dirty="0" smtClean="0">
                <a:solidFill>
                  <a:srgbClr val="8F0D8F"/>
                </a:solidFill>
              </a:rPr>
              <a:t>2</a:t>
            </a:r>
            <a:r>
              <a:rPr lang="en-US" sz="3600" b="1" dirty="0" smtClean="0">
                <a:solidFill>
                  <a:srgbClr val="8F0D8F"/>
                </a:solidFill>
              </a:rPr>
              <a:t> 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642910" y="5095228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ή</a:t>
            </a:r>
            <a:endParaRPr lang="en-US" sz="2800" dirty="0"/>
          </a:p>
        </p:txBody>
      </p:sp>
      <p:sp>
        <p:nvSpPr>
          <p:cNvPr id="29" name="28 - TextBox"/>
          <p:cNvSpPr txBox="1"/>
          <p:nvPr/>
        </p:nvSpPr>
        <p:spPr>
          <a:xfrm>
            <a:off x="1428728" y="5000636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</a:t>
            </a:r>
            <a:r>
              <a:rPr lang="en-US" sz="2800" dirty="0" smtClean="0"/>
              <a:t>mm</a:t>
            </a:r>
            <a:r>
              <a:rPr lang="el-GR" sz="2800" baseline="30000" dirty="0" smtClean="0"/>
              <a:t>2</a:t>
            </a:r>
            <a:r>
              <a:rPr lang="en-US" sz="2800" dirty="0" smtClean="0"/>
              <a:t>  =    </a:t>
            </a:r>
            <a:endParaRPr lang="en-US" sz="2800" dirty="0"/>
          </a:p>
        </p:txBody>
      </p:sp>
      <p:sp>
        <p:nvSpPr>
          <p:cNvPr id="30" name="29 - TextBox"/>
          <p:cNvSpPr txBox="1"/>
          <p:nvPr/>
        </p:nvSpPr>
        <p:spPr>
          <a:xfrm>
            <a:off x="2643174" y="5000636"/>
            <a:ext cx="1714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0,0</a:t>
            </a:r>
            <a:r>
              <a:rPr lang="en-US" sz="2800" dirty="0" smtClean="0"/>
              <a:t>0000</a:t>
            </a:r>
            <a:r>
              <a:rPr lang="el-GR" sz="2800" dirty="0" smtClean="0"/>
              <a:t>1</a:t>
            </a:r>
            <a:endParaRPr lang="en-US" sz="2800" dirty="0"/>
          </a:p>
        </p:txBody>
      </p:sp>
      <p:sp>
        <p:nvSpPr>
          <p:cNvPr id="32" name="31 - TextBox"/>
          <p:cNvSpPr txBox="1"/>
          <p:nvPr/>
        </p:nvSpPr>
        <p:spPr>
          <a:xfrm>
            <a:off x="4143372" y="5000636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</a:t>
            </a:r>
            <a:r>
              <a:rPr lang="el-GR" sz="2800" baseline="30000" dirty="0" smtClean="0"/>
              <a:t>2</a:t>
            </a:r>
            <a:endParaRPr lang="en-US" sz="2800" dirty="0"/>
          </a:p>
        </p:txBody>
      </p:sp>
      <p:sp>
        <p:nvSpPr>
          <p:cNvPr id="15" name="14 - TextBox"/>
          <p:cNvSpPr txBox="1"/>
          <p:nvPr/>
        </p:nvSpPr>
        <p:spPr>
          <a:xfrm>
            <a:off x="1785918" y="0"/>
            <a:ext cx="4786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Μονάδες μέτρησης εμβαδού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8" grpId="0"/>
      <p:bldP spid="19" grpId="0"/>
      <p:bldP spid="22" grpId="0"/>
      <p:bldP spid="27" grpId="0"/>
      <p:bldP spid="28" grpId="0"/>
      <p:bldP spid="29" grpId="0"/>
      <p:bldP spid="30" grpId="0"/>
      <p:bldP spid="3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214282" y="2071678"/>
            <a:ext cx="22145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1</a:t>
            </a:r>
            <a:r>
              <a:rPr lang="en-US" sz="4000" b="1" dirty="0" smtClean="0">
                <a:solidFill>
                  <a:srgbClr val="FF0000"/>
                </a:solidFill>
              </a:rPr>
              <a:t>dm</a:t>
            </a:r>
            <a:r>
              <a:rPr lang="el-GR" sz="40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4000" b="1" dirty="0" smtClean="0">
                <a:solidFill>
                  <a:srgbClr val="FF0000"/>
                </a:solidFill>
              </a:rPr>
              <a:t>  =   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2214546" y="2071678"/>
            <a:ext cx="22860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1</a:t>
            </a:r>
            <a:r>
              <a:rPr lang="en-US" sz="4000" b="1" dirty="0" smtClean="0">
                <a:solidFill>
                  <a:srgbClr val="FF0000"/>
                </a:solidFill>
              </a:rPr>
              <a:t>0</a:t>
            </a:r>
            <a:r>
              <a:rPr lang="el-GR" sz="4000" b="1" dirty="0" smtClean="0">
                <a:solidFill>
                  <a:srgbClr val="FF0000"/>
                </a:solidFill>
              </a:rPr>
              <a:t>0</a:t>
            </a:r>
            <a:r>
              <a:rPr lang="en-US" sz="4000" b="1" dirty="0" smtClean="0">
                <a:solidFill>
                  <a:srgbClr val="FF0000"/>
                </a:solidFill>
              </a:rPr>
              <a:t> cm</a:t>
            </a:r>
            <a:r>
              <a:rPr lang="el-GR" sz="4000" b="1" baseline="30000" dirty="0" smtClean="0">
                <a:solidFill>
                  <a:srgbClr val="FF0000"/>
                </a:solidFill>
              </a:rPr>
              <a:t>2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8" name="17 - TextBox"/>
          <p:cNvSpPr txBox="1"/>
          <p:nvPr/>
        </p:nvSpPr>
        <p:spPr>
          <a:xfrm>
            <a:off x="0" y="3571876"/>
            <a:ext cx="17859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8F0D8F"/>
                </a:solidFill>
              </a:rPr>
              <a:t>1</a:t>
            </a:r>
            <a:r>
              <a:rPr lang="en-US" sz="3600" b="1" dirty="0" smtClean="0">
                <a:solidFill>
                  <a:srgbClr val="8F0D8F"/>
                </a:solidFill>
              </a:rPr>
              <a:t>cm</a:t>
            </a:r>
            <a:r>
              <a:rPr lang="el-GR" sz="3600" b="1" baseline="30000" dirty="0" smtClean="0">
                <a:solidFill>
                  <a:srgbClr val="8F0D8F"/>
                </a:solidFill>
              </a:rPr>
              <a:t>2</a:t>
            </a:r>
            <a:r>
              <a:rPr lang="en-US" sz="3600" b="1" dirty="0" smtClean="0">
                <a:solidFill>
                  <a:srgbClr val="8F0D8F"/>
                </a:solidFill>
              </a:rPr>
              <a:t>  =    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1785918" y="3786190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8F0D8F"/>
                </a:solidFill>
              </a:rPr>
              <a:t>1</a:t>
            </a:r>
            <a:r>
              <a:rPr lang="en-US" sz="3600" b="1" dirty="0" smtClean="0">
                <a:solidFill>
                  <a:srgbClr val="8F0D8F"/>
                </a:solidFill>
              </a:rPr>
              <a:t>0</a:t>
            </a:r>
            <a:r>
              <a:rPr lang="el-GR" sz="3600" b="1" dirty="0" smtClean="0">
                <a:solidFill>
                  <a:srgbClr val="8F0D8F"/>
                </a:solidFill>
              </a:rPr>
              <a:t>0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1857356" y="3357562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1</a:t>
            </a:r>
            <a:endParaRPr lang="en-US" sz="3600" b="1" dirty="0">
              <a:solidFill>
                <a:srgbClr val="8F0D8F"/>
              </a:solidFill>
            </a:endParaRPr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1857356" y="3857628"/>
            <a:ext cx="71438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TextBox"/>
          <p:cNvSpPr txBox="1"/>
          <p:nvPr/>
        </p:nvSpPr>
        <p:spPr>
          <a:xfrm>
            <a:off x="2571736" y="3500438"/>
            <a:ext cx="1143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dm</a:t>
            </a:r>
            <a:r>
              <a:rPr lang="el-GR" sz="3600" b="1" baseline="30000" dirty="0" smtClean="0">
                <a:solidFill>
                  <a:srgbClr val="8F0D8F"/>
                </a:solidFill>
              </a:rPr>
              <a:t>2</a:t>
            </a:r>
            <a:r>
              <a:rPr lang="en-US" sz="3600" b="1" dirty="0" smtClean="0">
                <a:solidFill>
                  <a:srgbClr val="8F0D8F"/>
                </a:solidFill>
              </a:rPr>
              <a:t> 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642910" y="5095228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ή</a:t>
            </a:r>
            <a:endParaRPr lang="en-US" sz="2800" dirty="0"/>
          </a:p>
        </p:txBody>
      </p:sp>
      <p:sp>
        <p:nvSpPr>
          <p:cNvPr id="29" name="28 - TextBox"/>
          <p:cNvSpPr txBox="1"/>
          <p:nvPr/>
        </p:nvSpPr>
        <p:spPr>
          <a:xfrm>
            <a:off x="1428728" y="5000636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</a:t>
            </a:r>
            <a:r>
              <a:rPr lang="en-US" sz="2800" dirty="0" smtClean="0"/>
              <a:t>cm</a:t>
            </a:r>
            <a:r>
              <a:rPr lang="el-GR" sz="2800" baseline="30000" dirty="0" smtClean="0"/>
              <a:t>2</a:t>
            </a:r>
            <a:r>
              <a:rPr lang="en-US" sz="2800" dirty="0" smtClean="0"/>
              <a:t>  =    </a:t>
            </a:r>
            <a:endParaRPr lang="en-US" sz="2800" dirty="0"/>
          </a:p>
        </p:txBody>
      </p:sp>
      <p:sp>
        <p:nvSpPr>
          <p:cNvPr id="30" name="29 - TextBox"/>
          <p:cNvSpPr txBox="1"/>
          <p:nvPr/>
        </p:nvSpPr>
        <p:spPr>
          <a:xfrm>
            <a:off x="2643174" y="5000636"/>
            <a:ext cx="857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0,01</a:t>
            </a:r>
            <a:endParaRPr lang="en-US" sz="2800" dirty="0"/>
          </a:p>
        </p:txBody>
      </p:sp>
      <p:sp>
        <p:nvSpPr>
          <p:cNvPr id="32" name="31 - TextBox"/>
          <p:cNvSpPr txBox="1"/>
          <p:nvPr/>
        </p:nvSpPr>
        <p:spPr>
          <a:xfrm>
            <a:off x="3286116" y="5000636"/>
            <a:ext cx="100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dm</a:t>
            </a:r>
            <a:r>
              <a:rPr lang="el-GR" sz="2800" baseline="30000" dirty="0" smtClean="0"/>
              <a:t>2</a:t>
            </a:r>
            <a:endParaRPr lang="en-US" sz="2800" dirty="0"/>
          </a:p>
        </p:txBody>
      </p:sp>
      <p:sp>
        <p:nvSpPr>
          <p:cNvPr id="15" name="14 - TextBox"/>
          <p:cNvSpPr txBox="1"/>
          <p:nvPr/>
        </p:nvSpPr>
        <p:spPr>
          <a:xfrm>
            <a:off x="1785918" y="0"/>
            <a:ext cx="4786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Μονάδες μέτρησης εμβαδού</a:t>
            </a:r>
            <a:endParaRPr lang="en-US" sz="28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3143248"/>
            <a:ext cx="3428992" cy="3538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6" name="15 - Ευθύγραμμο βέλος σύνδεσης"/>
          <p:cNvCxnSpPr/>
          <p:nvPr/>
        </p:nvCxnSpPr>
        <p:spPr>
          <a:xfrm rot="16200000" flipH="1">
            <a:off x="7072330" y="2143116"/>
            <a:ext cx="1214446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6000760" y="1285860"/>
            <a:ext cx="29289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Το ίδιο τετράγωνο έχει εμβαδόν 1</a:t>
            </a:r>
            <a:r>
              <a:rPr lang="en-US" sz="1600" dirty="0" smtClean="0"/>
              <a:t>d</a:t>
            </a:r>
            <a:r>
              <a:rPr lang="en-US" sz="1600" dirty="0" smtClean="0"/>
              <a:t>m</a:t>
            </a:r>
            <a:r>
              <a:rPr lang="el-GR" sz="1600" baseline="30000" dirty="0" smtClean="0"/>
              <a:t>2</a:t>
            </a:r>
            <a:r>
              <a:rPr lang="en-US" sz="1600" dirty="0" smtClean="0"/>
              <a:t> </a:t>
            </a:r>
            <a:r>
              <a:rPr lang="el-GR" sz="1600" dirty="0" smtClean="0"/>
              <a:t>   και    100</a:t>
            </a:r>
            <a:r>
              <a:rPr lang="en-US" sz="1600" dirty="0" smtClean="0"/>
              <a:t>cm</a:t>
            </a:r>
            <a:r>
              <a:rPr lang="el-GR" sz="1600" baseline="30000" dirty="0" smtClean="0"/>
              <a:t>2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8" grpId="0"/>
      <p:bldP spid="19" grpId="0"/>
      <p:bldP spid="22" grpId="0"/>
      <p:bldP spid="27" grpId="0"/>
      <p:bldP spid="28" grpId="0"/>
      <p:bldP spid="29" grpId="0"/>
      <p:bldP spid="30" grpId="0"/>
      <p:bldP spid="32" grpId="0"/>
      <p:bldP spid="1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214282" y="2071678"/>
            <a:ext cx="22145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1</a:t>
            </a:r>
            <a:r>
              <a:rPr lang="en-US" sz="4000" b="1" dirty="0" smtClean="0">
                <a:solidFill>
                  <a:srgbClr val="FF0000"/>
                </a:solidFill>
              </a:rPr>
              <a:t>cm</a:t>
            </a:r>
            <a:r>
              <a:rPr lang="el-GR" sz="40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4000" b="1" dirty="0" smtClean="0">
                <a:solidFill>
                  <a:srgbClr val="FF0000"/>
                </a:solidFill>
              </a:rPr>
              <a:t>  =   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2214546" y="2071678"/>
            <a:ext cx="22860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1</a:t>
            </a:r>
            <a:r>
              <a:rPr lang="en-US" sz="4000" b="1" dirty="0" smtClean="0">
                <a:solidFill>
                  <a:srgbClr val="FF0000"/>
                </a:solidFill>
              </a:rPr>
              <a:t>0</a:t>
            </a:r>
            <a:r>
              <a:rPr lang="el-GR" sz="4000" b="1" dirty="0" smtClean="0">
                <a:solidFill>
                  <a:srgbClr val="FF0000"/>
                </a:solidFill>
              </a:rPr>
              <a:t>0</a:t>
            </a:r>
            <a:r>
              <a:rPr lang="en-US" sz="4000" b="1" dirty="0" smtClean="0">
                <a:solidFill>
                  <a:srgbClr val="FF0000"/>
                </a:solidFill>
              </a:rPr>
              <a:t> mm</a:t>
            </a:r>
            <a:r>
              <a:rPr lang="el-GR" sz="4000" b="1" baseline="30000" dirty="0" smtClean="0">
                <a:solidFill>
                  <a:srgbClr val="FF0000"/>
                </a:solidFill>
              </a:rPr>
              <a:t>2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8" name="17 - TextBox"/>
          <p:cNvSpPr txBox="1"/>
          <p:nvPr/>
        </p:nvSpPr>
        <p:spPr>
          <a:xfrm>
            <a:off x="0" y="3571876"/>
            <a:ext cx="17859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8F0D8F"/>
                </a:solidFill>
              </a:rPr>
              <a:t>1</a:t>
            </a:r>
            <a:r>
              <a:rPr lang="en-US" sz="3600" b="1" dirty="0" smtClean="0">
                <a:solidFill>
                  <a:srgbClr val="8F0D8F"/>
                </a:solidFill>
              </a:rPr>
              <a:t>mm</a:t>
            </a:r>
            <a:r>
              <a:rPr lang="el-GR" sz="3600" b="1" baseline="30000" dirty="0" smtClean="0">
                <a:solidFill>
                  <a:srgbClr val="8F0D8F"/>
                </a:solidFill>
              </a:rPr>
              <a:t>2</a:t>
            </a:r>
            <a:r>
              <a:rPr lang="en-US" sz="3600" b="1" dirty="0" smtClean="0">
                <a:solidFill>
                  <a:srgbClr val="8F0D8F"/>
                </a:solidFill>
              </a:rPr>
              <a:t>  =    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1785918" y="3786190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8F0D8F"/>
                </a:solidFill>
              </a:rPr>
              <a:t>1</a:t>
            </a:r>
            <a:r>
              <a:rPr lang="en-US" sz="3600" b="1" dirty="0" smtClean="0">
                <a:solidFill>
                  <a:srgbClr val="8F0D8F"/>
                </a:solidFill>
              </a:rPr>
              <a:t>0</a:t>
            </a:r>
            <a:r>
              <a:rPr lang="el-GR" sz="3600" b="1" dirty="0" smtClean="0">
                <a:solidFill>
                  <a:srgbClr val="8F0D8F"/>
                </a:solidFill>
              </a:rPr>
              <a:t>0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1857356" y="3357562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1</a:t>
            </a:r>
            <a:endParaRPr lang="en-US" sz="3600" b="1" dirty="0">
              <a:solidFill>
                <a:srgbClr val="8F0D8F"/>
              </a:solidFill>
            </a:endParaRPr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1857356" y="3857628"/>
            <a:ext cx="71438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TextBox"/>
          <p:cNvSpPr txBox="1"/>
          <p:nvPr/>
        </p:nvSpPr>
        <p:spPr>
          <a:xfrm>
            <a:off x="2571736" y="3500438"/>
            <a:ext cx="1143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cm</a:t>
            </a:r>
            <a:r>
              <a:rPr lang="el-GR" sz="3600" b="1" baseline="30000" dirty="0" smtClean="0">
                <a:solidFill>
                  <a:srgbClr val="8F0D8F"/>
                </a:solidFill>
              </a:rPr>
              <a:t>2</a:t>
            </a:r>
            <a:r>
              <a:rPr lang="en-US" sz="3600" b="1" dirty="0" smtClean="0">
                <a:solidFill>
                  <a:srgbClr val="8F0D8F"/>
                </a:solidFill>
              </a:rPr>
              <a:t> 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642910" y="5095228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ή</a:t>
            </a:r>
            <a:endParaRPr lang="en-US" sz="2800" dirty="0"/>
          </a:p>
        </p:txBody>
      </p:sp>
      <p:sp>
        <p:nvSpPr>
          <p:cNvPr id="29" name="28 - TextBox"/>
          <p:cNvSpPr txBox="1"/>
          <p:nvPr/>
        </p:nvSpPr>
        <p:spPr>
          <a:xfrm>
            <a:off x="1428728" y="5000636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</a:t>
            </a:r>
            <a:r>
              <a:rPr lang="en-US" sz="2800" dirty="0" smtClean="0"/>
              <a:t>mm</a:t>
            </a:r>
            <a:r>
              <a:rPr lang="el-GR" sz="2800" baseline="30000" dirty="0" smtClean="0"/>
              <a:t>2</a:t>
            </a:r>
            <a:r>
              <a:rPr lang="en-US" sz="2800" dirty="0" smtClean="0"/>
              <a:t>  =    </a:t>
            </a:r>
            <a:endParaRPr lang="en-US" sz="2800" dirty="0"/>
          </a:p>
        </p:txBody>
      </p:sp>
      <p:sp>
        <p:nvSpPr>
          <p:cNvPr id="30" name="29 - TextBox"/>
          <p:cNvSpPr txBox="1"/>
          <p:nvPr/>
        </p:nvSpPr>
        <p:spPr>
          <a:xfrm>
            <a:off x="2643174" y="5000636"/>
            <a:ext cx="857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0,01</a:t>
            </a:r>
            <a:endParaRPr lang="en-US" sz="2800" dirty="0"/>
          </a:p>
        </p:txBody>
      </p:sp>
      <p:sp>
        <p:nvSpPr>
          <p:cNvPr id="32" name="31 - TextBox"/>
          <p:cNvSpPr txBox="1"/>
          <p:nvPr/>
        </p:nvSpPr>
        <p:spPr>
          <a:xfrm>
            <a:off x="3286116" y="5000636"/>
            <a:ext cx="100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cm</a:t>
            </a:r>
            <a:r>
              <a:rPr lang="el-GR" sz="2800" baseline="30000" dirty="0" smtClean="0"/>
              <a:t>2</a:t>
            </a:r>
            <a:endParaRPr lang="en-US" sz="2800" dirty="0"/>
          </a:p>
        </p:txBody>
      </p:sp>
      <p:sp>
        <p:nvSpPr>
          <p:cNvPr id="15" name="14 - TextBox"/>
          <p:cNvSpPr txBox="1"/>
          <p:nvPr/>
        </p:nvSpPr>
        <p:spPr>
          <a:xfrm>
            <a:off x="1785918" y="0"/>
            <a:ext cx="4786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Μονάδες μέτρησης εμβαδού</a:t>
            </a:r>
            <a:endParaRPr lang="en-US" sz="28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3571876"/>
            <a:ext cx="2768306" cy="30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8" grpId="0"/>
      <p:bldP spid="19" grpId="0"/>
      <p:bldP spid="22" grpId="0"/>
      <p:bldP spid="27" grpId="0"/>
      <p:bldP spid="28" grpId="0"/>
      <p:bldP spid="29" grpId="0"/>
      <p:bldP spid="30" grpId="0"/>
      <p:bldP spid="3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TextBox"/>
          <p:cNvSpPr txBox="1"/>
          <p:nvPr/>
        </p:nvSpPr>
        <p:spPr>
          <a:xfrm>
            <a:off x="214282" y="2071678"/>
            <a:ext cx="22145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1</a:t>
            </a:r>
            <a:r>
              <a:rPr lang="en-US" sz="4000" b="1" dirty="0" smtClean="0">
                <a:solidFill>
                  <a:srgbClr val="FF0000"/>
                </a:solidFill>
              </a:rPr>
              <a:t>km</a:t>
            </a:r>
            <a:r>
              <a:rPr lang="el-GR" sz="40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4000" b="1" dirty="0" smtClean="0">
                <a:solidFill>
                  <a:srgbClr val="FF0000"/>
                </a:solidFill>
              </a:rPr>
              <a:t>  =   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2214546" y="2071678"/>
            <a:ext cx="37862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1</a:t>
            </a:r>
            <a:r>
              <a:rPr lang="en-US" sz="4000" b="1" dirty="0" smtClean="0">
                <a:solidFill>
                  <a:srgbClr val="FF0000"/>
                </a:solidFill>
              </a:rPr>
              <a:t>.000.0</a:t>
            </a:r>
            <a:r>
              <a:rPr lang="el-GR" sz="4000" b="1" dirty="0" smtClean="0">
                <a:solidFill>
                  <a:srgbClr val="FF0000"/>
                </a:solidFill>
              </a:rPr>
              <a:t>0</a:t>
            </a:r>
            <a:r>
              <a:rPr lang="en-US" sz="4000" b="1" dirty="0" smtClean="0">
                <a:solidFill>
                  <a:srgbClr val="FF0000"/>
                </a:solidFill>
              </a:rPr>
              <a:t>0 m</a:t>
            </a:r>
            <a:r>
              <a:rPr lang="el-GR" sz="4000" b="1" baseline="30000" dirty="0" smtClean="0">
                <a:solidFill>
                  <a:srgbClr val="FF0000"/>
                </a:solidFill>
              </a:rPr>
              <a:t>2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8" name="17 - TextBox"/>
          <p:cNvSpPr txBox="1"/>
          <p:nvPr/>
        </p:nvSpPr>
        <p:spPr>
          <a:xfrm>
            <a:off x="0" y="3571876"/>
            <a:ext cx="17859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8F0D8F"/>
                </a:solidFill>
              </a:rPr>
              <a:t>1</a:t>
            </a:r>
            <a:r>
              <a:rPr lang="en-US" sz="3600" b="1" dirty="0" smtClean="0">
                <a:solidFill>
                  <a:srgbClr val="8F0D8F"/>
                </a:solidFill>
              </a:rPr>
              <a:t>m</a:t>
            </a:r>
            <a:r>
              <a:rPr lang="el-GR" sz="3600" b="1" baseline="30000" dirty="0" smtClean="0">
                <a:solidFill>
                  <a:srgbClr val="8F0D8F"/>
                </a:solidFill>
              </a:rPr>
              <a:t>2</a:t>
            </a:r>
            <a:r>
              <a:rPr lang="en-US" sz="3600" b="1" dirty="0" smtClean="0">
                <a:solidFill>
                  <a:srgbClr val="8F0D8F"/>
                </a:solidFill>
              </a:rPr>
              <a:t>  =    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1785918" y="3786190"/>
            <a:ext cx="2857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8F0D8F"/>
                </a:solidFill>
              </a:rPr>
              <a:t>1</a:t>
            </a:r>
            <a:r>
              <a:rPr lang="en-US" sz="3600" b="1" dirty="0" smtClean="0">
                <a:solidFill>
                  <a:srgbClr val="8F0D8F"/>
                </a:solidFill>
              </a:rPr>
              <a:t>.0</a:t>
            </a:r>
            <a:r>
              <a:rPr lang="el-GR" sz="3600" b="1" dirty="0" smtClean="0">
                <a:solidFill>
                  <a:srgbClr val="8F0D8F"/>
                </a:solidFill>
              </a:rPr>
              <a:t>0</a:t>
            </a:r>
            <a:r>
              <a:rPr lang="en-US" sz="3600" b="1" dirty="0" smtClean="0">
                <a:solidFill>
                  <a:srgbClr val="8F0D8F"/>
                </a:solidFill>
              </a:rPr>
              <a:t>0.000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2428860" y="3286124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1</a:t>
            </a:r>
            <a:endParaRPr lang="en-US" sz="3600" b="1" dirty="0">
              <a:solidFill>
                <a:srgbClr val="8F0D8F"/>
              </a:solidFill>
            </a:endParaRPr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1857356" y="3857628"/>
            <a:ext cx="185738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TextBox"/>
          <p:cNvSpPr txBox="1"/>
          <p:nvPr/>
        </p:nvSpPr>
        <p:spPr>
          <a:xfrm>
            <a:off x="3857620" y="3500438"/>
            <a:ext cx="1143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km</a:t>
            </a:r>
            <a:r>
              <a:rPr lang="el-GR" sz="3600" b="1" baseline="30000" dirty="0" smtClean="0">
                <a:solidFill>
                  <a:srgbClr val="8F0D8F"/>
                </a:solidFill>
              </a:rPr>
              <a:t>2</a:t>
            </a:r>
            <a:r>
              <a:rPr lang="en-US" sz="3600" b="1" dirty="0" smtClean="0">
                <a:solidFill>
                  <a:srgbClr val="8F0D8F"/>
                </a:solidFill>
              </a:rPr>
              <a:t> 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642910" y="5095228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ή</a:t>
            </a:r>
            <a:endParaRPr lang="en-US" sz="2800" dirty="0"/>
          </a:p>
        </p:txBody>
      </p:sp>
      <p:sp>
        <p:nvSpPr>
          <p:cNvPr id="29" name="28 - TextBox"/>
          <p:cNvSpPr txBox="1"/>
          <p:nvPr/>
        </p:nvSpPr>
        <p:spPr>
          <a:xfrm>
            <a:off x="1428728" y="5000636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</a:t>
            </a:r>
            <a:r>
              <a:rPr lang="en-US" sz="2800" dirty="0" smtClean="0"/>
              <a:t>m</a:t>
            </a:r>
            <a:r>
              <a:rPr lang="el-GR" sz="2800" baseline="30000" dirty="0" smtClean="0"/>
              <a:t>2</a:t>
            </a:r>
            <a:r>
              <a:rPr lang="en-US" sz="2800" dirty="0" smtClean="0"/>
              <a:t>  =    </a:t>
            </a:r>
            <a:endParaRPr lang="en-US" sz="2800" dirty="0"/>
          </a:p>
        </p:txBody>
      </p:sp>
      <p:sp>
        <p:nvSpPr>
          <p:cNvPr id="30" name="29 - TextBox"/>
          <p:cNvSpPr txBox="1"/>
          <p:nvPr/>
        </p:nvSpPr>
        <p:spPr>
          <a:xfrm>
            <a:off x="2500298" y="5000636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0,0</a:t>
            </a:r>
            <a:r>
              <a:rPr lang="en-US" sz="2800" dirty="0" smtClean="0"/>
              <a:t>0000</a:t>
            </a:r>
            <a:r>
              <a:rPr lang="el-GR" sz="2800" dirty="0" smtClean="0"/>
              <a:t>1</a:t>
            </a:r>
            <a:endParaRPr lang="en-US" sz="2800" dirty="0"/>
          </a:p>
        </p:txBody>
      </p:sp>
      <p:sp>
        <p:nvSpPr>
          <p:cNvPr id="32" name="31 - TextBox"/>
          <p:cNvSpPr txBox="1"/>
          <p:nvPr/>
        </p:nvSpPr>
        <p:spPr>
          <a:xfrm>
            <a:off x="4071934" y="5000636"/>
            <a:ext cx="100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km</a:t>
            </a:r>
            <a:r>
              <a:rPr lang="el-GR" sz="2800" baseline="30000" dirty="0" smtClean="0"/>
              <a:t>2</a:t>
            </a:r>
            <a:endParaRPr lang="en-US" sz="2800" dirty="0"/>
          </a:p>
        </p:txBody>
      </p:sp>
      <p:sp>
        <p:nvSpPr>
          <p:cNvPr id="15" name="14 - TextBox"/>
          <p:cNvSpPr txBox="1"/>
          <p:nvPr/>
        </p:nvSpPr>
        <p:spPr>
          <a:xfrm>
            <a:off x="1785918" y="0"/>
            <a:ext cx="4786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Μονάδες μέτρησης εμβαδού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8" grpId="0"/>
      <p:bldP spid="19" grpId="0"/>
      <p:bldP spid="22" grpId="0"/>
      <p:bldP spid="27" grpId="0"/>
      <p:bldP spid="28" grpId="0"/>
      <p:bldP spid="29" grpId="0"/>
      <p:bldP spid="30" grpId="0"/>
      <p:bldP spid="3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TextBox"/>
          <p:cNvSpPr txBox="1"/>
          <p:nvPr/>
        </p:nvSpPr>
        <p:spPr>
          <a:xfrm>
            <a:off x="1785918" y="0"/>
            <a:ext cx="4786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Μονάδες μέτρησης εμβαδού</a:t>
            </a:r>
            <a:endParaRPr lang="en-US" sz="2800" b="1" dirty="0"/>
          </a:p>
        </p:txBody>
      </p:sp>
      <p:sp>
        <p:nvSpPr>
          <p:cNvPr id="16" name="15 - Ορθογώνιο"/>
          <p:cNvSpPr/>
          <p:nvPr/>
        </p:nvSpPr>
        <p:spPr>
          <a:xfrm>
            <a:off x="2500298" y="3429000"/>
            <a:ext cx="2786082" cy="142876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TextBox"/>
          <p:cNvSpPr txBox="1"/>
          <p:nvPr/>
        </p:nvSpPr>
        <p:spPr>
          <a:xfrm>
            <a:off x="857224" y="1285860"/>
            <a:ext cx="59293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Πόσο είναι το εμβαδόν του παρακάτω ορθογωνίου ;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TextBox"/>
          <p:cNvSpPr txBox="1"/>
          <p:nvPr/>
        </p:nvSpPr>
        <p:spPr>
          <a:xfrm>
            <a:off x="1785918" y="0"/>
            <a:ext cx="4786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Μονάδες μέτρησης εμβαδού</a:t>
            </a:r>
            <a:endParaRPr lang="en-US" sz="2800" b="1" dirty="0"/>
          </a:p>
        </p:txBody>
      </p:sp>
      <p:sp>
        <p:nvSpPr>
          <p:cNvPr id="16" name="15 - Ορθογώνιο"/>
          <p:cNvSpPr/>
          <p:nvPr/>
        </p:nvSpPr>
        <p:spPr>
          <a:xfrm>
            <a:off x="1000100" y="3143248"/>
            <a:ext cx="2714644" cy="142876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TextBox"/>
          <p:cNvSpPr txBox="1"/>
          <p:nvPr/>
        </p:nvSpPr>
        <p:spPr>
          <a:xfrm>
            <a:off x="428596" y="928670"/>
            <a:ext cx="7215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Πόσο είναι το εμβαδόν του παρακάτω ορθογωνίου ;</a:t>
            </a:r>
            <a:endParaRPr lang="en-US" sz="2400" dirty="0"/>
          </a:p>
        </p:txBody>
      </p:sp>
      <p:grpSp>
        <p:nvGrpSpPr>
          <p:cNvPr id="2" name="23 - Ομάδα"/>
          <p:cNvGrpSpPr/>
          <p:nvPr/>
        </p:nvGrpSpPr>
        <p:grpSpPr>
          <a:xfrm>
            <a:off x="1000100" y="3143248"/>
            <a:ext cx="2747972" cy="1438280"/>
            <a:chOff x="857224" y="2928934"/>
            <a:chExt cx="2747972" cy="143828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857224" y="3643314"/>
              <a:ext cx="1390650" cy="723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857224" y="2928934"/>
              <a:ext cx="1390650" cy="723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1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214546" y="2928934"/>
              <a:ext cx="1390650" cy="723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3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214546" y="3633794"/>
              <a:ext cx="1390650" cy="723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0" name="9 - TextBox"/>
          <p:cNvSpPr txBox="1"/>
          <p:nvPr/>
        </p:nvSpPr>
        <p:spPr>
          <a:xfrm>
            <a:off x="571472" y="1857364"/>
            <a:ext cx="7215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Για να βρω το εμβαδόν, χρησιμοποιώ το 1</a:t>
            </a:r>
            <a:r>
              <a:rPr lang="en-US" sz="2400" dirty="0" smtClean="0"/>
              <a:t>mm</a:t>
            </a:r>
            <a:r>
              <a:rPr lang="en-US" sz="2400" baseline="30000" dirty="0" smtClean="0"/>
              <a:t>2</a:t>
            </a:r>
            <a:endParaRPr lang="en-US" sz="2400" baseline="300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6858016" y="2000240"/>
            <a:ext cx="214314" cy="2143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18 - Ευθύγραμμο βέλος σύνδεσης"/>
          <p:cNvCxnSpPr/>
          <p:nvPr/>
        </p:nvCxnSpPr>
        <p:spPr>
          <a:xfrm>
            <a:off x="2786050" y="4786322"/>
            <a:ext cx="928694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TextBox"/>
          <p:cNvSpPr txBox="1"/>
          <p:nvPr/>
        </p:nvSpPr>
        <p:spPr>
          <a:xfrm>
            <a:off x="0" y="5357826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Άρα ο χώρος που «πιάνει» το ορθογώνιο (=εμβαδόν) είναι  200</a:t>
            </a:r>
            <a:r>
              <a:rPr lang="en-US" sz="2400" dirty="0" smtClean="0"/>
              <a:t>mm</a:t>
            </a:r>
            <a:r>
              <a:rPr lang="en-US" sz="2400" baseline="30000" dirty="0" smtClean="0"/>
              <a:t>2</a:t>
            </a:r>
            <a:endParaRPr lang="en-US" sz="2400" baseline="30000" dirty="0"/>
          </a:p>
        </p:txBody>
      </p:sp>
      <p:sp>
        <p:nvSpPr>
          <p:cNvPr id="24" name="23 - TextBox"/>
          <p:cNvSpPr txBox="1"/>
          <p:nvPr/>
        </p:nvSpPr>
        <p:spPr>
          <a:xfrm>
            <a:off x="0" y="600076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Άρα ο χώρος που «πιάνει» το ορθογώνιο (=εμβαδόν) είναι  200</a:t>
            </a:r>
            <a:endParaRPr lang="en-US" sz="2400" baseline="30000" dirty="0"/>
          </a:p>
        </p:txBody>
      </p:sp>
      <p:sp>
        <p:nvSpPr>
          <p:cNvPr id="25" name="24 - Ορθογώνιο"/>
          <p:cNvSpPr/>
          <p:nvPr/>
        </p:nvSpPr>
        <p:spPr>
          <a:xfrm>
            <a:off x="8001024" y="6143644"/>
            <a:ext cx="214314" cy="2143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 animBg="1"/>
      <p:bldP spid="22" grpId="0"/>
      <p:bldP spid="24" grpId="0"/>
      <p:bldP spid="25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3286116" y="142852"/>
            <a:ext cx="607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Μετατροπές μονάδων εμβαδού</a:t>
            </a:r>
            <a:endParaRPr lang="en-US" sz="2400" b="1" dirty="0"/>
          </a:p>
        </p:txBody>
      </p:sp>
      <p:graphicFrame>
        <p:nvGraphicFramePr>
          <p:cNvPr id="12" name="11 - Πίνακας"/>
          <p:cNvGraphicFramePr>
            <a:graphicFrameLocks noGrp="1"/>
          </p:cNvGraphicFramePr>
          <p:nvPr/>
        </p:nvGraphicFramePr>
        <p:xfrm>
          <a:off x="2366010" y="1606296"/>
          <a:ext cx="3777626" cy="3382518"/>
        </p:xfrm>
        <a:graphic>
          <a:graphicData uri="http://schemas.openxmlformats.org/drawingml/2006/table">
            <a:tbl>
              <a:tblPr/>
              <a:tblGrid>
                <a:gridCol w="3777626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6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26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2600" b="1" baseline="300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26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= 100dm</a:t>
                      </a:r>
                      <a:r>
                        <a:rPr lang="en-US" sz="2600" b="1" baseline="300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6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 </a:t>
                      </a:r>
                      <a:r>
                        <a:rPr lang="en-US" sz="26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2600" b="1" baseline="300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26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= </a:t>
                      </a:r>
                      <a:r>
                        <a:rPr lang="en-US" sz="260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10.000cm</a:t>
                      </a:r>
                      <a:r>
                        <a:rPr lang="en-US" sz="2600" b="1" baseline="30000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6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26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</a:t>
                      </a:r>
                      <a:r>
                        <a:rPr lang="en-US" sz="2600" b="1" baseline="300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26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= </a:t>
                      </a:r>
                      <a:r>
                        <a:rPr lang="en-US" sz="260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1.000.000mm</a:t>
                      </a:r>
                      <a:r>
                        <a:rPr lang="en-US" sz="2600" b="1" baseline="30000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6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26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dm</a:t>
                      </a:r>
                      <a:r>
                        <a:rPr lang="en-US" sz="2600" b="1" baseline="300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26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= </a:t>
                      </a:r>
                      <a:r>
                        <a:rPr lang="en-US" sz="260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100cm</a:t>
                      </a:r>
                      <a:r>
                        <a:rPr lang="en-US" sz="2600" b="1" baseline="30000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6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26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dm</a:t>
                      </a:r>
                      <a:r>
                        <a:rPr lang="en-US" sz="2600" b="1" baseline="300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2600" b="1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= </a:t>
                      </a:r>
                      <a:r>
                        <a:rPr lang="en-US" sz="260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10.000mm</a:t>
                      </a:r>
                      <a:r>
                        <a:rPr lang="en-US" sz="2600" b="1" baseline="30000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600" b="1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2600" b="1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cm</a:t>
                      </a:r>
                      <a:r>
                        <a:rPr lang="en-US" sz="2600" b="1" baseline="3000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2600" b="1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= 100mm</a:t>
                      </a:r>
                      <a:r>
                        <a:rPr lang="en-US" sz="2600" b="1" baseline="3000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600" b="1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2600" b="1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km</a:t>
                      </a:r>
                      <a:r>
                        <a:rPr lang="en-US" sz="2600" b="1" baseline="3000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2600" b="1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= 1.000.000m</a:t>
                      </a:r>
                      <a:r>
                        <a:rPr lang="en-US" sz="2600" b="1" baseline="3000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3286116" y="142852"/>
            <a:ext cx="607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Μετατροπές μονάδων εμβαδού</a:t>
            </a:r>
            <a:endParaRPr lang="en-US" sz="2400" b="1" dirty="0"/>
          </a:p>
        </p:txBody>
      </p:sp>
      <p:grpSp>
        <p:nvGrpSpPr>
          <p:cNvPr id="30" name="29 - Ομάδα"/>
          <p:cNvGrpSpPr/>
          <p:nvPr/>
        </p:nvGrpSpPr>
        <p:grpSpPr>
          <a:xfrm>
            <a:off x="785786" y="1762772"/>
            <a:ext cx="4429156" cy="2452046"/>
            <a:chOff x="785786" y="1142984"/>
            <a:chExt cx="4429156" cy="2452046"/>
          </a:xfrm>
        </p:grpSpPr>
        <p:sp>
          <p:nvSpPr>
            <p:cNvPr id="11" name="10 - TextBox"/>
            <p:cNvSpPr txBox="1"/>
            <p:nvPr/>
          </p:nvSpPr>
          <p:spPr>
            <a:xfrm>
              <a:off x="4143372" y="3071810"/>
              <a:ext cx="107157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</a:rPr>
                <a:t>mm</a:t>
              </a:r>
              <a:r>
                <a:rPr lang="el-GR" sz="2800" b="1" baseline="30000" dirty="0" smtClean="0">
                  <a:solidFill>
                    <a:srgbClr val="FF0000"/>
                  </a:solidFill>
                </a:rPr>
                <a:t>2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grpSp>
          <p:nvGrpSpPr>
            <p:cNvPr id="25" name="24 - Ομάδα"/>
            <p:cNvGrpSpPr/>
            <p:nvPr/>
          </p:nvGrpSpPr>
          <p:grpSpPr>
            <a:xfrm>
              <a:off x="785786" y="1571612"/>
              <a:ext cx="4357718" cy="1928826"/>
              <a:chOff x="857224" y="2285992"/>
              <a:chExt cx="3071834" cy="1071570"/>
            </a:xfrm>
          </p:grpSpPr>
          <p:cxnSp>
            <p:nvCxnSpPr>
              <p:cNvPr id="13" name="12 - Γωνιακή σύνδεση"/>
              <p:cNvCxnSpPr/>
              <p:nvPr/>
            </p:nvCxnSpPr>
            <p:spPr>
              <a:xfrm>
                <a:off x="857224" y="2285992"/>
                <a:ext cx="1500198" cy="357190"/>
              </a:xfrm>
              <a:prstGeom prst="bentConnector3">
                <a:avLst>
                  <a:gd name="adj1" fmla="val 50000"/>
                </a:avLst>
              </a:prstGeom>
              <a:ln w="2540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22 - Γωνιακή σύνδεση"/>
              <p:cNvCxnSpPr/>
              <p:nvPr/>
            </p:nvCxnSpPr>
            <p:spPr>
              <a:xfrm>
                <a:off x="1643042" y="2643182"/>
                <a:ext cx="1500198" cy="357190"/>
              </a:xfrm>
              <a:prstGeom prst="bentConnector3">
                <a:avLst>
                  <a:gd name="adj1" fmla="val 50000"/>
                </a:avLst>
              </a:prstGeom>
              <a:ln w="2540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23 - Γωνιακή σύνδεση"/>
              <p:cNvCxnSpPr/>
              <p:nvPr/>
            </p:nvCxnSpPr>
            <p:spPr>
              <a:xfrm>
                <a:off x="2428860" y="3000372"/>
                <a:ext cx="1500198" cy="357190"/>
              </a:xfrm>
              <a:prstGeom prst="bentConnector3">
                <a:avLst>
                  <a:gd name="adj1" fmla="val 50000"/>
                </a:avLst>
              </a:prstGeom>
              <a:ln w="2540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" name="26 - TextBox"/>
            <p:cNvSpPr txBox="1"/>
            <p:nvPr/>
          </p:nvSpPr>
          <p:spPr>
            <a:xfrm>
              <a:off x="928662" y="1142984"/>
              <a:ext cx="71438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</a:rPr>
                <a:t>m</a:t>
              </a:r>
              <a:r>
                <a:rPr lang="el-GR" sz="2800" b="1" baseline="30000" dirty="0" smtClean="0">
                  <a:solidFill>
                    <a:srgbClr val="FF0000"/>
                  </a:solidFill>
                </a:rPr>
                <a:t>2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28" name="27 - TextBox"/>
            <p:cNvSpPr txBox="1"/>
            <p:nvPr/>
          </p:nvSpPr>
          <p:spPr>
            <a:xfrm>
              <a:off x="1928794" y="1785926"/>
              <a:ext cx="107157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</a:rPr>
                <a:t>dm</a:t>
              </a:r>
              <a:r>
                <a:rPr lang="el-GR" sz="2800" b="1" baseline="30000" dirty="0" smtClean="0">
                  <a:solidFill>
                    <a:srgbClr val="FF0000"/>
                  </a:solidFill>
                </a:rPr>
                <a:t>2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29" name="28 - TextBox"/>
            <p:cNvSpPr txBox="1"/>
            <p:nvPr/>
          </p:nvSpPr>
          <p:spPr>
            <a:xfrm>
              <a:off x="3143240" y="2428868"/>
              <a:ext cx="107157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</a:rPr>
                <a:t>cm</a:t>
              </a:r>
              <a:r>
                <a:rPr lang="el-GR" sz="2800" b="1" baseline="30000" dirty="0" smtClean="0">
                  <a:solidFill>
                    <a:srgbClr val="FF0000"/>
                  </a:solidFill>
                </a:rPr>
                <a:t>2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4929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003366"/>
                </a:solidFill>
              </a:rPr>
              <a:t>ΔΥΝΑΜΕΙΣ    ΤΟΥ   10</a:t>
            </a:r>
            <a:endParaRPr lang="en-US" sz="3200" b="1" dirty="0">
              <a:solidFill>
                <a:srgbClr val="003366"/>
              </a:solidFill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642910" y="1428736"/>
            <a:ext cx="11432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10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-3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8" name="7 - Ορθογώνιο"/>
          <p:cNvSpPr/>
          <p:nvPr/>
        </p:nvSpPr>
        <p:spPr>
          <a:xfrm>
            <a:off x="714348" y="3214686"/>
            <a:ext cx="11432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10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-2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357158" y="5357826"/>
            <a:ext cx="11432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10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-4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1214422"/>
            <a:ext cx="642942" cy="1006344"/>
          </a:xfrm>
          <a:prstGeom prst="rect">
            <a:avLst/>
          </a:prstGeom>
          <a:noFill/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71802" y="1357298"/>
            <a:ext cx="1737681" cy="714380"/>
          </a:xfrm>
          <a:prstGeom prst="rect">
            <a:avLst/>
          </a:prstGeom>
          <a:noFill/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2643174" y="1428736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=</a:t>
            </a:r>
            <a:endParaRPr lang="en-US" sz="2800" dirty="0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8" y="1357298"/>
            <a:ext cx="1000132" cy="666755"/>
          </a:xfrm>
          <a:prstGeom prst="rect">
            <a:avLst/>
          </a:prstGeom>
          <a:noFill/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24 - TextBox"/>
          <p:cNvSpPr txBox="1"/>
          <p:nvPr/>
        </p:nvSpPr>
        <p:spPr>
          <a:xfrm>
            <a:off x="6357950" y="1357298"/>
            <a:ext cx="1643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=0,001</a:t>
            </a:r>
            <a:endParaRPr lang="en-US" sz="2800" dirty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3071810"/>
            <a:ext cx="577457" cy="903846"/>
          </a:xfrm>
          <a:prstGeom prst="rect">
            <a:avLst/>
          </a:prstGeom>
          <a:noFill/>
        </p:spPr>
      </p:pic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71802" y="3073086"/>
            <a:ext cx="1143008" cy="755201"/>
          </a:xfrm>
          <a:prstGeom prst="rect">
            <a:avLst/>
          </a:prstGeom>
          <a:noFill/>
        </p:spPr>
      </p:pic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85" name="Picture 1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3438" y="3000372"/>
            <a:ext cx="714380" cy="918489"/>
          </a:xfrm>
          <a:prstGeom prst="rect">
            <a:avLst/>
          </a:prstGeom>
          <a:noFill/>
        </p:spPr>
      </p:pic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87" name="Picture 15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5143512"/>
            <a:ext cx="603254" cy="944224"/>
          </a:xfrm>
          <a:prstGeom prst="rect">
            <a:avLst/>
          </a:prstGeom>
          <a:noFill/>
        </p:spPr>
      </p:pic>
      <p:sp>
        <p:nvSpPr>
          <p:cNvPr id="3089" name="Rectangle 17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1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90" name="Picture 18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488" y="5214950"/>
            <a:ext cx="2224739" cy="709615"/>
          </a:xfrm>
          <a:prstGeom prst="rect">
            <a:avLst/>
          </a:prstGeom>
          <a:noFill/>
        </p:spPr>
      </p:pic>
      <p:sp>
        <p:nvSpPr>
          <p:cNvPr id="3092" name="Rectangle 20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4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95" name="Rectangle 2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42 - TextBox"/>
          <p:cNvSpPr txBox="1"/>
          <p:nvPr/>
        </p:nvSpPr>
        <p:spPr>
          <a:xfrm>
            <a:off x="4214810" y="3214686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=</a:t>
            </a:r>
            <a:endParaRPr lang="en-US" sz="2800" dirty="0"/>
          </a:p>
        </p:txBody>
      </p:sp>
      <p:sp>
        <p:nvSpPr>
          <p:cNvPr id="44" name="43 - TextBox"/>
          <p:cNvSpPr txBox="1"/>
          <p:nvPr/>
        </p:nvSpPr>
        <p:spPr>
          <a:xfrm>
            <a:off x="2571736" y="3214686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=</a:t>
            </a:r>
            <a:endParaRPr lang="en-US" sz="2800" dirty="0"/>
          </a:p>
        </p:txBody>
      </p:sp>
      <p:sp>
        <p:nvSpPr>
          <p:cNvPr id="45" name="44 - TextBox"/>
          <p:cNvSpPr txBox="1"/>
          <p:nvPr/>
        </p:nvSpPr>
        <p:spPr>
          <a:xfrm>
            <a:off x="5643570" y="3143248"/>
            <a:ext cx="1643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=0,01</a:t>
            </a:r>
            <a:endParaRPr lang="en-US" sz="2800" dirty="0"/>
          </a:p>
        </p:txBody>
      </p:sp>
      <p:sp>
        <p:nvSpPr>
          <p:cNvPr id="3097" name="Rectangle 2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96" name="Picture 24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86380" y="5214950"/>
            <a:ext cx="1214446" cy="705162"/>
          </a:xfrm>
          <a:prstGeom prst="rect">
            <a:avLst/>
          </a:prstGeom>
          <a:noFill/>
        </p:spPr>
      </p:pic>
      <p:sp>
        <p:nvSpPr>
          <p:cNvPr id="3098" name="Rectangle 26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48 - TextBox"/>
          <p:cNvSpPr txBox="1"/>
          <p:nvPr/>
        </p:nvSpPr>
        <p:spPr>
          <a:xfrm>
            <a:off x="6715140" y="5286388"/>
            <a:ext cx="13692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=0.0001</a:t>
            </a:r>
            <a:endParaRPr lang="en-US" sz="2800" dirty="0"/>
          </a:p>
        </p:txBody>
      </p:sp>
      <p:sp>
        <p:nvSpPr>
          <p:cNvPr id="50" name="49 - TextBox"/>
          <p:cNvSpPr txBox="1"/>
          <p:nvPr/>
        </p:nvSpPr>
        <p:spPr>
          <a:xfrm>
            <a:off x="2357422" y="5286388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=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3" grpId="0"/>
      <p:bldP spid="21" grpId="0"/>
      <p:bldP spid="25" grpId="0"/>
      <p:bldP spid="43" grpId="0"/>
      <p:bldP spid="44" grpId="0"/>
      <p:bldP spid="45" grpId="0"/>
      <p:bldP spid="49" grpId="0"/>
      <p:bldP spid="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1714480" y="0"/>
            <a:ext cx="4429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Απόσταση</a:t>
            </a:r>
            <a:endParaRPr lang="en-US" sz="3200" b="1" dirty="0"/>
          </a:p>
        </p:txBody>
      </p:sp>
      <p:sp>
        <p:nvSpPr>
          <p:cNvPr id="8" name="7 - Ορθογώνιο"/>
          <p:cNvSpPr/>
          <p:nvPr/>
        </p:nvSpPr>
        <p:spPr>
          <a:xfrm>
            <a:off x="0" y="714356"/>
            <a:ext cx="54209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i="1" dirty="0" smtClean="0">
                <a:solidFill>
                  <a:srgbClr val="0070C0"/>
                </a:solidFill>
              </a:rPr>
              <a:t>Μονάδες μέτρησης της απόστασης:</a:t>
            </a:r>
          </a:p>
        </p:txBody>
      </p:sp>
      <p:sp>
        <p:nvSpPr>
          <p:cNvPr id="7" name="6 - TextBox"/>
          <p:cNvSpPr txBox="1"/>
          <p:nvPr/>
        </p:nvSpPr>
        <p:spPr>
          <a:xfrm>
            <a:off x="3071802" y="6519446"/>
            <a:ext cx="60721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Η μονάδα μέτρησης της απόστασης στο </a:t>
            </a:r>
            <a:r>
              <a:rPr lang="en-US" sz="1600" dirty="0" smtClean="0"/>
              <a:t>S.I. </a:t>
            </a:r>
            <a:r>
              <a:rPr lang="el-GR" sz="1600" dirty="0" smtClean="0"/>
              <a:t> είναι τα μέτρα (</a:t>
            </a:r>
            <a:r>
              <a:rPr lang="en-US" sz="1600" dirty="0" smtClean="0"/>
              <a:t>m)</a:t>
            </a:r>
            <a:endParaRPr lang="en-US" sz="1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337887">
            <a:off x="6901666" y="400332"/>
            <a:ext cx="1753503" cy="148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- Ορθογώνιο"/>
          <p:cNvSpPr/>
          <p:nvPr/>
        </p:nvSpPr>
        <p:spPr>
          <a:xfrm>
            <a:off x="428596" y="1714488"/>
            <a:ext cx="77136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400" b="1" dirty="0" smtClean="0"/>
              <a:t> </a:t>
            </a:r>
            <a:r>
              <a:rPr lang="en-US" sz="4400" b="1" dirty="0" smtClean="0"/>
              <a:t>m</a:t>
            </a:r>
            <a:endParaRPr lang="el-GR" sz="4400" b="1" dirty="0" smtClean="0"/>
          </a:p>
        </p:txBody>
      </p:sp>
      <p:sp>
        <p:nvSpPr>
          <p:cNvPr id="11" name="10 - Ορθογώνιο"/>
          <p:cNvSpPr/>
          <p:nvPr/>
        </p:nvSpPr>
        <p:spPr>
          <a:xfrm>
            <a:off x="1357290" y="1857364"/>
            <a:ext cx="17897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=  </a:t>
            </a:r>
            <a:r>
              <a:rPr lang="el-GR" sz="3600" b="1" dirty="0" smtClean="0"/>
              <a:t>μέτρα</a:t>
            </a:r>
            <a:endParaRPr lang="en-US" sz="3600" b="1" dirty="0"/>
          </a:p>
        </p:txBody>
      </p:sp>
      <p:sp>
        <p:nvSpPr>
          <p:cNvPr id="12" name="11 - Ορθογώνιο"/>
          <p:cNvSpPr/>
          <p:nvPr/>
        </p:nvSpPr>
        <p:spPr>
          <a:xfrm>
            <a:off x="357158" y="2659559"/>
            <a:ext cx="100700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400" b="1" dirty="0" smtClean="0"/>
              <a:t> </a:t>
            </a:r>
            <a:r>
              <a:rPr lang="en-US" sz="4400" b="1" dirty="0" smtClean="0"/>
              <a:t>cm</a:t>
            </a:r>
            <a:endParaRPr lang="el-GR" sz="4400" b="1" dirty="0" smtClean="0"/>
          </a:p>
        </p:txBody>
      </p:sp>
      <p:sp>
        <p:nvSpPr>
          <p:cNvPr id="13" name="12 - Ορθογώνιο"/>
          <p:cNvSpPr/>
          <p:nvPr/>
        </p:nvSpPr>
        <p:spPr>
          <a:xfrm>
            <a:off x="1500166" y="2782669"/>
            <a:ext cx="7000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=  </a:t>
            </a:r>
            <a:r>
              <a:rPr lang="el-GR" sz="3600" b="1" dirty="0" smtClean="0"/>
              <a:t>εκατοστά    ή  εκατοστόμετρο</a:t>
            </a:r>
            <a:endParaRPr lang="en-US" sz="3600" b="1" dirty="0"/>
          </a:p>
        </p:txBody>
      </p:sp>
      <p:sp>
        <p:nvSpPr>
          <p:cNvPr id="14" name="13 - Ορθογώνιο"/>
          <p:cNvSpPr/>
          <p:nvPr/>
        </p:nvSpPr>
        <p:spPr>
          <a:xfrm>
            <a:off x="428596" y="3659691"/>
            <a:ext cx="107433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400" b="1" dirty="0" smtClean="0"/>
              <a:t> </a:t>
            </a:r>
            <a:r>
              <a:rPr lang="en-US" sz="4400" b="1" dirty="0" smtClean="0"/>
              <a:t>dm</a:t>
            </a:r>
            <a:endParaRPr lang="el-GR" sz="4400" b="1" dirty="0" smtClean="0"/>
          </a:p>
        </p:txBody>
      </p:sp>
      <p:sp>
        <p:nvSpPr>
          <p:cNvPr id="15" name="14 - Ορθογώνιο"/>
          <p:cNvSpPr/>
          <p:nvPr/>
        </p:nvSpPr>
        <p:spPr>
          <a:xfrm>
            <a:off x="1571604" y="3782801"/>
            <a:ext cx="7000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=  </a:t>
            </a:r>
            <a:r>
              <a:rPr lang="el-GR" sz="3600" b="1" dirty="0" smtClean="0"/>
              <a:t>δέκατα  ή  δεκατόμετρα</a:t>
            </a:r>
            <a:endParaRPr lang="en-US" sz="3600" b="1" dirty="0"/>
          </a:p>
        </p:txBody>
      </p:sp>
      <p:sp>
        <p:nvSpPr>
          <p:cNvPr id="16" name="15 - Ορθογώνιο"/>
          <p:cNvSpPr/>
          <p:nvPr/>
        </p:nvSpPr>
        <p:spPr>
          <a:xfrm>
            <a:off x="357158" y="4516947"/>
            <a:ext cx="122982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400" b="1" dirty="0" smtClean="0"/>
              <a:t> </a:t>
            </a:r>
            <a:r>
              <a:rPr lang="en-US" sz="4400" b="1" dirty="0" smtClean="0"/>
              <a:t>mm</a:t>
            </a:r>
            <a:endParaRPr lang="el-GR" sz="4400" b="1" dirty="0" smtClean="0"/>
          </a:p>
        </p:txBody>
      </p:sp>
      <p:sp>
        <p:nvSpPr>
          <p:cNvPr id="17" name="16 - Ορθογώνιο"/>
          <p:cNvSpPr/>
          <p:nvPr/>
        </p:nvSpPr>
        <p:spPr>
          <a:xfrm>
            <a:off x="1500166" y="4640057"/>
            <a:ext cx="7000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=  </a:t>
            </a:r>
            <a:r>
              <a:rPr lang="el-GR" sz="3600" b="1" dirty="0" smtClean="0"/>
              <a:t>χιλιοστά   ή  χιλιοστόμετρα</a:t>
            </a:r>
            <a:endParaRPr lang="en-US" sz="3600" b="1" dirty="0"/>
          </a:p>
        </p:txBody>
      </p:sp>
      <p:sp>
        <p:nvSpPr>
          <p:cNvPr id="18" name="17 - Ορθογώνιο"/>
          <p:cNvSpPr/>
          <p:nvPr/>
        </p:nvSpPr>
        <p:spPr>
          <a:xfrm>
            <a:off x="428596" y="5445641"/>
            <a:ext cx="104227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400" b="1" dirty="0" smtClean="0"/>
              <a:t> </a:t>
            </a:r>
            <a:r>
              <a:rPr lang="en-US" sz="4400" b="1" dirty="0" smtClean="0"/>
              <a:t>km</a:t>
            </a:r>
            <a:endParaRPr lang="el-GR" sz="4400" b="1" dirty="0" smtClean="0"/>
          </a:p>
        </p:txBody>
      </p:sp>
      <p:sp>
        <p:nvSpPr>
          <p:cNvPr id="19" name="18 - Ορθογώνιο"/>
          <p:cNvSpPr/>
          <p:nvPr/>
        </p:nvSpPr>
        <p:spPr>
          <a:xfrm>
            <a:off x="1571604" y="5568751"/>
            <a:ext cx="7000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=  </a:t>
            </a:r>
            <a:r>
              <a:rPr lang="el-GR" sz="3600" b="1" dirty="0" smtClean="0"/>
              <a:t>χιλιόμετρα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1714480" y="0"/>
            <a:ext cx="4429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Απόσταση</a:t>
            </a:r>
            <a:endParaRPr lang="en-US" sz="3200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337887">
            <a:off x="6932007" y="277002"/>
            <a:ext cx="1753503" cy="148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357190" y="2013511"/>
            <a:ext cx="1142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1</a:t>
            </a:r>
            <a:r>
              <a:rPr lang="en-US" sz="3200" dirty="0" smtClean="0"/>
              <a:t>m  =    </a:t>
            </a:r>
            <a:endParaRPr lang="en-US" sz="3200" dirty="0"/>
          </a:p>
        </p:txBody>
      </p:sp>
      <p:sp>
        <p:nvSpPr>
          <p:cNvPr id="9" name="8 - TextBox"/>
          <p:cNvSpPr txBox="1"/>
          <p:nvPr/>
        </p:nvSpPr>
        <p:spPr>
          <a:xfrm>
            <a:off x="1500166" y="2000240"/>
            <a:ext cx="185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1</a:t>
            </a:r>
            <a:r>
              <a:rPr lang="en-US" sz="3200" dirty="0" smtClean="0"/>
              <a:t>0 dm</a:t>
            </a:r>
            <a:endParaRPr lang="en-US" sz="3200" dirty="0"/>
          </a:p>
        </p:txBody>
      </p:sp>
      <p:cxnSp>
        <p:nvCxnSpPr>
          <p:cNvPr id="19" name="18 - Ευθεία γραμμή σύνδεσης"/>
          <p:cNvCxnSpPr/>
          <p:nvPr/>
        </p:nvCxnSpPr>
        <p:spPr>
          <a:xfrm>
            <a:off x="0" y="4143380"/>
            <a:ext cx="9144000" cy="158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3214678" y="4572008"/>
            <a:ext cx="857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 smtClean="0"/>
              <a:t>1</a:t>
            </a:r>
            <a:r>
              <a:rPr lang="en-US" sz="3200" dirty="0" smtClean="0"/>
              <a:t>m</a:t>
            </a:r>
            <a:endParaRPr lang="en-US" sz="32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5400000">
            <a:off x="2356628" y="4143380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εία γραμμή σύνδεσης"/>
          <p:cNvCxnSpPr/>
          <p:nvPr/>
        </p:nvCxnSpPr>
        <p:spPr>
          <a:xfrm rot="5400000">
            <a:off x="1499372" y="4143380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εία γραμμή σύνδεσης"/>
          <p:cNvCxnSpPr/>
          <p:nvPr/>
        </p:nvCxnSpPr>
        <p:spPr>
          <a:xfrm rot="5400000">
            <a:off x="642910" y="4143380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- Ευθεία γραμμή σύνδεσης"/>
          <p:cNvCxnSpPr/>
          <p:nvPr/>
        </p:nvCxnSpPr>
        <p:spPr>
          <a:xfrm rot="5400000">
            <a:off x="3213884" y="4143380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- Ευθεία γραμμή σύνδεσης"/>
          <p:cNvCxnSpPr/>
          <p:nvPr/>
        </p:nvCxnSpPr>
        <p:spPr>
          <a:xfrm rot="5400000">
            <a:off x="5214148" y="4143380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- Ευθεία γραμμή σύνδεσης"/>
          <p:cNvCxnSpPr/>
          <p:nvPr/>
        </p:nvCxnSpPr>
        <p:spPr>
          <a:xfrm rot="5400000">
            <a:off x="6285718" y="4143380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4214016" y="4143380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εία γραμμή σύνδεσης"/>
          <p:cNvCxnSpPr/>
          <p:nvPr/>
        </p:nvCxnSpPr>
        <p:spPr>
          <a:xfrm rot="5400000">
            <a:off x="7285850" y="4143380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- Ευθεία γραμμή σύνδεσης"/>
          <p:cNvCxnSpPr/>
          <p:nvPr/>
        </p:nvCxnSpPr>
        <p:spPr>
          <a:xfrm rot="5400000">
            <a:off x="8214544" y="414258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8429620" y="3786190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1</a:t>
            </a:r>
            <a:r>
              <a:rPr lang="en-US" b="1" dirty="0" smtClean="0">
                <a:solidFill>
                  <a:srgbClr val="FF0000"/>
                </a:solidFill>
              </a:rPr>
              <a:t>dm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9" name="38 - TextBox"/>
          <p:cNvSpPr txBox="1"/>
          <p:nvPr/>
        </p:nvSpPr>
        <p:spPr>
          <a:xfrm>
            <a:off x="7572396" y="3845486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1</a:t>
            </a:r>
            <a:r>
              <a:rPr lang="en-US" b="1" dirty="0" smtClean="0">
                <a:solidFill>
                  <a:srgbClr val="FF0000"/>
                </a:solidFill>
              </a:rPr>
              <a:t>dm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0" name="39 - TextBox"/>
          <p:cNvSpPr txBox="1"/>
          <p:nvPr/>
        </p:nvSpPr>
        <p:spPr>
          <a:xfrm>
            <a:off x="5500694" y="3857628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1</a:t>
            </a:r>
            <a:r>
              <a:rPr lang="en-US" b="1" dirty="0" smtClean="0">
                <a:solidFill>
                  <a:srgbClr val="FF0000"/>
                </a:solidFill>
              </a:rPr>
              <a:t>dm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1" name="40 - TextBox"/>
          <p:cNvSpPr txBox="1"/>
          <p:nvPr/>
        </p:nvSpPr>
        <p:spPr>
          <a:xfrm>
            <a:off x="857224" y="3786190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1</a:t>
            </a:r>
            <a:r>
              <a:rPr lang="en-US" b="1" dirty="0" smtClean="0">
                <a:solidFill>
                  <a:srgbClr val="FF0000"/>
                </a:solidFill>
              </a:rPr>
              <a:t>dm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2" name="41 - TextBox"/>
          <p:cNvSpPr txBox="1"/>
          <p:nvPr/>
        </p:nvSpPr>
        <p:spPr>
          <a:xfrm>
            <a:off x="3357554" y="3786190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1</a:t>
            </a:r>
            <a:r>
              <a:rPr lang="en-US" b="1" dirty="0" smtClean="0">
                <a:solidFill>
                  <a:srgbClr val="FF0000"/>
                </a:solidFill>
              </a:rPr>
              <a:t>dm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25" grpId="0"/>
      <p:bldP spid="37" grpId="0"/>
      <p:bldP spid="39" grpId="0"/>
      <p:bldP spid="40" grpId="0"/>
      <p:bldP spid="41" grpId="0"/>
      <p:bldP spid="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1714480" y="0"/>
            <a:ext cx="4429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Απόσταση</a:t>
            </a:r>
            <a:endParaRPr lang="en-US" sz="3200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337887">
            <a:off x="8086069" y="148727"/>
            <a:ext cx="941490" cy="799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2857488" y="2071678"/>
            <a:ext cx="171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1</a:t>
            </a:r>
            <a:r>
              <a:rPr lang="en-US" sz="4000" b="1" dirty="0" smtClean="0">
                <a:solidFill>
                  <a:srgbClr val="FF0000"/>
                </a:solidFill>
              </a:rPr>
              <a:t>m  =   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4357686" y="2071678"/>
            <a:ext cx="1857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1</a:t>
            </a:r>
            <a:r>
              <a:rPr lang="en-US" sz="4000" b="1" dirty="0" smtClean="0">
                <a:solidFill>
                  <a:srgbClr val="FF0000"/>
                </a:solidFill>
              </a:rPr>
              <a:t>0 dm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8" name="17 - TextBox"/>
          <p:cNvSpPr txBox="1"/>
          <p:nvPr/>
        </p:nvSpPr>
        <p:spPr>
          <a:xfrm>
            <a:off x="2714612" y="3571876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8F0D8F"/>
                </a:solidFill>
              </a:rPr>
              <a:t>1</a:t>
            </a:r>
            <a:r>
              <a:rPr lang="en-US" sz="3600" b="1" dirty="0" smtClean="0">
                <a:solidFill>
                  <a:srgbClr val="8F0D8F"/>
                </a:solidFill>
              </a:rPr>
              <a:t>dm  =    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4286248" y="3786190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8F0D8F"/>
                </a:solidFill>
              </a:rPr>
              <a:t>1</a:t>
            </a:r>
            <a:r>
              <a:rPr lang="en-US" sz="3600" b="1" dirty="0" smtClean="0">
                <a:solidFill>
                  <a:srgbClr val="8F0D8F"/>
                </a:solidFill>
              </a:rPr>
              <a:t>0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4357686" y="3357562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1</a:t>
            </a:r>
            <a:endParaRPr lang="en-US" sz="3600" b="1" dirty="0">
              <a:solidFill>
                <a:srgbClr val="8F0D8F"/>
              </a:solidFill>
            </a:endParaRPr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4357686" y="3857628"/>
            <a:ext cx="71438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TextBox"/>
          <p:cNvSpPr txBox="1"/>
          <p:nvPr/>
        </p:nvSpPr>
        <p:spPr>
          <a:xfrm>
            <a:off x="5072066" y="3500438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m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2786050" y="5095228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ή</a:t>
            </a:r>
            <a:endParaRPr lang="en-US" sz="2800" dirty="0"/>
          </a:p>
        </p:txBody>
      </p:sp>
      <p:sp>
        <p:nvSpPr>
          <p:cNvPr id="29" name="28 - TextBox"/>
          <p:cNvSpPr txBox="1"/>
          <p:nvPr/>
        </p:nvSpPr>
        <p:spPr>
          <a:xfrm>
            <a:off x="3571868" y="5000636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</a:t>
            </a:r>
            <a:r>
              <a:rPr lang="en-US" sz="2800" dirty="0" smtClean="0"/>
              <a:t>dm  =    </a:t>
            </a:r>
            <a:endParaRPr lang="en-US" sz="2800" dirty="0"/>
          </a:p>
        </p:txBody>
      </p:sp>
      <p:sp>
        <p:nvSpPr>
          <p:cNvPr id="30" name="29 - TextBox"/>
          <p:cNvSpPr txBox="1"/>
          <p:nvPr/>
        </p:nvSpPr>
        <p:spPr>
          <a:xfrm>
            <a:off x="4714876" y="5000636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0,1</a:t>
            </a:r>
            <a:endParaRPr lang="en-US" sz="2800" dirty="0"/>
          </a:p>
        </p:txBody>
      </p:sp>
      <p:sp>
        <p:nvSpPr>
          <p:cNvPr id="32" name="31 - TextBox"/>
          <p:cNvSpPr txBox="1"/>
          <p:nvPr/>
        </p:nvSpPr>
        <p:spPr>
          <a:xfrm>
            <a:off x="5214942" y="5000636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8" grpId="0"/>
      <p:bldP spid="19" grpId="0"/>
      <p:bldP spid="22" grpId="0"/>
      <p:bldP spid="27" grpId="0"/>
      <p:bldP spid="28" grpId="0"/>
      <p:bldP spid="29" grpId="0"/>
      <p:bldP spid="30" grpId="0"/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1714480" y="0"/>
            <a:ext cx="4429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Απόσταση</a:t>
            </a:r>
            <a:endParaRPr lang="en-US" sz="3200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337887">
            <a:off x="8086069" y="148727"/>
            <a:ext cx="941490" cy="799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TextBox"/>
          <p:cNvSpPr txBox="1"/>
          <p:nvPr/>
        </p:nvSpPr>
        <p:spPr>
          <a:xfrm>
            <a:off x="2000232" y="1285860"/>
            <a:ext cx="171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1</a:t>
            </a:r>
            <a:r>
              <a:rPr lang="en-US" sz="4000" b="1" dirty="0" smtClean="0">
                <a:solidFill>
                  <a:srgbClr val="FF0000"/>
                </a:solidFill>
              </a:rPr>
              <a:t>m  =   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3500430" y="1285860"/>
            <a:ext cx="1857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1</a:t>
            </a:r>
            <a:r>
              <a:rPr lang="en-US" sz="4000" b="1" dirty="0" smtClean="0">
                <a:solidFill>
                  <a:srgbClr val="FF0000"/>
                </a:solidFill>
              </a:rPr>
              <a:t>0 dm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8" name="17 - TextBox"/>
          <p:cNvSpPr txBox="1"/>
          <p:nvPr/>
        </p:nvSpPr>
        <p:spPr>
          <a:xfrm>
            <a:off x="6072198" y="4357694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=</a:t>
            </a:r>
            <a:r>
              <a:rPr lang="el-GR" sz="3600" b="1" dirty="0" smtClean="0">
                <a:solidFill>
                  <a:srgbClr val="8F0D8F"/>
                </a:solidFill>
              </a:rPr>
              <a:t>  1</a:t>
            </a:r>
            <a:r>
              <a:rPr lang="en-US" sz="3600" b="1" dirty="0" smtClean="0">
                <a:solidFill>
                  <a:srgbClr val="8F0D8F"/>
                </a:solidFill>
              </a:rPr>
              <a:t>dm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4786314" y="4572008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8F0D8F"/>
                </a:solidFill>
              </a:rPr>
              <a:t>1</a:t>
            </a:r>
            <a:r>
              <a:rPr lang="en-US" sz="3600" b="1" dirty="0" smtClean="0">
                <a:solidFill>
                  <a:srgbClr val="8F0D8F"/>
                </a:solidFill>
              </a:rPr>
              <a:t>0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4857752" y="4143380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1</a:t>
            </a:r>
            <a:endParaRPr lang="en-US" sz="3600" b="1" dirty="0">
              <a:solidFill>
                <a:srgbClr val="8F0D8F"/>
              </a:solidFill>
            </a:endParaRPr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4786314" y="4643446"/>
            <a:ext cx="71438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TextBox"/>
          <p:cNvSpPr txBox="1"/>
          <p:nvPr/>
        </p:nvSpPr>
        <p:spPr>
          <a:xfrm>
            <a:off x="5500694" y="4286256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m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4572000" y="5857892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ή</a:t>
            </a:r>
            <a:endParaRPr lang="en-US" sz="2800" dirty="0"/>
          </a:p>
        </p:txBody>
      </p:sp>
      <p:sp>
        <p:nvSpPr>
          <p:cNvPr id="29" name="28 - TextBox"/>
          <p:cNvSpPr txBox="1"/>
          <p:nvPr/>
        </p:nvSpPr>
        <p:spPr>
          <a:xfrm>
            <a:off x="5286380" y="5906176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</a:t>
            </a:r>
            <a:r>
              <a:rPr lang="en-US" sz="2800" dirty="0" smtClean="0"/>
              <a:t>dm  =    </a:t>
            </a:r>
            <a:endParaRPr lang="en-US" sz="2800" dirty="0"/>
          </a:p>
        </p:txBody>
      </p:sp>
      <p:sp>
        <p:nvSpPr>
          <p:cNvPr id="30" name="29 - TextBox"/>
          <p:cNvSpPr txBox="1"/>
          <p:nvPr/>
        </p:nvSpPr>
        <p:spPr>
          <a:xfrm>
            <a:off x="6429388" y="5906176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0,1</a:t>
            </a:r>
            <a:endParaRPr lang="en-US" sz="2800" dirty="0"/>
          </a:p>
        </p:txBody>
      </p:sp>
      <p:sp>
        <p:nvSpPr>
          <p:cNvPr id="32" name="31 - TextBox"/>
          <p:cNvSpPr txBox="1"/>
          <p:nvPr/>
        </p:nvSpPr>
        <p:spPr>
          <a:xfrm>
            <a:off x="6929454" y="5906176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</a:t>
            </a:r>
            <a:endParaRPr lang="en-US" sz="2800" dirty="0"/>
          </a:p>
        </p:txBody>
      </p:sp>
      <p:sp>
        <p:nvSpPr>
          <p:cNvPr id="57" name="56 - TextBox"/>
          <p:cNvSpPr txBox="1"/>
          <p:nvPr/>
        </p:nvSpPr>
        <p:spPr>
          <a:xfrm>
            <a:off x="214282" y="2571744"/>
            <a:ext cx="7215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To 1m </a:t>
            </a:r>
            <a:r>
              <a:rPr lang="el-GR" sz="2400" dirty="0" smtClean="0"/>
              <a:t>είναι 10</a:t>
            </a:r>
            <a:r>
              <a:rPr lang="en-US" sz="2400" dirty="0" smtClean="0"/>
              <a:t>dm . </a:t>
            </a:r>
            <a:r>
              <a:rPr lang="el-GR" sz="2400" dirty="0" smtClean="0"/>
              <a:t>Όμως πόσα μέτρα είναι το 1 </a:t>
            </a:r>
            <a:r>
              <a:rPr lang="en-US" sz="2400" dirty="0" smtClean="0"/>
              <a:t>dm  </a:t>
            </a:r>
            <a:r>
              <a:rPr lang="el-GR" sz="2400" dirty="0" smtClean="0"/>
              <a:t>;;</a:t>
            </a:r>
            <a:endParaRPr lang="en-US" sz="2400" dirty="0"/>
          </a:p>
        </p:txBody>
      </p:sp>
      <p:sp>
        <p:nvSpPr>
          <p:cNvPr id="58" name="57 - TextBox"/>
          <p:cNvSpPr txBox="1"/>
          <p:nvPr/>
        </p:nvSpPr>
        <p:spPr>
          <a:xfrm>
            <a:off x="0" y="3357562"/>
            <a:ext cx="6786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Διαιρώ και τα δυο μέρη της εξίσωσης με το  10:</a:t>
            </a:r>
            <a:endParaRPr lang="en-US" dirty="0"/>
          </a:p>
        </p:txBody>
      </p:sp>
      <p:sp>
        <p:nvSpPr>
          <p:cNvPr id="59" name="58 - TextBox"/>
          <p:cNvSpPr txBox="1"/>
          <p:nvPr/>
        </p:nvSpPr>
        <p:spPr>
          <a:xfrm>
            <a:off x="142844" y="4078436"/>
            <a:ext cx="171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1</a:t>
            </a:r>
            <a:r>
              <a:rPr lang="en-US" sz="4000" b="1" dirty="0" smtClean="0">
                <a:solidFill>
                  <a:srgbClr val="FF0000"/>
                </a:solidFill>
              </a:rPr>
              <a:t>m  =   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60" name="59 - TextBox"/>
          <p:cNvSpPr txBox="1"/>
          <p:nvPr/>
        </p:nvSpPr>
        <p:spPr>
          <a:xfrm>
            <a:off x="1643042" y="4078436"/>
            <a:ext cx="1857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1</a:t>
            </a:r>
            <a:r>
              <a:rPr lang="en-US" sz="4000" b="1" dirty="0" smtClean="0">
                <a:solidFill>
                  <a:srgbClr val="FF0000"/>
                </a:solidFill>
              </a:rPr>
              <a:t>0 dm</a:t>
            </a:r>
            <a:endParaRPr lang="en-US" sz="4000" b="1" dirty="0">
              <a:solidFill>
                <a:srgbClr val="FF0000"/>
              </a:solidFill>
            </a:endParaRPr>
          </a:p>
        </p:txBody>
      </p:sp>
      <p:cxnSp>
        <p:nvCxnSpPr>
          <p:cNvPr id="65" name="64 - Ευθεία γραμμή σύνδεσης"/>
          <p:cNvCxnSpPr/>
          <p:nvPr/>
        </p:nvCxnSpPr>
        <p:spPr>
          <a:xfrm>
            <a:off x="214282" y="4643446"/>
            <a:ext cx="71438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65 - Ευθεία γραμμή σύνδεσης"/>
          <p:cNvCxnSpPr/>
          <p:nvPr/>
        </p:nvCxnSpPr>
        <p:spPr>
          <a:xfrm>
            <a:off x="1785918" y="4643446"/>
            <a:ext cx="135732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68 - TextBox"/>
          <p:cNvSpPr txBox="1"/>
          <p:nvPr/>
        </p:nvSpPr>
        <p:spPr>
          <a:xfrm>
            <a:off x="214282" y="4572008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8F0D8F"/>
                </a:solidFill>
              </a:rPr>
              <a:t>1</a:t>
            </a:r>
            <a:r>
              <a:rPr lang="en-US" sz="3600" b="1" dirty="0" smtClean="0">
                <a:solidFill>
                  <a:srgbClr val="8F0D8F"/>
                </a:solidFill>
              </a:rPr>
              <a:t>0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70" name="69 - TextBox"/>
          <p:cNvSpPr txBox="1"/>
          <p:nvPr/>
        </p:nvSpPr>
        <p:spPr>
          <a:xfrm>
            <a:off x="2000232" y="4572008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8F0D8F"/>
                </a:solidFill>
              </a:rPr>
              <a:t>1</a:t>
            </a:r>
            <a:r>
              <a:rPr lang="en-US" sz="3600" b="1" dirty="0" smtClean="0">
                <a:solidFill>
                  <a:srgbClr val="8F0D8F"/>
                </a:solidFill>
              </a:rPr>
              <a:t>0</a:t>
            </a:r>
            <a:endParaRPr lang="en-US" sz="3600" b="1" dirty="0">
              <a:solidFill>
                <a:srgbClr val="8F0D8F"/>
              </a:solidFill>
            </a:endParaRPr>
          </a:p>
        </p:txBody>
      </p:sp>
      <p:cxnSp>
        <p:nvCxnSpPr>
          <p:cNvPr id="72" name="71 - Ευθεία γραμμή σύνδεσης"/>
          <p:cNvCxnSpPr/>
          <p:nvPr/>
        </p:nvCxnSpPr>
        <p:spPr>
          <a:xfrm rot="5400000">
            <a:off x="1714480" y="4143380"/>
            <a:ext cx="571504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73 - Ευθεία γραμμή σύνδεσης"/>
          <p:cNvCxnSpPr/>
          <p:nvPr/>
        </p:nvCxnSpPr>
        <p:spPr>
          <a:xfrm rot="10800000" flipH="1">
            <a:off x="2143108" y="4786322"/>
            <a:ext cx="357190" cy="3946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2" grpId="0"/>
      <p:bldP spid="27" grpId="0"/>
      <p:bldP spid="28" grpId="0"/>
      <p:bldP spid="29" grpId="0"/>
      <p:bldP spid="30" grpId="0"/>
      <p:bldP spid="32" grpId="0"/>
      <p:bldP spid="57" grpId="0"/>
      <p:bldP spid="58" grpId="0"/>
      <p:bldP spid="59" grpId="0"/>
      <p:bldP spid="60" grpId="0"/>
      <p:bldP spid="69" grpId="0"/>
      <p:bldP spid="7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1714480" y="0"/>
            <a:ext cx="4429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Απόσταση</a:t>
            </a:r>
            <a:endParaRPr lang="en-US" sz="3200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337887">
            <a:off x="8086069" y="148727"/>
            <a:ext cx="941490" cy="799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3" name="32 - TextBox"/>
          <p:cNvSpPr txBox="1"/>
          <p:nvPr/>
        </p:nvSpPr>
        <p:spPr>
          <a:xfrm>
            <a:off x="2428892" y="1869506"/>
            <a:ext cx="26430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1</a:t>
            </a:r>
            <a:r>
              <a:rPr lang="en-US" sz="3600" b="1" dirty="0" smtClean="0">
                <a:solidFill>
                  <a:srgbClr val="FF0000"/>
                </a:solidFill>
              </a:rPr>
              <a:t>m  =   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4" name="33 - TextBox"/>
          <p:cNvSpPr txBox="1"/>
          <p:nvPr/>
        </p:nvSpPr>
        <p:spPr>
          <a:xfrm>
            <a:off x="3714744" y="1857364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1</a:t>
            </a:r>
            <a:r>
              <a:rPr lang="en-US" sz="3600" b="1" dirty="0" smtClean="0">
                <a:solidFill>
                  <a:srgbClr val="FF0000"/>
                </a:solidFill>
              </a:rPr>
              <a:t>0</a:t>
            </a:r>
            <a:r>
              <a:rPr lang="el-GR" sz="3600" b="1" dirty="0" smtClean="0">
                <a:solidFill>
                  <a:srgbClr val="FF0000"/>
                </a:solidFill>
              </a:rPr>
              <a:t>0</a:t>
            </a:r>
            <a:r>
              <a:rPr lang="en-US" sz="3600" b="1" dirty="0" smtClean="0">
                <a:solidFill>
                  <a:srgbClr val="FF0000"/>
                </a:solidFill>
              </a:rPr>
              <a:t> cm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5" name="34 - TextBox"/>
          <p:cNvSpPr txBox="1"/>
          <p:nvPr/>
        </p:nvSpPr>
        <p:spPr>
          <a:xfrm>
            <a:off x="2571704" y="3548722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8F0D8F"/>
                </a:solidFill>
              </a:rPr>
              <a:t>1</a:t>
            </a:r>
            <a:r>
              <a:rPr lang="en-US" sz="3600" b="1" dirty="0" smtClean="0">
                <a:solidFill>
                  <a:srgbClr val="8F0D8F"/>
                </a:solidFill>
              </a:rPr>
              <a:t>cm  =    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4071934" y="3786190"/>
            <a:ext cx="928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8F0D8F"/>
                </a:solidFill>
              </a:rPr>
              <a:t>1</a:t>
            </a:r>
            <a:r>
              <a:rPr lang="en-US" sz="3600" b="1" dirty="0" smtClean="0">
                <a:solidFill>
                  <a:srgbClr val="8F0D8F"/>
                </a:solidFill>
              </a:rPr>
              <a:t>00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37" name="36 - TextBox"/>
          <p:cNvSpPr txBox="1"/>
          <p:nvPr/>
        </p:nvSpPr>
        <p:spPr>
          <a:xfrm>
            <a:off x="4214810" y="3286124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1</a:t>
            </a:r>
            <a:endParaRPr lang="en-US" sz="3600" b="1" dirty="0">
              <a:solidFill>
                <a:srgbClr val="8F0D8F"/>
              </a:solidFill>
            </a:endParaRPr>
          </a:p>
        </p:txBody>
      </p:sp>
      <p:cxnSp>
        <p:nvCxnSpPr>
          <p:cNvPr id="38" name="37 - Ευθεία γραμμή σύνδεσης"/>
          <p:cNvCxnSpPr/>
          <p:nvPr/>
        </p:nvCxnSpPr>
        <p:spPr>
          <a:xfrm>
            <a:off x="4143372" y="3857628"/>
            <a:ext cx="78581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5000628" y="3571876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m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40" name="39 - TextBox"/>
          <p:cNvSpPr txBox="1"/>
          <p:nvPr/>
        </p:nvSpPr>
        <p:spPr>
          <a:xfrm>
            <a:off x="3857620" y="5572140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ή</a:t>
            </a:r>
            <a:endParaRPr lang="en-US" sz="2800" dirty="0"/>
          </a:p>
        </p:txBody>
      </p:sp>
      <p:sp>
        <p:nvSpPr>
          <p:cNvPr id="41" name="40 - TextBox"/>
          <p:cNvSpPr txBox="1"/>
          <p:nvPr/>
        </p:nvSpPr>
        <p:spPr>
          <a:xfrm>
            <a:off x="4643438" y="5643578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</a:t>
            </a:r>
            <a:r>
              <a:rPr lang="en-US" sz="2800" dirty="0" smtClean="0"/>
              <a:t>cm  =    </a:t>
            </a:r>
            <a:endParaRPr lang="en-US" sz="2800" dirty="0"/>
          </a:p>
        </p:txBody>
      </p:sp>
      <p:sp>
        <p:nvSpPr>
          <p:cNvPr id="42" name="41 - TextBox"/>
          <p:cNvSpPr txBox="1"/>
          <p:nvPr/>
        </p:nvSpPr>
        <p:spPr>
          <a:xfrm>
            <a:off x="5786446" y="5643578"/>
            <a:ext cx="928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0,</a:t>
            </a:r>
            <a:r>
              <a:rPr lang="en-US" sz="2800" dirty="0" smtClean="0"/>
              <a:t>0</a:t>
            </a:r>
            <a:r>
              <a:rPr lang="el-GR" sz="2800" dirty="0" smtClean="0"/>
              <a:t>1</a:t>
            </a:r>
            <a:endParaRPr lang="en-US" sz="2800" dirty="0"/>
          </a:p>
        </p:txBody>
      </p:sp>
      <p:sp>
        <p:nvSpPr>
          <p:cNvPr id="43" name="42 - TextBox"/>
          <p:cNvSpPr txBox="1"/>
          <p:nvPr/>
        </p:nvSpPr>
        <p:spPr>
          <a:xfrm>
            <a:off x="6572296" y="5643578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  <p:bldP spid="37" grpId="0"/>
      <p:bldP spid="39" grpId="0"/>
      <p:bldP spid="40" grpId="0"/>
      <p:bldP spid="41" grpId="0"/>
      <p:bldP spid="42" grpId="0"/>
      <p:bldP spid="43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2288</TotalTime>
  <Words>1108</Words>
  <PresentationFormat>Προβολή στην οθόνη (4:3)</PresentationFormat>
  <Paragraphs>321</Paragraphs>
  <Slides>38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38</vt:i4>
      </vt:variant>
    </vt:vector>
  </HeadingPairs>
  <TitlesOfParts>
    <vt:vector size="39" baseType="lpstr">
      <vt:lpstr>Θέμα του Office</vt:lpstr>
      <vt:lpstr>ΕΜΒΑΔΟΝ ΕΠΙΠΕΔΗΣ ΕΠΙΦΑΝΕΙΑΣ 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  <vt:lpstr>Διαφάνεια 25</vt:lpstr>
      <vt:lpstr>Διαφάνεια 26</vt:lpstr>
      <vt:lpstr>Διαφάνεια 27</vt:lpstr>
      <vt:lpstr>Διαφάνεια 28</vt:lpstr>
      <vt:lpstr>Διαφάνεια 29</vt:lpstr>
      <vt:lpstr>Διαφάνεια 30</vt:lpstr>
      <vt:lpstr>Διαφάνεια 31</vt:lpstr>
      <vt:lpstr>Διαφάνεια 32</vt:lpstr>
      <vt:lpstr>Διαφάνεια 33</vt:lpstr>
      <vt:lpstr>Διαφάνεια 34</vt:lpstr>
      <vt:lpstr>Διαφάνεια 35</vt:lpstr>
      <vt:lpstr>Διαφάνεια 36</vt:lpstr>
      <vt:lpstr>Διαφάνεια 37</vt:lpstr>
      <vt:lpstr>Διαφάνεια 38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ΜΑΖΑ       -     ΒΑΡΟΣ (ή ΒΑΡΥΤΗΤΑ)</dc:title>
  <dc:creator>Panorea</dc:creator>
  <cp:lastModifiedBy>Panorea</cp:lastModifiedBy>
  <cp:revision>507</cp:revision>
  <dcterms:created xsi:type="dcterms:W3CDTF">2020-04-07T16:42:53Z</dcterms:created>
  <dcterms:modified xsi:type="dcterms:W3CDTF">2020-11-14T10:15:49Z</dcterms:modified>
</cp:coreProperties>
</file>