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9" r:id="rId2"/>
    <p:sldId id="340" r:id="rId3"/>
    <p:sldId id="341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42" r:id="rId12"/>
    <p:sldId id="335" r:id="rId13"/>
    <p:sldId id="336" r:id="rId14"/>
    <p:sldId id="346" r:id="rId15"/>
    <p:sldId id="281" r:id="rId16"/>
    <p:sldId id="337" r:id="rId17"/>
    <p:sldId id="338" r:id="rId18"/>
    <p:sldId id="294" r:id="rId19"/>
    <p:sldId id="317" r:id="rId20"/>
    <p:sldId id="318" r:id="rId21"/>
    <p:sldId id="316" r:id="rId22"/>
    <p:sldId id="313" r:id="rId23"/>
    <p:sldId id="319" r:id="rId24"/>
    <p:sldId id="320" r:id="rId25"/>
    <p:sldId id="321" r:id="rId26"/>
    <p:sldId id="326" r:id="rId27"/>
    <p:sldId id="327" r:id="rId28"/>
    <p:sldId id="348" r:id="rId29"/>
    <p:sldId id="349" r:id="rId30"/>
    <p:sldId id="322" r:id="rId31"/>
    <p:sldId id="323" r:id="rId32"/>
    <p:sldId id="325" r:id="rId33"/>
    <p:sldId id="343" r:id="rId34"/>
    <p:sldId id="344" r:id="rId35"/>
    <p:sldId id="345" r:id="rId36"/>
    <p:sldId id="324" r:id="rId37"/>
    <p:sldId id="347" r:id="rId38"/>
    <p:sldId id="350" r:id="rId39"/>
    <p:sldId id="351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E9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6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8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714348" y="1142984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</a:t>
            </a:r>
            <a:r>
              <a:rPr lang="el-GR" sz="2400" b="1" dirty="0" smtClean="0">
                <a:solidFill>
                  <a:srgbClr val="FF0000"/>
                </a:solidFill>
              </a:rPr>
              <a:t>πολλαπλασιάζω</a:t>
            </a:r>
            <a:r>
              <a:rPr lang="el-GR" sz="2400" dirty="0" smtClean="0"/>
              <a:t>  (ή διαιρώ) δύο αριθμούς που έχουν ίδιο πρόσημο  (</a:t>
            </a:r>
            <a:r>
              <a:rPr lang="el-GR" sz="24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400" dirty="0" smtClean="0"/>
              <a:t>)…τότε στο αποτέλεσμα που βρίσκω βάζω το πρόσημο συν  +</a:t>
            </a:r>
            <a:endParaRPr lang="en-US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0" y="407194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 (-6)  =  +12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endCxn id="20" idx="1"/>
          </p:cNvCxnSpPr>
          <p:nvPr/>
        </p:nvCxnSpPr>
        <p:spPr>
          <a:xfrm flipV="1">
            <a:off x="3500430" y="4008270"/>
            <a:ext cx="714380" cy="34942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214810" y="3500438"/>
            <a:ext cx="4572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αριθμοί  2  και  6  έχουν ίδιο πρόσημο,   άρα στο αποτέλεσμα βάζω το πρόσημο συν  +</a:t>
            </a:r>
            <a:endParaRPr lang="en-US" sz="20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714348" y="629948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42910" y="58115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-4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642910" y="63116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-2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285852" y="59775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=</a:t>
            </a:r>
            <a:endParaRPr lang="en-US" sz="2800" dirty="0">
              <a:solidFill>
                <a:srgbClr val="002060"/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214546" y="632263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143108" y="583471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143108" y="63347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714480" y="592933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2786050" y="600076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=</a:t>
            </a:r>
            <a:endParaRPr lang="en-US" sz="2800" dirty="0">
              <a:solidFill>
                <a:srgbClr val="002060"/>
              </a:solidFill>
            </a:endParaRPr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3214678" y="632263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3143240" y="583471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3143240" y="63347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flipV="1">
            <a:off x="1071538" y="5500702"/>
            <a:ext cx="3643338" cy="4923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5214950"/>
            <a:ext cx="3857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αριθμοί  4  και  2 έχουν ίδιο πρόσημο,   άρα μπροστά από το κλάσμα βάζω συν   +</a:t>
            </a:r>
            <a:endParaRPr lang="en-US" sz="2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072330" y="229248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071670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500298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643174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2643174" y="486425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2643174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0" name="109 - Ορθογώνιο"/>
          <p:cNvSpPr/>
          <p:nvPr/>
        </p:nvSpPr>
        <p:spPr>
          <a:xfrm>
            <a:off x="3000364" y="424757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286116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00364" y="47928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4214810" y="44356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5000628" y="479281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5357818" y="472137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5143504" y="42213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>
            <a:off x="785786" y="493569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857224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928662" y="48642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571604" y="450706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071670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500298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643174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6572264" y="2493812"/>
            <a:ext cx="107157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6572264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6929454" y="187712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215206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6929454" y="242237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7786710" y="2071678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 5</a:t>
            </a:r>
            <a:endParaRPr lang="en-US" sz="4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6822297" y="267890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6607983" y="196452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0" y="500063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1214414" y="4957716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5214950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428596" y="4786322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endParaRPr lang="en-US" sz="2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571472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sp>
        <p:nvSpPr>
          <p:cNvPr id="88" name="87 - Ορθογώνιο"/>
          <p:cNvSpPr/>
          <p:nvPr/>
        </p:nvSpPr>
        <p:spPr>
          <a:xfrm>
            <a:off x="2786050" y="492919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91" name="90 - TextBox"/>
          <p:cNvSpPr txBox="1"/>
          <p:nvPr/>
        </p:nvSpPr>
        <p:spPr>
          <a:xfrm>
            <a:off x="1571604" y="478632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12(</a:t>
            </a:r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1785918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cxnSp>
        <p:nvCxnSpPr>
          <p:cNvPr id="97" name="96 - Ευθεία γραμμή σύνδεσης"/>
          <p:cNvCxnSpPr/>
          <p:nvPr/>
        </p:nvCxnSpPr>
        <p:spPr>
          <a:xfrm>
            <a:off x="1643042" y="5213362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Ορθογώνιο"/>
          <p:cNvSpPr/>
          <p:nvPr/>
        </p:nvSpPr>
        <p:spPr>
          <a:xfrm>
            <a:off x="4415700" y="488627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3201254" y="474340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12(</a:t>
            </a:r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3415568" y="524346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>
            <a:off x="3272692" y="5170442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- Ευθεία γραμμή σύνδεσης"/>
          <p:cNvCxnSpPr/>
          <p:nvPr/>
        </p:nvCxnSpPr>
        <p:spPr>
          <a:xfrm rot="5400000" flipH="1" flipV="1">
            <a:off x="3321835" y="4822041"/>
            <a:ext cx="285752" cy="214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- Ευθεία γραμμή σύνδεσης"/>
          <p:cNvCxnSpPr/>
          <p:nvPr/>
        </p:nvCxnSpPr>
        <p:spPr>
          <a:xfrm rot="5400000" flipH="1" flipV="1">
            <a:off x="3536149" y="5393545"/>
            <a:ext cx="21431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4714876" y="4886278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endParaRPr lang="en-US" sz="2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77" grpId="0"/>
      <p:bldP spid="80" grpId="0"/>
      <p:bldP spid="81" grpId="0"/>
      <p:bldP spid="82" grpId="0"/>
      <p:bldP spid="41" grpId="0"/>
      <p:bldP spid="43" grpId="0"/>
      <p:bldP spid="44" grpId="0"/>
      <p:bldP spid="47" grpId="0"/>
      <p:bldP spid="48" grpId="0"/>
      <p:bldP spid="54" grpId="0"/>
      <p:bldP spid="55" grpId="0"/>
      <p:bldP spid="58" grpId="0"/>
      <p:bldP spid="59" grpId="0"/>
      <p:bldP spid="88" grpId="0"/>
      <p:bldP spid="91" grpId="0"/>
      <p:bldP spid="92" grpId="0"/>
      <p:bldP spid="100" grpId="0"/>
      <p:bldP spid="101" grpId="0"/>
      <p:bldP spid="102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000100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21431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714348" y="207167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-32" y="2526565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06" y="1883623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42844" y="2455127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858016" y="235743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643174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000232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071670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143108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>
            <a:stCxn id="121" idx="3"/>
          </p:cNvCxnSpPr>
          <p:nvPr/>
        </p:nvCxnSpPr>
        <p:spPr>
          <a:xfrm>
            <a:off x="3055258" y="4848019"/>
            <a:ext cx="1945370" cy="4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3071802" y="421481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110" name="109 - Ορθογώνιο"/>
          <p:cNvSpPr/>
          <p:nvPr/>
        </p:nvSpPr>
        <p:spPr>
          <a:xfrm>
            <a:off x="3428992" y="414338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643306" y="42148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</a:t>
            </a:r>
            <a:r>
              <a:rPr lang="en-US" sz="4000" b="1" dirty="0" smtClean="0"/>
              <a:t>2</a:t>
            </a:r>
            <a:r>
              <a:rPr lang="el-GR" sz="4000" b="1" dirty="0" smtClean="0"/>
              <a:t> +</a:t>
            </a:r>
            <a:r>
              <a:rPr lang="en-US" sz="4000" b="1" dirty="0" smtClean="0"/>
              <a:t>x)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929058" y="477982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5286380" y="435769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6072198" y="4786322"/>
            <a:ext cx="192882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6929454" y="47083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6286512" y="407194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 8 + 4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 flipV="1">
            <a:off x="785786" y="4929198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714348" y="4214818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+ x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1214414" y="485776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2500298" y="44940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714480" y="293542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357422" y="30068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57158" y="3357562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428596" y="3214686"/>
            <a:ext cx="1058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y</a:t>
            </a:r>
            <a:r>
              <a:rPr lang="el-GR" sz="4000" b="1" dirty="0" smtClean="0"/>
              <a:t> +3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143240" y="3351068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143240" y="27146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00430" y="2734385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786182" y="271462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214678" y="3286124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y  +3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857752" y="29289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643570" y="336405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500694" y="32926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y +3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715008" y="25782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6x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85720" y="114298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2060"/>
                </a:solidFill>
              </a:rPr>
              <a:t>5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l-GR" sz="4000" b="1" baseline="30000" dirty="0" smtClean="0">
                <a:solidFill>
                  <a:srgbClr val="002060"/>
                </a:solidFill>
              </a:rPr>
              <a:t>.</a:t>
            </a:r>
            <a:r>
              <a:rPr lang="el-GR" sz="4000" b="1" dirty="0" smtClean="0">
                <a:solidFill>
                  <a:srgbClr val="002060"/>
                </a:solidFill>
              </a:rPr>
              <a:t>(-2</a:t>
            </a:r>
            <a:r>
              <a:rPr lang="en-US" sz="4000" b="1" dirty="0" smtClean="0">
                <a:solidFill>
                  <a:srgbClr val="002060"/>
                </a:solidFill>
              </a:rPr>
              <a:t>) =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000232" y="1142984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2060"/>
                </a:solidFill>
              </a:rPr>
              <a:t>-10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000364" y="285728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παραδείγματα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14282" y="292893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4 </a:t>
            </a:r>
            <a:r>
              <a:rPr lang="el-GR" sz="4000" b="1" baseline="30000" dirty="0" smtClean="0">
                <a:solidFill>
                  <a:srgbClr val="002060"/>
                </a:solidFill>
              </a:rPr>
              <a:t>.</a:t>
            </a:r>
            <a:r>
              <a:rPr lang="el-GR" sz="4000" b="1" dirty="0" smtClean="0">
                <a:solidFill>
                  <a:srgbClr val="002060"/>
                </a:solidFill>
              </a:rPr>
              <a:t>(-2</a:t>
            </a:r>
            <a:r>
              <a:rPr lang="en-US" sz="4000" b="1" dirty="0" smtClean="0">
                <a:solidFill>
                  <a:srgbClr val="002060"/>
                </a:solidFill>
              </a:rPr>
              <a:t>x) =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2143108" y="2928934"/>
            <a:ext cx="837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2060"/>
                </a:solidFill>
              </a:rPr>
              <a:t>-</a:t>
            </a:r>
            <a:r>
              <a:rPr lang="en-US" sz="4000" b="1" dirty="0" smtClean="0">
                <a:solidFill>
                  <a:srgbClr val="002060"/>
                </a:solidFill>
              </a:rPr>
              <a:t>8x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57158" y="4286256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-6 </a:t>
            </a:r>
            <a:r>
              <a:rPr lang="el-GR" sz="4000" b="1" baseline="30000" dirty="0" smtClean="0">
                <a:solidFill>
                  <a:srgbClr val="002060"/>
                </a:solidFill>
              </a:rPr>
              <a:t>.</a:t>
            </a:r>
            <a:r>
              <a:rPr lang="el-GR" sz="4000" b="1" dirty="0" smtClean="0">
                <a:solidFill>
                  <a:srgbClr val="002060"/>
                </a:solidFill>
              </a:rPr>
              <a:t>(-</a:t>
            </a:r>
            <a:r>
              <a:rPr lang="en-US" sz="4000" b="1" dirty="0" smtClean="0">
                <a:solidFill>
                  <a:srgbClr val="002060"/>
                </a:solidFill>
              </a:rPr>
              <a:t>x) =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2285984" y="4286256"/>
            <a:ext cx="6799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6x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57158" y="56435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2060"/>
                </a:solidFill>
              </a:rPr>
              <a:t>.</a:t>
            </a:r>
            <a:r>
              <a:rPr lang="el-GR" sz="4000" b="1" dirty="0" smtClean="0">
                <a:solidFill>
                  <a:srgbClr val="002060"/>
                </a:solidFill>
              </a:rPr>
              <a:t>(</a:t>
            </a:r>
            <a:r>
              <a:rPr lang="en-US" sz="4000" b="1" dirty="0" smtClean="0">
                <a:solidFill>
                  <a:srgbClr val="002060"/>
                </a:solidFill>
              </a:rPr>
              <a:t>8x) =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2285984" y="5643578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2060"/>
                </a:solidFill>
              </a:rPr>
              <a:t>-</a:t>
            </a:r>
            <a:r>
              <a:rPr lang="en-US" sz="4000" b="1" dirty="0" smtClean="0">
                <a:solidFill>
                  <a:srgbClr val="002060"/>
                </a:solidFill>
              </a:rPr>
              <a:t>16x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6" grpId="0"/>
      <p:bldP spid="17" grpId="0"/>
      <p:bldP spid="19" grpId="0"/>
      <p:bldP spid="20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28 - Επεξήγηση με σύννεφο"/>
          <p:cNvSpPr/>
          <p:nvPr/>
        </p:nvSpPr>
        <p:spPr>
          <a:xfrm>
            <a:off x="0" y="0"/>
            <a:ext cx="8001024" cy="4286256"/>
          </a:xfrm>
          <a:prstGeom prst="cloudCallout">
            <a:avLst>
              <a:gd name="adj1" fmla="val 34086"/>
              <a:gd name="adj2" fmla="val 755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3571868" y="5715016"/>
            <a:ext cx="5072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Όλες οι παραπάνω σχέσεις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εξισώσεις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428728" y="142873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3</a:t>
            </a:r>
            <a:r>
              <a:rPr lang="en-US" sz="2800" b="1" dirty="0" smtClean="0"/>
              <a:t>x  - 2 = 6x</a:t>
            </a:r>
            <a:endParaRPr lang="en-US" sz="28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1285852" y="292893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  - 2 = 3x y</a:t>
            </a:r>
            <a:r>
              <a:rPr lang="en-US" sz="2800" b="1" baseline="30000" dirty="0" smtClean="0"/>
              <a:t>2  </a:t>
            </a:r>
            <a:r>
              <a:rPr lang="en-US" sz="2800" b="1" dirty="0" smtClean="0"/>
              <a:t> - x</a:t>
            </a:r>
            <a:endParaRPr lang="en-US" sz="28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4929190" y="100010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r>
              <a:rPr lang="en-US" sz="2800" b="1" baseline="30000" dirty="0" smtClean="0"/>
              <a:t>3</a:t>
            </a:r>
            <a:r>
              <a:rPr lang="en-US" sz="2800" b="1" dirty="0" smtClean="0"/>
              <a:t>  - 2 = 6</a:t>
            </a:r>
            <a:endParaRPr lang="en-US" sz="28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6248" y="407194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285992"/>
            <a:ext cx="984978" cy="7559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857356" y="1214422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+ 5</a:t>
            </a:r>
            <a:r>
              <a:rPr lang="en-US" sz="4000" b="1" dirty="0" smtClean="0"/>
              <a:t>x</a:t>
            </a:r>
            <a:r>
              <a:rPr lang="el-GR" sz="4000" b="1" dirty="0" smtClean="0"/>
              <a:t>     - 7    =    </a:t>
            </a:r>
            <a:r>
              <a:rPr lang="en-US" sz="4000" b="1" dirty="0" smtClean="0"/>
              <a:t>-</a:t>
            </a:r>
            <a:r>
              <a:rPr lang="el-GR" sz="4000" b="1" dirty="0" smtClean="0"/>
              <a:t>  </a:t>
            </a:r>
            <a:r>
              <a:rPr lang="en-US" sz="4000" b="1" dirty="0" smtClean="0"/>
              <a:t>x </a:t>
            </a:r>
            <a:r>
              <a:rPr lang="el-GR" sz="4000" b="1" dirty="0" smtClean="0"/>
              <a:t>  –   2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785918" y="1142984"/>
            <a:ext cx="107157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342900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Όρος εξίσωσης</a:t>
            </a:r>
            <a:endParaRPr lang="en-US" sz="20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250133" y="2393149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6357950" y="1214422"/>
            <a:ext cx="785818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5400000">
            <a:off x="5715008" y="2571744"/>
            <a:ext cx="1785950" cy="50006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715008" y="364331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Όρος εξίσωσης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3357554" y="1214422"/>
            <a:ext cx="857256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1214422"/>
            <a:ext cx="500066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5400000">
            <a:off x="2071670" y="2143116"/>
            <a:ext cx="1571636" cy="128588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4929190" y="2643182"/>
            <a:ext cx="1643074" cy="35719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9" grpId="0" animBg="1"/>
      <p:bldP spid="32" grpId="0"/>
      <p:bldP spid="33" grpId="0"/>
      <p:bldP spid="11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857356" y="1214422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+ 5</a:t>
            </a:r>
            <a:r>
              <a:rPr lang="en-US" sz="4000" b="1" dirty="0" smtClean="0"/>
              <a:t>x</a:t>
            </a:r>
            <a:r>
              <a:rPr lang="el-GR" sz="4000" b="1" dirty="0" smtClean="0"/>
              <a:t>     - 7    =    </a:t>
            </a:r>
            <a:r>
              <a:rPr lang="en-US" sz="4000" b="1" dirty="0" smtClean="0"/>
              <a:t>-</a:t>
            </a:r>
            <a:r>
              <a:rPr lang="el-GR" sz="4000" b="1" dirty="0" smtClean="0"/>
              <a:t>  </a:t>
            </a:r>
            <a:r>
              <a:rPr lang="en-US" sz="4000" b="1" dirty="0" smtClean="0"/>
              <a:t>x </a:t>
            </a:r>
            <a:r>
              <a:rPr lang="el-GR" sz="4000" b="1" dirty="0" smtClean="0"/>
              <a:t>  –   2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785918" y="1142984"/>
            <a:ext cx="107157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342900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Άγνωστος όρος</a:t>
            </a:r>
            <a:endParaRPr lang="en-US" sz="20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250133" y="2393149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6000760" y="1214422"/>
            <a:ext cx="1143008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6643702" y="2143116"/>
            <a:ext cx="1643074" cy="121444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214942" y="364331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Άγνωστος όρος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3357554" y="1214422"/>
            <a:ext cx="857256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000628" y="1214422"/>
            <a:ext cx="785818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>
            <a:endCxn id="21" idx="0"/>
          </p:cNvCxnSpPr>
          <p:nvPr/>
        </p:nvCxnSpPr>
        <p:spPr>
          <a:xfrm rot="16200000" flipH="1">
            <a:off x="2982504" y="2661041"/>
            <a:ext cx="1643074" cy="17859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4929190" y="2643182"/>
            <a:ext cx="1643074" cy="35719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286116" y="3571876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Γνωστός όρος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7643834" y="3571876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Γνωστός όρος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9" grpId="0" animBg="1"/>
      <p:bldP spid="32" grpId="0"/>
      <p:bldP spid="33" grpId="0"/>
      <p:bldP spid="11" grpId="0" animBg="1"/>
      <p:bldP spid="15" grpId="0" animBg="1"/>
      <p:bldP spid="21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857356" y="1214422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+ 5</a:t>
            </a:r>
            <a:r>
              <a:rPr lang="en-US" sz="4000" b="1" dirty="0" smtClean="0"/>
              <a:t>x</a:t>
            </a:r>
            <a:r>
              <a:rPr lang="el-GR" sz="4000" b="1" dirty="0" smtClean="0"/>
              <a:t> - 2   =   </a:t>
            </a:r>
            <a:r>
              <a:rPr lang="en-US" sz="4000" b="1" dirty="0" smtClean="0"/>
              <a:t>-</a:t>
            </a:r>
            <a:r>
              <a:rPr lang="el-GR" sz="4000" b="1" dirty="0" smtClean="0"/>
              <a:t>  </a:t>
            </a:r>
            <a:r>
              <a:rPr lang="en-US" sz="4000" b="1" dirty="0" smtClean="0"/>
              <a:t>x </a:t>
            </a:r>
            <a:r>
              <a:rPr lang="el-GR" sz="4000" b="1" dirty="0" smtClean="0"/>
              <a:t>  –  2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785918" y="928670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3429000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678761" y="2393149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4286248" y="785794"/>
            <a:ext cx="214314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143504" y="2500306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00628" y="364331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9" grpId="0" animBg="1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857356" y="1214422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785918" y="928670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3429000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678761" y="2393149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4286248" y="785794"/>
            <a:ext cx="214314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143504" y="2500306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00628" y="364331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9" grpId="0" animBg="1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428596" y="107154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</a:t>
            </a:r>
            <a:r>
              <a:rPr lang="el-GR" sz="2000" b="1" dirty="0" smtClean="0">
                <a:solidFill>
                  <a:srgbClr val="FF0000"/>
                </a:solidFill>
              </a:rPr>
              <a:t>πολλαπλασιάζω</a:t>
            </a:r>
            <a:r>
              <a:rPr lang="el-GR" sz="2000" dirty="0" smtClean="0"/>
              <a:t>  (ή διαιρώ)  δύο  αριθμούς που έχουν </a:t>
            </a:r>
            <a:r>
              <a:rPr lang="el-GR" sz="2000" u="sng" dirty="0" smtClean="0"/>
              <a:t>διαφορετικό πρόσημο (</a:t>
            </a:r>
            <a:r>
              <a:rPr lang="el-GR" sz="2000" b="1" u="sng" dirty="0" err="1" smtClean="0">
                <a:solidFill>
                  <a:srgbClr val="FF0000"/>
                </a:solidFill>
              </a:rPr>
              <a:t>ετερόσημοι</a:t>
            </a:r>
            <a:r>
              <a:rPr lang="el-GR" sz="2000" dirty="0" smtClean="0"/>
              <a:t>)…τότε στο αποτέλεσμα που βρίσκω βάζω το πρόσημο μείον  -  </a:t>
            </a:r>
            <a:endParaRPr lang="en-US" sz="20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2285992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0" y="3286124"/>
            <a:ext cx="3286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(+6)  = 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428992" y="3429000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286248" y="3071810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αριθμοί  2  και  6  έχουν διαφορετικό πρόσημο άρα   στο   αποτέλεσμα που βρίσκω βάζω πλην -  </a:t>
            </a:r>
            <a:endParaRPr lang="en-US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571472" y="58708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500034" y="538293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-4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500034" y="588299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+2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142976" y="554896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=</a:t>
            </a:r>
            <a:endParaRPr lang="en-US" sz="2800" dirty="0">
              <a:solidFill>
                <a:srgbClr val="002060"/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2000232" y="584575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53578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1928794" y="585789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1571604" y="557214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endParaRPr lang="en-US" sz="2800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flipV="1">
            <a:off x="928662" y="5072074"/>
            <a:ext cx="3643338" cy="4923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4643438" y="4786322"/>
            <a:ext cx="385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αριθμοί  4  και  2 έχουν διαφορετικό πρόσημο,   άρα μπροστά από το κλάσμα βάζω </a:t>
            </a:r>
            <a:r>
              <a:rPr lang="el-GR" sz="2000" dirty="0" err="1" smtClean="0"/>
              <a:t>μειον</a:t>
            </a:r>
            <a:r>
              <a:rPr lang="el-GR" sz="2000" dirty="0" smtClean="0"/>
              <a:t>  </a:t>
            </a:r>
            <a:r>
              <a:rPr lang="el-GR" sz="2000" b="1" dirty="0" smtClean="0"/>
              <a:t> -</a:t>
            </a:r>
            <a:endParaRPr lang="en-US" sz="20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64304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28 - Επεξήγηση με σύννεφο"/>
          <p:cNvSpPr/>
          <p:nvPr/>
        </p:nvSpPr>
        <p:spPr>
          <a:xfrm>
            <a:off x="714348" y="714356"/>
            <a:ext cx="6643734" cy="3429024"/>
          </a:xfrm>
          <a:prstGeom prst="cloudCallout">
            <a:avLst>
              <a:gd name="adj1" fmla="val 11923"/>
              <a:gd name="adj2" fmla="val 8825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714348" y="5500702"/>
            <a:ext cx="7143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Όλες οι παραπάνω εξισώσεις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εξισώσεις πρώτου βαθμού , </a:t>
            </a:r>
            <a:r>
              <a:rPr lang="el-GR" sz="2400" b="1" dirty="0" smtClean="0"/>
              <a:t>γιατί ο άγνωστος (</a:t>
            </a:r>
            <a:r>
              <a:rPr lang="en-US" sz="2400" b="1" dirty="0" smtClean="0"/>
              <a:t>x</a:t>
            </a:r>
            <a:r>
              <a:rPr lang="el-GR" sz="2400" b="1" dirty="0" smtClean="0"/>
              <a:t>, </a:t>
            </a:r>
            <a:r>
              <a:rPr lang="en-US" sz="2400" b="1" dirty="0" smtClean="0"/>
              <a:t>y..) </a:t>
            </a:r>
            <a:r>
              <a:rPr lang="el-GR" sz="2400" b="1" dirty="0" smtClean="0"/>
              <a:t>δεν είναι σε καμία δύναμη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071670" y="135729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3</a:t>
            </a:r>
            <a:r>
              <a:rPr lang="en-US" sz="2800" b="1" dirty="0" smtClean="0"/>
              <a:t>x  - 2 = 6x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428860" y="27146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r>
              <a:rPr lang="el-GR" sz="2800" b="1" dirty="0" smtClean="0"/>
              <a:t>(</a:t>
            </a:r>
            <a:r>
              <a:rPr lang="en-US" sz="2800" b="1" dirty="0" smtClean="0"/>
              <a:t>x</a:t>
            </a:r>
            <a:r>
              <a:rPr lang="el-GR" sz="2800" b="1" dirty="0" smtClean="0"/>
              <a:t>-2)</a:t>
            </a:r>
            <a:r>
              <a:rPr lang="en-US" sz="2800" b="1" dirty="0" smtClean="0"/>
              <a:t>  - 2 =x-6 6</a:t>
            </a:r>
            <a:endParaRPr lang="en-US" sz="28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4500562" y="1928802"/>
            <a:ext cx="195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3</a:t>
            </a:r>
            <a:r>
              <a:rPr lang="en-US" sz="2800" b="1" dirty="0" smtClean="0"/>
              <a:t>y  - 2 = y+1</a:t>
            </a:r>
            <a:endParaRPr lang="en-US" sz="28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64304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28 - Επεξήγηση με σύννεφο"/>
          <p:cNvSpPr/>
          <p:nvPr/>
        </p:nvSpPr>
        <p:spPr>
          <a:xfrm>
            <a:off x="-285784" y="500042"/>
            <a:ext cx="3857620" cy="3429024"/>
          </a:xfrm>
          <a:prstGeom prst="cloudCallout">
            <a:avLst>
              <a:gd name="adj1" fmla="val -14758"/>
              <a:gd name="adj2" fmla="val 846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0" y="5286388"/>
            <a:ext cx="4143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</a:t>
            </a:r>
            <a:r>
              <a:rPr lang="el-GR" sz="2400" b="1" dirty="0" smtClean="0"/>
              <a:t>ι παραπάνω εξισώσεις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εξισώσεις δευτέρου βαθμού, </a:t>
            </a:r>
            <a:r>
              <a:rPr lang="el-GR" sz="2400" b="1" dirty="0" smtClean="0"/>
              <a:t>γιατί ο άγνωστος </a:t>
            </a:r>
            <a:r>
              <a:rPr lang="en-US" sz="2400" b="1" dirty="0" smtClean="0"/>
              <a:t>x </a:t>
            </a:r>
            <a:r>
              <a:rPr lang="el-GR" sz="2400" b="1" dirty="0" smtClean="0"/>
              <a:t>έχει εκθέτη 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642910" y="1714488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3</a:t>
            </a:r>
            <a:r>
              <a:rPr lang="en-US" sz="2800" b="1" dirty="0" smtClean="0"/>
              <a:t>x</a:t>
            </a:r>
            <a:r>
              <a:rPr lang="el-GR" sz="2800" b="1" baseline="30000" dirty="0" smtClean="0"/>
              <a:t>2</a:t>
            </a:r>
            <a:r>
              <a:rPr lang="en-US" sz="2800" b="1" dirty="0" smtClean="0"/>
              <a:t>- 2 = 6x</a:t>
            </a:r>
            <a:endParaRPr lang="en-US" sz="28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4929190" y="2071678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  - 2 = 3y</a:t>
            </a:r>
            <a:r>
              <a:rPr lang="en-US" sz="2800" b="1" baseline="30000" dirty="0" smtClean="0"/>
              <a:t>3  </a:t>
            </a:r>
            <a:r>
              <a:rPr lang="en-US" sz="2800" b="1" dirty="0" smtClean="0"/>
              <a:t> - x</a:t>
            </a:r>
            <a:endParaRPr lang="en-US" sz="28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4929190" y="100010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r>
              <a:rPr lang="en-US" sz="2800" b="1" baseline="30000" dirty="0" smtClean="0"/>
              <a:t>3</a:t>
            </a:r>
            <a:r>
              <a:rPr lang="en-US" sz="2800" b="1" dirty="0" smtClean="0"/>
              <a:t>  - 2 = 6</a:t>
            </a:r>
            <a:endParaRPr lang="en-US" sz="2800" b="1" dirty="0"/>
          </a:p>
        </p:txBody>
      </p:sp>
      <p:sp>
        <p:nvSpPr>
          <p:cNvPr id="10" name="9 - Επεξήγηση με σύννεφο"/>
          <p:cNvSpPr/>
          <p:nvPr/>
        </p:nvSpPr>
        <p:spPr>
          <a:xfrm>
            <a:off x="4357686" y="428604"/>
            <a:ext cx="4357718" cy="3071834"/>
          </a:xfrm>
          <a:prstGeom prst="cloudCallout">
            <a:avLst>
              <a:gd name="adj1" fmla="val 12537"/>
              <a:gd name="adj2" fmla="val 8949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500034" y="3000372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r>
              <a:rPr lang="el-GR" sz="2800" b="1" dirty="0" smtClean="0"/>
              <a:t>(</a:t>
            </a:r>
            <a:r>
              <a:rPr lang="en-US" sz="2800" b="1" dirty="0" smtClean="0"/>
              <a:t>x</a:t>
            </a:r>
            <a:r>
              <a:rPr lang="el-GR" sz="2800" b="1" dirty="0" smtClean="0"/>
              <a:t>-2)</a:t>
            </a:r>
            <a:r>
              <a:rPr lang="en-US" sz="2800" b="1" dirty="0" smtClean="0"/>
              <a:t>  - 2 =x-6x</a:t>
            </a:r>
            <a:r>
              <a:rPr lang="el-GR" sz="2800" b="1" baseline="30000" dirty="0" smtClean="0"/>
              <a:t>2 </a:t>
            </a:r>
            <a:endParaRPr lang="en-US" sz="28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4786314" y="5000636"/>
            <a:ext cx="4143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</a:t>
            </a:r>
            <a:r>
              <a:rPr lang="el-GR" sz="2400" b="1" dirty="0" smtClean="0"/>
              <a:t>ι παραπάνω εξισώσεις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εξισώσεις τρίτου βαθμού, </a:t>
            </a:r>
            <a:r>
              <a:rPr lang="el-GR" sz="2400" b="1" dirty="0" smtClean="0"/>
              <a:t>γιατί ο άγνωστος έχει εκθέτη  3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5" grpId="0"/>
      <p:bldP spid="16" grpId="0"/>
      <p:bldP spid="10" grpId="0" animBg="1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928794" y="2714620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 x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285860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Έστω η παρακάτω  εξίσωση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πρώτου βαθμού με έναν άγνωστο: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357158" y="4357694"/>
            <a:ext cx="84296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Λύση</a:t>
            </a:r>
            <a:r>
              <a:rPr lang="el-GR" sz="2800" dirty="0" smtClean="0"/>
              <a:t> της εξίσωσης σημαίνει να βρω σε ποιον αριθμό αντιστοιχεί ο άγνωστος</a:t>
            </a:r>
            <a:r>
              <a:rPr lang="en-US" sz="2800" dirty="0" smtClean="0"/>
              <a:t> x</a:t>
            </a:r>
            <a:r>
              <a:rPr lang="el-GR" sz="2800" dirty="0" smtClean="0"/>
              <a:t>…….</a:t>
            </a:r>
            <a:r>
              <a:rPr lang="en-US" sz="2800" dirty="0" smtClean="0"/>
              <a:t>  </a:t>
            </a:r>
            <a:r>
              <a:rPr lang="el-GR" sz="2800" dirty="0" smtClean="0"/>
              <a:t>ώστε να ισχύει η εξίσωση…</a:t>
            </a:r>
            <a:endParaRPr lang="en-US" sz="2800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1214414" y="0"/>
            <a:ext cx="5072098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Εξίσωση πρώτου βαθμού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14414" y="0"/>
            <a:ext cx="5072098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Εξίσωση πρώτου βαθμού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928926" y="1000108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 x – 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000100" y="378619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λύσετε την εξίσωση: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1643042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00034" y="285749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 x – 2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142976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1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14 - Δεξιό βέλος"/>
          <p:cNvSpPr/>
          <p:nvPr/>
        </p:nvSpPr>
        <p:spPr>
          <a:xfrm>
            <a:off x="285720" y="4000504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285984" y="37861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2571736" y="378619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3286116" y="3714752"/>
            <a:ext cx="207170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429256" y="4214818"/>
            <a:ext cx="3714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Όταν αλλάζω μέλος σε ένα όρο της </a:t>
            </a:r>
            <a:r>
              <a:rPr lang="el-GR" sz="1600" dirty="0" err="1" smtClean="0"/>
              <a:t>εξίσωσης….τότε</a:t>
            </a:r>
            <a:r>
              <a:rPr lang="el-GR" sz="1600" dirty="0" smtClean="0"/>
              <a:t> αλλάζω και το πρόσημο του όρου</a:t>
            </a:r>
            <a:endParaRPr lang="en-US" sz="1600" dirty="0" smtClean="0"/>
          </a:p>
        </p:txBody>
      </p:sp>
      <p:sp>
        <p:nvSpPr>
          <p:cNvPr id="24" name="23 - Δεξιό βέλος"/>
          <p:cNvSpPr/>
          <p:nvPr/>
        </p:nvSpPr>
        <p:spPr>
          <a:xfrm>
            <a:off x="285720" y="5000636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857224" y="485776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857356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143108" y="485776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28 - Δεξιό βέλος"/>
          <p:cNvSpPr/>
          <p:nvPr/>
        </p:nvSpPr>
        <p:spPr>
          <a:xfrm>
            <a:off x="214282" y="6406242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785786" y="602589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1785918" y="60258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143108" y="597761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928662" y="647768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214546" y="640624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928662" y="6406242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8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214546" y="6334804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800" dirty="0"/>
          </a:p>
        </p:txBody>
      </p:sp>
      <p:sp>
        <p:nvSpPr>
          <p:cNvPr id="42" name="41 - Δεξιό βέλος"/>
          <p:cNvSpPr/>
          <p:nvPr/>
        </p:nvSpPr>
        <p:spPr>
          <a:xfrm>
            <a:off x="3500430" y="6263366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Ορθογώνιο"/>
          <p:cNvSpPr/>
          <p:nvPr/>
        </p:nvSpPr>
        <p:spPr>
          <a:xfrm>
            <a:off x="4214810" y="588302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5214942" y="588302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5572132" y="583473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4357686" y="633480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5643570" y="626336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357686" y="6263366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5643570" y="6191928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8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>
            <a:off x="4321967" y="5941895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4393405" y="6441961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Δεξιό βέλος"/>
          <p:cNvSpPr/>
          <p:nvPr/>
        </p:nvSpPr>
        <p:spPr>
          <a:xfrm>
            <a:off x="6786578" y="6168774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7143768" y="595446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7500958" y="593130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7858148" y="581158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-1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7929586" y="624021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7929586" y="6168774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</a:t>
            </a:r>
            <a:r>
              <a:rPr lang="el-GR" sz="2800" b="1" dirty="0" smtClean="0">
                <a:solidFill>
                  <a:srgbClr val="FF0000"/>
                </a:solidFill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5000596" y="1785926"/>
            <a:ext cx="4143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χωρίζω τους γνωστούς όρους (-1, -2) από τους άγνωστους όρους (-7</a:t>
            </a:r>
            <a:r>
              <a:rPr lang="en-US" sz="1600" dirty="0" smtClean="0"/>
              <a:t>x, 3x)</a:t>
            </a:r>
            <a:r>
              <a:rPr lang="el-GR" sz="1600" dirty="0" smtClean="0"/>
              <a:t>. Μαζεύω όλους τους άγνωστους όρους στο πρώτο μέλος της εξίσωσης  και όλους τους γνωστούς όρους στο δεύτερο μέλος της εξίσωσης</a:t>
            </a:r>
            <a:endParaRPr lang="en-US" sz="1600" dirty="0" smtClean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flipV="1">
            <a:off x="2714612" y="2571744"/>
            <a:ext cx="214314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17" grpId="0"/>
      <p:bldP spid="18" grpId="0"/>
      <p:bldP spid="22" grpId="0"/>
      <p:bldP spid="24" grpId="0" animBg="1"/>
      <p:bldP spid="25" grpId="0"/>
      <p:bldP spid="26" grpId="0"/>
      <p:bldP spid="28" grpId="0"/>
      <p:bldP spid="29" grpId="0" animBg="1"/>
      <p:bldP spid="32" grpId="0"/>
      <p:bldP spid="33" grpId="0"/>
      <p:bldP spid="34" grpId="0"/>
      <p:bldP spid="40" grpId="0"/>
      <p:bldP spid="41" grpId="0"/>
      <p:bldP spid="42" grpId="0" animBg="1"/>
      <p:bldP spid="43" grpId="0"/>
      <p:bldP spid="44" grpId="0"/>
      <p:bldP spid="45" grpId="0"/>
      <p:bldP spid="48" grpId="0"/>
      <p:bldP spid="49" grpId="0"/>
      <p:bldP spid="53" grpId="0" animBg="1"/>
      <p:bldP spid="54" grpId="0"/>
      <p:bldP spid="55" grpId="0"/>
      <p:bldP spid="56" grpId="0"/>
      <p:bldP spid="60" grpId="0"/>
      <p:bldP spid="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14414" y="0"/>
            <a:ext cx="5072098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Εξίσωση πρώτου βαθμού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214810" y="135729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 + 2x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00034" y="357187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357298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207167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00034" y="285749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 + 2x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8572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2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1643042" y="357187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2214546" y="357187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4 -5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928662" y="438282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714480" y="43828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214546" y="438282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571472" y="547754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1571604" y="5477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928794" y="54292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714348" y="592933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000232" y="58578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714348" y="5857892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000232" y="5786454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/>
          </a:p>
        </p:txBody>
      </p:sp>
      <p:sp>
        <p:nvSpPr>
          <p:cNvPr id="42" name="41 - Δεξιό βέλος"/>
          <p:cNvSpPr/>
          <p:nvPr/>
        </p:nvSpPr>
        <p:spPr>
          <a:xfrm>
            <a:off x="3500430" y="6000768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Ορθογώνιο"/>
          <p:cNvSpPr/>
          <p:nvPr/>
        </p:nvSpPr>
        <p:spPr>
          <a:xfrm>
            <a:off x="4214810" y="562042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5214942" y="56204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5572132" y="557214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4357686" y="607220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5643570" y="600076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357686" y="6000768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5643570" y="5929330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>
            <a:off x="4321967" y="5679297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4393405" y="6179363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Δεξιό βέλος"/>
          <p:cNvSpPr/>
          <p:nvPr/>
        </p:nvSpPr>
        <p:spPr>
          <a:xfrm>
            <a:off x="6786578" y="5906176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7143768" y="569186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7500958" y="56687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7858148" y="554898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7929586" y="597761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7929586" y="590617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17" grpId="0"/>
      <p:bldP spid="18" grpId="0"/>
      <p:bldP spid="25" grpId="0"/>
      <p:bldP spid="26" grpId="0"/>
      <p:bldP spid="28" grpId="0"/>
      <p:bldP spid="32" grpId="0"/>
      <p:bldP spid="33" grpId="0"/>
      <p:bldP spid="34" grpId="0"/>
      <p:bldP spid="40" grpId="0"/>
      <p:bldP spid="41" grpId="0"/>
      <p:bldP spid="42" grpId="0" animBg="1"/>
      <p:bldP spid="43" grpId="0"/>
      <p:bldP spid="44" grpId="0"/>
      <p:bldP spid="45" grpId="0"/>
      <p:bldP spid="48" grpId="0"/>
      <p:bldP spid="49" grpId="0"/>
      <p:bldP spid="53" grpId="0" animBg="1"/>
      <p:bldP spid="54" grpId="0"/>
      <p:bldP spid="55" grpId="0"/>
      <p:bldP spid="56" grpId="0"/>
      <p:bldP spid="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14414" y="0"/>
            <a:ext cx="5072098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Εξίσωση πρώτου βαθμού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214810" y="135729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000100" y="378619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357298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207167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00034" y="285749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8572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14 - Δεξιό βέλος"/>
          <p:cNvSpPr/>
          <p:nvPr/>
        </p:nvSpPr>
        <p:spPr>
          <a:xfrm>
            <a:off x="285720" y="4000504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1571604" y="37861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857356" y="3786190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3 -2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3929058" y="3643314"/>
            <a:ext cx="142876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429256" y="2643182"/>
            <a:ext cx="3286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Όταν αλλάζω μέλος σε ένα όρο της </a:t>
            </a:r>
            <a:r>
              <a:rPr lang="el-GR" sz="2000" dirty="0" err="1" smtClean="0"/>
              <a:t>εξίσωσης….τότε</a:t>
            </a:r>
            <a:r>
              <a:rPr lang="el-GR" sz="2000" dirty="0" smtClean="0"/>
              <a:t> αλλάζω και το πρόσημο του όρου</a:t>
            </a:r>
            <a:endParaRPr lang="en-US" sz="2000" dirty="0" smtClean="0"/>
          </a:p>
        </p:txBody>
      </p:sp>
      <p:sp>
        <p:nvSpPr>
          <p:cNvPr id="24" name="23 - Δεξιό βέλος"/>
          <p:cNvSpPr/>
          <p:nvPr/>
        </p:nvSpPr>
        <p:spPr>
          <a:xfrm>
            <a:off x="285720" y="5000636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1285852" y="485776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857356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143108" y="485776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17" grpId="0"/>
      <p:bldP spid="18" grpId="0"/>
      <p:bldP spid="22" grpId="0"/>
      <p:bldP spid="24" grpId="0" animBg="1"/>
      <p:bldP spid="25" grpId="0"/>
      <p:bldP spid="26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14414" y="0"/>
            <a:ext cx="5072098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Εξίσωση πρώτου βαθμού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214810" y="135729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+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4x + 2x - 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85720" y="3571876"/>
            <a:ext cx="192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-4x-2x  + 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357298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207167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00034" y="285749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4x + 2x - 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8572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2000232" y="3571876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2357422" y="357187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+3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928662" y="438282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714480" y="43828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214546" y="438282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571472" y="547754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1571604" y="5477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928794" y="54292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714348" y="592933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000232" y="58578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714348" y="5857892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28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000232" y="5786454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2800" dirty="0"/>
          </a:p>
        </p:txBody>
      </p:sp>
      <p:sp>
        <p:nvSpPr>
          <p:cNvPr id="42" name="41 - Δεξιό βέλος"/>
          <p:cNvSpPr/>
          <p:nvPr/>
        </p:nvSpPr>
        <p:spPr>
          <a:xfrm>
            <a:off x="3071802" y="5500702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Ορθογώνιο"/>
          <p:cNvSpPr/>
          <p:nvPr/>
        </p:nvSpPr>
        <p:spPr>
          <a:xfrm>
            <a:off x="3643306" y="528638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4643438" y="52863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4929190" y="514351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786182" y="573817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5072066" y="56667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3786182" y="5666732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5072066" y="5595294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28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>
            <a:off x="3750463" y="5345261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3821901" y="5845327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6500826" y="5286388"/>
            <a:ext cx="9579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7072330" y="50720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7143768" y="550070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143768" y="5429264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28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7572396" y="6143620"/>
            <a:ext cx="9579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8215338" y="597759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8286776" y="640621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8286776" y="63347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17" grpId="0"/>
      <p:bldP spid="18" grpId="0"/>
      <p:bldP spid="25" grpId="0"/>
      <p:bldP spid="26" grpId="0"/>
      <p:bldP spid="28" grpId="0"/>
      <p:bldP spid="32" grpId="0"/>
      <p:bldP spid="33" grpId="0"/>
      <p:bldP spid="34" grpId="0"/>
      <p:bldP spid="40" grpId="0"/>
      <p:bldP spid="41" grpId="0"/>
      <p:bldP spid="42" grpId="0" animBg="1"/>
      <p:bldP spid="43" grpId="0"/>
      <p:bldP spid="44" grpId="0"/>
      <p:bldP spid="45" grpId="0"/>
      <p:bldP spid="48" grpId="0"/>
      <p:bldP spid="49" grpId="0"/>
      <p:bldP spid="62" grpId="0"/>
      <p:bldP spid="63" grpId="0"/>
      <p:bldP spid="65" grpId="0"/>
      <p:bldP spid="66" grpId="0"/>
      <p:bldP spid="67" grpId="0"/>
      <p:bldP spid="6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14414" y="0"/>
            <a:ext cx="5072098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Εξίσωση πρώτου βαθμού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214810" y="135729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357298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207167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00034" y="271462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8572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9" name="28 - Δεξιό βέλος"/>
          <p:cNvSpPr/>
          <p:nvPr/>
        </p:nvSpPr>
        <p:spPr>
          <a:xfrm>
            <a:off x="0" y="4500570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571472" y="392906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1571604" y="392906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928794" y="3880782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714348" y="438084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000232" y="430941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714348" y="430941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000232" y="423797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57158" y="540611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357290" y="54061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714480" y="535782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500034" y="58578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785918" y="578645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500034" y="57864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785918" y="571501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>
            <a:off x="250001" y="5536421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535753" y="5965049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Δεξιό βέλος"/>
          <p:cNvSpPr/>
          <p:nvPr/>
        </p:nvSpPr>
        <p:spPr>
          <a:xfrm>
            <a:off x="3143240" y="5715016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3929058" y="542926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4286248" y="54061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4643438" y="528638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4714876" y="571501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4714876" y="564357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6572264" y="550070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6929454" y="5477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7286644" y="550070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9" grpId="0" animBg="1"/>
      <p:bldP spid="32" grpId="0"/>
      <p:bldP spid="33" grpId="0"/>
      <p:bldP spid="34" grpId="0"/>
      <p:bldP spid="40" grpId="0"/>
      <p:bldP spid="41" grpId="0"/>
      <p:bldP spid="43" grpId="0"/>
      <p:bldP spid="44" grpId="0"/>
      <p:bldP spid="45" grpId="0"/>
      <p:bldP spid="48" grpId="0"/>
      <p:bldP spid="49" grpId="0"/>
      <p:bldP spid="53" grpId="0" animBg="1"/>
      <p:bldP spid="54" grpId="0"/>
      <p:bldP spid="55" grpId="0"/>
      <p:bldP spid="56" grpId="0"/>
      <p:bldP spid="60" grpId="0"/>
      <p:bldP spid="50" grpId="0"/>
      <p:bldP spid="57" grpId="0"/>
      <p:bldP spid="6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57224" y="378619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en-US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6 - Τόξο"/>
          <p:cNvSpPr/>
          <p:nvPr/>
        </p:nvSpPr>
        <p:spPr>
          <a:xfrm>
            <a:off x="1000100" y="3500438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000100" y="3071810"/>
            <a:ext cx="1814733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3820568" y="3792684"/>
            <a:ext cx="6799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5x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572000" y="3786190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-10</a:t>
            </a:r>
            <a:endParaRPr lang="en-US" sz="4000" dirty="0"/>
          </a:p>
        </p:txBody>
      </p:sp>
      <p:sp>
        <p:nvSpPr>
          <p:cNvPr id="9" name="8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00034" y="714356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..όταν  αριθμός (ή μεταβλητή)  πολλαπλασιάζεται με παρένθεση </a:t>
            </a:r>
            <a:endParaRPr lang="en-US" sz="28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3643306" y="2285992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παράδειγμα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428728" y="278605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επί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214414" y="321468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επί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/>
      <p:bldP spid="13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1714488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en-US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5 )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6 - Τόξο"/>
          <p:cNvSpPr/>
          <p:nvPr/>
        </p:nvSpPr>
        <p:spPr>
          <a:xfrm>
            <a:off x="500034" y="1428736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00034" y="1000108"/>
            <a:ext cx="1814733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3320502" y="1720982"/>
            <a:ext cx="837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071934" y="171448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en-US" sz="4000" dirty="0"/>
          </a:p>
        </p:txBody>
      </p:sp>
      <p:sp>
        <p:nvSpPr>
          <p:cNvPr id="9" name="8 - TextBox"/>
          <p:cNvSpPr txBox="1"/>
          <p:nvPr/>
        </p:nvSpPr>
        <p:spPr>
          <a:xfrm>
            <a:off x="5286380" y="500042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παραδείγματα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378619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3  (-2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+ 4 )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10 - Τόξο"/>
          <p:cNvSpPr/>
          <p:nvPr/>
        </p:nvSpPr>
        <p:spPr>
          <a:xfrm>
            <a:off x="928662" y="3500438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857224" y="3214686"/>
            <a:ext cx="1814733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Ορθογώνιο"/>
          <p:cNvSpPr/>
          <p:nvPr/>
        </p:nvSpPr>
        <p:spPr>
          <a:xfrm>
            <a:off x="3677692" y="3792684"/>
            <a:ext cx="837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-6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4429124" y="3786190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866748" y="5643578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 (-5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18 - Τόξο"/>
          <p:cNvSpPr/>
          <p:nvPr/>
        </p:nvSpPr>
        <p:spPr>
          <a:xfrm>
            <a:off x="1081062" y="5357826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Ορθογώνιο"/>
          <p:cNvSpPr/>
          <p:nvPr/>
        </p:nvSpPr>
        <p:spPr>
          <a:xfrm>
            <a:off x="2928926" y="5643578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-40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/>
      <p:bldP spid="11" grpId="0" animBg="1"/>
      <p:bldP spid="13" grpId="0" animBg="1"/>
      <p:bldP spid="16" grpId="0"/>
      <p:bldP spid="17" grpId="0"/>
      <p:bldP spid="19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785786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714348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714348" y="24288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1285852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1857356" y="242886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1857356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23574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500166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2285984" y="22859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571736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714348" y="376190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42910" y="34761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+10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714348" y="377404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1214414" y="35475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85918" y="376190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785918" y="34761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785918" y="36904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1428728" y="35475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</a:t>
            </a:r>
            <a:endParaRPr lang="en-US" dirty="0"/>
          </a:p>
        </p:txBody>
      </p:sp>
      <p:sp>
        <p:nvSpPr>
          <p:cNvPr id="47" name="46 - TextBox"/>
          <p:cNvSpPr txBox="1"/>
          <p:nvPr/>
        </p:nvSpPr>
        <p:spPr>
          <a:xfrm>
            <a:off x="2214546" y="355973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2571736" y="35597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-5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642910" y="526210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571472" y="497635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+6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642910" y="52742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1142976" y="50477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714480" y="526210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1714480" y="49763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1714480" y="51906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2143108" y="50599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2500298" y="50599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+3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428728" y="500063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5500694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542925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-8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5500694" y="24410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6000760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6572264" y="242886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6572264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6572264" y="23574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7000892" y="22266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68" name="67 - TextBox"/>
          <p:cNvSpPr txBox="1"/>
          <p:nvPr/>
        </p:nvSpPr>
        <p:spPr>
          <a:xfrm>
            <a:off x="7358082" y="222669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6286512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</a:t>
            </a:r>
            <a:endParaRPr lang="en-US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5214942" y="433341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5143504" y="404765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2" name="71 - TextBox"/>
          <p:cNvSpPr txBox="1"/>
          <p:nvPr/>
        </p:nvSpPr>
        <p:spPr>
          <a:xfrm>
            <a:off x="5214942" y="43455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5715008" y="41190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6286512" y="433341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6286512" y="40476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6286512" y="42619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6715140" y="41312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78" name="77 - TextBox"/>
          <p:cNvSpPr txBox="1"/>
          <p:nvPr/>
        </p:nvSpPr>
        <p:spPr>
          <a:xfrm>
            <a:off x="7072330" y="413123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9" name="78 - TextBox"/>
          <p:cNvSpPr txBox="1"/>
          <p:nvPr/>
        </p:nvSpPr>
        <p:spPr>
          <a:xfrm>
            <a:off x="6000760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8" grpId="0"/>
      <p:bldP spid="44" grpId="0"/>
      <p:bldP spid="45" grpId="0"/>
      <p:bldP spid="46" grpId="0"/>
      <p:bldP spid="47" grpId="0"/>
      <p:bldP spid="48" grpId="0"/>
      <p:bldP spid="54" grpId="0"/>
      <p:bldP spid="55" grpId="0"/>
      <p:bldP spid="57" grpId="0"/>
      <p:bldP spid="58" grpId="0"/>
      <p:bldP spid="59" grpId="0"/>
      <p:bldP spid="67" grpId="0"/>
      <p:bldP spid="68" grpId="0"/>
      <p:bldP spid="69" grpId="0"/>
      <p:bldP spid="77" grpId="0"/>
      <p:bldP spid="78" grpId="0"/>
      <p:bldP spid="7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928662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Εξίσωση πρώτου βαθμού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με παρένθεση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000496" y="1357298"/>
            <a:ext cx="5143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– 2(3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+ 1)-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- 6 x + 2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357298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207167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8572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5" name="14 - Δεξιό βέλος"/>
          <p:cNvSpPr/>
          <p:nvPr/>
        </p:nvSpPr>
        <p:spPr>
          <a:xfrm>
            <a:off x="214282" y="3714752"/>
            <a:ext cx="357190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928662" y="554898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643042" y="5548986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214546" y="554898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357158" y="264318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– 2(3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+ 1)-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- 6 x + 2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ύγραμμο βέλος σύνδεσης"/>
          <p:cNvCxnSpPr/>
          <p:nvPr/>
        </p:nvCxnSpPr>
        <p:spPr>
          <a:xfrm flipV="1">
            <a:off x="4857752" y="2714620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5929322" y="2500306"/>
            <a:ext cx="321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Πρώτα βγάζω τη παρένθεση </a:t>
            </a:r>
            <a:endParaRPr lang="en-US" dirty="0" smtClean="0"/>
          </a:p>
        </p:txBody>
      </p:sp>
      <p:sp>
        <p:nvSpPr>
          <p:cNvPr id="62" name="61 - TextBox"/>
          <p:cNvSpPr txBox="1"/>
          <p:nvPr/>
        </p:nvSpPr>
        <p:spPr>
          <a:xfrm>
            <a:off x="642910" y="3571876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– 6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-2 -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- 6 x + 2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57158" y="4477416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+ 6x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+ 2 + 2 + 1- 5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63 - Έλλειψη"/>
          <p:cNvSpPr/>
          <p:nvPr/>
        </p:nvSpPr>
        <p:spPr>
          <a:xfrm>
            <a:off x="428596" y="5357826"/>
            <a:ext cx="2857520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65 - Ευθύγραμμο βέλος σύνδεσης"/>
          <p:cNvCxnSpPr>
            <a:stCxn id="64" idx="6"/>
          </p:cNvCxnSpPr>
          <p:nvPr/>
        </p:nvCxnSpPr>
        <p:spPr>
          <a:xfrm flipV="1">
            <a:off x="3286116" y="5357826"/>
            <a:ext cx="178595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5357818" y="5143512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Εξισώσεις</a:t>
            </a:r>
            <a:r>
              <a:rPr lang="el-GR" dirty="0" smtClean="0"/>
              <a:t> που όταν τις λύνουμε καταλήγουμε σε  </a:t>
            </a:r>
            <a:r>
              <a:rPr lang="el-GR" b="1" dirty="0" smtClean="0">
                <a:solidFill>
                  <a:srgbClr val="FF0000"/>
                </a:solidFill>
              </a:rPr>
              <a:t>0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l-GR" b="1" dirty="0" smtClean="0">
                <a:solidFill>
                  <a:srgbClr val="FF0000"/>
                </a:solidFill>
              </a:rPr>
              <a:t> = 0 </a:t>
            </a:r>
            <a:r>
              <a:rPr lang="el-GR" dirty="0" smtClean="0"/>
              <a:t>…..</a:t>
            </a:r>
            <a:r>
              <a:rPr lang="el-GR" u="sng" dirty="0" smtClean="0"/>
              <a:t>λέγονται ταυτότητες</a:t>
            </a:r>
            <a:endParaRPr lang="en-US" u="sng" dirty="0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5" grpId="0" animBg="1"/>
      <p:bldP spid="25" grpId="0"/>
      <p:bldP spid="26" grpId="0"/>
      <p:bldP spid="28" grpId="0"/>
      <p:bldP spid="50" grpId="0"/>
      <p:bldP spid="61" grpId="0"/>
      <p:bldP spid="62" grpId="0"/>
      <p:bldP spid="63" grpId="0"/>
      <p:bldP spid="64" grpId="0" animBg="1"/>
      <p:bldP spid="6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000496" y="1357298"/>
            <a:ext cx="5143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2(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+ 1)-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- 8x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357298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207167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8572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928662" y="554898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643042" y="5548986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143108" y="554898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500034" y="3571876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-2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57158" y="4477416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8x  + 8x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+ 2 + 1- 8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63 - Έλλειψη"/>
          <p:cNvSpPr/>
          <p:nvPr/>
        </p:nvSpPr>
        <p:spPr>
          <a:xfrm>
            <a:off x="428596" y="5357826"/>
            <a:ext cx="2857520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65 - Ευθύγραμμο βέλος σύνδεσης"/>
          <p:cNvCxnSpPr>
            <a:stCxn id="64" idx="6"/>
          </p:cNvCxnSpPr>
          <p:nvPr/>
        </p:nvCxnSpPr>
        <p:spPr>
          <a:xfrm flipV="1">
            <a:off x="3286116" y="5357826"/>
            <a:ext cx="178595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5357818" y="5143512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Εξισώσεις</a:t>
            </a:r>
            <a:r>
              <a:rPr lang="el-GR" dirty="0" smtClean="0"/>
              <a:t> που όταν τις λύνουμε καταλήγουμε σε  </a:t>
            </a:r>
            <a:r>
              <a:rPr lang="el-GR" b="1" dirty="0" smtClean="0">
                <a:solidFill>
                  <a:srgbClr val="FF0000"/>
                </a:solidFill>
              </a:rPr>
              <a:t>0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l-GR" b="1" dirty="0" smtClean="0">
                <a:solidFill>
                  <a:srgbClr val="FF0000"/>
                </a:solidFill>
              </a:rPr>
              <a:t> = αριθμός </a:t>
            </a:r>
            <a:r>
              <a:rPr lang="el-GR" dirty="0" smtClean="0"/>
              <a:t>…..</a:t>
            </a:r>
            <a:r>
              <a:rPr lang="el-GR" u="sng" dirty="0" smtClean="0"/>
              <a:t>λέγονται αδύνατες</a:t>
            </a:r>
            <a:endParaRPr lang="en-US" u="sng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857224" y="2548590"/>
            <a:ext cx="5143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2(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+ 1)-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- 8x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928662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Εξίσωση πρώτου βαθμού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με παρένθεση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62" grpId="0"/>
      <p:bldP spid="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5" name="44 - Ορθογώνιο"/>
          <p:cNvSpPr/>
          <p:nvPr/>
        </p:nvSpPr>
        <p:spPr>
          <a:xfrm>
            <a:off x="6357950" y="92867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429388" y="135729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429388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27" name="26 - TextBox"/>
          <p:cNvSpPr txBox="1"/>
          <p:nvPr/>
        </p:nvSpPr>
        <p:spPr>
          <a:xfrm>
            <a:off x="-285784" y="2405714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357290" y="226283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1428728" y="269146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1428728" y="262002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V="1">
            <a:off x="3500430" y="2571744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214910" y="2357430"/>
            <a:ext cx="3929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πρέπει να βγάλω το κλάσμα. </a:t>
            </a:r>
          </a:p>
          <a:p>
            <a:r>
              <a:rPr lang="el-GR" sz="1600" dirty="0" smtClean="0"/>
              <a:t>Έτσι πολλαπλασιάζω όλους τους όρους της εξίσωσης με τον παρονομαστή του μοναδικού κλάσματος (το 2)</a:t>
            </a:r>
            <a:endParaRPr lang="en-US" sz="16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214282" y="357187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  = 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071670" y="342900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2143108" y="385762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2214546" y="378619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42844" y="447741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  = 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000232" y="433454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071670" y="476316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2143108" y="483460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cxnSp>
        <p:nvCxnSpPr>
          <p:cNvPr id="63" name="62 - Ευθεία γραμμή σύνδεσης"/>
          <p:cNvCxnSpPr>
            <a:endCxn id="57" idx="1"/>
          </p:cNvCxnSpPr>
          <p:nvPr/>
        </p:nvCxnSpPr>
        <p:spPr>
          <a:xfrm flipV="1">
            <a:off x="1643042" y="4596150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 flipV="1">
            <a:off x="2071670" y="4929198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214282" y="550070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5" name="74 - Ευθύγραμμο βέλος σύνδεσης"/>
          <p:cNvCxnSpPr/>
          <p:nvPr/>
        </p:nvCxnSpPr>
        <p:spPr>
          <a:xfrm flipV="1">
            <a:off x="3428992" y="5572140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214910" y="5214950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Χωρίζω γνωστούς από αγνώστους</a:t>
            </a:r>
            <a:endParaRPr lang="en-US" sz="1600" dirty="0" smtClean="0"/>
          </a:p>
        </p:txBody>
      </p:sp>
      <p:sp>
        <p:nvSpPr>
          <p:cNvPr id="77" name="76 - TextBox"/>
          <p:cNvSpPr txBox="1"/>
          <p:nvPr/>
        </p:nvSpPr>
        <p:spPr>
          <a:xfrm>
            <a:off x="214282" y="614364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7" grpId="0"/>
      <p:bldP spid="28" grpId="0"/>
      <p:bldP spid="35" grpId="0"/>
      <p:bldP spid="44" grpId="0"/>
      <p:bldP spid="46" grpId="0"/>
      <p:bldP spid="48" grpId="0"/>
      <p:bldP spid="51" grpId="0"/>
      <p:bldP spid="52" grpId="0"/>
      <p:bldP spid="57" grpId="0"/>
      <p:bldP spid="61" grpId="0"/>
      <p:bldP spid="69" grpId="0"/>
      <p:bldP spid="76" grpId="0"/>
      <p:bldP spid="7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800" i="1" u="sng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5" name="44 - Ορθογώνιο"/>
          <p:cNvSpPr/>
          <p:nvPr/>
        </p:nvSpPr>
        <p:spPr>
          <a:xfrm>
            <a:off x="6357950" y="92867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429388" y="135729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429388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77" name="76 - TextBox"/>
          <p:cNvSpPr txBox="1"/>
          <p:nvPr/>
        </p:nvSpPr>
        <p:spPr>
          <a:xfrm>
            <a:off x="642910" y="2357430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2714612" y="714356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642910" y="328612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-17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285720" y="400050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214414" y="4143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714480" y="400050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428596" y="445228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>
            <a:off x="1785918" y="44291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428596" y="4380848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785918" y="4357694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 rot="5400000">
            <a:off x="500034" y="4143380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 rot="5400000">
            <a:off x="642910" y="4572008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571472" y="550070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071538" y="5525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1571604" y="538295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1643042" y="581158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643042" y="5740146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3500430" y="562042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3929058" y="564357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4339870" y="550070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4411308" y="592933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4411308" y="585789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77" grpId="0"/>
      <p:bldP spid="33" grpId="0"/>
      <p:bldP spid="34" grpId="0"/>
      <p:bldP spid="36" grpId="0"/>
      <p:bldP spid="37" grpId="0"/>
      <p:bldP spid="41" grpId="0"/>
      <p:bldP spid="43" grpId="0"/>
      <p:bldP spid="60" grpId="0"/>
      <p:bldP spid="62" grpId="0"/>
      <p:bldP spid="64" grpId="0"/>
      <p:bldP spid="70" grpId="0"/>
      <p:bldP spid="73" grpId="0"/>
      <p:bldP spid="74" grpId="0"/>
      <p:bldP spid="78" grpId="0"/>
      <p:bldP spid="8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9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215074" y="928670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286512" y="1357298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286512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27" name="26 - TextBox"/>
          <p:cNvSpPr txBox="1"/>
          <p:nvPr/>
        </p:nvSpPr>
        <p:spPr>
          <a:xfrm>
            <a:off x="-285784" y="2405714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2 – x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357290" y="221455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1 -2x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1428728" y="2714620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1714480" y="271462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V="1">
            <a:off x="3500430" y="2571744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214910" y="2357430"/>
            <a:ext cx="3929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πρέπει να βγάλω το κλάσμα. </a:t>
            </a:r>
          </a:p>
          <a:p>
            <a:r>
              <a:rPr lang="el-GR" sz="1600" dirty="0" smtClean="0"/>
              <a:t>Έτσι πολλαπλασιάζω όλους τους όρους της εξίσωσης με τον παρονομαστή του μοναδικού κλάσματος (το </a:t>
            </a:r>
            <a:r>
              <a:rPr lang="en-US" sz="1600" dirty="0" smtClean="0"/>
              <a:t>4</a:t>
            </a:r>
            <a:r>
              <a:rPr lang="el-GR" sz="1600" dirty="0" smtClean="0"/>
              <a:t>)</a:t>
            </a:r>
            <a:endParaRPr lang="en-US" sz="16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214282" y="357187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+4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786050" y="342900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2857488" y="3857628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071802" y="385762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/>
          </a:p>
        </p:txBody>
      </p:sp>
      <p:sp>
        <p:nvSpPr>
          <p:cNvPr id="37" name="36 - TextBox"/>
          <p:cNvSpPr txBox="1"/>
          <p:nvPr/>
        </p:nvSpPr>
        <p:spPr>
          <a:xfrm>
            <a:off x="142844" y="4763168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8 - 4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714612" y="462029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2786050" y="5048920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3000364" y="504892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 flipV="1">
            <a:off x="2285984" y="4929198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flipV="1">
            <a:off x="3071802" y="5214950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357158" y="5643578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8 - 4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– 2x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285720" y="633478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+  2x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– 8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7" grpId="0"/>
      <p:bldP spid="28" grpId="0"/>
      <p:bldP spid="35" grpId="0"/>
      <p:bldP spid="44" grpId="0"/>
      <p:bldP spid="46" grpId="0"/>
      <p:bldP spid="48" grpId="0"/>
      <p:bldP spid="51" grpId="0"/>
      <p:bldP spid="37" grpId="0"/>
      <p:bldP spid="38" grpId="0"/>
      <p:bldP spid="41" grpId="0"/>
      <p:bldP spid="54" grpId="0"/>
      <p:bldP spid="5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9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357950" y="92867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429388" y="135729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429388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32" name="31 - Ορθογώνιο"/>
          <p:cNvSpPr/>
          <p:nvPr/>
        </p:nvSpPr>
        <p:spPr>
          <a:xfrm>
            <a:off x="2714612" y="714356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500034" y="447739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428728" y="46202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928794" y="447739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642910" y="492917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>
            <a:off x="2000232" y="490602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642910" y="4857736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2000232" y="4834582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 rot="5400000">
            <a:off x="714348" y="4620268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 rot="5400000">
            <a:off x="857224" y="5048896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785786" y="597759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285852" y="600272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1785918" y="585984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1857356" y="628847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857356" y="6217034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3714744" y="609731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4143372" y="612046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4554184" y="597759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4625622" y="640621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4625622" y="63347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31" name="30 - TextBox"/>
          <p:cNvSpPr txBox="1"/>
          <p:nvPr/>
        </p:nvSpPr>
        <p:spPr>
          <a:xfrm>
            <a:off x="214282" y="271462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+  2x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– 8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357158" y="3500438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 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-7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4" grpId="0"/>
      <p:bldP spid="36" grpId="0"/>
      <p:bldP spid="37" grpId="0"/>
      <p:bldP spid="41" grpId="0"/>
      <p:bldP spid="43" grpId="0"/>
      <p:bldP spid="60" grpId="0"/>
      <p:bldP spid="62" grpId="0"/>
      <p:bldP spid="64" grpId="0"/>
      <p:bldP spid="70" grpId="0"/>
      <p:bldP spid="73" grpId="0"/>
      <p:bldP spid="74" grpId="0"/>
      <p:bldP spid="78" grpId="0"/>
      <p:bldP spid="80" grpId="0"/>
      <p:bldP spid="31" grpId="0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3286116" y="785794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-7(x + 3) 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857232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λύσετε την εξίσωση: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928662" y="1357298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Λύση 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00100" y="428604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000" b="1" i="1" u="sng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</a:p>
        </p:txBody>
      </p:sp>
      <p:sp>
        <p:nvSpPr>
          <p:cNvPr id="45" name="44 - Ορθογώνιο"/>
          <p:cNvSpPr/>
          <p:nvPr/>
        </p:nvSpPr>
        <p:spPr>
          <a:xfrm>
            <a:off x="5214942" y="64291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214942" y="107154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5214942" y="10715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400" dirty="0"/>
          </a:p>
        </p:txBody>
      </p:sp>
      <p:sp>
        <p:nvSpPr>
          <p:cNvPr id="94" name="93 - TextBox"/>
          <p:cNvSpPr txBox="1"/>
          <p:nvPr/>
        </p:nvSpPr>
        <p:spPr>
          <a:xfrm>
            <a:off x="214282" y="3143248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-7x -21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2000232" y="300037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6" name="95 - Ευθεία γραμμή σύνδεσης"/>
          <p:cNvCxnSpPr/>
          <p:nvPr/>
        </p:nvCxnSpPr>
        <p:spPr>
          <a:xfrm>
            <a:off x="2071670" y="342900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- Ορθογώνιο"/>
          <p:cNvSpPr/>
          <p:nvPr/>
        </p:nvSpPr>
        <p:spPr>
          <a:xfrm>
            <a:off x="2071670" y="335756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400" dirty="0"/>
          </a:p>
        </p:txBody>
      </p:sp>
      <p:sp>
        <p:nvSpPr>
          <p:cNvPr id="42" name="41 - TextBox"/>
          <p:cNvSpPr txBox="1"/>
          <p:nvPr/>
        </p:nvSpPr>
        <p:spPr>
          <a:xfrm>
            <a:off x="928662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Εξίσωση πρώτου βαθμού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με ένα κλάσμα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 flipV="1">
            <a:off x="4071934" y="2643182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5500694" y="2285992"/>
            <a:ext cx="3071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Βγάζω παρένθεση</a:t>
            </a:r>
            <a:endParaRPr lang="en-US" sz="1600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285720" y="2000240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-7(x + 3) 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2214546" y="185736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2214546" y="2285992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2214546" y="22859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4214818"/>
            <a:ext cx="6858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+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3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-21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+ 3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500430" y="407194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571868" y="450057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3571868" y="442913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400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3857620" y="3643314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5214942" y="3071810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Πολλαπλασιάζω όλους τους όρους της εξίσωσης με το παρονομαστή του κλάσματος( εδώ είναι το 3)</a:t>
            </a:r>
            <a:endParaRPr lang="en-US" sz="16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714480" y="1500174"/>
            <a:ext cx="6500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Εδώ ακολουθώ ένα τρόπο λύσης … αλλά υπάρχουν και άλλοι τρόποι να λυθεί η εξίσωση</a:t>
            </a:r>
            <a:endParaRPr lang="en-US" sz="1200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0" y="5324789"/>
            <a:ext cx="378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-21x   -63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2071670" y="514351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2143108" y="557214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Ορθογώνιο"/>
          <p:cNvSpPr/>
          <p:nvPr/>
        </p:nvSpPr>
        <p:spPr>
          <a:xfrm>
            <a:off x="2143108" y="550070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400" dirty="0"/>
          </a:p>
        </p:txBody>
      </p:sp>
      <p:cxnSp>
        <p:nvCxnSpPr>
          <p:cNvPr id="36" name="35 - Ευθεία γραμμή σύνδεσης"/>
          <p:cNvCxnSpPr/>
          <p:nvPr/>
        </p:nvCxnSpPr>
        <p:spPr>
          <a:xfrm rot="5400000" flipH="1" flipV="1">
            <a:off x="1643042" y="542926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εία γραμμή σύνδεσης"/>
          <p:cNvCxnSpPr/>
          <p:nvPr/>
        </p:nvCxnSpPr>
        <p:spPr>
          <a:xfrm rot="10800000" flipH="1">
            <a:off x="2214546" y="5643578"/>
            <a:ext cx="214314" cy="159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-32" y="6149008"/>
            <a:ext cx="378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-21x   -63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2x - 6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4" grpId="0"/>
      <p:bldP spid="95" grpId="0"/>
      <p:bldP spid="97" grpId="0"/>
      <p:bldP spid="46" grpId="0"/>
      <p:bldP spid="16" grpId="0"/>
      <p:bldP spid="17" grpId="0"/>
      <p:bldP spid="19" grpId="0"/>
      <p:bldP spid="20" grpId="0"/>
      <p:bldP spid="22" grpId="0"/>
      <p:bldP spid="24" grpId="0"/>
      <p:bldP spid="27" grpId="0"/>
      <p:bldP spid="31" grpId="0"/>
      <p:bldP spid="32" grpId="0"/>
      <p:bldP spid="34" grpId="0"/>
      <p:bldP spid="3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3286116" y="785794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-7(x + 3) 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857232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λύσετε την εξίσωση: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928662" y="1357298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Λύση 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00100" y="428604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</a:t>
            </a:r>
            <a:r>
              <a:rPr lang="en-US" sz="2000" b="1" i="1" u="sng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</a:p>
        </p:txBody>
      </p:sp>
      <p:sp>
        <p:nvSpPr>
          <p:cNvPr id="45" name="44 - Ορθογώνιο"/>
          <p:cNvSpPr/>
          <p:nvPr/>
        </p:nvSpPr>
        <p:spPr>
          <a:xfrm>
            <a:off x="5214942" y="64291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214942" y="107154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5214942" y="10715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400" dirty="0"/>
          </a:p>
        </p:txBody>
      </p:sp>
      <p:sp>
        <p:nvSpPr>
          <p:cNvPr id="42" name="41 - TextBox"/>
          <p:cNvSpPr txBox="1"/>
          <p:nvPr/>
        </p:nvSpPr>
        <p:spPr>
          <a:xfrm>
            <a:off x="928662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Εξίσωση πρώτου βαθμού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u="sng" dirty="0" smtClean="0">
                <a:solidFill>
                  <a:srgbClr val="FF0000"/>
                </a:solidFill>
              </a:rPr>
              <a:t>με ένα κλάσμα 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1714480" y="1500174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συνέχεια</a:t>
            </a:r>
            <a:endParaRPr lang="en-US" sz="1200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428596" y="2000240"/>
            <a:ext cx="378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-21x   -63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2x - 6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357422" y="500042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συνέχεια</a:t>
            </a:r>
            <a:endParaRPr lang="en-US" sz="1200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285720" y="2786058"/>
            <a:ext cx="378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-21x   -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+63 - 6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214282" y="350043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-23x 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57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500034" y="447739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428728" y="46202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1928794" y="447739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57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642910" y="492917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>
            <a:off x="2000232" y="490602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Ορθογώνιο"/>
          <p:cNvSpPr/>
          <p:nvPr/>
        </p:nvSpPr>
        <p:spPr>
          <a:xfrm>
            <a:off x="642910" y="4857736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-23</a:t>
            </a:r>
            <a:endParaRPr lang="en-US" sz="28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2000232" y="4834582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-23</a:t>
            </a:r>
            <a:endParaRPr lang="en-US" sz="28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 rot="5400000">
            <a:off x="714348" y="4620268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5400000">
            <a:off x="857224" y="5048896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785786" y="597759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1285852" y="600272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785918" y="585984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57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857356" y="628847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714480" y="6191928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-23</a:t>
            </a:r>
            <a:endParaRPr lang="en-US" sz="28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3143240" y="590420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66 - Ορθογώνιο"/>
          <p:cNvSpPr/>
          <p:nvPr/>
        </p:nvSpPr>
        <p:spPr>
          <a:xfrm>
            <a:off x="3643306" y="5929330"/>
            <a:ext cx="556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</a:t>
            </a:r>
            <a:endParaRPr lang="en-US" sz="28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43372" y="578645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57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214810" y="621508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4071934" y="6118538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23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9" grpId="0"/>
      <p:bldP spid="38" grpId="0"/>
      <p:bldP spid="40" grpId="0"/>
      <p:bldP spid="41" grpId="0"/>
      <p:bldP spid="43" grpId="0"/>
      <p:bldP spid="48" grpId="0"/>
      <p:bldP spid="52" grpId="0"/>
      <p:bldP spid="53" grpId="0"/>
      <p:bldP spid="56" grpId="0"/>
      <p:bldP spid="57" grpId="0"/>
      <p:bldP spid="58" grpId="0"/>
      <p:bldP spid="60" grpId="0"/>
      <p:bldP spid="66" grpId="0"/>
      <p:bldP spid="67" grpId="0"/>
      <p:bldP spid="68" grpId="0"/>
      <p:bldP spid="7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3500430" y="107154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+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λύσετε την εξίσωση: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Λύση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2860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11</a:t>
            </a:r>
            <a:endParaRPr lang="en-US" sz="2400" b="1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4714876" y="928670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4714876" y="128586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4714876" y="1214422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endParaRPr lang="en-US" sz="2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 με 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κλάσματα</a:t>
            </a:r>
            <a:endParaRPr lang="en-US" sz="2000" b="1" u="sng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>
            <a:off x="4071934" y="2000240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4786314" y="1928802"/>
            <a:ext cx="43576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Πρώτα πρέπει να βγάλω τα κλάσματα</a:t>
            </a:r>
            <a:r>
              <a:rPr lang="el-GR" sz="2000" dirty="0" smtClean="0"/>
              <a:t>. </a:t>
            </a:r>
          </a:p>
          <a:p>
            <a:r>
              <a:rPr lang="el-GR" sz="2000" dirty="0" err="1" smtClean="0"/>
              <a:t>Γιαυτό</a:t>
            </a:r>
            <a:r>
              <a:rPr lang="el-GR" sz="2000" dirty="0" smtClean="0"/>
              <a:t> πρώτα πρέπει να βρω το Ε.Κ.Π. των παρονομαστών 12  και 6.</a:t>
            </a:r>
          </a:p>
          <a:p>
            <a:endParaRPr lang="el-GR" sz="2000" dirty="0" smtClean="0"/>
          </a:p>
          <a:p>
            <a:pPr algn="r"/>
            <a:r>
              <a:rPr lang="el-GR" sz="2000" dirty="0" smtClean="0"/>
              <a:t>Ε.Κ.Π.(12,6)  = 12</a:t>
            </a:r>
            <a:endParaRPr lang="en-US" sz="2000" dirty="0" smtClean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 flipV="1">
            <a:off x="2285984" y="5429264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flipV="1">
            <a:off x="1714480" y="5286388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785786" y="6457890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24  -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  4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   108x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5786446" y="85723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5786446" y="128586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Ορθογώνιο"/>
          <p:cNvSpPr/>
          <p:nvPr/>
        </p:nvSpPr>
        <p:spPr>
          <a:xfrm>
            <a:off x="5786446" y="128586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5357818" y="107154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=</a:t>
            </a:r>
            <a:endParaRPr lang="en-US" sz="2000" dirty="0" smtClean="0"/>
          </a:p>
        </p:txBody>
      </p:sp>
      <p:sp>
        <p:nvSpPr>
          <p:cNvPr id="60" name="59 - TextBox"/>
          <p:cNvSpPr txBox="1"/>
          <p:nvPr/>
        </p:nvSpPr>
        <p:spPr>
          <a:xfrm>
            <a:off x="6286512" y="1071546"/>
            <a:ext cx="684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-   9x</a:t>
            </a:r>
          </a:p>
        </p:txBody>
      </p:sp>
      <p:sp>
        <p:nvSpPr>
          <p:cNvPr id="61" name="60 - TextBox"/>
          <p:cNvSpPr txBox="1"/>
          <p:nvPr/>
        </p:nvSpPr>
        <p:spPr>
          <a:xfrm>
            <a:off x="357158" y="210019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+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571604" y="1957320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571604" y="231451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1571604" y="2243072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endParaRPr lang="en-US" sz="2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88588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2643174" y="231451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2643174" y="231451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000" dirty="0"/>
          </a:p>
        </p:txBody>
      </p:sp>
      <p:sp>
        <p:nvSpPr>
          <p:cNvPr id="68" name="67 - TextBox"/>
          <p:cNvSpPr txBox="1"/>
          <p:nvPr/>
        </p:nvSpPr>
        <p:spPr>
          <a:xfrm>
            <a:off x="2214546" y="210019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=</a:t>
            </a:r>
            <a:endParaRPr lang="en-US" sz="2000" dirty="0" smtClean="0"/>
          </a:p>
        </p:txBody>
      </p:sp>
      <p:sp>
        <p:nvSpPr>
          <p:cNvPr id="69" name="68 - TextBox"/>
          <p:cNvSpPr txBox="1"/>
          <p:nvPr/>
        </p:nvSpPr>
        <p:spPr>
          <a:xfrm>
            <a:off x="3143240" y="2100196"/>
            <a:ext cx="684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-   9x</a:t>
            </a:r>
          </a:p>
        </p:txBody>
      </p:sp>
      <p:cxnSp>
        <p:nvCxnSpPr>
          <p:cNvPr id="72" name="71 - Ευθύγραμμο βέλος σύνδεσης"/>
          <p:cNvCxnSpPr/>
          <p:nvPr/>
        </p:nvCxnSpPr>
        <p:spPr>
          <a:xfrm>
            <a:off x="5143504" y="3929066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TextBox"/>
          <p:cNvSpPr txBox="1"/>
          <p:nvPr/>
        </p:nvSpPr>
        <p:spPr>
          <a:xfrm>
            <a:off x="6000760" y="4143380"/>
            <a:ext cx="3143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Πολλαπλασιάζω όλους τους όρους της εξίσωση με το Ε.Κ.Π. που είναι 12</a:t>
            </a:r>
            <a:endParaRPr lang="en-US" dirty="0" smtClean="0"/>
          </a:p>
        </p:txBody>
      </p:sp>
      <p:sp>
        <p:nvSpPr>
          <p:cNvPr id="76" name="75 - TextBox"/>
          <p:cNvSpPr txBox="1"/>
          <p:nvPr/>
        </p:nvSpPr>
        <p:spPr>
          <a:xfrm>
            <a:off x="0" y="3571876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2 - 12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+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2285984" y="3429000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2285984" y="378619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Ορθογώνιο"/>
          <p:cNvSpPr/>
          <p:nvPr/>
        </p:nvSpPr>
        <p:spPr>
          <a:xfrm>
            <a:off x="2285984" y="3714752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endParaRPr lang="en-US" sz="2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3500430" y="335756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3500430" y="378619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Ορθογώνιο"/>
          <p:cNvSpPr/>
          <p:nvPr/>
        </p:nvSpPr>
        <p:spPr>
          <a:xfrm>
            <a:off x="3500430" y="378619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0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714612" y="357187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=</a:t>
            </a:r>
            <a:endParaRPr lang="en-US" sz="2000" b="1" dirty="0" smtClean="0"/>
          </a:p>
        </p:txBody>
      </p:sp>
      <p:sp>
        <p:nvSpPr>
          <p:cNvPr id="84" name="83 - TextBox"/>
          <p:cNvSpPr txBox="1"/>
          <p:nvPr/>
        </p:nvSpPr>
        <p:spPr>
          <a:xfrm>
            <a:off x="3929058" y="357187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/>
              <a:t>9x</a:t>
            </a:r>
          </a:p>
        </p:txBody>
      </p:sp>
      <p:sp>
        <p:nvSpPr>
          <p:cNvPr id="85" name="84 - Ορθογώνιο"/>
          <p:cNvSpPr/>
          <p:nvPr/>
        </p:nvSpPr>
        <p:spPr>
          <a:xfrm>
            <a:off x="1714480" y="357187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/>
          </a:p>
        </p:txBody>
      </p:sp>
      <p:sp>
        <p:nvSpPr>
          <p:cNvPr id="86" name="85 - Ορθογώνιο"/>
          <p:cNvSpPr/>
          <p:nvPr/>
        </p:nvSpPr>
        <p:spPr>
          <a:xfrm>
            <a:off x="2968610" y="357187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/>
          </a:p>
        </p:txBody>
      </p:sp>
      <p:sp>
        <p:nvSpPr>
          <p:cNvPr id="90" name="89 - TextBox"/>
          <p:cNvSpPr txBox="1"/>
          <p:nvPr/>
        </p:nvSpPr>
        <p:spPr>
          <a:xfrm>
            <a:off x="-71470" y="524346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24    -   12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+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1" name="90 - Ορθογώνιο"/>
          <p:cNvSpPr/>
          <p:nvPr/>
        </p:nvSpPr>
        <p:spPr>
          <a:xfrm>
            <a:off x="2214514" y="510059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2214514" y="5457782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Ορθογώνιο"/>
          <p:cNvSpPr/>
          <p:nvPr/>
        </p:nvSpPr>
        <p:spPr>
          <a:xfrm>
            <a:off x="2214514" y="5386344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endParaRPr lang="en-US" sz="20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3428960" y="5029154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3143240" y="5429264"/>
            <a:ext cx="714348" cy="301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Ορθογώνιο"/>
          <p:cNvSpPr/>
          <p:nvPr/>
        </p:nvSpPr>
        <p:spPr>
          <a:xfrm>
            <a:off x="3286116" y="542926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000" dirty="0"/>
          </a:p>
        </p:txBody>
      </p:sp>
      <p:sp>
        <p:nvSpPr>
          <p:cNvPr id="97" name="96 - TextBox"/>
          <p:cNvSpPr txBox="1"/>
          <p:nvPr/>
        </p:nvSpPr>
        <p:spPr>
          <a:xfrm>
            <a:off x="2643142" y="524346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=</a:t>
            </a:r>
            <a:endParaRPr lang="en-US" sz="2000" b="1" dirty="0" smtClean="0"/>
          </a:p>
        </p:txBody>
      </p:sp>
      <p:sp>
        <p:nvSpPr>
          <p:cNvPr id="98" name="97 - TextBox"/>
          <p:cNvSpPr txBox="1"/>
          <p:nvPr/>
        </p:nvSpPr>
        <p:spPr>
          <a:xfrm>
            <a:off x="3857588" y="5243468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108</a:t>
            </a:r>
            <a:r>
              <a:rPr lang="en-US" sz="2000" b="1" dirty="0" smtClean="0"/>
              <a:t>x</a:t>
            </a:r>
          </a:p>
        </p:txBody>
      </p:sp>
      <p:sp>
        <p:nvSpPr>
          <p:cNvPr id="99" name="98 - Ορθογώνιο"/>
          <p:cNvSpPr/>
          <p:nvPr/>
        </p:nvSpPr>
        <p:spPr>
          <a:xfrm>
            <a:off x="1643010" y="5243468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/>
          </a:p>
        </p:txBody>
      </p:sp>
      <p:sp>
        <p:nvSpPr>
          <p:cNvPr id="100" name="99 - Ορθογώνιο"/>
          <p:cNvSpPr/>
          <p:nvPr/>
        </p:nvSpPr>
        <p:spPr>
          <a:xfrm>
            <a:off x="3071802" y="5072074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/>
          </a:p>
        </p:txBody>
      </p:sp>
      <p:sp>
        <p:nvSpPr>
          <p:cNvPr id="104" name="103 - Ελεύθερη σχεδίαση"/>
          <p:cNvSpPr/>
          <p:nvPr/>
        </p:nvSpPr>
        <p:spPr>
          <a:xfrm>
            <a:off x="3071802" y="5000636"/>
            <a:ext cx="520042" cy="775807"/>
          </a:xfrm>
          <a:custGeom>
            <a:avLst/>
            <a:gdLst>
              <a:gd name="connsiteX0" fmla="*/ 126547 w 520042"/>
              <a:gd name="connsiteY0" fmla="*/ 0 h 775807"/>
              <a:gd name="connsiteX1" fmla="*/ 126547 w 520042"/>
              <a:gd name="connsiteY1" fmla="*/ 0 h 775807"/>
              <a:gd name="connsiteX2" fmla="*/ 29565 w 520042"/>
              <a:gd name="connsiteY2" fmla="*/ 235527 h 775807"/>
              <a:gd name="connsiteX3" fmla="*/ 57274 w 520042"/>
              <a:gd name="connsiteY3" fmla="*/ 554182 h 775807"/>
              <a:gd name="connsiteX4" fmla="*/ 112692 w 520042"/>
              <a:gd name="connsiteY4" fmla="*/ 637309 h 775807"/>
              <a:gd name="connsiteX5" fmla="*/ 278947 w 520042"/>
              <a:gd name="connsiteY5" fmla="*/ 762000 h 775807"/>
              <a:gd name="connsiteX6" fmla="*/ 459056 w 520042"/>
              <a:gd name="connsiteY6" fmla="*/ 734291 h 775807"/>
              <a:gd name="connsiteX7" fmla="*/ 514474 w 520042"/>
              <a:gd name="connsiteY7" fmla="*/ 651164 h 775807"/>
              <a:gd name="connsiteX8" fmla="*/ 500620 w 520042"/>
              <a:gd name="connsiteY8" fmla="*/ 498764 h 775807"/>
              <a:gd name="connsiteX9" fmla="*/ 417492 w 520042"/>
              <a:gd name="connsiteY9" fmla="*/ 415636 h 775807"/>
              <a:gd name="connsiteX10" fmla="*/ 403638 w 520042"/>
              <a:gd name="connsiteY10" fmla="*/ 374073 h 775807"/>
              <a:gd name="connsiteX11" fmla="*/ 362074 w 520042"/>
              <a:gd name="connsiteY11" fmla="*/ 318655 h 775807"/>
              <a:gd name="connsiteX12" fmla="*/ 362074 w 520042"/>
              <a:gd name="connsiteY12" fmla="*/ 318655 h 775807"/>
              <a:gd name="connsiteX13" fmla="*/ 292802 w 520042"/>
              <a:gd name="connsiteY13" fmla="*/ 124691 h 775807"/>
              <a:gd name="connsiteX14" fmla="*/ 126547 w 520042"/>
              <a:gd name="connsiteY14" fmla="*/ 0 h 775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0042" h="775807">
                <a:moveTo>
                  <a:pt x="126547" y="0"/>
                </a:moveTo>
                <a:lnTo>
                  <a:pt x="126547" y="0"/>
                </a:lnTo>
                <a:cubicBezTo>
                  <a:pt x="39585" y="217406"/>
                  <a:pt x="76787" y="141086"/>
                  <a:pt x="29565" y="235527"/>
                </a:cubicBezTo>
                <a:cubicBezTo>
                  <a:pt x="43911" y="536788"/>
                  <a:pt x="0" y="439631"/>
                  <a:pt x="57274" y="554182"/>
                </a:cubicBezTo>
                <a:lnTo>
                  <a:pt x="112692" y="637309"/>
                </a:lnTo>
                <a:cubicBezTo>
                  <a:pt x="235802" y="775807"/>
                  <a:pt x="167919" y="762000"/>
                  <a:pt x="278947" y="762000"/>
                </a:cubicBezTo>
                <a:cubicBezTo>
                  <a:pt x="338983" y="752764"/>
                  <a:pt x="404095" y="760155"/>
                  <a:pt x="459056" y="734291"/>
                </a:cubicBezTo>
                <a:cubicBezTo>
                  <a:pt x="489188" y="720111"/>
                  <a:pt x="514474" y="651164"/>
                  <a:pt x="514474" y="651164"/>
                </a:cubicBezTo>
                <a:cubicBezTo>
                  <a:pt x="509856" y="600364"/>
                  <a:pt x="520042" y="545931"/>
                  <a:pt x="500620" y="498764"/>
                </a:cubicBezTo>
                <a:cubicBezTo>
                  <a:pt x="485700" y="462529"/>
                  <a:pt x="417492" y="415636"/>
                  <a:pt x="417492" y="415636"/>
                </a:cubicBezTo>
                <a:cubicBezTo>
                  <a:pt x="412874" y="401782"/>
                  <a:pt x="412761" y="385477"/>
                  <a:pt x="403638" y="374073"/>
                </a:cubicBezTo>
                <a:cubicBezTo>
                  <a:pt x="354389" y="312512"/>
                  <a:pt x="362074" y="378951"/>
                  <a:pt x="362074" y="318655"/>
                </a:cubicBezTo>
                <a:lnTo>
                  <a:pt x="362074" y="318655"/>
                </a:lnTo>
                <a:cubicBezTo>
                  <a:pt x="291144" y="134235"/>
                  <a:pt x="292802" y="202869"/>
                  <a:pt x="292802" y="124691"/>
                </a:cubicBezTo>
                <a:lnTo>
                  <a:pt x="126547" y="0"/>
                </a:lnTo>
                <a:close/>
              </a:path>
            </a:pathLst>
          </a:cu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104 - Ευθύγραμμο βέλος σύνδεσης"/>
          <p:cNvCxnSpPr/>
          <p:nvPr/>
        </p:nvCxnSpPr>
        <p:spPr>
          <a:xfrm>
            <a:off x="3786182" y="5786454"/>
            <a:ext cx="264320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TextBox"/>
          <p:cNvSpPr txBox="1"/>
          <p:nvPr/>
        </p:nvSpPr>
        <p:spPr>
          <a:xfrm>
            <a:off x="6643702" y="6000768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12:6 = 2</a:t>
            </a:r>
            <a:endParaRPr lang="en-US" sz="2000" dirty="0" smtClean="0"/>
          </a:p>
        </p:txBody>
      </p:sp>
      <p:cxnSp>
        <p:nvCxnSpPr>
          <p:cNvPr id="109" name="108 - Ευθύγραμμο βέλος σύνδεσης"/>
          <p:cNvCxnSpPr/>
          <p:nvPr/>
        </p:nvCxnSpPr>
        <p:spPr>
          <a:xfrm rot="16200000" flipH="1">
            <a:off x="1964513" y="6107925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- Ευθύγραμμο βέλος σύνδεσης"/>
          <p:cNvCxnSpPr/>
          <p:nvPr/>
        </p:nvCxnSpPr>
        <p:spPr>
          <a:xfrm rot="16200000" flipH="1">
            <a:off x="2964645" y="6107925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4" grpId="0"/>
      <p:bldP spid="55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3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90" grpId="0"/>
      <p:bldP spid="91" grpId="0"/>
      <p:bldP spid="93" grpId="0"/>
      <p:bldP spid="94" grpId="0"/>
      <p:bldP spid="96" grpId="0"/>
      <p:bldP spid="97" grpId="0"/>
      <p:bldP spid="98" grpId="0"/>
      <p:bldP spid="99" grpId="0"/>
      <p:bldP spid="100" grpId="0"/>
      <p:bldP spid="104" grpId="0" animBg="1"/>
      <p:bldP spid="10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3500430" y="1071546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+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λύσετε την εξίσωση:</a:t>
            </a:r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Λύση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2860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11</a:t>
            </a:r>
            <a:r>
              <a:rPr lang="en-US" sz="2400" b="1" i="1" u="sng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45" name="44 - Ορθογώνιο"/>
          <p:cNvSpPr/>
          <p:nvPr/>
        </p:nvSpPr>
        <p:spPr>
          <a:xfrm>
            <a:off x="4714876" y="928670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4714876" y="128586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4714876" y="1214422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  <a:endParaRPr lang="en-US" sz="2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 με 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κλάσματα</a:t>
            </a:r>
            <a:endParaRPr lang="en-US" sz="2000" b="1" u="sng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2571744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24  -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  4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   108x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5786446" y="85723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5786446" y="128586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Ορθογώνιο"/>
          <p:cNvSpPr/>
          <p:nvPr/>
        </p:nvSpPr>
        <p:spPr>
          <a:xfrm>
            <a:off x="5786446" y="128586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5357818" y="107154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=</a:t>
            </a:r>
            <a:endParaRPr lang="en-US" sz="2000" dirty="0" smtClean="0"/>
          </a:p>
        </p:txBody>
      </p:sp>
      <p:sp>
        <p:nvSpPr>
          <p:cNvPr id="60" name="59 - TextBox"/>
          <p:cNvSpPr txBox="1"/>
          <p:nvPr/>
        </p:nvSpPr>
        <p:spPr>
          <a:xfrm>
            <a:off x="6286512" y="1071546"/>
            <a:ext cx="684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-   9x</a:t>
            </a:r>
          </a:p>
        </p:txBody>
      </p:sp>
      <p:cxnSp>
        <p:nvCxnSpPr>
          <p:cNvPr id="105" name="104 - Ευθύγραμμο βέλος σύνδεσης"/>
          <p:cNvCxnSpPr/>
          <p:nvPr/>
        </p:nvCxnSpPr>
        <p:spPr>
          <a:xfrm>
            <a:off x="4500562" y="2786058"/>
            <a:ext cx="264320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TextBox"/>
          <p:cNvSpPr txBox="1"/>
          <p:nvPr/>
        </p:nvSpPr>
        <p:spPr>
          <a:xfrm>
            <a:off x="7286644" y="285749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Χωρίζω γνωστούς από αγνώστους.</a:t>
            </a:r>
            <a:endParaRPr lang="en-US" sz="1400" dirty="0" smtClean="0"/>
          </a:p>
        </p:txBody>
      </p:sp>
      <p:sp>
        <p:nvSpPr>
          <p:cNvPr id="59" name="58 - TextBox"/>
          <p:cNvSpPr txBox="1"/>
          <p:nvPr/>
        </p:nvSpPr>
        <p:spPr>
          <a:xfrm>
            <a:off x="2000232" y="571480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1643050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71" name="70 - TextBox"/>
          <p:cNvSpPr txBox="1"/>
          <p:nvPr/>
        </p:nvSpPr>
        <p:spPr>
          <a:xfrm>
            <a:off x="214282" y="3357562"/>
            <a:ext cx="5214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+ 108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- 2x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-4  -  24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285720" y="4143380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84x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-28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428596" y="4929198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84x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1214414" y="507207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sp>
        <p:nvSpPr>
          <p:cNvPr id="88" name="87 - Ορθογώνιο"/>
          <p:cNvSpPr/>
          <p:nvPr/>
        </p:nvSpPr>
        <p:spPr>
          <a:xfrm>
            <a:off x="1643042" y="4929198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-28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500034" y="528638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>
            <a:off x="1643042" y="528638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- Ορθογώνιο"/>
          <p:cNvSpPr/>
          <p:nvPr/>
        </p:nvSpPr>
        <p:spPr>
          <a:xfrm>
            <a:off x="571472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84</a:t>
            </a:r>
            <a:endParaRPr lang="en-US" sz="20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1714480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84</a:t>
            </a:r>
            <a:endParaRPr lang="en-US" sz="2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 rot="5400000">
            <a:off x="571472" y="5000636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- Ευθεία γραμμή σύνδεσης"/>
          <p:cNvCxnSpPr/>
          <p:nvPr/>
        </p:nvCxnSpPr>
        <p:spPr>
          <a:xfrm rot="5400000">
            <a:off x="642910" y="5357826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Ορθογώνιο"/>
          <p:cNvSpPr/>
          <p:nvPr/>
        </p:nvSpPr>
        <p:spPr>
          <a:xfrm>
            <a:off x="928662" y="6215082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1214414" y="6215082"/>
            <a:ext cx="4491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</a:t>
            </a:r>
            <a:endParaRPr lang="en-US" sz="2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643042" y="6029286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>
            <a:off x="1643042" y="638647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Ορθογώνιο"/>
          <p:cNvSpPr/>
          <p:nvPr/>
        </p:nvSpPr>
        <p:spPr>
          <a:xfrm>
            <a:off x="1714480" y="6386476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84</a:t>
            </a:r>
            <a:endParaRPr lang="en-US" sz="2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5" grpId="0"/>
      <p:bldP spid="108" grpId="0"/>
      <p:bldP spid="71" grpId="0"/>
      <p:bldP spid="74" grpId="0"/>
      <p:bldP spid="75" grpId="0"/>
      <p:bldP spid="87" grpId="0"/>
      <p:bldP spid="88" grpId="0"/>
      <p:bldP spid="102" grpId="0"/>
      <p:bldP spid="103" grpId="0"/>
      <p:bldP spid="116" grpId="0"/>
      <p:bldP spid="117" grpId="0"/>
      <p:bldP spid="121" grpId="0"/>
      <p:bldP spid="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1117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3α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ίδιο παρονομαστή και αριθμητή  είναι ίσα με το ένα…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35715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2859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0003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071538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00166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57158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παραδείγματα</a:t>
            </a:r>
            <a:endParaRPr lang="en-US" sz="24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85720" y="42927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214282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214282" y="42862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114297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98" name="97 - TextBox"/>
          <p:cNvSpPr txBox="1"/>
          <p:nvPr/>
        </p:nvSpPr>
        <p:spPr>
          <a:xfrm>
            <a:off x="1785918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0" y="6000768"/>
            <a:ext cx="800074" cy="154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0" y="53578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0" y="592933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928662" y="56435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1500166" y="56435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14876" y="2000240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643438" y="135729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- 4α</a:t>
            </a:r>
            <a:endParaRPr lang="en-US" sz="4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786314" y="200024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-4α</a:t>
            </a:r>
            <a:endParaRPr lang="en-US" sz="4000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6429388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4357686" y="3643314"/>
            <a:ext cx="1785950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4643438" y="307181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+3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4643438" y="3649808"/>
            <a:ext cx="1165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+ 3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143636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715140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4500562" y="5864386"/>
            <a:ext cx="2214578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4714876" y="5150006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2x+3+ x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4643438" y="5935824"/>
            <a:ext cx="2000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2x+3+ x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7500958" y="56565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9" name="118 - TextBox"/>
          <p:cNvSpPr txBox="1"/>
          <p:nvPr/>
        </p:nvSpPr>
        <p:spPr>
          <a:xfrm>
            <a:off x="8072462" y="56565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  <p:bldP spid="95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1500134" y="571480"/>
            <a:ext cx="764386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Αν ένα κλάσμα έχει μόνο πολλαπλασιασμό στον αριθμητή και μόνο πολλαπλασιασμό στον παρονομαστή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.. 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τότε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αν στον αριθμητή και στον παρονομαστή έχω τον ίδιο αριθμό ή ίδια μεταβλητή (=γράμμα) ή ίδια παρένθεση ..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u="sng" dirty="0" smtClean="0">
                <a:solidFill>
                  <a:srgbClr val="FF0000"/>
                </a:solidFill>
              </a:rPr>
              <a:t>τότε</a:t>
            </a:r>
            <a:r>
              <a:rPr lang="el-GR" sz="2800" dirty="0" smtClean="0">
                <a:solidFill>
                  <a:srgbClr val="FF0000"/>
                </a:solidFill>
              </a:rPr>
              <a:t> τα ίδια φεύγουν ….και στην θέση τους μπαίνει το ένα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3143240" y="45005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43042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28596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71472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571472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928662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857224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785786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26533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269409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2269409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698037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626599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14678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2750331" y="546498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2607455" y="61079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3769607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912483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912483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4341111" y="535782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269673" y="592594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198235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26797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072066" y="564357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000760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6143636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6143636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58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17144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42910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964381" y="182164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892943" y="246458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214546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214546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571736" y="228260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2500298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428860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964381" y="375047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892943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214546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28860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00298" y="364331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00694" y="39290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072198" y="392906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728" y="57150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14282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357158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785786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 rot="5400000">
            <a:off x="392877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464315" y="625080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>
            <a:off x="1887630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030506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2459134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01944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1 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2357422" y="550070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428860" y="600726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602142" y="607220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Ορθογώνιο"/>
          <p:cNvSpPr/>
          <p:nvPr/>
        </p:nvSpPr>
        <p:spPr>
          <a:xfrm>
            <a:off x="3929058" y="5429264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4000496" y="5997379"/>
            <a:ext cx="39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1690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99" grpId="0"/>
      <p:bldP spid="100" grpId="0"/>
      <p:bldP spid="101" grpId="0"/>
      <p:bldP spid="104" grpId="0"/>
      <p:bldP spid="105" grpId="0"/>
      <p:bldP spid="108" grpId="0"/>
      <p:bldP spid="109" grpId="0"/>
      <p:bldP spid="1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857224" y="228599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28596" y="164305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35743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607191" y="175020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392877" y="25360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2643174" y="221455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357422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143108" y="228599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500298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8572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642910" y="3643314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678629" y="3821909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750067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7167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643174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428860" y="414338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85720" y="6000768"/>
            <a:ext cx="221457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14282" y="542926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642910" y="5425875"/>
            <a:ext cx="1476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(x</a:t>
            </a:r>
            <a:r>
              <a:rPr lang="el-GR" sz="3600" b="1" baseline="30000" dirty="0" smtClean="0"/>
              <a:t>2</a:t>
            </a:r>
            <a:r>
              <a:rPr lang="en-US" sz="3600" b="1" baseline="30000" dirty="0" smtClean="0"/>
              <a:t> </a:t>
            </a:r>
            <a:r>
              <a:rPr lang="en-US" sz="3600" b="1" dirty="0" smtClean="0"/>
              <a:t> +2)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(x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+2)</a:t>
            </a:r>
            <a:endParaRPr lang="en-US" sz="3600" baseline="300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 flipV="1">
            <a:off x="785786" y="6215082"/>
            <a:ext cx="1285884" cy="357190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/>
          <p:nvPr/>
        </p:nvCxnSpPr>
        <p:spPr>
          <a:xfrm rot="10800000" flipV="1">
            <a:off x="714348" y="5572140"/>
            <a:ext cx="1214446" cy="366714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2643174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 flipV="1">
            <a:off x="3588412" y="5929330"/>
            <a:ext cx="626398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TextBox"/>
          <p:cNvSpPr txBox="1"/>
          <p:nvPr/>
        </p:nvSpPr>
        <p:spPr>
          <a:xfrm>
            <a:off x="3516974" y="5361215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588412" y="6000768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endParaRPr lang="en-US" sz="36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2" grpId="0"/>
      <p:bldP spid="33" grpId="0"/>
      <p:bldP spid="34" grpId="0"/>
      <p:bldP spid="64" grpId="0"/>
      <p:bldP spid="65" grpId="0"/>
      <p:bldP spid="66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8" grpId="0"/>
      <p:bldP spid="79" grpId="0"/>
      <p:bldP spid="80" grpId="0"/>
      <p:bldP spid="92" grpId="0"/>
      <p:bldP spid="94" grpId="0"/>
      <p:bldP spid="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14310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714612" y="20002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71461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12858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357554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86050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143240" y="19550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428992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28624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072066" y="19288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143504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214942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785786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14348" y="357187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414338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571736" y="37147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500166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785918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714480" y="357837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928794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>
            <a:endCxn id="73" idx="1"/>
          </p:cNvCxnSpPr>
          <p:nvPr/>
        </p:nvCxnSpPr>
        <p:spPr>
          <a:xfrm flipV="1">
            <a:off x="3143240" y="4140133"/>
            <a:ext cx="171451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143240" y="35004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643306" y="350043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786182" y="350043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(-2)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3357554" y="421481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714744" y="416963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4000496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5775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643570" y="4143380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421481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/>
              <a:t>αβ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572132" y="3571876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+12</a:t>
            </a:r>
            <a:endParaRPr lang="en-US" sz="40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714612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786050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2857488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464343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3428992" y="57864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3714744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3786182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3857620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5214942" y="621508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5214942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5572132" y="55007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5857884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5072066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10</a:t>
            </a:r>
            <a:endParaRPr lang="en-US" sz="40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5643570" y="616990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5929322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678657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7572396" y="61436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7643834" y="62150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20</a:t>
            </a:r>
            <a:endParaRPr lang="en-US" sz="4000" b="1" dirty="0"/>
          </a:p>
        </p:txBody>
      </p:sp>
      <p:sp>
        <p:nvSpPr>
          <p:cNvPr id="108" name="107 - TextBox"/>
          <p:cNvSpPr txBox="1"/>
          <p:nvPr/>
        </p:nvSpPr>
        <p:spPr>
          <a:xfrm>
            <a:off x="7715272" y="557214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91" grpId="0"/>
      <p:bldP spid="92" grpId="0"/>
      <p:bldP spid="93" grpId="0"/>
      <p:bldP spid="94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7" grpId="0"/>
      <p:bldP spid="108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2247</Words>
  <PresentationFormat>Προβολή στην οθόνη (4:3)</PresentationFormat>
  <Paragraphs>784</Paragraphs>
  <Slides>39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0" baseType="lpstr">
      <vt:lpstr>Θέμα του Office</vt:lpstr>
      <vt:lpstr>ΠΡΟΣΗΜΑ</vt:lpstr>
      <vt:lpstr>ΠΡΟΣΗΜΑ</vt:lpstr>
      <vt:lpstr>ΠΡΟΣΗΜΑ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ΠΡΟΣΗΜΑ</dc:title>
  <dc:creator>Panorea</dc:creator>
  <cp:lastModifiedBy>Panorea</cp:lastModifiedBy>
  <cp:revision>451</cp:revision>
  <dcterms:created xsi:type="dcterms:W3CDTF">2020-10-08T14:56:44Z</dcterms:created>
  <dcterms:modified xsi:type="dcterms:W3CDTF">2021-01-21T08:01:13Z</dcterms:modified>
</cp:coreProperties>
</file>