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9" r:id="rId2"/>
    <p:sldId id="340" r:id="rId3"/>
    <p:sldId id="341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42" r:id="rId12"/>
    <p:sldId id="335" r:id="rId13"/>
    <p:sldId id="336" r:id="rId14"/>
    <p:sldId id="346" r:id="rId15"/>
    <p:sldId id="281" r:id="rId16"/>
    <p:sldId id="337" r:id="rId17"/>
    <p:sldId id="338" r:id="rId18"/>
    <p:sldId id="294" r:id="rId19"/>
    <p:sldId id="317" r:id="rId20"/>
    <p:sldId id="318" r:id="rId21"/>
    <p:sldId id="316" r:id="rId22"/>
    <p:sldId id="313" r:id="rId23"/>
    <p:sldId id="319" r:id="rId24"/>
    <p:sldId id="320" r:id="rId25"/>
    <p:sldId id="321" r:id="rId26"/>
    <p:sldId id="326" r:id="rId27"/>
    <p:sldId id="327" r:id="rId28"/>
    <p:sldId id="348" r:id="rId29"/>
    <p:sldId id="349" r:id="rId30"/>
    <p:sldId id="322" r:id="rId31"/>
    <p:sldId id="323" r:id="rId32"/>
    <p:sldId id="325" r:id="rId33"/>
    <p:sldId id="343" r:id="rId34"/>
    <p:sldId id="344" r:id="rId35"/>
    <p:sldId id="345" r:id="rId36"/>
    <p:sldId id="324" r:id="rId37"/>
    <p:sldId id="347" r:id="rId38"/>
    <p:sldId id="350" r:id="rId39"/>
    <p:sldId id="351" r:id="rId4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E9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6" autoAdjust="0"/>
    <p:restoredTop sz="94624" autoAdjust="0"/>
  </p:normalViewPr>
  <p:slideViewPr>
    <p:cSldViewPr>
      <p:cViewPr varScale="1">
        <p:scale>
          <a:sx n="48" d="100"/>
          <a:sy n="48" d="100"/>
        </p:scale>
        <p:origin x="-18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21/1/2021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714348" y="1142984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Αν </a:t>
            </a:r>
            <a:r>
              <a:rPr lang="el-GR" sz="2400" b="1" dirty="0" smtClean="0">
                <a:solidFill>
                  <a:srgbClr val="FF0000"/>
                </a:solidFill>
              </a:rPr>
              <a:t>πολλαπλασιάζω</a:t>
            </a:r>
            <a:r>
              <a:rPr lang="el-GR" sz="2400" dirty="0" smtClean="0"/>
              <a:t>  (ή διαιρώ) δύο αριθμούς που έχουν ίδιο πρόσημο  (</a:t>
            </a:r>
            <a:r>
              <a:rPr lang="el-GR" sz="2400" b="1" dirty="0" err="1" smtClean="0">
                <a:solidFill>
                  <a:srgbClr val="FF0000"/>
                </a:solidFill>
              </a:rPr>
              <a:t>ομόσημοι</a:t>
            </a:r>
            <a:r>
              <a:rPr lang="el-GR" sz="2400" dirty="0" smtClean="0"/>
              <a:t>)…τότε στο αποτέλεσμα που βρίσκω βάζω το πρόσημο συν  +</a:t>
            </a:r>
            <a:endParaRPr lang="en-US" sz="2400" dirty="0"/>
          </a:p>
        </p:txBody>
      </p:sp>
      <p:sp>
        <p:nvSpPr>
          <p:cNvPr id="9" name="8 - Ορθογώνιο"/>
          <p:cNvSpPr/>
          <p:nvPr/>
        </p:nvSpPr>
        <p:spPr>
          <a:xfrm>
            <a:off x="0" y="3429000"/>
            <a:ext cx="2133597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Παράδειγμα </a:t>
            </a:r>
            <a:endParaRPr lang="en-US" sz="2800" dirty="0"/>
          </a:p>
        </p:txBody>
      </p:sp>
      <p:sp>
        <p:nvSpPr>
          <p:cNvPr id="14" name="13 - TextBox"/>
          <p:cNvSpPr txBox="1"/>
          <p:nvPr/>
        </p:nvSpPr>
        <p:spPr>
          <a:xfrm>
            <a:off x="0" y="4071942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 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.</a:t>
            </a:r>
            <a:r>
              <a:rPr lang="el-GR" sz="4000" b="1" dirty="0" smtClean="0">
                <a:solidFill>
                  <a:srgbClr val="00B050"/>
                </a:solidFill>
              </a:rPr>
              <a:t> (-6)  =  +12 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>
            <a:endCxn id="20" idx="1"/>
          </p:cNvCxnSpPr>
          <p:nvPr/>
        </p:nvCxnSpPr>
        <p:spPr>
          <a:xfrm flipV="1">
            <a:off x="3500430" y="4008270"/>
            <a:ext cx="714380" cy="349424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4214810" y="3500438"/>
            <a:ext cx="4572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Οι αριθμοί  2  και  6  έχουν ίδιο πρόσημο,   άρα στο αποτέλεσμα βάζω το πρόσημο συν  +</a:t>
            </a:r>
            <a:endParaRPr lang="en-US" sz="2000" dirty="0"/>
          </a:p>
        </p:txBody>
      </p:sp>
      <p:sp>
        <p:nvSpPr>
          <p:cNvPr id="13" name="1 - Τίτλος"/>
          <p:cNvSpPr>
            <a:spLocks noGrp="1"/>
          </p:cNvSpPr>
          <p:nvPr>
            <p:ph type="ctrTitle"/>
          </p:nvPr>
        </p:nvSpPr>
        <p:spPr>
          <a:xfrm>
            <a:off x="-2000296" y="-214338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3428992" y="500042"/>
            <a:ext cx="5715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chemeClr val="accent3">
                    <a:lumMod val="50000"/>
                  </a:schemeClr>
                </a:solidFill>
              </a:rPr>
              <a:t>Πολλαπλασιασμός   /  διαίρεση     αριθμών</a:t>
            </a:r>
            <a:endParaRPr lang="en-US" sz="24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9" name="18 - Ευθεία γραμμή σύνδεσης"/>
          <p:cNvCxnSpPr/>
          <p:nvPr/>
        </p:nvCxnSpPr>
        <p:spPr>
          <a:xfrm>
            <a:off x="714348" y="6299484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642910" y="581156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002060"/>
                </a:solidFill>
              </a:rPr>
              <a:t>-4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642910" y="631162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002060"/>
                </a:solidFill>
              </a:rPr>
              <a:t>-2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1285852" y="597759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002060"/>
                </a:solidFill>
              </a:rPr>
              <a:t>=</a:t>
            </a:r>
            <a:endParaRPr lang="en-US" sz="2800" dirty="0">
              <a:solidFill>
                <a:srgbClr val="002060"/>
              </a:solidFill>
            </a:endParaRPr>
          </a:p>
        </p:txBody>
      </p:sp>
      <p:cxnSp>
        <p:nvCxnSpPr>
          <p:cNvPr id="27" name="26 - Ευθεία γραμμή σύνδεσης"/>
          <p:cNvCxnSpPr/>
          <p:nvPr/>
        </p:nvCxnSpPr>
        <p:spPr>
          <a:xfrm>
            <a:off x="2214546" y="6322638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- TextBox"/>
          <p:cNvSpPr txBox="1"/>
          <p:nvPr/>
        </p:nvSpPr>
        <p:spPr>
          <a:xfrm>
            <a:off x="2143108" y="583471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002060"/>
                </a:solidFill>
              </a:rPr>
              <a:t>4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2143108" y="633478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002060"/>
                </a:solidFill>
              </a:rPr>
              <a:t>2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1714480" y="592933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+</a:t>
            </a:r>
            <a:endParaRPr lang="en-US" sz="2800" dirty="0"/>
          </a:p>
        </p:txBody>
      </p:sp>
      <p:sp>
        <p:nvSpPr>
          <p:cNvPr id="32" name="31 - TextBox"/>
          <p:cNvSpPr txBox="1"/>
          <p:nvPr/>
        </p:nvSpPr>
        <p:spPr>
          <a:xfrm>
            <a:off x="2786050" y="600076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002060"/>
                </a:solidFill>
              </a:rPr>
              <a:t>=</a:t>
            </a:r>
            <a:endParaRPr lang="en-US" sz="2800" dirty="0">
              <a:solidFill>
                <a:srgbClr val="002060"/>
              </a:solidFill>
            </a:endParaRPr>
          </a:p>
        </p:txBody>
      </p:sp>
      <p:cxnSp>
        <p:nvCxnSpPr>
          <p:cNvPr id="33" name="32 - Ευθεία γραμμή σύνδεσης"/>
          <p:cNvCxnSpPr/>
          <p:nvPr/>
        </p:nvCxnSpPr>
        <p:spPr>
          <a:xfrm>
            <a:off x="3214678" y="6322638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TextBox"/>
          <p:cNvSpPr txBox="1"/>
          <p:nvPr/>
        </p:nvSpPr>
        <p:spPr>
          <a:xfrm>
            <a:off x="3143240" y="583471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002060"/>
                </a:solidFill>
              </a:rPr>
              <a:t>4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3143240" y="633478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002060"/>
                </a:solidFill>
              </a:rPr>
              <a:t>2</a:t>
            </a:r>
            <a:endParaRPr lang="en-US" sz="2800" b="1" dirty="0">
              <a:solidFill>
                <a:srgbClr val="002060"/>
              </a:solidFill>
            </a:endParaRPr>
          </a:p>
        </p:txBody>
      </p:sp>
      <p:cxnSp>
        <p:nvCxnSpPr>
          <p:cNvPr id="37" name="36 - Ευθύγραμμο βέλος σύνδεσης"/>
          <p:cNvCxnSpPr/>
          <p:nvPr/>
        </p:nvCxnSpPr>
        <p:spPr>
          <a:xfrm flipV="1">
            <a:off x="1071538" y="5500702"/>
            <a:ext cx="3643338" cy="492300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4786314" y="5214950"/>
            <a:ext cx="3857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Οι αριθμοί  4  και  2 έχουν ίδιο πρόσημο,   άρα μπροστά από το κλάσμα βάζω συν   +</a:t>
            </a:r>
            <a:endParaRPr lang="en-US" sz="20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-32" y="207817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Πολλαπλασιασμός μεταξύ κλασμάτων και αριθμών (ή μεταβλητών)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357290" y="214961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1071546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357158" y="207817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642910" y="250680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714348" y="186385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785786" y="24353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4357686" y="243536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4357686" y="179891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4714876" y="1818679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33" name="32 - TextBox"/>
          <p:cNvSpPr txBox="1"/>
          <p:nvPr/>
        </p:nvSpPr>
        <p:spPr>
          <a:xfrm>
            <a:off x="5000628" y="179891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4714876" y="236392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5929322" y="200673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6715140" y="2363924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7072330" y="229248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858016" y="179242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30</a:t>
            </a:r>
            <a:endParaRPr lang="en-US" sz="4000" b="1" dirty="0"/>
          </a:p>
        </p:txBody>
      </p:sp>
      <p:sp>
        <p:nvSpPr>
          <p:cNvPr id="77" name="76 - TextBox"/>
          <p:cNvSpPr txBox="1"/>
          <p:nvPr/>
        </p:nvSpPr>
        <p:spPr>
          <a:xfrm>
            <a:off x="2071670" y="207817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cxnSp>
        <p:nvCxnSpPr>
          <p:cNvPr id="79" name="78 - Ευθεία γραμμή σύνδεσης"/>
          <p:cNvCxnSpPr/>
          <p:nvPr/>
        </p:nvCxnSpPr>
        <p:spPr>
          <a:xfrm>
            <a:off x="2500298" y="250680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- TextBox"/>
          <p:cNvSpPr txBox="1"/>
          <p:nvPr/>
        </p:nvSpPr>
        <p:spPr>
          <a:xfrm>
            <a:off x="2571736" y="186385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81" name="80 - Ορθογώνιο"/>
          <p:cNvSpPr/>
          <p:nvPr/>
        </p:nvSpPr>
        <p:spPr>
          <a:xfrm>
            <a:off x="2643174" y="24353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82" name="81 - Ορθογώνιο"/>
          <p:cNvSpPr/>
          <p:nvPr/>
        </p:nvSpPr>
        <p:spPr>
          <a:xfrm>
            <a:off x="3286116" y="207817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9" name="88 - Ευθεία γραμμή σύνδεσης"/>
          <p:cNvCxnSpPr/>
          <p:nvPr/>
        </p:nvCxnSpPr>
        <p:spPr>
          <a:xfrm>
            <a:off x="2643174" y="4864254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108 - TextBox"/>
          <p:cNvSpPr txBox="1"/>
          <p:nvPr/>
        </p:nvSpPr>
        <p:spPr>
          <a:xfrm>
            <a:off x="2643174" y="422780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110" name="109 - Ορθογώνιο"/>
          <p:cNvSpPr/>
          <p:nvPr/>
        </p:nvSpPr>
        <p:spPr>
          <a:xfrm>
            <a:off x="3000364" y="4247571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111" name="110 - TextBox"/>
          <p:cNvSpPr txBox="1"/>
          <p:nvPr/>
        </p:nvSpPr>
        <p:spPr>
          <a:xfrm>
            <a:off x="3286116" y="422780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3000364" y="479281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6</a:t>
            </a:r>
            <a:endParaRPr lang="en-US" sz="4000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4214810" y="443562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114" name="113 - Ευθεία γραμμή σύνδεσης"/>
          <p:cNvCxnSpPr/>
          <p:nvPr/>
        </p:nvCxnSpPr>
        <p:spPr>
          <a:xfrm>
            <a:off x="5000628" y="4792816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- TextBox"/>
          <p:cNvSpPr txBox="1"/>
          <p:nvPr/>
        </p:nvSpPr>
        <p:spPr>
          <a:xfrm>
            <a:off x="5357818" y="4721378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6</a:t>
            </a:r>
            <a:endParaRPr lang="en-US" sz="4000" b="1" dirty="0"/>
          </a:p>
        </p:txBody>
      </p:sp>
      <p:sp>
        <p:nvSpPr>
          <p:cNvPr id="116" name="115 - TextBox"/>
          <p:cNvSpPr txBox="1"/>
          <p:nvPr/>
        </p:nvSpPr>
        <p:spPr>
          <a:xfrm>
            <a:off x="5143504" y="4221312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</a:t>
            </a:r>
            <a:endParaRPr lang="en-US" sz="4000" b="1" dirty="0"/>
          </a:p>
        </p:txBody>
      </p:sp>
      <p:sp>
        <p:nvSpPr>
          <p:cNvPr id="117" name="116 - TextBox"/>
          <p:cNvSpPr txBox="1"/>
          <p:nvPr/>
        </p:nvSpPr>
        <p:spPr>
          <a:xfrm>
            <a:off x="285720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cxnSp>
        <p:nvCxnSpPr>
          <p:cNvPr id="118" name="117 - Ευθεία γραμμή σύνδεσης"/>
          <p:cNvCxnSpPr/>
          <p:nvPr/>
        </p:nvCxnSpPr>
        <p:spPr>
          <a:xfrm>
            <a:off x="785786" y="493569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118 - TextBox"/>
          <p:cNvSpPr txBox="1"/>
          <p:nvPr/>
        </p:nvSpPr>
        <p:spPr>
          <a:xfrm>
            <a:off x="857224" y="429275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120" name="119 - Ορθογώνιο"/>
          <p:cNvSpPr/>
          <p:nvPr/>
        </p:nvSpPr>
        <p:spPr>
          <a:xfrm>
            <a:off x="928662" y="486425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6</a:t>
            </a:r>
            <a:endParaRPr lang="en-US" sz="4000" dirty="0"/>
          </a:p>
        </p:txBody>
      </p:sp>
      <p:sp>
        <p:nvSpPr>
          <p:cNvPr id="121" name="120 - Ορθογώνιο"/>
          <p:cNvSpPr/>
          <p:nvPr/>
        </p:nvSpPr>
        <p:spPr>
          <a:xfrm>
            <a:off x="1571604" y="450706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22" grpId="0"/>
      <p:bldP spid="24" grpId="0"/>
      <p:bldP spid="25" grpId="0"/>
      <p:bldP spid="31" grpId="0"/>
      <p:bldP spid="32" grpId="0"/>
      <p:bldP spid="33" grpId="0"/>
      <p:bldP spid="39" grpId="0"/>
      <p:bldP spid="40" grpId="0"/>
      <p:bldP spid="45" grpId="0"/>
      <p:bldP spid="46" grpId="0"/>
      <p:bldP spid="77" grpId="0"/>
      <p:bldP spid="80" grpId="0"/>
      <p:bldP spid="81" grpId="0"/>
      <p:bldP spid="82" grpId="0"/>
      <p:bldP spid="109" grpId="0"/>
      <p:bldP spid="110" grpId="0"/>
      <p:bldP spid="111" grpId="0"/>
      <p:bldP spid="112" grpId="0"/>
      <p:bldP spid="113" grpId="0"/>
      <p:bldP spid="115" grpId="0"/>
      <p:bldP spid="116" grpId="0"/>
      <p:bldP spid="117" grpId="0"/>
      <p:bldP spid="119" grpId="0"/>
      <p:bldP spid="120" grpId="0"/>
      <p:bldP spid="1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-32" y="207817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Πολλαπλασιασμός μεταξύ κλασμάτων και αριθμών (ή μεταβλητών)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357290" y="214961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1071546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357158" y="207817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642910" y="250680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714348" y="186385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785786" y="24353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4357686" y="243536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4357686" y="179891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4714876" y="1818679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33" name="32 - TextBox"/>
          <p:cNvSpPr txBox="1"/>
          <p:nvPr/>
        </p:nvSpPr>
        <p:spPr>
          <a:xfrm>
            <a:off x="5000628" y="179891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4714876" y="236392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5929322" y="200673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77" name="76 - TextBox"/>
          <p:cNvSpPr txBox="1"/>
          <p:nvPr/>
        </p:nvSpPr>
        <p:spPr>
          <a:xfrm>
            <a:off x="2071670" y="207817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cxnSp>
        <p:nvCxnSpPr>
          <p:cNvPr id="79" name="78 - Ευθεία γραμμή σύνδεσης"/>
          <p:cNvCxnSpPr/>
          <p:nvPr/>
        </p:nvCxnSpPr>
        <p:spPr>
          <a:xfrm>
            <a:off x="2500298" y="250680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- TextBox"/>
          <p:cNvSpPr txBox="1"/>
          <p:nvPr/>
        </p:nvSpPr>
        <p:spPr>
          <a:xfrm>
            <a:off x="2571736" y="186385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81" name="80 - Ορθογώνιο"/>
          <p:cNvSpPr/>
          <p:nvPr/>
        </p:nvSpPr>
        <p:spPr>
          <a:xfrm>
            <a:off x="2643174" y="24353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sp>
        <p:nvSpPr>
          <p:cNvPr id="82" name="81 - Ορθογώνιο"/>
          <p:cNvSpPr/>
          <p:nvPr/>
        </p:nvSpPr>
        <p:spPr>
          <a:xfrm>
            <a:off x="3286116" y="207817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6572264" y="2493812"/>
            <a:ext cx="1071570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6572264" y="185736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43" name="42 - Ορθογώνιο"/>
          <p:cNvSpPr/>
          <p:nvPr/>
        </p:nvSpPr>
        <p:spPr>
          <a:xfrm>
            <a:off x="6929454" y="1877129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44" name="43 - TextBox"/>
          <p:cNvSpPr txBox="1"/>
          <p:nvPr/>
        </p:nvSpPr>
        <p:spPr>
          <a:xfrm>
            <a:off x="7215206" y="185736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6929454" y="242237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dirty="0"/>
          </a:p>
        </p:txBody>
      </p:sp>
      <p:sp>
        <p:nvSpPr>
          <p:cNvPr id="48" name="47 - Ορθογώνιο"/>
          <p:cNvSpPr/>
          <p:nvPr/>
        </p:nvSpPr>
        <p:spPr>
          <a:xfrm>
            <a:off x="7786710" y="2071678"/>
            <a:ext cx="9300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 5</a:t>
            </a:r>
            <a:endParaRPr lang="en-US" sz="4000" dirty="0"/>
          </a:p>
        </p:txBody>
      </p:sp>
      <p:cxnSp>
        <p:nvCxnSpPr>
          <p:cNvPr id="51" name="50 - Ευθεία γραμμή σύνδεσης"/>
          <p:cNvCxnSpPr/>
          <p:nvPr/>
        </p:nvCxnSpPr>
        <p:spPr>
          <a:xfrm rot="5400000" flipH="1" flipV="1">
            <a:off x="6822297" y="2678901"/>
            <a:ext cx="428628" cy="35719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- Ευθεία γραμμή σύνδεσης"/>
          <p:cNvCxnSpPr/>
          <p:nvPr/>
        </p:nvCxnSpPr>
        <p:spPr>
          <a:xfrm rot="5400000" flipH="1" flipV="1">
            <a:off x="6607983" y="1964521"/>
            <a:ext cx="428628" cy="35719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0" y="5000636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12</a:t>
            </a:r>
            <a:endParaRPr lang="en-US" sz="2000" b="1" dirty="0"/>
          </a:p>
        </p:txBody>
      </p:sp>
      <p:sp>
        <p:nvSpPr>
          <p:cNvPr id="55" name="54 - Ορθογώνιο"/>
          <p:cNvSpPr/>
          <p:nvPr/>
        </p:nvSpPr>
        <p:spPr>
          <a:xfrm>
            <a:off x="1214414" y="4957716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= </a:t>
            </a:r>
            <a:endParaRPr lang="en-US" sz="2000" dirty="0"/>
          </a:p>
        </p:txBody>
      </p:sp>
      <p:cxnSp>
        <p:nvCxnSpPr>
          <p:cNvPr id="57" name="56 - Ευθεία γραμμή σύνδεσης"/>
          <p:cNvCxnSpPr/>
          <p:nvPr/>
        </p:nvCxnSpPr>
        <p:spPr>
          <a:xfrm>
            <a:off x="500034" y="5214950"/>
            <a:ext cx="57150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- TextBox"/>
          <p:cNvSpPr txBox="1"/>
          <p:nvPr/>
        </p:nvSpPr>
        <p:spPr>
          <a:xfrm>
            <a:off x="428596" y="4786322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5</a:t>
            </a:r>
            <a:r>
              <a:rPr lang="en-US" sz="2000" b="1" dirty="0" smtClean="0"/>
              <a:t>x</a:t>
            </a:r>
            <a:r>
              <a:rPr lang="el-GR" sz="2000" b="1" dirty="0" smtClean="0"/>
              <a:t>+ 2</a:t>
            </a:r>
            <a:endParaRPr lang="en-US" sz="2000" b="1" dirty="0"/>
          </a:p>
        </p:txBody>
      </p:sp>
      <p:sp>
        <p:nvSpPr>
          <p:cNvPr id="59" name="58 - Ορθογώνιο"/>
          <p:cNvSpPr/>
          <p:nvPr/>
        </p:nvSpPr>
        <p:spPr>
          <a:xfrm>
            <a:off x="571472" y="5286388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12</a:t>
            </a:r>
            <a:endParaRPr lang="en-US" sz="2000" dirty="0"/>
          </a:p>
        </p:txBody>
      </p:sp>
      <p:sp>
        <p:nvSpPr>
          <p:cNvPr id="88" name="87 - Ορθογώνιο"/>
          <p:cNvSpPr/>
          <p:nvPr/>
        </p:nvSpPr>
        <p:spPr>
          <a:xfrm>
            <a:off x="2786050" y="4929198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= </a:t>
            </a:r>
            <a:endParaRPr lang="en-US" sz="2000" dirty="0"/>
          </a:p>
        </p:txBody>
      </p:sp>
      <p:sp>
        <p:nvSpPr>
          <p:cNvPr id="91" name="90 - TextBox"/>
          <p:cNvSpPr txBox="1"/>
          <p:nvPr/>
        </p:nvSpPr>
        <p:spPr>
          <a:xfrm>
            <a:off x="1571604" y="4786322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12(</a:t>
            </a:r>
            <a:r>
              <a:rPr lang="el-GR" sz="2000" b="1" dirty="0" smtClean="0"/>
              <a:t>5</a:t>
            </a:r>
            <a:r>
              <a:rPr lang="en-US" sz="2000" b="1" dirty="0" smtClean="0"/>
              <a:t>x</a:t>
            </a:r>
            <a:r>
              <a:rPr lang="el-GR" sz="2000" b="1" dirty="0" smtClean="0"/>
              <a:t>+ 2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sp>
        <p:nvSpPr>
          <p:cNvPr id="92" name="91 - Ορθογώνιο"/>
          <p:cNvSpPr/>
          <p:nvPr/>
        </p:nvSpPr>
        <p:spPr>
          <a:xfrm>
            <a:off x="1785918" y="5286388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12</a:t>
            </a:r>
            <a:endParaRPr lang="en-US" sz="2000" dirty="0"/>
          </a:p>
        </p:txBody>
      </p:sp>
      <p:cxnSp>
        <p:nvCxnSpPr>
          <p:cNvPr id="97" name="96 - Ευθεία γραμμή σύνδεσης"/>
          <p:cNvCxnSpPr/>
          <p:nvPr/>
        </p:nvCxnSpPr>
        <p:spPr>
          <a:xfrm>
            <a:off x="1643042" y="5213362"/>
            <a:ext cx="100013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99 - Ορθογώνιο"/>
          <p:cNvSpPr/>
          <p:nvPr/>
        </p:nvSpPr>
        <p:spPr>
          <a:xfrm>
            <a:off x="4415700" y="4886278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= </a:t>
            </a:r>
            <a:endParaRPr lang="en-US" sz="2000" dirty="0"/>
          </a:p>
        </p:txBody>
      </p:sp>
      <p:sp>
        <p:nvSpPr>
          <p:cNvPr id="101" name="100 - TextBox"/>
          <p:cNvSpPr txBox="1"/>
          <p:nvPr/>
        </p:nvSpPr>
        <p:spPr>
          <a:xfrm>
            <a:off x="3201254" y="4743402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12(</a:t>
            </a:r>
            <a:r>
              <a:rPr lang="el-GR" sz="2000" b="1" dirty="0" smtClean="0"/>
              <a:t>5</a:t>
            </a:r>
            <a:r>
              <a:rPr lang="en-US" sz="2000" b="1" dirty="0" smtClean="0"/>
              <a:t>x</a:t>
            </a:r>
            <a:r>
              <a:rPr lang="el-GR" sz="2000" b="1" dirty="0" smtClean="0"/>
              <a:t>+ 2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sp>
        <p:nvSpPr>
          <p:cNvPr id="102" name="101 - Ορθογώνιο"/>
          <p:cNvSpPr/>
          <p:nvPr/>
        </p:nvSpPr>
        <p:spPr>
          <a:xfrm>
            <a:off x="3415568" y="5243468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/>
              <a:t>12</a:t>
            </a:r>
            <a:endParaRPr lang="en-US" sz="2000" dirty="0"/>
          </a:p>
        </p:txBody>
      </p:sp>
      <p:cxnSp>
        <p:nvCxnSpPr>
          <p:cNvPr id="103" name="102 - Ευθεία γραμμή σύνδεσης"/>
          <p:cNvCxnSpPr/>
          <p:nvPr/>
        </p:nvCxnSpPr>
        <p:spPr>
          <a:xfrm>
            <a:off x="3272692" y="5170442"/>
            <a:ext cx="100013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- Ευθεία γραμμή σύνδεσης"/>
          <p:cNvCxnSpPr/>
          <p:nvPr/>
        </p:nvCxnSpPr>
        <p:spPr>
          <a:xfrm rot="5400000" flipH="1" flipV="1">
            <a:off x="3321835" y="4822041"/>
            <a:ext cx="285752" cy="2143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104 - Ευθεία γραμμή σύνδεσης"/>
          <p:cNvCxnSpPr/>
          <p:nvPr/>
        </p:nvCxnSpPr>
        <p:spPr>
          <a:xfrm rot="5400000" flipH="1" flipV="1">
            <a:off x="3536149" y="5393545"/>
            <a:ext cx="214314" cy="142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4714876" y="4886278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5</a:t>
            </a:r>
            <a:r>
              <a:rPr lang="en-US" sz="2000" b="1" dirty="0" smtClean="0"/>
              <a:t>x</a:t>
            </a:r>
            <a:r>
              <a:rPr lang="el-GR" sz="2000" b="1" dirty="0" smtClean="0"/>
              <a:t>+ 2</a:t>
            </a:r>
            <a:endParaRPr lang="en-US" sz="20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22" grpId="0"/>
      <p:bldP spid="24" grpId="0"/>
      <p:bldP spid="25" grpId="0"/>
      <p:bldP spid="31" grpId="0"/>
      <p:bldP spid="32" grpId="0"/>
      <p:bldP spid="33" grpId="0"/>
      <p:bldP spid="39" grpId="0"/>
      <p:bldP spid="40" grpId="0"/>
      <p:bldP spid="77" grpId="0"/>
      <p:bldP spid="80" grpId="0"/>
      <p:bldP spid="81" grpId="0"/>
      <p:bldP spid="82" grpId="0"/>
      <p:bldP spid="41" grpId="0"/>
      <p:bldP spid="43" grpId="0"/>
      <p:bldP spid="44" grpId="0"/>
      <p:bldP spid="47" grpId="0"/>
      <p:bldP spid="48" grpId="0"/>
      <p:bldP spid="54" grpId="0"/>
      <p:bldP spid="55" grpId="0"/>
      <p:bldP spid="58" grpId="0"/>
      <p:bldP spid="59" grpId="0"/>
      <p:bldP spid="88" grpId="0"/>
      <p:bldP spid="91" grpId="0"/>
      <p:bldP spid="92" grpId="0"/>
      <p:bldP spid="100" grpId="0"/>
      <p:bldP spid="101" grpId="0"/>
      <p:bldP spid="102" grpId="0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1000100" y="214311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Πολλαπλασιασμός μεταξύ κλασμάτων και αριθμών (ή μεταβλητών)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428728" y="214311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1071546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714348" y="2071678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-32" y="2526565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71406" y="1883623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142844" y="2455127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4357686" y="243536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4357686" y="179891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4714876" y="1818679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33" name="32 - TextBox"/>
          <p:cNvSpPr txBox="1"/>
          <p:nvPr/>
        </p:nvSpPr>
        <p:spPr>
          <a:xfrm>
            <a:off x="5000628" y="1798914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4714876" y="236392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5929322" y="200673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6715140" y="2363924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6858016" y="235743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858016" y="179242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77" name="76 - TextBox"/>
          <p:cNvSpPr txBox="1"/>
          <p:nvPr/>
        </p:nvSpPr>
        <p:spPr>
          <a:xfrm>
            <a:off x="2643174" y="214311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cxnSp>
        <p:nvCxnSpPr>
          <p:cNvPr id="79" name="78 - Ευθεία γραμμή σύνδεσης"/>
          <p:cNvCxnSpPr/>
          <p:nvPr/>
        </p:nvCxnSpPr>
        <p:spPr>
          <a:xfrm>
            <a:off x="2000232" y="250680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- TextBox"/>
          <p:cNvSpPr txBox="1"/>
          <p:nvPr/>
        </p:nvSpPr>
        <p:spPr>
          <a:xfrm>
            <a:off x="2071670" y="186385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81" name="80 - Ορθογώνιο"/>
          <p:cNvSpPr/>
          <p:nvPr/>
        </p:nvSpPr>
        <p:spPr>
          <a:xfrm>
            <a:off x="2143108" y="24353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dirty="0"/>
          </a:p>
        </p:txBody>
      </p:sp>
      <p:sp>
        <p:nvSpPr>
          <p:cNvPr id="82" name="81 - Ορθογώνιο"/>
          <p:cNvSpPr/>
          <p:nvPr/>
        </p:nvSpPr>
        <p:spPr>
          <a:xfrm>
            <a:off x="3286116" y="207817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9" name="88 - Ευθεία γραμμή σύνδεσης"/>
          <p:cNvCxnSpPr>
            <a:stCxn id="121" idx="3"/>
          </p:cNvCxnSpPr>
          <p:nvPr/>
        </p:nvCxnSpPr>
        <p:spPr>
          <a:xfrm>
            <a:off x="3055258" y="4848019"/>
            <a:ext cx="1945370" cy="48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108 - TextBox"/>
          <p:cNvSpPr txBox="1"/>
          <p:nvPr/>
        </p:nvSpPr>
        <p:spPr>
          <a:xfrm>
            <a:off x="3071802" y="421481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b="1" dirty="0"/>
          </a:p>
        </p:txBody>
      </p:sp>
      <p:sp>
        <p:nvSpPr>
          <p:cNvPr id="110" name="109 - Ορθογώνιο"/>
          <p:cNvSpPr/>
          <p:nvPr/>
        </p:nvSpPr>
        <p:spPr>
          <a:xfrm>
            <a:off x="3428992" y="4143380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111" name="110 - TextBox"/>
          <p:cNvSpPr txBox="1"/>
          <p:nvPr/>
        </p:nvSpPr>
        <p:spPr>
          <a:xfrm>
            <a:off x="3643306" y="4214818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(</a:t>
            </a:r>
            <a:r>
              <a:rPr lang="en-US" sz="4000" b="1" dirty="0" smtClean="0"/>
              <a:t>2</a:t>
            </a:r>
            <a:r>
              <a:rPr lang="el-GR" sz="4000" b="1" dirty="0" smtClean="0"/>
              <a:t> +</a:t>
            </a:r>
            <a:r>
              <a:rPr lang="en-US" sz="4000" b="1" dirty="0" smtClean="0"/>
              <a:t>x)</a:t>
            </a:r>
            <a:endParaRPr lang="en-US" sz="4000" b="1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3929058" y="4779828"/>
            <a:ext cx="4876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α</a:t>
            </a:r>
            <a:endParaRPr lang="en-US" sz="4000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5286380" y="435769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114" name="113 - Ευθεία γραμμή σύνδεσης"/>
          <p:cNvCxnSpPr/>
          <p:nvPr/>
        </p:nvCxnSpPr>
        <p:spPr>
          <a:xfrm>
            <a:off x="6072198" y="4786322"/>
            <a:ext cx="192882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114 - TextBox"/>
          <p:cNvSpPr txBox="1"/>
          <p:nvPr/>
        </p:nvSpPr>
        <p:spPr>
          <a:xfrm>
            <a:off x="6929454" y="470839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α</a:t>
            </a:r>
            <a:endParaRPr lang="en-US" sz="4000" b="1" dirty="0"/>
          </a:p>
        </p:txBody>
      </p:sp>
      <p:sp>
        <p:nvSpPr>
          <p:cNvPr id="116" name="115 - TextBox"/>
          <p:cNvSpPr txBox="1"/>
          <p:nvPr/>
        </p:nvSpPr>
        <p:spPr>
          <a:xfrm>
            <a:off x="6286512" y="4071942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 8 + 4</a:t>
            </a:r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117" name="116 - TextBox"/>
          <p:cNvSpPr txBox="1"/>
          <p:nvPr/>
        </p:nvSpPr>
        <p:spPr>
          <a:xfrm>
            <a:off x="285720" y="450057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4</a:t>
            </a:r>
            <a:endParaRPr lang="en-US" sz="4000" b="1" dirty="0"/>
          </a:p>
        </p:txBody>
      </p:sp>
      <p:cxnSp>
        <p:nvCxnSpPr>
          <p:cNvPr id="118" name="117 - Ευθεία γραμμή σύνδεσης"/>
          <p:cNvCxnSpPr/>
          <p:nvPr/>
        </p:nvCxnSpPr>
        <p:spPr>
          <a:xfrm flipV="1">
            <a:off x="785786" y="4929198"/>
            <a:ext cx="1428760" cy="6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118 - TextBox"/>
          <p:cNvSpPr txBox="1"/>
          <p:nvPr/>
        </p:nvSpPr>
        <p:spPr>
          <a:xfrm>
            <a:off x="714348" y="4214818"/>
            <a:ext cx="17859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 + x</a:t>
            </a:r>
            <a:endParaRPr lang="en-US" sz="4000" b="1" dirty="0"/>
          </a:p>
        </p:txBody>
      </p:sp>
      <p:sp>
        <p:nvSpPr>
          <p:cNvPr id="120" name="119 - Ορθογώνιο"/>
          <p:cNvSpPr/>
          <p:nvPr/>
        </p:nvSpPr>
        <p:spPr>
          <a:xfrm>
            <a:off x="1214414" y="4857760"/>
            <a:ext cx="4876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α</a:t>
            </a:r>
            <a:endParaRPr lang="en-US" sz="4000" dirty="0"/>
          </a:p>
        </p:txBody>
      </p:sp>
      <p:sp>
        <p:nvSpPr>
          <p:cNvPr id="121" name="120 - Ορθογώνιο"/>
          <p:cNvSpPr/>
          <p:nvPr/>
        </p:nvSpPr>
        <p:spPr>
          <a:xfrm>
            <a:off x="2500298" y="449407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22" grpId="0"/>
      <p:bldP spid="24" grpId="0"/>
      <p:bldP spid="25" grpId="0"/>
      <p:bldP spid="31" grpId="0"/>
      <p:bldP spid="32" grpId="0"/>
      <p:bldP spid="33" grpId="0"/>
      <p:bldP spid="39" grpId="0"/>
      <p:bldP spid="40" grpId="0"/>
      <p:bldP spid="45" grpId="0"/>
      <p:bldP spid="46" grpId="0"/>
      <p:bldP spid="77" grpId="0"/>
      <p:bldP spid="80" grpId="0"/>
      <p:bldP spid="81" grpId="0"/>
      <p:bldP spid="82" grpId="0"/>
      <p:bldP spid="109" grpId="0"/>
      <p:bldP spid="110" grpId="0"/>
      <p:bldP spid="111" grpId="0"/>
      <p:bldP spid="112" grpId="0"/>
      <p:bldP spid="113" grpId="0"/>
      <p:bldP spid="115" grpId="0"/>
      <p:bldP spid="116" grpId="0"/>
      <p:bldP spid="117" grpId="0"/>
      <p:bldP spid="119" grpId="0"/>
      <p:bldP spid="120" grpId="0"/>
      <p:bldP spid="1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TextBox"/>
          <p:cNvSpPr txBox="1"/>
          <p:nvPr/>
        </p:nvSpPr>
        <p:spPr>
          <a:xfrm>
            <a:off x="1714480" y="2935428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</a:t>
            </a:r>
            <a:endParaRPr lang="en-US" sz="40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Πολλαπλασιασμός μεταξύ κλασμάτων και αριθμών (ή μεταβλητών)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2357422" y="300686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1071546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357158" y="3357562"/>
            <a:ext cx="121444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714348" y="264318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428596" y="3214686"/>
            <a:ext cx="10583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y</a:t>
            </a:r>
            <a:r>
              <a:rPr lang="el-GR" sz="4000" b="1" dirty="0" smtClean="0"/>
              <a:t> +3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3143240" y="3351068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3143240" y="271462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3500430" y="2734385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33" name="32 - TextBox"/>
          <p:cNvSpPr txBox="1"/>
          <p:nvPr/>
        </p:nvSpPr>
        <p:spPr>
          <a:xfrm>
            <a:off x="3786182" y="2714620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</a:t>
            </a:r>
            <a:endParaRPr lang="en-US" sz="40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3214678" y="3286124"/>
            <a:ext cx="15716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y  +3</a:t>
            </a:r>
            <a:endParaRPr lang="en-US" sz="40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4857752" y="292893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5643570" y="3364056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500694" y="3292618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y +3</a:t>
            </a:r>
            <a:endParaRPr lang="en-US" sz="4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5715008" y="257823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6x</a:t>
            </a:r>
            <a:endParaRPr lang="en-US" sz="40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24" grpId="0"/>
      <p:bldP spid="25" grpId="0"/>
      <p:bldP spid="31" grpId="0"/>
      <p:bldP spid="32" grpId="0"/>
      <p:bldP spid="33" grpId="0"/>
      <p:bldP spid="39" grpId="0"/>
      <p:bldP spid="40" grpId="0"/>
      <p:bldP spid="45" grpId="0"/>
      <p:bldP spid="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285720" y="1142984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2060"/>
                </a:solidFill>
              </a:rPr>
              <a:t>5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l-GR" sz="4000" b="1" baseline="30000" dirty="0" smtClean="0">
                <a:solidFill>
                  <a:srgbClr val="002060"/>
                </a:solidFill>
              </a:rPr>
              <a:t>.</a:t>
            </a:r>
            <a:r>
              <a:rPr lang="el-GR" sz="4000" b="1" dirty="0" smtClean="0">
                <a:solidFill>
                  <a:srgbClr val="002060"/>
                </a:solidFill>
              </a:rPr>
              <a:t>(-2</a:t>
            </a:r>
            <a:r>
              <a:rPr lang="en-US" sz="4000" b="1" dirty="0" smtClean="0">
                <a:solidFill>
                  <a:srgbClr val="002060"/>
                </a:solidFill>
              </a:rPr>
              <a:t>) =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2000232" y="1142984"/>
            <a:ext cx="8611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rgbClr val="002060"/>
                </a:solidFill>
              </a:rPr>
              <a:t>-10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9" name="8 - TextBox"/>
          <p:cNvSpPr txBox="1"/>
          <p:nvPr/>
        </p:nvSpPr>
        <p:spPr>
          <a:xfrm>
            <a:off x="3000364" y="285728"/>
            <a:ext cx="2071702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παραδείγματα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214282" y="2928934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4 </a:t>
            </a:r>
            <a:r>
              <a:rPr lang="el-GR" sz="4000" b="1" baseline="30000" dirty="0" smtClean="0">
                <a:solidFill>
                  <a:srgbClr val="002060"/>
                </a:solidFill>
              </a:rPr>
              <a:t>.</a:t>
            </a:r>
            <a:r>
              <a:rPr lang="el-GR" sz="4000" b="1" dirty="0" smtClean="0">
                <a:solidFill>
                  <a:srgbClr val="002060"/>
                </a:solidFill>
              </a:rPr>
              <a:t>(-2</a:t>
            </a:r>
            <a:r>
              <a:rPr lang="en-US" sz="4000" b="1" dirty="0" smtClean="0">
                <a:solidFill>
                  <a:srgbClr val="002060"/>
                </a:solidFill>
              </a:rPr>
              <a:t>x) =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17" name="16 - Ορθογώνιο"/>
          <p:cNvSpPr/>
          <p:nvPr/>
        </p:nvSpPr>
        <p:spPr>
          <a:xfrm>
            <a:off x="2143108" y="2928934"/>
            <a:ext cx="8370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rgbClr val="002060"/>
                </a:solidFill>
              </a:rPr>
              <a:t>-</a:t>
            </a:r>
            <a:r>
              <a:rPr lang="en-US" sz="4000" b="1" dirty="0" smtClean="0">
                <a:solidFill>
                  <a:srgbClr val="002060"/>
                </a:solidFill>
              </a:rPr>
              <a:t>8x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357158" y="4286256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-6 </a:t>
            </a:r>
            <a:r>
              <a:rPr lang="el-GR" sz="4000" b="1" baseline="30000" dirty="0" smtClean="0">
                <a:solidFill>
                  <a:srgbClr val="002060"/>
                </a:solidFill>
              </a:rPr>
              <a:t>.</a:t>
            </a:r>
            <a:r>
              <a:rPr lang="el-GR" sz="4000" b="1" dirty="0" smtClean="0">
                <a:solidFill>
                  <a:srgbClr val="002060"/>
                </a:solidFill>
              </a:rPr>
              <a:t>(-</a:t>
            </a:r>
            <a:r>
              <a:rPr lang="en-US" sz="4000" b="1" dirty="0" smtClean="0">
                <a:solidFill>
                  <a:srgbClr val="002060"/>
                </a:solidFill>
              </a:rPr>
              <a:t>x) =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20" name="19 - Ορθογώνιο"/>
          <p:cNvSpPr/>
          <p:nvPr/>
        </p:nvSpPr>
        <p:spPr>
          <a:xfrm>
            <a:off x="2285984" y="4286256"/>
            <a:ext cx="6799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6x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357158" y="5643578"/>
            <a:ext cx="228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-2 </a:t>
            </a:r>
            <a:r>
              <a:rPr lang="el-GR" sz="4000" b="1" baseline="30000" dirty="0" smtClean="0">
                <a:solidFill>
                  <a:srgbClr val="002060"/>
                </a:solidFill>
              </a:rPr>
              <a:t>.</a:t>
            </a:r>
            <a:r>
              <a:rPr lang="el-GR" sz="4000" b="1" dirty="0" smtClean="0">
                <a:solidFill>
                  <a:srgbClr val="002060"/>
                </a:solidFill>
              </a:rPr>
              <a:t>(</a:t>
            </a:r>
            <a:r>
              <a:rPr lang="en-US" sz="4000" b="1" dirty="0" smtClean="0">
                <a:solidFill>
                  <a:srgbClr val="002060"/>
                </a:solidFill>
              </a:rPr>
              <a:t>8x) =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23" name="22 - Ορθογώνιο"/>
          <p:cNvSpPr/>
          <p:nvPr/>
        </p:nvSpPr>
        <p:spPr>
          <a:xfrm>
            <a:off x="2285984" y="5643578"/>
            <a:ext cx="10967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rgbClr val="002060"/>
                </a:solidFill>
              </a:rPr>
              <a:t>-</a:t>
            </a:r>
            <a:r>
              <a:rPr lang="en-US" sz="4000" b="1" dirty="0" smtClean="0">
                <a:solidFill>
                  <a:srgbClr val="002060"/>
                </a:solidFill>
              </a:rPr>
              <a:t>16x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6" grpId="0"/>
      <p:bldP spid="17" grpId="0"/>
      <p:bldP spid="19" grpId="0"/>
      <p:bldP spid="20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928794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ΕΞΙΣΩΣΗ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28 - Επεξήγηση με σύννεφο"/>
          <p:cNvSpPr/>
          <p:nvPr/>
        </p:nvSpPr>
        <p:spPr>
          <a:xfrm>
            <a:off x="0" y="0"/>
            <a:ext cx="8001024" cy="4286256"/>
          </a:xfrm>
          <a:prstGeom prst="cloudCallout">
            <a:avLst>
              <a:gd name="adj1" fmla="val 34086"/>
              <a:gd name="adj2" fmla="val 7551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TextBox"/>
          <p:cNvSpPr txBox="1"/>
          <p:nvPr/>
        </p:nvSpPr>
        <p:spPr>
          <a:xfrm>
            <a:off x="3571868" y="5715016"/>
            <a:ext cx="5072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Όλες οι παραπάνω σχέσεις λέγονται </a:t>
            </a:r>
            <a:r>
              <a:rPr lang="el-GR" sz="2400" b="1" dirty="0" smtClean="0">
                <a:solidFill>
                  <a:srgbClr val="FF0000"/>
                </a:solidFill>
              </a:rPr>
              <a:t>εξισώσεις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1428728" y="1428736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3</a:t>
            </a:r>
            <a:r>
              <a:rPr lang="en-US" sz="2800" b="1" dirty="0" smtClean="0"/>
              <a:t>x  - 2 = 6x</a:t>
            </a:r>
            <a:endParaRPr lang="en-US" sz="2800" b="1" dirty="0"/>
          </a:p>
        </p:txBody>
      </p:sp>
      <p:sp>
        <p:nvSpPr>
          <p:cNvPr id="15" name="14 - TextBox"/>
          <p:cNvSpPr txBox="1"/>
          <p:nvPr/>
        </p:nvSpPr>
        <p:spPr>
          <a:xfrm>
            <a:off x="1285852" y="2928934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y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  - 2 = 3x y</a:t>
            </a:r>
            <a:r>
              <a:rPr lang="en-US" sz="2800" b="1" baseline="30000" dirty="0" smtClean="0"/>
              <a:t>2  </a:t>
            </a:r>
            <a:r>
              <a:rPr lang="en-US" sz="2800" b="1" dirty="0" smtClean="0"/>
              <a:t> - x</a:t>
            </a:r>
            <a:endParaRPr lang="en-US" sz="28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4929190" y="1000108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5x</a:t>
            </a:r>
            <a:r>
              <a:rPr lang="en-US" sz="2800" b="1" baseline="30000" dirty="0" smtClean="0"/>
              <a:t>3</a:t>
            </a:r>
            <a:r>
              <a:rPr lang="en-US" sz="2800" b="1" dirty="0" smtClean="0"/>
              <a:t>  - 2 = 6</a:t>
            </a:r>
            <a:endParaRPr lang="en-US" sz="2800" b="1" dirty="0"/>
          </a:p>
        </p:txBody>
      </p:sp>
      <p:sp>
        <p:nvSpPr>
          <p:cNvPr id="17" name="16 - TextBox"/>
          <p:cNvSpPr txBox="1"/>
          <p:nvPr/>
        </p:nvSpPr>
        <p:spPr>
          <a:xfrm>
            <a:off x="4286248" y="407194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2285992"/>
            <a:ext cx="984978" cy="75591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TextBox"/>
          <p:cNvSpPr txBox="1"/>
          <p:nvPr/>
        </p:nvSpPr>
        <p:spPr>
          <a:xfrm>
            <a:off x="1857356" y="1214422"/>
            <a:ext cx="521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+ 5</a:t>
            </a:r>
            <a:r>
              <a:rPr lang="en-US" sz="4000" b="1" dirty="0" smtClean="0"/>
              <a:t>x</a:t>
            </a:r>
            <a:r>
              <a:rPr lang="el-GR" sz="4000" b="1" dirty="0" smtClean="0"/>
              <a:t>     - 7    =    </a:t>
            </a:r>
            <a:r>
              <a:rPr lang="en-US" sz="4000" b="1" dirty="0" smtClean="0"/>
              <a:t>-</a:t>
            </a:r>
            <a:r>
              <a:rPr lang="el-GR" sz="4000" b="1" dirty="0" smtClean="0"/>
              <a:t>  </a:t>
            </a:r>
            <a:r>
              <a:rPr lang="en-US" sz="4000" b="1" dirty="0" smtClean="0"/>
              <a:t>x </a:t>
            </a:r>
            <a:r>
              <a:rPr lang="el-GR" sz="4000" b="1" dirty="0" smtClean="0"/>
              <a:t>  –   2</a:t>
            </a:r>
            <a:endParaRPr lang="en-US" sz="4000" b="1" dirty="0"/>
          </a:p>
        </p:txBody>
      </p:sp>
      <p:sp>
        <p:nvSpPr>
          <p:cNvPr id="9" name="8 - Έλλειψη"/>
          <p:cNvSpPr/>
          <p:nvPr/>
        </p:nvSpPr>
        <p:spPr>
          <a:xfrm>
            <a:off x="1785918" y="1142984"/>
            <a:ext cx="1071570" cy="7858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TextBox"/>
          <p:cNvSpPr txBox="1"/>
          <p:nvPr/>
        </p:nvSpPr>
        <p:spPr>
          <a:xfrm>
            <a:off x="642910" y="3429000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</a:rPr>
              <a:t>Όρος εξίσωσης</a:t>
            </a:r>
            <a:endParaRPr lang="en-US" sz="2000" b="1" dirty="0">
              <a:solidFill>
                <a:srgbClr val="002060"/>
              </a:solidFill>
            </a:endParaRP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5400000">
            <a:off x="1250133" y="2393149"/>
            <a:ext cx="1357322" cy="571504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Έλλειψη"/>
          <p:cNvSpPr/>
          <p:nvPr/>
        </p:nvSpPr>
        <p:spPr>
          <a:xfrm>
            <a:off x="6357950" y="1214422"/>
            <a:ext cx="785818" cy="714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 rot="5400000">
            <a:off x="5715008" y="2571744"/>
            <a:ext cx="1785950" cy="500066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5715008" y="3643314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</a:rPr>
              <a:t>Όρος εξίσωσης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1928794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ΕΞΙΣΩΣΗ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10 - Έλλειψη"/>
          <p:cNvSpPr/>
          <p:nvPr/>
        </p:nvSpPr>
        <p:spPr>
          <a:xfrm>
            <a:off x="3357554" y="1214422"/>
            <a:ext cx="857256" cy="7858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5286380" y="1214422"/>
            <a:ext cx="500066" cy="714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15 - Ευθύγραμμο βέλος σύνδεσης"/>
          <p:cNvCxnSpPr/>
          <p:nvPr/>
        </p:nvCxnSpPr>
        <p:spPr>
          <a:xfrm rot="5400000">
            <a:off x="2071670" y="2143116"/>
            <a:ext cx="1571636" cy="1285884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/>
          <p:nvPr/>
        </p:nvCxnSpPr>
        <p:spPr>
          <a:xfrm rot="16200000" flipH="1">
            <a:off x="4929190" y="2643182"/>
            <a:ext cx="1643074" cy="35719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19" grpId="0" animBg="1"/>
      <p:bldP spid="32" grpId="0"/>
      <p:bldP spid="33" grpId="0"/>
      <p:bldP spid="11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TextBox"/>
          <p:cNvSpPr txBox="1"/>
          <p:nvPr/>
        </p:nvSpPr>
        <p:spPr>
          <a:xfrm>
            <a:off x="1857356" y="1214422"/>
            <a:ext cx="521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+ 5</a:t>
            </a:r>
            <a:r>
              <a:rPr lang="en-US" sz="4000" b="1" dirty="0" smtClean="0"/>
              <a:t>x</a:t>
            </a:r>
            <a:r>
              <a:rPr lang="el-GR" sz="4000" b="1" dirty="0" smtClean="0"/>
              <a:t>     - 7    =    </a:t>
            </a:r>
            <a:r>
              <a:rPr lang="en-US" sz="4000" b="1" dirty="0" smtClean="0"/>
              <a:t>-</a:t>
            </a:r>
            <a:r>
              <a:rPr lang="el-GR" sz="4000" b="1" dirty="0" smtClean="0"/>
              <a:t>  </a:t>
            </a:r>
            <a:r>
              <a:rPr lang="en-US" sz="4000" b="1" dirty="0" smtClean="0"/>
              <a:t>x </a:t>
            </a:r>
            <a:r>
              <a:rPr lang="el-GR" sz="4000" b="1" dirty="0" smtClean="0"/>
              <a:t>  –   2</a:t>
            </a:r>
            <a:endParaRPr lang="en-US" sz="4000" b="1" dirty="0"/>
          </a:p>
        </p:txBody>
      </p:sp>
      <p:sp>
        <p:nvSpPr>
          <p:cNvPr id="9" name="8 - Έλλειψη"/>
          <p:cNvSpPr/>
          <p:nvPr/>
        </p:nvSpPr>
        <p:spPr>
          <a:xfrm>
            <a:off x="1785918" y="1142984"/>
            <a:ext cx="1071570" cy="7858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TextBox"/>
          <p:cNvSpPr txBox="1"/>
          <p:nvPr/>
        </p:nvSpPr>
        <p:spPr>
          <a:xfrm>
            <a:off x="642910" y="3429000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</a:rPr>
              <a:t>Άγνωστος όρος</a:t>
            </a:r>
            <a:endParaRPr lang="en-US" sz="2000" b="1" dirty="0">
              <a:solidFill>
                <a:srgbClr val="002060"/>
              </a:solidFill>
            </a:endParaRP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5400000">
            <a:off x="1250133" y="2393149"/>
            <a:ext cx="1357322" cy="571504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Έλλειψη"/>
          <p:cNvSpPr/>
          <p:nvPr/>
        </p:nvSpPr>
        <p:spPr>
          <a:xfrm>
            <a:off x="6000760" y="1214422"/>
            <a:ext cx="1143008" cy="714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 rot="16200000" flipH="1">
            <a:off x="6643702" y="2143116"/>
            <a:ext cx="1643074" cy="1214446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5214942" y="3643314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</a:rPr>
              <a:t>Άγνωστος όρος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1928794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ΕΞΙΣΩΣΗ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10 - Έλλειψη"/>
          <p:cNvSpPr/>
          <p:nvPr/>
        </p:nvSpPr>
        <p:spPr>
          <a:xfrm>
            <a:off x="3357554" y="1214422"/>
            <a:ext cx="857256" cy="78581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Έλλειψη"/>
          <p:cNvSpPr/>
          <p:nvPr/>
        </p:nvSpPr>
        <p:spPr>
          <a:xfrm>
            <a:off x="5000628" y="1214422"/>
            <a:ext cx="785818" cy="7143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15 - Ευθύγραμμο βέλος σύνδεσης"/>
          <p:cNvCxnSpPr>
            <a:endCxn id="21" idx="0"/>
          </p:cNvCxnSpPr>
          <p:nvPr/>
        </p:nvCxnSpPr>
        <p:spPr>
          <a:xfrm rot="16200000" flipH="1">
            <a:off x="2982504" y="2661041"/>
            <a:ext cx="1643074" cy="178595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/>
          <p:nvPr/>
        </p:nvCxnSpPr>
        <p:spPr>
          <a:xfrm rot="16200000" flipH="1">
            <a:off x="4929190" y="2643182"/>
            <a:ext cx="1643074" cy="35719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3286116" y="357187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</a:rPr>
              <a:t>Γνωστός όρος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7643834" y="3571876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</a:rPr>
              <a:t>Γνωστός όρος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19" grpId="0" animBg="1"/>
      <p:bldP spid="32" grpId="0"/>
      <p:bldP spid="33" grpId="0"/>
      <p:bldP spid="11" grpId="0" animBg="1"/>
      <p:bldP spid="15" grpId="0" animBg="1"/>
      <p:bldP spid="21" grpId="0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TextBox"/>
          <p:cNvSpPr txBox="1"/>
          <p:nvPr/>
        </p:nvSpPr>
        <p:spPr>
          <a:xfrm>
            <a:off x="1857356" y="1214422"/>
            <a:ext cx="521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+ 5</a:t>
            </a:r>
            <a:r>
              <a:rPr lang="en-US" sz="4000" b="1" dirty="0" smtClean="0"/>
              <a:t>x</a:t>
            </a:r>
            <a:r>
              <a:rPr lang="el-GR" sz="4000" b="1" dirty="0" smtClean="0"/>
              <a:t> - 2   =   </a:t>
            </a:r>
            <a:r>
              <a:rPr lang="en-US" sz="4000" b="1" dirty="0" smtClean="0"/>
              <a:t>-</a:t>
            </a:r>
            <a:r>
              <a:rPr lang="el-GR" sz="4000" b="1" dirty="0" smtClean="0"/>
              <a:t>  </a:t>
            </a:r>
            <a:r>
              <a:rPr lang="en-US" sz="4000" b="1" dirty="0" smtClean="0"/>
              <a:t>x </a:t>
            </a:r>
            <a:r>
              <a:rPr lang="el-GR" sz="4000" b="1" dirty="0" smtClean="0"/>
              <a:t>  –  2</a:t>
            </a:r>
            <a:endParaRPr lang="en-US" sz="4000" b="1" dirty="0"/>
          </a:p>
        </p:txBody>
      </p:sp>
      <p:sp>
        <p:nvSpPr>
          <p:cNvPr id="9" name="8 - Έλλειψη"/>
          <p:cNvSpPr/>
          <p:nvPr/>
        </p:nvSpPr>
        <p:spPr>
          <a:xfrm>
            <a:off x="1785918" y="928670"/>
            <a:ext cx="1857388" cy="10715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TextBox"/>
          <p:cNvSpPr txBox="1"/>
          <p:nvPr/>
        </p:nvSpPr>
        <p:spPr>
          <a:xfrm>
            <a:off x="642910" y="3429000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</a:rPr>
              <a:t>Πρώτο μέλος εξίσωσης</a:t>
            </a:r>
            <a:endParaRPr lang="en-US" sz="2400" b="1" dirty="0">
              <a:solidFill>
                <a:srgbClr val="002060"/>
              </a:solidFill>
            </a:endParaRP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5400000">
            <a:off x="1678761" y="2393149"/>
            <a:ext cx="1357322" cy="571504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Έλλειψη"/>
          <p:cNvSpPr/>
          <p:nvPr/>
        </p:nvSpPr>
        <p:spPr>
          <a:xfrm>
            <a:off x="4286248" y="785794"/>
            <a:ext cx="2143140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 rot="16200000" flipH="1">
            <a:off x="5143504" y="2500306"/>
            <a:ext cx="1571636" cy="857256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5000628" y="3643314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</a:rPr>
              <a:t>Δεύτερο μέλος εξίσωσης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1928794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ΕΞΙΣΩΣΗ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19" grpId="0" animBg="1"/>
      <p:bldP spid="32" grpId="0"/>
      <p:bldP spid="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TextBox"/>
          <p:cNvSpPr txBox="1"/>
          <p:nvPr/>
        </p:nvSpPr>
        <p:spPr>
          <a:xfrm>
            <a:off x="1857356" y="1214422"/>
            <a:ext cx="6143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5x</a:t>
            </a:r>
            <a:r>
              <a:rPr lang="en-US" sz="4000" b="1" baseline="30000" dirty="0" smtClean="0"/>
              <a:t>3</a:t>
            </a:r>
            <a:r>
              <a:rPr lang="en-US" sz="4000" b="1" dirty="0" smtClean="0"/>
              <a:t>  - 2 </a:t>
            </a:r>
            <a:r>
              <a:rPr lang="el-GR" sz="4000" b="1" dirty="0" smtClean="0"/>
              <a:t>   </a:t>
            </a:r>
            <a:r>
              <a:rPr lang="en-US" sz="4000" b="1" dirty="0" smtClean="0"/>
              <a:t>=</a:t>
            </a:r>
            <a:r>
              <a:rPr lang="el-GR" sz="4000" b="1" dirty="0" smtClean="0"/>
              <a:t>     </a:t>
            </a:r>
            <a:r>
              <a:rPr lang="en-US" sz="4000" b="1" dirty="0" smtClean="0"/>
              <a:t> 6</a:t>
            </a:r>
            <a:endParaRPr lang="en-US" sz="4000" b="1" dirty="0"/>
          </a:p>
        </p:txBody>
      </p:sp>
      <p:sp>
        <p:nvSpPr>
          <p:cNvPr id="9" name="8 - Έλλειψη"/>
          <p:cNvSpPr/>
          <p:nvPr/>
        </p:nvSpPr>
        <p:spPr>
          <a:xfrm>
            <a:off x="1785918" y="928670"/>
            <a:ext cx="1857388" cy="10715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TextBox"/>
          <p:cNvSpPr txBox="1"/>
          <p:nvPr/>
        </p:nvSpPr>
        <p:spPr>
          <a:xfrm>
            <a:off x="642910" y="3429000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</a:rPr>
              <a:t>Πρώτο μέλος εξίσωσης</a:t>
            </a:r>
            <a:endParaRPr lang="en-US" sz="2400" b="1" dirty="0">
              <a:solidFill>
                <a:srgbClr val="002060"/>
              </a:solidFill>
            </a:endParaRPr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5400000">
            <a:off x="1678761" y="2393149"/>
            <a:ext cx="1357322" cy="571504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Έλλειψη"/>
          <p:cNvSpPr/>
          <p:nvPr/>
        </p:nvSpPr>
        <p:spPr>
          <a:xfrm>
            <a:off x="4286248" y="785794"/>
            <a:ext cx="2143140" cy="13573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 rot="16200000" flipH="1">
            <a:off x="5143504" y="2500306"/>
            <a:ext cx="1571636" cy="857256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TextBox"/>
          <p:cNvSpPr txBox="1"/>
          <p:nvPr/>
        </p:nvSpPr>
        <p:spPr>
          <a:xfrm>
            <a:off x="5000628" y="3643314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2060"/>
                </a:solidFill>
              </a:rPr>
              <a:t>Δεύτερο μέλος εξίσωσης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1928794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ΕΞΙΣΩΣΗ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19" grpId="0" animBg="1"/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TextBox"/>
          <p:cNvSpPr txBox="1"/>
          <p:nvPr/>
        </p:nvSpPr>
        <p:spPr>
          <a:xfrm>
            <a:off x="428596" y="1071546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Αν </a:t>
            </a:r>
            <a:r>
              <a:rPr lang="el-GR" sz="2000" b="1" dirty="0" smtClean="0">
                <a:solidFill>
                  <a:srgbClr val="FF0000"/>
                </a:solidFill>
              </a:rPr>
              <a:t>πολλαπλασιάζω</a:t>
            </a:r>
            <a:r>
              <a:rPr lang="el-GR" sz="2000" dirty="0" smtClean="0"/>
              <a:t>  (ή διαιρώ)  δύο  αριθμούς που έχουν </a:t>
            </a:r>
            <a:r>
              <a:rPr lang="el-GR" sz="2000" u="sng" dirty="0" smtClean="0"/>
              <a:t>διαφορετικό πρόσημο (</a:t>
            </a:r>
            <a:r>
              <a:rPr lang="el-GR" sz="2000" b="1" u="sng" dirty="0" err="1" smtClean="0">
                <a:solidFill>
                  <a:srgbClr val="FF0000"/>
                </a:solidFill>
              </a:rPr>
              <a:t>ετερόσημοι</a:t>
            </a:r>
            <a:r>
              <a:rPr lang="el-GR" sz="2000" dirty="0" smtClean="0"/>
              <a:t>)…τότε στο αποτέλεσμα που βρίσκω βάζω το πρόσημο μείον  -  </a:t>
            </a:r>
            <a:endParaRPr lang="en-US" sz="2000" dirty="0"/>
          </a:p>
        </p:txBody>
      </p:sp>
      <p:sp>
        <p:nvSpPr>
          <p:cNvPr id="9" name="8 - Ορθογώνιο"/>
          <p:cNvSpPr/>
          <p:nvPr/>
        </p:nvSpPr>
        <p:spPr>
          <a:xfrm>
            <a:off x="0" y="2285992"/>
            <a:ext cx="2133597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Παράδειγμα </a:t>
            </a:r>
            <a:endParaRPr lang="en-US" sz="2800" dirty="0"/>
          </a:p>
        </p:txBody>
      </p:sp>
      <p:sp>
        <p:nvSpPr>
          <p:cNvPr id="14" name="13 - TextBox"/>
          <p:cNvSpPr txBox="1"/>
          <p:nvPr/>
        </p:nvSpPr>
        <p:spPr>
          <a:xfrm>
            <a:off x="0" y="3286124"/>
            <a:ext cx="3286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00B050"/>
                </a:solidFill>
              </a:rPr>
              <a:t>-2</a:t>
            </a:r>
            <a:r>
              <a:rPr lang="el-GR" sz="4000" b="1" baseline="30000" dirty="0" smtClean="0">
                <a:solidFill>
                  <a:srgbClr val="00B050"/>
                </a:solidFill>
              </a:rPr>
              <a:t> .</a:t>
            </a:r>
            <a:r>
              <a:rPr lang="el-GR" sz="4000" b="1" dirty="0" smtClean="0">
                <a:solidFill>
                  <a:srgbClr val="00B050"/>
                </a:solidFill>
              </a:rPr>
              <a:t> (+6)  =  -12</a:t>
            </a:r>
            <a:endParaRPr lang="en-US" sz="4000" b="1" dirty="0">
              <a:solidFill>
                <a:srgbClr val="00B050"/>
              </a:solidFill>
            </a:endParaRP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 flipV="1">
            <a:off x="3428992" y="3429000"/>
            <a:ext cx="785818" cy="142876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4286248" y="3071810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αριθμοί  2  και  6  έχουν διαφορετικό πρόσημο άρα   στο   αποτέλεσμα που βρίσκω βάζω πλην -  </a:t>
            </a:r>
            <a:endParaRPr lang="en-US" dirty="0"/>
          </a:p>
        </p:txBody>
      </p:sp>
      <p:sp>
        <p:nvSpPr>
          <p:cNvPr id="13" name="1 - Τίτλος"/>
          <p:cNvSpPr>
            <a:spLocks noGrp="1"/>
          </p:cNvSpPr>
          <p:nvPr>
            <p:ph type="ctrTitle"/>
          </p:nvPr>
        </p:nvSpPr>
        <p:spPr>
          <a:xfrm>
            <a:off x="-2000296" y="-214338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3428992" y="500042"/>
            <a:ext cx="5715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chemeClr val="accent3">
                    <a:lumMod val="50000"/>
                  </a:schemeClr>
                </a:solidFill>
              </a:rPr>
              <a:t>Πολλαπλασιασμός   /  διαίρεση     αριθμών</a:t>
            </a:r>
            <a:endParaRPr lang="en-US" sz="24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9" name="18 - Ευθεία γραμμή σύνδεσης"/>
          <p:cNvCxnSpPr/>
          <p:nvPr/>
        </p:nvCxnSpPr>
        <p:spPr>
          <a:xfrm>
            <a:off x="571472" y="587085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TextBox"/>
          <p:cNvSpPr txBox="1"/>
          <p:nvPr/>
        </p:nvSpPr>
        <p:spPr>
          <a:xfrm>
            <a:off x="500034" y="538293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002060"/>
                </a:solidFill>
              </a:rPr>
              <a:t>-4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2" name="21 - TextBox"/>
          <p:cNvSpPr txBox="1"/>
          <p:nvPr/>
        </p:nvSpPr>
        <p:spPr>
          <a:xfrm>
            <a:off x="500034" y="588299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002060"/>
                </a:solidFill>
              </a:rPr>
              <a:t>+2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1142976" y="5548962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rgbClr val="002060"/>
                </a:solidFill>
              </a:rPr>
              <a:t>=</a:t>
            </a:r>
            <a:endParaRPr lang="en-US" sz="2800" dirty="0">
              <a:solidFill>
                <a:srgbClr val="002060"/>
              </a:solidFill>
            </a:endParaRPr>
          </a:p>
        </p:txBody>
      </p:sp>
      <p:cxnSp>
        <p:nvCxnSpPr>
          <p:cNvPr id="24" name="23 - Ευθεία γραμμή σύνδεσης"/>
          <p:cNvCxnSpPr/>
          <p:nvPr/>
        </p:nvCxnSpPr>
        <p:spPr>
          <a:xfrm>
            <a:off x="2000232" y="584575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1928794" y="535782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002060"/>
                </a:solidFill>
              </a:rPr>
              <a:t>4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1928794" y="585789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002060"/>
                </a:solidFill>
              </a:rPr>
              <a:t>2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1571604" y="557214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-</a:t>
            </a:r>
            <a:endParaRPr lang="en-US" sz="2800" dirty="0"/>
          </a:p>
        </p:txBody>
      </p:sp>
      <p:cxnSp>
        <p:nvCxnSpPr>
          <p:cNvPr id="32" name="31 - Ευθύγραμμο βέλος σύνδεσης"/>
          <p:cNvCxnSpPr/>
          <p:nvPr/>
        </p:nvCxnSpPr>
        <p:spPr>
          <a:xfrm flipV="1">
            <a:off x="928662" y="5072074"/>
            <a:ext cx="3643338" cy="492300"/>
          </a:xfrm>
          <a:prstGeom prst="straightConnector1">
            <a:avLst/>
          </a:prstGeom>
          <a:ln w="127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TextBox"/>
          <p:cNvSpPr txBox="1"/>
          <p:nvPr/>
        </p:nvSpPr>
        <p:spPr>
          <a:xfrm>
            <a:off x="4643438" y="4786322"/>
            <a:ext cx="38576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Οι αριθμοί  4  και  2 έχουν διαφορετικό πρόσημο,   άρα μπροστά από το κλάσμα βάζω </a:t>
            </a:r>
            <a:r>
              <a:rPr lang="el-GR" sz="2000" dirty="0" err="1" smtClean="0"/>
              <a:t>μειον</a:t>
            </a:r>
            <a:r>
              <a:rPr lang="el-GR" sz="2000" dirty="0" smtClean="0"/>
              <a:t>  </a:t>
            </a:r>
            <a:r>
              <a:rPr lang="el-GR" sz="2000" b="1" dirty="0" smtClean="0"/>
              <a:t> -</a:t>
            </a:r>
            <a:endParaRPr lang="en-US" sz="2000" b="1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643042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ΕΞΙΣΩΣΗ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28 - Επεξήγηση με σύννεφο"/>
          <p:cNvSpPr/>
          <p:nvPr/>
        </p:nvSpPr>
        <p:spPr>
          <a:xfrm>
            <a:off x="714348" y="714356"/>
            <a:ext cx="6643734" cy="3429024"/>
          </a:xfrm>
          <a:prstGeom prst="cloudCallout">
            <a:avLst>
              <a:gd name="adj1" fmla="val 11923"/>
              <a:gd name="adj2" fmla="val 8825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TextBox"/>
          <p:cNvSpPr txBox="1"/>
          <p:nvPr/>
        </p:nvSpPr>
        <p:spPr>
          <a:xfrm>
            <a:off x="714348" y="5500702"/>
            <a:ext cx="7143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Όλες οι παραπάνω εξισώσεις λέγονται </a:t>
            </a:r>
            <a:r>
              <a:rPr lang="el-GR" sz="2400" b="1" dirty="0" smtClean="0">
                <a:solidFill>
                  <a:srgbClr val="FF0000"/>
                </a:solidFill>
              </a:rPr>
              <a:t>εξισώσεις πρώτου βαθμού , </a:t>
            </a:r>
            <a:r>
              <a:rPr lang="el-GR" sz="2400" b="1" dirty="0" smtClean="0"/>
              <a:t>γιατί ο άγνωστος (</a:t>
            </a:r>
            <a:r>
              <a:rPr lang="en-US" sz="2400" b="1" dirty="0" smtClean="0"/>
              <a:t>x</a:t>
            </a:r>
            <a:r>
              <a:rPr lang="el-GR" sz="2400" b="1" dirty="0" smtClean="0"/>
              <a:t>, </a:t>
            </a:r>
            <a:r>
              <a:rPr lang="en-US" sz="2400" b="1" dirty="0" smtClean="0"/>
              <a:t>y..) </a:t>
            </a:r>
            <a:r>
              <a:rPr lang="el-GR" sz="2400" b="1" dirty="0" smtClean="0"/>
              <a:t>δεν είναι σε καμία δύναμη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2071670" y="1357298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3</a:t>
            </a:r>
            <a:r>
              <a:rPr lang="en-US" sz="2800" b="1" dirty="0" smtClean="0"/>
              <a:t>x  - 2 = 6x</a:t>
            </a:r>
            <a:endParaRPr lang="en-US" sz="28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2428860" y="2714620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</a:t>
            </a:r>
            <a:r>
              <a:rPr lang="el-GR" sz="2800" b="1" dirty="0" smtClean="0"/>
              <a:t>(</a:t>
            </a:r>
            <a:r>
              <a:rPr lang="en-US" sz="2800" b="1" dirty="0" smtClean="0"/>
              <a:t>x</a:t>
            </a:r>
            <a:r>
              <a:rPr lang="el-GR" sz="2800" b="1" dirty="0" smtClean="0"/>
              <a:t>-2)</a:t>
            </a:r>
            <a:r>
              <a:rPr lang="en-US" sz="2800" b="1" dirty="0" smtClean="0"/>
              <a:t>  - 2 =x-6 6</a:t>
            </a:r>
            <a:endParaRPr lang="en-US" sz="2800" b="1" dirty="0"/>
          </a:p>
        </p:txBody>
      </p:sp>
      <p:sp>
        <p:nvSpPr>
          <p:cNvPr id="12" name="11 - Ορθογώνιο"/>
          <p:cNvSpPr/>
          <p:nvPr/>
        </p:nvSpPr>
        <p:spPr>
          <a:xfrm>
            <a:off x="4500562" y="1928802"/>
            <a:ext cx="1951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3</a:t>
            </a:r>
            <a:r>
              <a:rPr lang="en-US" sz="2800" b="1" dirty="0" smtClean="0"/>
              <a:t>y  - 2 = y+1</a:t>
            </a:r>
            <a:endParaRPr lang="en-US" sz="2800" b="1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0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643042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ΕΞΙΣΩΣΗ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9" name="28 - Επεξήγηση με σύννεφο"/>
          <p:cNvSpPr/>
          <p:nvPr/>
        </p:nvSpPr>
        <p:spPr>
          <a:xfrm>
            <a:off x="-285784" y="500042"/>
            <a:ext cx="3857620" cy="3429024"/>
          </a:xfrm>
          <a:prstGeom prst="cloudCallout">
            <a:avLst>
              <a:gd name="adj1" fmla="val -14758"/>
              <a:gd name="adj2" fmla="val 8462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TextBox"/>
          <p:cNvSpPr txBox="1"/>
          <p:nvPr/>
        </p:nvSpPr>
        <p:spPr>
          <a:xfrm>
            <a:off x="0" y="5286388"/>
            <a:ext cx="41433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</a:t>
            </a:r>
            <a:r>
              <a:rPr lang="el-GR" sz="2400" b="1" dirty="0" smtClean="0"/>
              <a:t>ι παραπάνω εξισώσεις λέγονται </a:t>
            </a:r>
            <a:r>
              <a:rPr lang="el-GR" sz="2400" b="1" dirty="0" smtClean="0">
                <a:solidFill>
                  <a:srgbClr val="FF0000"/>
                </a:solidFill>
              </a:rPr>
              <a:t>εξισώσεις δευτέρου βαθμού, </a:t>
            </a:r>
            <a:r>
              <a:rPr lang="el-GR" sz="2400" b="1" dirty="0" smtClean="0"/>
              <a:t>γιατί ο άγνωστος </a:t>
            </a:r>
            <a:r>
              <a:rPr lang="en-US" sz="2400" b="1" dirty="0" smtClean="0"/>
              <a:t>x </a:t>
            </a:r>
            <a:r>
              <a:rPr lang="el-GR" sz="2400" b="1" dirty="0" smtClean="0"/>
              <a:t>έχει εκθέτη  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642910" y="1714488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/>
              <a:t>3</a:t>
            </a:r>
            <a:r>
              <a:rPr lang="en-US" sz="2800" b="1" dirty="0" smtClean="0"/>
              <a:t>x</a:t>
            </a:r>
            <a:r>
              <a:rPr lang="el-GR" sz="2800" b="1" baseline="30000" dirty="0" smtClean="0"/>
              <a:t>2</a:t>
            </a:r>
            <a:r>
              <a:rPr lang="en-US" sz="2800" b="1" dirty="0" smtClean="0"/>
              <a:t>- 2 = 6x</a:t>
            </a:r>
            <a:endParaRPr lang="en-US" sz="2800" b="1" dirty="0"/>
          </a:p>
        </p:txBody>
      </p:sp>
      <p:sp>
        <p:nvSpPr>
          <p:cNvPr id="15" name="14 - TextBox"/>
          <p:cNvSpPr txBox="1"/>
          <p:nvPr/>
        </p:nvSpPr>
        <p:spPr>
          <a:xfrm>
            <a:off x="4929190" y="2071678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y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  - 2 = 3y</a:t>
            </a:r>
            <a:r>
              <a:rPr lang="en-US" sz="2800" b="1" baseline="30000" dirty="0" smtClean="0"/>
              <a:t>3  </a:t>
            </a:r>
            <a:r>
              <a:rPr lang="en-US" sz="2800" b="1" dirty="0" smtClean="0"/>
              <a:t> - x</a:t>
            </a:r>
            <a:endParaRPr lang="en-US" sz="2800" b="1" dirty="0"/>
          </a:p>
        </p:txBody>
      </p:sp>
      <p:sp>
        <p:nvSpPr>
          <p:cNvPr id="16" name="15 - TextBox"/>
          <p:cNvSpPr txBox="1"/>
          <p:nvPr/>
        </p:nvSpPr>
        <p:spPr>
          <a:xfrm>
            <a:off x="4929190" y="1000108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5x</a:t>
            </a:r>
            <a:r>
              <a:rPr lang="en-US" sz="2800" b="1" baseline="30000" dirty="0" smtClean="0"/>
              <a:t>3</a:t>
            </a:r>
            <a:r>
              <a:rPr lang="en-US" sz="2800" b="1" dirty="0" smtClean="0"/>
              <a:t>  - 2 = 6</a:t>
            </a:r>
            <a:endParaRPr lang="en-US" sz="2800" b="1" dirty="0"/>
          </a:p>
        </p:txBody>
      </p:sp>
      <p:sp>
        <p:nvSpPr>
          <p:cNvPr id="10" name="9 - Επεξήγηση με σύννεφο"/>
          <p:cNvSpPr/>
          <p:nvPr/>
        </p:nvSpPr>
        <p:spPr>
          <a:xfrm>
            <a:off x="4357686" y="428604"/>
            <a:ext cx="4357718" cy="3071834"/>
          </a:xfrm>
          <a:prstGeom prst="cloudCallout">
            <a:avLst>
              <a:gd name="adj1" fmla="val 12537"/>
              <a:gd name="adj2" fmla="val 8949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10 - TextBox"/>
          <p:cNvSpPr txBox="1"/>
          <p:nvPr/>
        </p:nvSpPr>
        <p:spPr>
          <a:xfrm>
            <a:off x="500034" y="3000372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5</a:t>
            </a:r>
            <a:r>
              <a:rPr lang="el-GR" sz="2800" b="1" dirty="0" smtClean="0"/>
              <a:t>(</a:t>
            </a:r>
            <a:r>
              <a:rPr lang="en-US" sz="2800" b="1" dirty="0" smtClean="0"/>
              <a:t>x</a:t>
            </a:r>
            <a:r>
              <a:rPr lang="el-GR" sz="2800" b="1" dirty="0" smtClean="0"/>
              <a:t>-2)</a:t>
            </a:r>
            <a:r>
              <a:rPr lang="en-US" sz="2800" b="1" dirty="0" smtClean="0"/>
              <a:t>  - 2 =x-6x</a:t>
            </a:r>
            <a:r>
              <a:rPr lang="el-GR" sz="2800" b="1" baseline="30000" dirty="0" smtClean="0"/>
              <a:t>2 </a:t>
            </a:r>
            <a:endParaRPr lang="en-US" sz="28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4786314" y="5000636"/>
            <a:ext cx="41433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</a:t>
            </a:r>
            <a:r>
              <a:rPr lang="el-GR" sz="2400" b="1" dirty="0" smtClean="0"/>
              <a:t>ι παραπάνω εξισώσεις λέγονται </a:t>
            </a:r>
            <a:r>
              <a:rPr lang="el-GR" sz="2400" b="1" dirty="0" smtClean="0">
                <a:solidFill>
                  <a:srgbClr val="FF0000"/>
                </a:solidFill>
              </a:rPr>
              <a:t>εξισώσεις τρίτου βαθμού, </a:t>
            </a:r>
            <a:r>
              <a:rPr lang="el-GR" sz="2400" b="1" dirty="0" smtClean="0"/>
              <a:t>γιατί ο άγνωστος έχει εκθέτη  3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5" grpId="0"/>
      <p:bldP spid="16" grpId="0"/>
      <p:bldP spid="10" grpId="0" animBg="1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1928794" y="2714620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-7x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1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3 x – 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1285860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Έστω η παρακάτω  εξίσωση </a:t>
            </a:r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πρώτου βαθμού με έναν άγνωστο: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357158" y="4357694"/>
            <a:ext cx="84296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accent2">
                    <a:lumMod val="75000"/>
                  </a:schemeClr>
                </a:solidFill>
              </a:rPr>
              <a:t>Λύση</a:t>
            </a:r>
            <a:r>
              <a:rPr lang="el-GR" sz="2800" dirty="0" smtClean="0"/>
              <a:t> της εξίσωσης σημαίνει να βρω σε ποιον αριθμό αντιστοιχεί ο άγνωστος</a:t>
            </a:r>
            <a:r>
              <a:rPr lang="en-US" sz="2800" dirty="0" smtClean="0"/>
              <a:t> x</a:t>
            </a:r>
            <a:r>
              <a:rPr lang="el-GR" sz="2800" dirty="0" smtClean="0"/>
              <a:t>…….</a:t>
            </a:r>
            <a:r>
              <a:rPr lang="en-US" sz="2800" dirty="0" smtClean="0"/>
              <a:t>  </a:t>
            </a:r>
            <a:r>
              <a:rPr lang="el-GR" sz="2800" dirty="0" smtClean="0"/>
              <a:t>ώστε να ισχύει η εξίσωση…</a:t>
            </a:r>
            <a:endParaRPr lang="en-US" sz="2800" dirty="0" smtClean="0"/>
          </a:p>
        </p:txBody>
      </p:sp>
      <p:sp>
        <p:nvSpPr>
          <p:cNvPr id="15" name="14 - TextBox"/>
          <p:cNvSpPr txBox="1"/>
          <p:nvPr/>
        </p:nvSpPr>
        <p:spPr>
          <a:xfrm>
            <a:off x="1214414" y="0"/>
            <a:ext cx="5072098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Εξίσωση πρώτου βαθμού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14414" y="0"/>
            <a:ext cx="5072098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Εξίσωση πρώτου βαθμού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2928926" y="1000108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-7x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1  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3 x – 2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1000100" y="3786190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-7x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1071546"/>
            <a:ext cx="8429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Να λύσετε την εξίσωση:</a:t>
            </a:r>
            <a:endParaRPr lang="en-US" sz="20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1643042" y="1571612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Λύση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00034" y="2857496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-7x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1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3 x – 2</a:t>
            </a:r>
          </a:p>
        </p:txBody>
      </p:sp>
      <p:sp>
        <p:nvSpPr>
          <p:cNvPr id="14" name="13 - TextBox"/>
          <p:cNvSpPr txBox="1"/>
          <p:nvPr/>
        </p:nvSpPr>
        <p:spPr>
          <a:xfrm>
            <a:off x="1142976" y="571480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u="sng" dirty="0" smtClean="0">
                <a:solidFill>
                  <a:schemeClr val="accent2">
                    <a:lumMod val="75000"/>
                  </a:schemeClr>
                </a:solidFill>
              </a:rPr>
              <a:t>Άσκηση  1</a:t>
            </a:r>
            <a:endParaRPr lang="en-US" sz="2800" i="1" u="sng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14 - Δεξιό βέλος"/>
          <p:cNvSpPr/>
          <p:nvPr/>
        </p:nvSpPr>
        <p:spPr>
          <a:xfrm>
            <a:off x="285720" y="4000504"/>
            <a:ext cx="357190" cy="14287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Ορθογώνιο"/>
          <p:cNvSpPr/>
          <p:nvPr/>
        </p:nvSpPr>
        <p:spPr>
          <a:xfrm>
            <a:off x="2285984" y="378619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2571736" y="3786190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1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>
            <a:off x="3286116" y="3714752"/>
            <a:ext cx="207170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5429256" y="4214818"/>
            <a:ext cx="37147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Όταν αλλάζω μέλος σε ένα όρο της </a:t>
            </a:r>
            <a:r>
              <a:rPr lang="el-GR" sz="1600" dirty="0" err="1" smtClean="0"/>
              <a:t>εξίσωσης….τότε</a:t>
            </a:r>
            <a:r>
              <a:rPr lang="el-GR" sz="1600" dirty="0" smtClean="0"/>
              <a:t> αλλάζω και το πρόσημο του όρου</a:t>
            </a:r>
            <a:endParaRPr lang="en-US" sz="1600" dirty="0" smtClean="0"/>
          </a:p>
        </p:txBody>
      </p:sp>
      <p:sp>
        <p:nvSpPr>
          <p:cNvPr id="24" name="23 - Δεξιό βέλος"/>
          <p:cNvSpPr/>
          <p:nvPr/>
        </p:nvSpPr>
        <p:spPr>
          <a:xfrm>
            <a:off x="285720" y="5000636"/>
            <a:ext cx="357190" cy="14287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Ορθογώνιο"/>
          <p:cNvSpPr/>
          <p:nvPr/>
        </p:nvSpPr>
        <p:spPr>
          <a:xfrm>
            <a:off x="857224" y="4857760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25 - Ορθογώνιο"/>
          <p:cNvSpPr/>
          <p:nvPr/>
        </p:nvSpPr>
        <p:spPr>
          <a:xfrm>
            <a:off x="1857356" y="485776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2143108" y="485776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28 - Δεξιό βέλος"/>
          <p:cNvSpPr/>
          <p:nvPr/>
        </p:nvSpPr>
        <p:spPr>
          <a:xfrm>
            <a:off x="214282" y="6406242"/>
            <a:ext cx="357190" cy="14287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Ορθογώνιο"/>
          <p:cNvSpPr/>
          <p:nvPr/>
        </p:nvSpPr>
        <p:spPr>
          <a:xfrm>
            <a:off x="785786" y="6025898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32 - Ορθογώνιο"/>
          <p:cNvSpPr/>
          <p:nvPr/>
        </p:nvSpPr>
        <p:spPr>
          <a:xfrm>
            <a:off x="1785918" y="602589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2143108" y="5977614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6" name="35 - Ευθεία γραμμή σύνδεσης"/>
          <p:cNvCxnSpPr/>
          <p:nvPr/>
        </p:nvCxnSpPr>
        <p:spPr>
          <a:xfrm>
            <a:off x="928662" y="6477680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- Ευθεία γραμμή σύνδεσης"/>
          <p:cNvCxnSpPr/>
          <p:nvPr/>
        </p:nvCxnSpPr>
        <p:spPr>
          <a:xfrm>
            <a:off x="2214546" y="640624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Ορθογώνιο"/>
          <p:cNvSpPr/>
          <p:nvPr/>
        </p:nvSpPr>
        <p:spPr>
          <a:xfrm>
            <a:off x="928662" y="6406242"/>
            <a:ext cx="660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en-US" sz="28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2214546" y="6334804"/>
            <a:ext cx="660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en-US" sz="2800" dirty="0"/>
          </a:p>
        </p:txBody>
      </p:sp>
      <p:sp>
        <p:nvSpPr>
          <p:cNvPr id="42" name="41 - Δεξιό βέλος"/>
          <p:cNvSpPr/>
          <p:nvPr/>
        </p:nvSpPr>
        <p:spPr>
          <a:xfrm>
            <a:off x="3500430" y="6263366"/>
            <a:ext cx="357190" cy="14287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42 - Ορθογώνιο"/>
          <p:cNvSpPr/>
          <p:nvPr/>
        </p:nvSpPr>
        <p:spPr>
          <a:xfrm>
            <a:off x="4214810" y="5883022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43 - Ορθογώνιο"/>
          <p:cNvSpPr/>
          <p:nvPr/>
        </p:nvSpPr>
        <p:spPr>
          <a:xfrm>
            <a:off x="5214942" y="588302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5572132" y="5834738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4357686" y="633480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>
            <a:off x="5643570" y="6263366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Ορθογώνιο"/>
          <p:cNvSpPr/>
          <p:nvPr/>
        </p:nvSpPr>
        <p:spPr>
          <a:xfrm>
            <a:off x="4357686" y="6263366"/>
            <a:ext cx="660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en-US" sz="28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5643570" y="6191928"/>
            <a:ext cx="660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</a:t>
            </a:r>
            <a:endParaRPr lang="en-US" sz="2800" dirty="0"/>
          </a:p>
        </p:txBody>
      </p:sp>
      <p:cxnSp>
        <p:nvCxnSpPr>
          <p:cNvPr id="51" name="50 - Ευθεία γραμμή σύνδεσης"/>
          <p:cNvCxnSpPr/>
          <p:nvPr/>
        </p:nvCxnSpPr>
        <p:spPr>
          <a:xfrm rot="5400000">
            <a:off x="4321967" y="5941895"/>
            <a:ext cx="50006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- Ευθεία γραμμή σύνδεσης"/>
          <p:cNvCxnSpPr/>
          <p:nvPr/>
        </p:nvCxnSpPr>
        <p:spPr>
          <a:xfrm rot="5400000">
            <a:off x="4393405" y="6441961"/>
            <a:ext cx="50006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- Δεξιό βέλος"/>
          <p:cNvSpPr/>
          <p:nvPr/>
        </p:nvSpPr>
        <p:spPr>
          <a:xfrm>
            <a:off x="6786578" y="6168774"/>
            <a:ext cx="357190" cy="14287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4" name="53 - Ορθογώνιο"/>
          <p:cNvSpPr/>
          <p:nvPr/>
        </p:nvSpPr>
        <p:spPr>
          <a:xfrm>
            <a:off x="7143768" y="595446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5" name="54 - Ορθογώνιο"/>
          <p:cNvSpPr/>
          <p:nvPr/>
        </p:nvSpPr>
        <p:spPr>
          <a:xfrm>
            <a:off x="7500958" y="593130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6" name="55 - Ορθογώνιο"/>
          <p:cNvSpPr/>
          <p:nvPr/>
        </p:nvSpPr>
        <p:spPr>
          <a:xfrm>
            <a:off x="7858148" y="5811584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-1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8" name="57 - Ευθεία γραμμή σύνδεσης"/>
          <p:cNvCxnSpPr/>
          <p:nvPr/>
        </p:nvCxnSpPr>
        <p:spPr>
          <a:xfrm>
            <a:off x="7929586" y="624021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Ορθογώνιο"/>
          <p:cNvSpPr/>
          <p:nvPr/>
        </p:nvSpPr>
        <p:spPr>
          <a:xfrm>
            <a:off x="7929586" y="6168774"/>
            <a:ext cx="660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-</a:t>
            </a:r>
            <a:r>
              <a:rPr lang="el-GR" sz="2800" b="1" dirty="0" smtClean="0">
                <a:solidFill>
                  <a:srgbClr val="FF0000"/>
                </a:solidFill>
              </a:rPr>
              <a:t>10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0" name="49 - TextBox"/>
          <p:cNvSpPr txBox="1"/>
          <p:nvPr/>
        </p:nvSpPr>
        <p:spPr>
          <a:xfrm>
            <a:off x="5000596" y="1785926"/>
            <a:ext cx="41434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Πρώτα χωρίζω τους γνωστούς όρους (-1, -2) από τους άγνωστους όρους (-7</a:t>
            </a:r>
            <a:r>
              <a:rPr lang="en-US" sz="1600" dirty="0" smtClean="0"/>
              <a:t>x, 3x)</a:t>
            </a:r>
            <a:r>
              <a:rPr lang="el-GR" sz="1600" dirty="0" smtClean="0"/>
              <a:t>. Μαζεύω όλους τους άγνωστους όρους στο πρώτο μέλος της εξίσωσης  και όλους τους γνωστούς όρους στο δεύτερο μέλος της εξίσωσης</a:t>
            </a:r>
            <a:endParaRPr lang="en-US" sz="1600" dirty="0" smtClean="0"/>
          </a:p>
        </p:txBody>
      </p:sp>
      <p:cxnSp>
        <p:nvCxnSpPr>
          <p:cNvPr id="57" name="56 - Ευθύγραμμο βέλος σύνδεσης"/>
          <p:cNvCxnSpPr/>
          <p:nvPr/>
        </p:nvCxnSpPr>
        <p:spPr>
          <a:xfrm flipV="1">
            <a:off x="2714612" y="2571744"/>
            <a:ext cx="2143140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0" grpId="0"/>
      <p:bldP spid="31" grpId="0"/>
      <p:bldP spid="17" grpId="0"/>
      <p:bldP spid="18" grpId="0"/>
      <p:bldP spid="22" grpId="0"/>
      <p:bldP spid="24" grpId="0" animBg="1"/>
      <p:bldP spid="25" grpId="0"/>
      <p:bldP spid="26" grpId="0"/>
      <p:bldP spid="28" grpId="0"/>
      <p:bldP spid="29" grpId="0" animBg="1"/>
      <p:bldP spid="32" grpId="0"/>
      <p:bldP spid="33" grpId="0"/>
      <p:bldP spid="34" grpId="0"/>
      <p:bldP spid="40" grpId="0"/>
      <p:bldP spid="41" grpId="0"/>
      <p:bldP spid="42" grpId="0" animBg="1"/>
      <p:bldP spid="43" grpId="0"/>
      <p:bldP spid="44" grpId="0"/>
      <p:bldP spid="45" grpId="0"/>
      <p:bldP spid="48" grpId="0"/>
      <p:bldP spid="49" grpId="0"/>
      <p:bldP spid="53" grpId="0" animBg="1"/>
      <p:bldP spid="54" grpId="0"/>
      <p:bldP spid="55" grpId="0"/>
      <p:bldP spid="56" grpId="0"/>
      <p:bldP spid="60" grpId="0"/>
      <p:bldP spid="5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14414" y="0"/>
            <a:ext cx="5072098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Εξίσωση πρώτου βαθμού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4214810" y="1357298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5 -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4 + 2x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500034" y="3571876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-2x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1357298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λύσετε την εξίσωση:</a:t>
            </a:r>
            <a:endParaRPr lang="en-US" sz="28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2571736" y="2071678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Λύση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00034" y="2857496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5 -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4 + 2x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1071538" y="857232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u="sng" dirty="0" smtClean="0">
                <a:solidFill>
                  <a:schemeClr val="accent2">
                    <a:lumMod val="75000"/>
                  </a:schemeClr>
                </a:solidFill>
              </a:rPr>
              <a:t>Άσκηση  2</a:t>
            </a:r>
            <a:endParaRPr lang="en-US" sz="2800" i="1" u="sng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16 - Ορθογώνιο"/>
          <p:cNvSpPr/>
          <p:nvPr/>
        </p:nvSpPr>
        <p:spPr>
          <a:xfrm>
            <a:off x="1643042" y="357187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2214546" y="3571876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4 -5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24 - Ορθογώνιο"/>
          <p:cNvSpPr/>
          <p:nvPr/>
        </p:nvSpPr>
        <p:spPr>
          <a:xfrm>
            <a:off x="928662" y="4382824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25 - Ορθογώνιο"/>
          <p:cNvSpPr/>
          <p:nvPr/>
        </p:nvSpPr>
        <p:spPr>
          <a:xfrm>
            <a:off x="1714480" y="438282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2214546" y="438282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31 - Ορθογώνιο"/>
          <p:cNvSpPr/>
          <p:nvPr/>
        </p:nvSpPr>
        <p:spPr>
          <a:xfrm>
            <a:off x="571472" y="5477548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32 - Ορθογώνιο"/>
          <p:cNvSpPr/>
          <p:nvPr/>
        </p:nvSpPr>
        <p:spPr>
          <a:xfrm>
            <a:off x="1571604" y="547754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1928794" y="5429264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6" name="35 - Ευθεία γραμμή σύνδεσης"/>
          <p:cNvCxnSpPr/>
          <p:nvPr/>
        </p:nvCxnSpPr>
        <p:spPr>
          <a:xfrm>
            <a:off x="714348" y="5929330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- Ευθεία γραμμή σύνδεσης"/>
          <p:cNvCxnSpPr/>
          <p:nvPr/>
        </p:nvCxnSpPr>
        <p:spPr>
          <a:xfrm>
            <a:off x="2000232" y="585789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Ορθογώνιο"/>
          <p:cNvSpPr/>
          <p:nvPr/>
        </p:nvSpPr>
        <p:spPr>
          <a:xfrm>
            <a:off x="714348" y="5857892"/>
            <a:ext cx="478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</a:t>
            </a:r>
            <a:endParaRPr lang="en-US" sz="28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2000232" y="5786454"/>
            <a:ext cx="478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</a:t>
            </a:r>
            <a:endParaRPr lang="en-US" sz="2800" dirty="0"/>
          </a:p>
        </p:txBody>
      </p:sp>
      <p:sp>
        <p:nvSpPr>
          <p:cNvPr id="42" name="41 - Δεξιό βέλος"/>
          <p:cNvSpPr/>
          <p:nvPr/>
        </p:nvSpPr>
        <p:spPr>
          <a:xfrm>
            <a:off x="3500430" y="6000768"/>
            <a:ext cx="357190" cy="14287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42 - Ορθογώνιο"/>
          <p:cNvSpPr/>
          <p:nvPr/>
        </p:nvSpPr>
        <p:spPr>
          <a:xfrm>
            <a:off x="4214810" y="5620424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43 - Ορθογώνιο"/>
          <p:cNvSpPr/>
          <p:nvPr/>
        </p:nvSpPr>
        <p:spPr>
          <a:xfrm>
            <a:off x="5214942" y="562042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5572132" y="5572140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4357686" y="6072206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>
            <a:off x="5643570" y="6000768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Ορθογώνιο"/>
          <p:cNvSpPr/>
          <p:nvPr/>
        </p:nvSpPr>
        <p:spPr>
          <a:xfrm>
            <a:off x="4357686" y="6000768"/>
            <a:ext cx="478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</a:t>
            </a:r>
            <a:endParaRPr lang="en-US" sz="28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5643570" y="5929330"/>
            <a:ext cx="478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</a:t>
            </a:r>
            <a:endParaRPr lang="en-US" sz="2800" dirty="0"/>
          </a:p>
        </p:txBody>
      </p:sp>
      <p:cxnSp>
        <p:nvCxnSpPr>
          <p:cNvPr id="51" name="50 - Ευθεία γραμμή σύνδεσης"/>
          <p:cNvCxnSpPr/>
          <p:nvPr/>
        </p:nvCxnSpPr>
        <p:spPr>
          <a:xfrm rot="5400000">
            <a:off x="4321967" y="5679297"/>
            <a:ext cx="50006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- Ευθεία γραμμή σύνδεσης"/>
          <p:cNvCxnSpPr/>
          <p:nvPr/>
        </p:nvCxnSpPr>
        <p:spPr>
          <a:xfrm rot="5400000">
            <a:off x="4393405" y="6179363"/>
            <a:ext cx="50006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- Δεξιό βέλος"/>
          <p:cNvSpPr/>
          <p:nvPr/>
        </p:nvSpPr>
        <p:spPr>
          <a:xfrm>
            <a:off x="6786578" y="5906176"/>
            <a:ext cx="357190" cy="14287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4" name="53 - Ορθογώνιο"/>
          <p:cNvSpPr/>
          <p:nvPr/>
        </p:nvSpPr>
        <p:spPr>
          <a:xfrm>
            <a:off x="7143768" y="5691862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5" name="54 - Ορθογώνιο"/>
          <p:cNvSpPr/>
          <p:nvPr/>
        </p:nvSpPr>
        <p:spPr>
          <a:xfrm>
            <a:off x="7500958" y="566870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6" name="55 - Ορθογώνιο"/>
          <p:cNvSpPr/>
          <p:nvPr/>
        </p:nvSpPr>
        <p:spPr>
          <a:xfrm>
            <a:off x="7858148" y="5548986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1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8" name="57 - Ευθεία γραμμή σύνδεσης"/>
          <p:cNvCxnSpPr/>
          <p:nvPr/>
        </p:nvCxnSpPr>
        <p:spPr>
          <a:xfrm>
            <a:off x="7929586" y="597761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Ορθογώνιο"/>
          <p:cNvSpPr/>
          <p:nvPr/>
        </p:nvSpPr>
        <p:spPr>
          <a:xfrm>
            <a:off x="7929586" y="5906176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4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0" grpId="0"/>
      <p:bldP spid="31" grpId="0"/>
      <p:bldP spid="17" grpId="0"/>
      <p:bldP spid="18" grpId="0"/>
      <p:bldP spid="25" grpId="0"/>
      <p:bldP spid="26" grpId="0"/>
      <p:bldP spid="28" grpId="0"/>
      <p:bldP spid="32" grpId="0"/>
      <p:bldP spid="33" grpId="0"/>
      <p:bldP spid="34" grpId="0"/>
      <p:bldP spid="40" grpId="0"/>
      <p:bldP spid="41" grpId="0"/>
      <p:bldP spid="42" grpId="0" animBg="1"/>
      <p:bldP spid="43" grpId="0"/>
      <p:bldP spid="44" grpId="0"/>
      <p:bldP spid="45" grpId="0"/>
      <p:bldP spid="48" grpId="0"/>
      <p:bldP spid="49" grpId="0"/>
      <p:bldP spid="53" grpId="0" animBg="1"/>
      <p:bldP spid="54" grpId="0"/>
      <p:bldP spid="55" grpId="0"/>
      <p:bldP spid="56" grpId="0"/>
      <p:bldP spid="6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14414" y="0"/>
            <a:ext cx="5072098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Εξίσωση πρώτου βαθμού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4214810" y="1357298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+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1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1000100" y="3786190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1357298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λύσετε την εξίσωση:</a:t>
            </a:r>
            <a:endParaRPr lang="en-US" sz="28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2571736" y="2071678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Λύση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00034" y="2857496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+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x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1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1071538" y="857232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u="sng" dirty="0" smtClean="0">
                <a:solidFill>
                  <a:schemeClr val="accent2">
                    <a:lumMod val="75000"/>
                  </a:schemeClr>
                </a:solidFill>
              </a:rPr>
              <a:t>Άσκηση  </a:t>
            </a:r>
            <a:r>
              <a:rPr lang="en-US" sz="2800" i="1" u="sng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14 - Δεξιό βέλος"/>
          <p:cNvSpPr/>
          <p:nvPr/>
        </p:nvSpPr>
        <p:spPr>
          <a:xfrm>
            <a:off x="285720" y="4000504"/>
            <a:ext cx="357190" cy="14287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16 - Ορθογώνιο"/>
          <p:cNvSpPr/>
          <p:nvPr/>
        </p:nvSpPr>
        <p:spPr>
          <a:xfrm>
            <a:off x="1571604" y="378619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1857356" y="3786190"/>
            <a:ext cx="17859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3 -2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1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0" name="19 - Ευθύγραμμο βέλος σύνδεσης"/>
          <p:cNvCxnSpPr/>
          <p:nvPr/>
        </p:nvCxnSpPr>
        <p:spPr>
          <a:xfrm flipV="1">
            <a:off x="3929058" y="3643314"/>
            <a:ext cx="142876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5429256" y="2643182"/>
            <a:ext cx="32861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Όταν αλλάζω μέλος σε ένα όρο της </a:t>
            </a:r>
            <a:r>
              <a:rPr lang="el-GR" sz="2000" dirty="0" err="1" smtClean="0"/>
              <a:t>εξίσωσης….τότε</a:t>
            </a:r>
            <a:r>
              <a:rPr lang="el-GR" sz="2000" dirty="0" smtClean="0"/>
              <a:t> αλλάζω και το πρόσημο του όρου</a:t>
            </a:r>
            <a:endParaRPr lang="en-US" sz="2000" dirty="0" smtClean="0"/>
          </a:p>
        </p:txBody>
      </p:sp>
      <p:sp>
        <p:nvSpPr>
          <p:cNvPr id="24" name="23 - Δεξιό βέλος"/>
          <p:cNvSpPr/>
          <p:nvPr/>
        </p:nvSpPr>
        <p:spPr>
          <a:xfrm>
            <a:off x="285720" y="5000636"/>
            <a:ext cx="357190" cy="14287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Ορθογώνιο"/>
          <p:cNvSpPr/>
          <p:nvPr/>
        </p:nvSpPr>
        <p:spPr>
          <a:xfrm>
            <a:off x="1285852" y="4857760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25 - Ορθογώνιο"/>
          <p:cNvSpPr/>
          <p:nvPr/>
        </p:nvSpPr>
        <p:spPr>
          <a:xfrm>
            <a:off x="1857356" y="485776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2143108" y="485776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0" grpId="0"/>
      <p:bldP spid="31" grpId="0"/>
      <p:bldP spid="17" grpId="0"/>
      <p:bldP spid="18" grpId="0"/>
      <p:bldP spid="22" grpId="0"/>
      <p:bldP spid="24" grpId="0" animBg="1"/>
      <p:bldP spid="25" grpId="0"/>
      <p:bldP spid="26" grpId="0"/>
      <p:bldP spid="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14414" y="0"/>
            <a:ext cx="5072098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Εξίσωση πρώτου βαθμού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4214810" y="1357298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 +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4x + 2x - x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285720" y="3571876"/>
            <a:ext cx="19287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-4x-2x  + 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1357298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λύσετε την εξίσωση:</a:t>
            </a:r>
            <a:endParaRPr lang="en-US" sz="28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2571736" y="2071678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Λύση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00034" y="2857496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 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4x + 2x - x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1071538" y="857232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u="sng" dirty="0" smtClean="0">
                <a:solidFill>
                  <a:schemeClr val="accent2">
                    <a:lumMod val="75000"/>
                  </a:schemeClr>
                </a:solidFill>
              </a:rPr>
              <a:t>Άσκηση  </a:t>
            </a:r>
            <a:r>
              <a:rPr lang="en-US" sz="2800" i="1" u="sng" dirty="0" smtClean="0">
                <a:solidFill>
                  <a:schemeClr val="accent2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17" name="16 - Ορθογώνιο"/>
          <p:cNvSpPr/>
          <p:nvPr/>
        </p:nvSpPr>
        <p:spPr>
          <a:xfrm>
            <a:off x="2000232" y="3571876"/>
            <a:ext cx="3642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2357422" y="3571876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-5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+3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24 - Ορθογώνιο"/>
          <p:cNvSpPr/>
          <p:nvPr/>
        </p:nvSpPr>
        <p:spPr>
          <a:xfrm>
            <a:off x="928662" y="4382824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-5x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25 - Ορθογώνιο"/>
          <p:cNvSpPr/>
          <p:nvPr/>
        </p:nvSpPr>
        <p:spPr>
          <a:xfrm>
            <a:off x="1714480" y="438282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2214546" y="438282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31 - Ορθογώνιο"/>
          <p:cNvSpPr/>
          <p:nvPr/>
        </p:nvSpPr>
        <p:spPr>
          <a:xfrm>
            <a:off x="571472" y="5477548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-5x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32 - Ορθογώνιο"/>
          <p:cNvSpPr/>
          <p:nvPr/>
        </p:nvSpPr>
        <p:spPr>
          <a:xfrm>
            <a:off x="1571604" y="547754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1928794" y="5429264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6" name="35 - Ευθεία γραμμή σύνδεσης"/>
          <p:cNvCxnSpPr/>
          <p:nvPr/>
        </p:nvCxnSpPr>
        <p:spPr>
          <a:xfrm>
            <a:off x="714348" y="5929330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- Ευθεία γραμμή σύνδεσης"/>
          <p:cNvCxnSpPr/>
          <p:nvPr/>
        </p:nvCxnSpPr>
        <p:spPr>
          <a:xfrm>
            <a:off x="2000232" y="585789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Ορθογώνιο"/>
          <p:cNvSpPr/>
          <p:nvPr/>
        </p:nvSpPr>
        <p:spPr>
          <a:xfrm>
            <a:off x="714348" y="5857892"/>
            <a:ext cx="478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-5</a:t>
            </a:r>
            <a:endParaRPr lang="en-US" sz="28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2000232" y="5786454"/>
            <a:ext cx="478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-5</a:t>
            </a:r>
            <a:endParaRPr lang="en-US" sz="2800" dirty="0"/>
          </a:p>
        </p:txBody>
      </p:sp>
      <p:sp>
        <p:nvSpPr>
          <p:cNvPr id="42" name="41 - Δεξιό βέλος"/>
          <p:cNvSpPr/>
          <p:nvPr/>
        </p:nvSpPr>
        <p:spPr>
          <a:xfrm>
            <a:off x="3071802" y="5500702"/>
            <a:ext cx="357190" cy="14287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42 - Ορθογώνιο"/>
          <p:cNvSpPr/>
          <p:nvPr/>
        </p:nvSpPr>
        <p:spPr>
          <a:xfrm>
            <a:off x="3643306" y="5286388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-5x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43 - Ορθογώνιο"/>
          <p:cNvSpPr/>
          <p:nvPr/>
        </p:nvSpPr>
        <p:spPr>
          <a:xfrm>
            <a:off x="4643438" y="528638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4929190" y="5143512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3786182" y="5738170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>
            <a:off x="5072066" y="566673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Ορθογώνιο"/>
          <p:cNvSpPr/>
          <p:nvPr/>
        </p:nvSpPr>
        <p:spPr>
          <a:xfrm>
            <a:off x="3786182" y="5666732"/>
            <a:ext cx="478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-5</a:t>
            </a:r>
            <a:endParaRPr lang="en-US" sz="28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5072066" y="5595294"/>
            <a:ext cx="478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-5</a:t>
            </a:r>
            <a:endParaRPr lang="en-US" sz="2800" dirty="0"/>
          </a:p>
        </p:txBody>
      </p:sp>
      <p:cxnSp>
        <p:nvCxnSpPr>
          <p:cNvPr id="51" name="50 - Ευθεία γραμμή σύνδεσης"/>
          <p:cNvCxnSpPr/>
          <p:nvPr/>
        </p:nvCxnSpPr>
        <p:spPr>
          <a:xfrm rot="5400000">
            <a:off x="3750463" y="5345261"/>
            <a:ext cx="50006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- Ευθεία γραμμή σύνδεσης"/>
          <p:cNvCxnSpPr/>
          <p:nvPr/>
        </p:nvCxnSpPr>
        <p:spPr>
          <a:xfrm rot="5400000">
            <a:off x="3821901" y="5845327"/>
            <a:ext cx="50006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Ορθογώνιο"/>
          <p:cNvSpPr/>
          <p:nvPr/>
        </p:nvSpPr>
        <p:spPr>
          <a:xfrm>
            <a:off x="6500826" y="5286388"/>
            <a:ext cx="9579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63" name="62 - Ορθογώνιο"/>
          <p:cNvSpPr/>
          <p:nvPr/>
        </p:nvSpPr>
        <p:spPr>
          <a:xfrm>
            <a:off x="7072330" y="507207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4" name="63 - Ευθεία γραμμή σύνδεσης"/>
          <p:cNvCxnSpPr/>
          <p:nvPr/>
        </p:nvCxnSpPr>
        <p:spPr>
          <a:xfrm>
            <a:off x="7143768" y="550070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Ορθογώνιο"/>
          <p:cNvSpPr/>
          <p:nvPr/>
        </p:nvSpPr>
        <p:spPr>
          <a:xfrm>
            <a:off x="7143768" y="5429264"/>
            <a:ext cx="478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-5</a:t>
            </a:r>
            <a:endParaRPr lang="en-US" sz="28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7572396" y="6143620"/>
            <a:ext cx="9579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67" name="66 - Ορθογώνιο"/>
          <p:cNvSpPr/>
          <p:nvPr/>
        </p:nvSpPr>
        <p:spPr>
          <a:xfrm>
            <a:off x="8215338" y="597759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8" name="67 - Ευθεία γραμμή σύνδεσης"/>
          <p:cNvCxnSpPr/>
          <p:nvPr/>
        </p:nvCxnSpPr>
        <p:spPr>
          <a:xfrm>
            <a:off x="8286776" y="6406218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Ορθογώνιο"/>
          <p:cNvSpPr/>
          <p:nvPr/>
        </p:nvSpPr>
        <p:spPr>
          <a:xfrm>
            <a:off x="8286776" y="633478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0" grpId="0"/>
      <p:bldP spid="31" grpId="0"/>
      <p:bldP spid="17" grpId="0"/>
      <p:bldP spid="18" grpId="0"/>
      <p:bldP spid="25" grpId="0"/>
      <p:bldP spid="26" grpId="0"/>
      <p:bldP spid="28" grpId="0"/>
      <p:bldP spid="32" grpId="0"/>
      <p:bldP spid="33" grpId="0"/>
      <p:bldP spid="34" grpId="0"/>
      <p:bldP spid="40" grpId="0"/>
      <p:bldP spid="41" grpId="0"/>
      <p:bldP spid="42" grpId="0" animBg="1"/>
      <p:bldP spid="43" grpId="0"/>
      <p:bldP spid="44" grpId="0"/>
      <p:bldP spid="45" grpId="0"/>
      <p:bldP spid="48" grpId="0"/>
      <p:bldP spid="49" grpId="0"/>
      <p:bldP spid="62" grpId="0"/>
      <p:bldP spid="63" grpId="0"/>
      <p:bldP spid="65" grpId="0"/>
      <p:bldP spid="66" grpId="0"/>
      <p:bldP spid="67" grpId="0"/>
      <p:bldP spid="6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1214414" y="0"/>
            <a:ext cx="5072098" cy="5232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Εξίσωση πρώτου βαθμού 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4214810" y="1357298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1357298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λύσετε την εξίσωση:</a:t>
            </a:r>
            <a:endParaRPr lang="en-US" sz="28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2571736" y="2071678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Λύση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500034" y="2714620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1071538" y="857232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u="sng" dirty="0" smtClean="0">
                <a:solidFill>
                  <a:schemeClr val="accent2">
                    <a:lumMod val="75000"/>
                  </a:schemeClr>
                </a:solidFill>
              </a:rPr>
              <a:t>Άσκηση  </a:t>
            </a:r>
            <a:r>
              <a:rPr lang="en-US" sz="2800" i="1" u="sng" dirty="0" smtClean="0">
                <a:solidFill>
                  <a:schemeClr val="accent2">
                    <a:lumMod val="75000"/>
                  </a:schemeClr>
                </a:solidFill>
              </a:rPr>
              <a:t>5</a:t>
            </a:r>
          </a:p>
        </p:txBody>
      </p:sp>
      <p:sp>
        <p:nvSpPr>
          <p:cNvPr id="29" name="28 - Δεξιό βέλος"/>
          <p:cNvSpPr/>
          <p:nvPr/>
        </p:nvSpPr>
        <p:spPr>
          <a:xfrm>
            <a:off x="0" y="4500570"/>
            <a:ext cx="357190" cy="14287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Ορθογώνιο"/>
          <p:cNvSpPr/>
          <p:nvPr/>
        </p:nvSpPr>
        <p:spPr>
          <a:xfrm>
            <a:off x="571472" y="3929066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32 - Ορθογώνιο"/>
          <p:cNvSpPr/>
          <p:nvPr/>
        </p:nvSpPr>
        <p:spPr>
          <a:xfrm>
            <a:off x="1571604" y="392906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1928794" y="3880782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6" name="35 - Ευθεία γραμμή σύνδεσης"/>
          <p:cNvCxnSpPr/>
          <p:nvPr/>
        </p:nvCxnSpPr>
        <p:spPr>
          <a:xfrm>
            <a:off x="714348" y="4380848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- Ευθεία γραμμή σύνδεσης"/>
          <p:cNvCxnSpPr/>
          <p:nvPr/>
        </p:nvCxnSpPr>
        <p:spPr>
          <a:xfrm>
            <a:off x="2000232" y="4309410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Ορθογώνιο"/>
          <p:cNvSpPr/>
          <p:nvPr/>
        </p:nvSpPr>
        <p:spPr>
          <a:xfrm>
            <a:off x="714348" y="430941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sz="28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2000232" y="423797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sz="28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357158" y="5406110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43 - Ορθογώνιο"/>
          <p:cNvSpPr/>
          <p:nvPr/>
        </p:nvSpPr>
        <p:spPr>
          <a:xfrm>
            <a:off x="1357290" y="540611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45" name="44 - Ορθογώνιο"/>
          <p:cNvSpPr/>
          <p:nvPr/>
        </p:nvSpPr>
        <p:spPr>
          <a:xfrm>
            <a:off x="1714480" y="5357826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500034" y="585789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>
            <a:off x="1785918" y="578645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Ορθογώνιο"/>
          <p:cNvSpPr/>
          <p:nvPr/>
        </p:nvSpPr>
        <p:spPr>
          <a:xfrm>
            <a:off x="500034" y="578645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sz="28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1785918" y="5715016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sz="2800" dirty="0"/>
          </a:p>
        </p:txBody>
      </p:sp>
      <p:cxnSp>
        <p:nvCxnSpPr>
          <p:cNvPr id="51" name="50 - Ευθεία γραμμή σύνδεσης"/>
          <p:cNvCxnSpPr/>
          <p:nvPr/>
        </p:nvCxnSpPr>
        <p:spPr>
          <a:xfrm rot="5400000">
            <a:off x="250001" y="5536421"/>
            <a:ext cx="50006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- Ευθεία γραμμή σύνδεσης"/>
          <p:cNvCxnSpPr/>
          <p:nvPr/>
        </p:nvCxnSpPr>
        <p:spPr>
          <a:xfrm rot="5400000">
            <a:off x="535753" y="5965049"/>
            <a:ext cx="50006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- Δεξιό βέλος"/>
          <p:cNvSpPr/>
          <p:nvPr/>
        </p:nvSpPr>
        <p:spPr>
          <a:xfrm>
            <a:off x="3143240" y="5715016"/>
            <a:ext cx="357190" cy="14287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4" name="53 - Ορθογώνιο"/>
          <p:cNvSpPr/>
          <p:nvPr/>
        </p:nvSpPr>
        <p:spPr>
          <a:xfrm>
            <a:off x="3929058" y="5429264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5" name="54 - Ορθογώνιο"/>
          <p:cNvSpPr/>
          <p:nvPr/>
        </p:nvSpPr>
        <p:spPr>
          <a:xfrm>
            <a:off x="4286248" y="540611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6" name="55 - Ορθογώνιο"/>
          <p:cNvSpPr/>
          <p:nvPr/>
        </p:nvSpPr>
        <p:spPr>
          <a:xfrm>
            <a:off x="4643438" y="5286388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4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8" name="57 - Ευθεία γραμμή σύνδεσης"/>
          <p:cNvCxnSpPr/>
          <p:nvPr/>
        </p:nvCxnSpPr>
        <p:spPr>
          <a:xfrm>
            <a:off x="4714876" y="5715016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Ορθογώνιο"/>
          <p:cNvSpPr/>
          <p:nvPr/>
        </p:nvSpPr>
        <p:spPr>
          <a:xfrm>
            <a:off x="4714876" y="564357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0" name="49 - Ορθογώνιο"/>
          <p:cNvSpPr/>
          <p:nvPr/>
        </p:nvSpPr>
        <p:spPr>
          <a:xfrm>
            <a:off x="6572264" y="5500702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7" name="56 - Ορθογώνιο"/>
          <p:cNvSpPr/>
          <p:nvPr/>
        </p:nvSpPr>
        <p:spPr>
          <a:xfrm>
            <a:off x="6929454" y="547754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=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2" name="61 - Ορθογώνιο"/>
          <p:cNvSpPr/>
          <p:nvPr/>
        </p:nvSpPr>
        <p:spPr>
          <a:xfrm>
            <a:off x="7286644" y="550070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29" grpId="0" animBg="1"/>
      <p:bldP spid="32" grpId="0"/>
      <p:bldP spid="33" grpId="0"/>
      <p:bldP spid="34" grpId="0"/>
      <p:bldP spid="40" grpId="0"/>
      <p:bldP spid="41" grpId="0"/>
      <p:bldP spid="43" grpId="0"/>
      <p:bldP spid="44" grpId="0"/>
      <p:bldP spid="45" grpId="0"/>
      <p:bldP spid="48" grpId="0"/>
      <p:bldP spid="49" grpId="0"/>
      <p:bldP spid="53" grpId="0" animBg="1"/>
      <p:bldP spid="54" grpId="0"/>
      <p:bldP spid="55" grpId="0"/>
      <p:bldP spid="56" grpId="0"/>
      <p:bldP spid="60" grpId="0"/>
      <p:bldP spid="50" grpId="0"/>
      <p:bldP spid="57" grpId="0"/>
      <p:bldP spid="6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2000232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Επιμεριστική ιδιότητα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57224" y="3786190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l-GR" sz="4000" b="1" baseline="30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r>
              <a:rPr lang="en-US" sz="4000" b="1" baseline="300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x 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2 )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  =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6 - Τόξο"/>
          <p:cNvSpPr/>
          <p:nvPr/>
        </p:nvSpPr>
        <p:spPr>
          <a:xfrm>
            <a:off x="1000100" y="3500438"/>
            <a:ext cx="914400" cy="914400"/>
          </a:xfrm>
          <a:prstGeom prst="arc">
            <a:avLst>
              <a:gd name="adj1" fmla="val 11083460"/>
              <a:gd name="adj2" fmla="val 0"/>
            </a:avLst>
          </a:prstGeom>
          <a:noFill/>
          <a:ln w="25400">
            <a:solidFill>
              <a:srgbClr val="1DE91D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1000100" y="3071810"/>
            <a:ext cx="1814733" cy="785818"/>
          </a:xfrm>
          <a:custGeom>
            <a:avLst/>
            <a:gdLst>
              <a:gd name="connsiteX0" fmla="*/ 0 w 1814733"/>
              <a:gd name="connsiteY0" fmla="*/ 635391 h 635391"/>
              <a:gd name="connsiteX1" fmla="*/ 422031 w 1814733"/>
              <a:gd name="connsiteY1" fmla="*/ 86751 h 635391"/>
              <a:gd name="connsiteX2" fmla="*/ 1153551 w 1814733"/>
              <a:gd name="connsiteY2" fmla="*/ 114886 h 635391"/>
              <a:gd name="connsiteX3" fmla="*/ 1645920 w 1814733"/>
              <a:gd name="connsiteY3" fmla="*/ 354037 h 635391"/>
              <a:gd name="connsiteX4" fmla="*/ 1814733 w 1814733"/>
              <a:gd name="connsiteY4" fmla="*/ 621323 h 63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4733" h="635391">
                <a:moveTo>
                  <a:pt x="0" y="635391"/>
                </a:moveTo>
                <a:cubicBezTo>
                  <a:pt x="114886" y="404446"/>
                  <a:pt x="229773" y="173502"/>
                  <a:pt x="422031" y="86751"/>
                </a:cubicBezTo>
                <a:cubicBezTo>
                  <a:pt x="614289" y="0"/>
                  <a:pt x="949570" y="70338"/>
                  <a:pt x="1153551" y="114886"/>
                </a:cubicBezTo>
                <a:cubicBezTo>
                  <a:pt x="1357533" y="159434"/>
                  <a:pt x="1535723" y="269631"/>
                  <a:pt x="1645920" y="354037"/>
                </a:cubicBezTo>
                <a:cubicBezTo>
                  <a:pt x="1756117" y="438443"/>
                  <a:pt x="1785425" y="529883"/>
                  <a:pt x="1814733" y="621323"/>
                </a:cubicBezTo>
              </a:path>
            </a:pathLst>
          </a:custGeom>
          <a:ln w="28575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Ορθογώνιο"/>
          <p:cNvSpPr/>
          <p:nvPr/>
        </p:nvSpPr>
        <p:spPr>
          <a:xfrm>
            <a:off x="3820568" y="3792684"/>
            <a:ext cx="6799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5x</a:t>
            </a:r>
            <a:endParaRPr lang="en-US" sz="40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4572000" y="3786190"/>
            <a:ext cx="8611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-10</a:t>
            </a:r>
            <a:endParaRPr lang="en-US" sz="4000" dirty="0"/>
          </a:p>
        </p:txBody>
      </p:sp>
      <p:sp>
        <p:nvSpPr>
          <p:cNvPr id="9" name="8 - TextBox"/>
          <p:cNvSpPr txBox="1"/>
          <p:nvPr/>
        </p:nvSpPr>
        <p:spPr>
          <a:xfrm>
            <a:off x="2000232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Επιμεριστική ιδιότητα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500034" y="714356"/>
            <a:ext cx="7429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..όταν  αριθμός (ή μεταβλητή)  πολλαπλασιάζεται με παρένθεση </a:t>
            </a:r>
            <a:endParaRPr lang="en-US" sz="2800" dirty="0" smtClean="0"/>
          </a:p>
        </p:txBody>
      </p:sp>
      <p:sp>
        <p:nvSpPr>
          <p:cNvPr id="11" name="10 - TextBox"/>
          <p:cNvSpPr txBox="1"/>
          <p:nvPr/>
        </p:nvSpPr>
        <p:spPr>
          <a:xfrm>
            <a:off x="3643306" y="2285992"/>
            <a:ext cx="2071702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παράδειγμα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12 - TextBox"/>
          <p:cNvSpPr txBox="1"/>
          <p:nvPr/>
        </p:nvSpPr>
        <p:spPr>
          <a:xfrm>
            <a:off x="1428728" y="278605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επί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1214414" y="321468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επί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4" grpId="0"/>
      <p:bldP spid="15" grpId="0"/>
      <p:bldP spid="13" grpId="0"/>
      <p:bldP spid="1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2000232" y="0"/>
            <a:ext cx="5072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Επιμεριστική ιδιότητα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357158" y="1714488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-2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l-GR" sz="4000" b="1" baseline="300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r>
              <a:rPr lang="en-US" sz="4000" b="1" baseline="30000" dirty="0" smtClean="0">
                <a:solidFill>
                  <a:schemeClr val="bg2">
                    <a:lumMod val="25000"/>
                  </a:schemeClr>
                </a:solidFill>
              </a:rPr>
              <a:t> 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x 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5 )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  =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6 - Τόξο"/>
          <p:cNvSpPr/>
          <p:nvPr/>
        </p:nvSpPr>
        <p:spPr>
          <a:xfrm>
            <a:off x="500034" y="1428736"/>
            <a:ext cx="914400" cy="914400"/>
          </a:xfrm>
          <a:prstGeom prst="arc">
            <a:avLst>
              <a:gd name="adj1" fmla="val 11083460"/>
              <a:gd name="adj2" fmla="val 0"/>
            </a:avLst>
          </a:prstGeom>
          <a:noFill/>
          <a:ln w="25400">
            <a:solidFill>
              <a:srgbClr val="1DE91D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500034" y="1000108"/>
            <a:ext cx="1814733" cy="785818"/>
          </a:xfrm>
          <a:custGeom>
            <a:avLst/>
            <a:gdLst>
              <a:gd name="connsiteX0" fmla="*/ 0 w 1814733"/>
              <a:gd name="connsiteY0" fmla="*/ 635391 h 635391"/>
              <a:gd name="connsiteX1" fmla="*/ 422031 w 1814733"/>
              <a:gd name="connsiteY1" fmla="*/ 86751 h 635391"/>
              <a:gd name="connsiteX2" fmla="*/ 1153551 w 1814733"/>
              <a:gd name="connsiteY2" fmla="*/ 114886 h 635391"/>
              <a:gd name="connsiteX3" fmla="*/ 1645920 w 1814733"/>
              <a:gd name="connsiteY3" fmla="*/ 354037 h 635391"/>
              <a:gd name="connsiteX4" fmla="*/ 1814733 w 1814733"/>
              <a:gd name="connsiteY4" fmla="*/ 621323 h 63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4733" h="635391">
                <a:moveTo>
                  <a:pt x="0" y="635391"/>
                </a:moveTo>
                <a:cubicBezTo>
                  <a:pt x="114886" y="404446"/>
                  <a:pt x="229773" y="173502"/>
                  <a:pt x="422031" y="86751"/>
                </a:cubicBezTo>
                <a:cubicBezTo>
                  <a:pt x="614289" y="0"/>
                  <a:pt x="949570" y="70338"/>
                  <a:pt x="1153551" y="114886"/>
                </a:cubicBezTo>
                <a:cubicBezTo>
                  <a:pt x="1357533" y="159434"/>
                  <a:pt x="1535723" y="269631"/>
                  <a:pt x="1645920" y="354037"/>
                </a:cubicBezTo>
                <a:cubicBezTo>
                  <a:pt x="1756117" y="438443"/>
                  <a:pt x="1785425" y="529883"/>
                  <a:pt x="1814733" y="621323"/>
                </a:cubicBezTo>
              </a:path>
            </a:pathLst>
          </a:custGeom>
          <a:ln w="28575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- Ορθογώνιο"/>
          <p:cNvSpPr/>
          <p:nvPr/>
        </p:nvSpPr>
        <p:spPr>
          <a:xfrm>
            <a:off x="3320502" y="1720982"/>
            <a:ext cx="8370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-2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x</a:t>
            </a:r>
            <a:endParaRPr lang="en-US" sz="40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4071934" y="1714488"/>
            <a:ext cx="9589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+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10</a:t>
            </a:r>
            <a:endParaRPr lang="en-US" sz="4000" dirty="0"/>
          </a:p>
        </p:txBody>
      </p:sp>
      <p:sp>
        <p:nvSpPr>
          <p:cNvPr id="9" name="8 - TextBox"/>
          <p:cNvSpPr txBox="1"/>
          <p:nvPr/>
        </p:nvSpPr>
        <p:spPr>
          <a:xfrm>
            <a:off x="5286380" y="500042"/>
            <a:ext cx="2071702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παραδείγματα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714348" y="3786190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3  (-2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x  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+ 4 )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  =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10 - Τόξο"/>
          <p:cNvSpPr/>
          <p:nvPr/>
        </p:nvSpPr>
        <p:spPr>
          <a:xfrm>
            <a:off x="928662" y="3500438"/>
            <a:ext cx="914400" cy="914400"/>
          </a:xfrm>
          <a:prstGeom prst="arc">
            <a:avLst>
              <a:gd name="adj1" fmla="val 11083460"/>
              <a:gd name="adj2" fmla="val 0"/>
            </a:avLst>
          </a:prstGeom>
          <a:noFill/>
          <a:ln w="25400">
            <a:solidFill>
              <a:srgbClr val="1DE91D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Ελεύθερη σχεδίαση"/>
          <p:cNvSpPr/>
          <p:nvPr/>
        </p:nvSpPr>
        <p:spPr>
          <a:xfrm>
            <a:off x="857224" y="3214686"/>
            <a:ext cx="1814733" cy="785818"/>
          </a:xfrm>
          <a:custGeom>
            <a:avLst/>
            <a:gdLst>
              <a:gd name="connsiteX0" fmla="*/ 0 w 1814733"/>
              <a:gd name="connsiteY0" fmla="*/ 635391 h 635391"/>
              <a:gd name="connsiteX1" fmla="*/ 422031 w 1814733"/>
              <a:gd name="connsiteY1" fmla="*/ 86751 h 635391"/>
              <a:gd name="connsiteX2" fmla="*/ 1153551 w 1814733"/>
              <a:gd name="connsiteY2" fmla="*/ 114886 h 635391"/>
              <a:gd name="connsiteX3" fmla="*/ 1645920 w 1814733"/>
              <a:gd name="connsiteY3" fmla="*/ 354037 h 635391"/>
              <a:gd name="connsiteX4" fmla="*/ 1814733 w 1814733"/>
              <a:gd name="connsiteY4" fmla="*/ 621323 h 63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4733" h="635391">
                <a:moveTo>
                  <a:pt x="0" y="635391"/>
                </a:moveTo>
                <a:cubicBezTo>
                  <a:pt x="114886" y="404446"/>
                  <a:pt x="229773" y="173502"/>
                  <a:pt x="422031" y="86751"/>
                </a:cubicBezTo>
                <a:cubicBezTo>
                  <a:pt x="614289" y="0"/>
                  <a:pt x="949570" y="70338"/>
                  <a:pt x="1153551" y="114886"/>
                </a:cubicBezTo>
                <a:cubicBezTo>
                  <a:pt x="1357533" y="159434"/>
                  <a:pt x="1535723" y="269631"/>
                  <a:pt x="1645920" y="354037"/>
                </a:cubicBezTo>
                <a:cubicBezTo>
                  <a:pt x="1756117" y="438443"/>
                  <a:pt x="1785425" y="529883"/>
                  <a:pt x="1814733" y="621323"/>
                </a:cubicBezTo>
              </a:path>
            </a:pathLst>
          </a:custGeom>
          <a:ln w="28575">
            <a:solidFill>
              <a:srgbClr val="C0000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15 - Ορθογώνιο"/>
          <p:cNvSpPr/>
          <p:nvPr/>
        </p:nvSpPr>
        <p:spPr>
          <a:xfrm>
            <a:off x="3677692" y="3792684"/>
            <a:ext cx="8370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-6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x</a:t>
            </a:r>
            <a:endParaRPr lang="en-US" sz="40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4429124" y="3786190"/>
            <a:ext cx="9589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+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sz="4000" dirty="0"/>
          </a:p>
        </p:txBody>
      </p:sp>
      <p:sp>
        <p:nvSpPr>
          <p:cNvPr id="18" name="17 - TextBox"/>
          <p:cNvSpPr txBox="1"/>
          <p:nvPr/>
        </p:nvSpPr>
        <p:spPr>
          <a:xfrm>
            <a:off x="866748" y="5643578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8  (-5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x</a:t>
            </a:r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  =</a:t>
            </a:r>
            <a:endParaRPr lang="en-US" sz="4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" name="18 - Τόξο"/>
          <p:cNvSpPr/>
          <p:nvPr/>
        </p:nvSpPr>
        <p:spPr>
          <a:xfrm>
            <a:off x="1081062" y="5357826"/>
            <a:ext cx="914400" cy="914400"/>
          </a:xfrm>
          <a:prstGeom prst="arc">
            <a:avLst>
              <a:gd name="adj1" fmla="val 11083460"/>
              <a:gd name="adj2" fmla="val 0"/>
            </a:avLst>
          </a:prstGeom>
          <a:noFill/>
          <a:ln w="25400">
            <a:solidFill>
              <a:srgbClr val="1DE91D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20 - Ορθογώνιο"/>
          <p:cNvSpPr/>
          <p:nvPr/>
        </p:nvSpPr>
        <p:spPr>
          <a:xfrm>
            <a:off x="2928926" y="5643578"/>
            <a:ext cx="10967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>
                <a:solidFill>
                  <a:schemeClr val="bg2">
                    <a:lumMod val="25000"/>
                  </a:schemeClr>
                </a:solidFill>
              </a:rPr>
              <a:t>-40</a:t>
            </a:r>
            <a:r>
              <a:rPr lang="en-US" sz="4000" b="1" dirty="0" smtClean="0">
                <a:solidFill>
                  <a:schemeClr val="bg2">
                    <a:lumMod val="25000"/>
                  </a:schemeClr>
                </a:solidFill>
              </a:rPr>
              <a:t>x</a:t>
            </a:r>
            <a:endParaRPr lang="en-US" sz="40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4" grpId="0"/>
      <p:bldP spid="15" grpId="0"/>
      <p:bldP spid="11" grpId="0" animBg="1"/>
      <p:bldP spid="13" grpId="0" animBg="1"/>
      <p:bldP spid="16" grpId="0"/>
      <p:bldP spid="17" grpId="0"/>
      <p:bldP spid="19" grpId="0" animBg="1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Έλλειψη"/>
          <p:cNvSpPr/>
          <p:nvPr/>
        </p:nvSpPr>
        <p:spPr>
          <a:xfrm flipH="1">
            <a:off x="7715272" y="6276832"/>
            <a:ext cx="785818" cy="581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- Έλλειψη"/>
          <p:cNvSpPr/>
          <p:nvPr/>
        </p:nvSpPr>
        <p:spPr>
          <a:xfrm flipH="1">
            <a:off x="8572527" y="6286520"/>
            <a:ext cx="851761" cy="57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Ορθογώνιο"/>
          <p:cNvSpPr/>
          <p:nvPr/>
        </p:nvSpPr>
        <p:spPr>
          <a:xfrm>
            <a:off x="357158" y="928670"/>
            <a:ext cx="248311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Παραδείγματα </a:t>
            </a:r>
            <a:endParaRPr lang="en-US" sz="2800" dirty="0"/>
          </a:p>
        </p:txBody>
      </p:sp>
      <p:sp>
        <p:nvSpPr>
          <p:cNvPr id="15" name="14 - TextBox"/>
          <p:cNvSpPr txBox="1"/>
          <p:nvPr/>
        </p:nvSpPr>
        <p:spPr>
          <a:xfrm flipH="1">
            <a:off x="8751091" y="571501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-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 flipH="1">
            <a:off x="7715272" y="5786454"/>
            <a:ext cx="857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8800" b="1" dirty="0" smtClean="0">
                <a:solidFill>
                  <a:srgbClr val="FF0000"/>
                </a:solidFill>
              </a:rPr>
              <a:t>+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18" name="1 - Τίτλος"/>
          <p:cNvSpPr>
            <a:spLocks noGrp="1"/>
          </p:cNvSpPr>
          <p:nvPr>
            <p:ph type="ctrTitle"/>
          </p:nvPr>
        </p:nvSpPr>
        <p:spPr>
          <a:xfrm>
            <a:off x="-2000296" y="-214338"/>
            <a:ext cx="6786578" cy="928670"/>
          </a:xfrm>
        </p:spPr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ΠΡΟΣΗΜΑ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3428992" y="500042"/>
            <a:ext cx="5715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u="sng" dirty="0" smtClean="0">
                <a:solidFill>
                  <a:schemeClr val="accent3">
                    <a:lumMod val="50000"/>
                  </a:schemeClr>
                </a:solidFill>
              </a:rPr>
              <a:t>Πολλαπλασιασμός   /  διαίρεση     αριθμών</a:t>
            </a:r>
            <a:endParaRPr lang="en-US" sz="24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20" name="19 - Ευθεία γραμμή σύνδεσης"/>
          <p:cNvCxnSpPr/>
          <p:nvPr/>
        </p:nvCxnSpPr>
        <p:spPr>
          <a:xfrm>
            <a:off x="785786" y="2428868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714348" y="214311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-4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714348" y="242886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-2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1285852" y="221455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</a:t>
            </a:r>
            <a:endParaRPr lang="en-US" dirty="0"/>
          </a:p>
        </p:txBody>
      </p:sp>
      <p:cxnSp>
        <p:nvCxnSpPr>
          <p:cNvPr id="32" name="31 - Ευθεία γραμμή σύνδεσης"/>
          <p:cNvCxnSpPr/>
          <p:nvPr/>
        </p:nvCxnSpPr>
        <p:spPr>
          <a:xfrm>
            <a:off x="1857356" y="2428868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- TextBox"/>
          <p:cNvSpPr txBox="1"/>
          <p:nvPr/>
        </p:nvSpPr>
        <p:spPr>
          <a:xfrm>
            <a:off x="1857356" y="214311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1857356" y="23574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1500166" y="221455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+</a:t>
            </a:r>
            <a:endParaRPr lang="en-US" dirty="0"/>
          </a:p>
        </p:txBody>
      </p:sp>
      <p:sp>
        <p:nvSpPr>
          <p:cNvPr id="36" name="35 - TextBox"/>
          <p:cNvSpPr txBox="1"/>
          <p:nvPr/>
        </p:nvSpPr>
        <p:spPr>
          <a:xfrm>
            <a:off x="2285984" y="228599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</a:t>
            </a:r>
            <a:endParaRPr lang="en-US" dirty="0"/>
          </a:p>
        </p:txBody>
      </p:sp>
      <p:sp>
        <p:nvSpPr>
          <p:cNvPr id="38" name="37 - TextBox"/>
          <p:cNvSpPr txBox="1"/>
          <p:nvPr/>
        </p:nvSpPr>
        <p:spPr>
          <a:xfrm>
            <a:off x="2571736" y="228599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+2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714348" y="376190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42910" y="347615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+10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1" name="40 - TextBox"/>
          <p:cNvSpPr txBox="1"/>
          <p:nvPr/>
        </p:nvSpPr>
        <p:spPr>
          <a:xfrm>
            <a:off x="714348" y="377404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-2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2" name="41 - TextBox"/>
          <p:cNvSpPr txBox="1"/>
          <p:nvPr/>
        </p:nvSpPr>
        <p:spPr>
          <a:xfrm>
            <a:off x="1214414" y="354759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</a:t>
            </a:r>
            <a:endParaRPr lang="en-US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1785918" y="3761906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1785918" y="347615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10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5" name="44 - TextBox"/>
          <p:cNvSpPr txBox="1"/>
          <p:nvPr/>
        </p:nvSpPr>
        <p:spPr>
          <a:xfrm>
            <a:off x="1785918" y="369046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1428728" y="354759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-</a:t>
            </a:r>
            <a:endParaRPr lang="en-US" dirty="0"/>
          </a:p>
        </p:txBody>
      </p:sp>
      <p:sp>
        <p:nvSpPr>
          <p:cNvPr id="47" name="46 - TextBox"/>
          <p:cNvSpPr txBox="1"/>
          <p:nvPr/>
        </p:nvSpPr>
        <p:spPr>
          <a:xfrm>
            <a:off x="2214546" y="355973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</a:t>
            </a:r>
            <a:endParaRPr lang="en-US" dirty="0"/>
          </a:p>
        </p:txBody>
      </p:sp>
      <p:sp>
        <p:nvSpPr>
          <p:cNvPr id="48" name="47 - TextBox"/>
          <p:cNvSpPr txBox="1"/>
          <p:nvPr/>
        </p:nvSpPr>
        <p:spPr>
          <a:xfrm>
            <a:off x="2571736" y="355973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-5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49" name="48 - Ευθεία γραμμή σύνδεσης"/>
          <p:cNvCxnSpPr/>
          <p:nvPr/>
        </p:nvCxnSpPr>
        <p:spPr>
          <a:xfrm>
            <a:off x="642910" y="5262104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49 - TextBox"/>
          <p:cNvSpPr txBox="1"/>
          <p:nvPr/>
        </p:nvSpPr>
        <p:spPr>
          <a:xfrm>
            <a:off x="571472" y="497635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+6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1" name="50 - TextBox"/>
          <p:cNvSpPr txBox="1"/>
          <p:nvPr/>
        </p:nvSpPr>
        <p:spPr>
          <a:xfrm>
            <a:off x="642910" y="527424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+2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2" name="51 - TextBox"/>
          <p:cNvSpPr txBox="1"/>
          <p:nvPr/>
        </p:nvSpPr>
        <p:spPr>
          <a:xfrm>
            <a:off x="1142976" y="504779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</a:t>
            </a:r>
            <a:endParaRPr lang="en-US" dirty="0"/>
          </a:p>
        </p:txBody>
      </p:sp>
      <p:cxnSp>
        <p:nvCxnSpPr>
          <p:cNvPr id="53" name="52 - Ευθεία γραμμή σύνδεσης"/>
          <p:cNvCxnSpPr/>
          <p:nvPr/>
        </p:nvCxnSpPr>
        <p:spPr>
          <a:xfrm>
            <a:off x="1714480" y="5262104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1714480" y="497635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5" name="54 - TextBox"/>
          <p:cNvSpPr txBox="1"/>
          <p:nvPr/>
        </p:nvSpPr>
        <p:spPr>
          <a:xfrm>
            <a:off x="1714480" y="519066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7" name="56 - TextBox"/>
          <p:cNvSpPr txBox="1"/>
          <p:nvPr/>
        </p:nvSpPr>
        <p:spPr>
          <a:xfrm>
            <a:off x="2143108" y="505993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</a:t>
            </a:r>
            <a:endParaRPr lang="en-US" dirty="0"/>
          </a:p>
        </p:txBody>
      </p:sp>
      <p:sp>
        <p:nvSpPr>
          <p:cNvPr id="58" name="57 - TextBox"/>
          <p:cNvSpPr txBox="1"/>
          <p:nvPr/>
        </p:nvSpPr>
        <p:spPr>
          <a:xfrm>
            <a:off x="2500298" y="505993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+3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9" name="58 - TextBox"/>
          <p:cNvSpPr txBox="1"/>
          <p:nvPr/>
        </p:nvSpPr>
        <p:spPr>
          <a:xfrm>
            <a:off x="1428728" y="500063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+</a:t>
            </a:r>
            <a:endParaRPr lang="en-US" dirty="0"/>
          </a:p>
        </p:txBody>
      </p:sp>
      <p:cxnSp>
        <p:nvCxnSpPr>
          <p:cNvPr id="60" name="59 - Ευθεία γραμμή σύνδεσης"/>
          <p:cNvCxnSpPr/>
          <p:nvPr/>
        </p:nvCxnSpPr>
        <p:spPr>
          <a:xfrm>
            <a:off x="5500694" y="2428868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- TextBox"/>
          <p:cNvSpPr txBox="1"/>
          <p:nvPr/>
        </p:nvSpPr>
        <p:spPr>
          <a:xfrm>
            <a:off x="5429256" y="214311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-8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2" name="61 - TextBox"/>
          <p:cNvSpPr txBox="1"/>
          <p:nvPr/>
        </p:nvSpPr>
        <p:spPr>
          <a:xfrm>
            <a:off x="5500694" y="244101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3" name="62 - TextBox"/>
          <p:cNvSpPr txBox="1"/>
          <p:nvPr/>
        </p:nvSpPr>
        <p:spPr>
          <a:xfrm>
            <a:off x="6000760" y="221455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</a:t>
            </a:r>
            <a:endParaRPr lang="en-US" dirty="0"/>
          </a:p>
        </p:txBody>
      </p:sp>
      <p:cxnSp>
        <p:nvCxnSpPr>
          <p:cNvPr id="64" name="63 - Ευθεία γραμμή σύνδεσης"/>
          <p:cNvCxnSpPr/>
          <p:nvPr/>
        </p:nvCxnSpPr>
        <p:spPr>
          <a:xfrm>
            <a:off x="6572264" y="2428868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TextBox"/>
          <p:cNvSpPr txBox="1"/>
          <p:nvPr/>
        </p:nvSpPr>
        <p:spPr>
          <a:xfrm>
            <a:off x="6572264" y="214311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6" name="65 - TextBox"/>
          <p:cNvSpPr txBox="1"/>
          <p:nvPr/>
        </p:nvSpPr>
        <p:spPr>
          <a:xfrm>
            <a:off x="6572264" y="23574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7" name="66 - TextBox"/>
          <p:cNvSpPr txBox="1"/>
          <p:nvPr/>
        </p:nvSpPr>
        <p:spPr>
          <a:xfrm>
            <a:off x="7000892" y="222669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</a:t>
            </a:r>
            <a:endParaRPr lang="en-US" dirty="0"/>
          </a:p>
        </p:txBody>
      </p:sp>
      <p:sp>
        <p:nvSpPr>
          <p:cNvPr id="68" name="67 - TextBox"/>
          <p:cNvSpPr txBox="1"/>
          <p:nvPr/>
        </p:nvSpPr>
        <p:spPr>
          <a:xfrm>
            <a:off x="7358082" y="222669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-2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9" name="68 - TextBox"/>
          <p:cNvSpPr txBox="1"/>
          <p:nvPr/>
        </p:nvSpPr>
        <p:spPr>
          <a:xfrm>
            <a:off x="6286512" y="221455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-</a:t>
            </a:r>
            <a:endParaRPr lang="en-US" dirty="0"/>
          </a:p>
        </p:txBody>
      </p:sp>
      <p:cxnSp>
        <p:nvCxnSpPr>
          <p:cNvPr id="70" name="69 - Ευθεία γραμμή σύνδεσης"/>
          <p:cNvCxnSpPr/>
          <p:nvPr/>
        </p:nvCxnSpPr>
        <p:spPr>
          <a:xfrm>
            <a:off x="5214942" y="433341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5143504" y="404765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-20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2" name="71 - TextBox"/>
          <p:cNvSpPr txBox="1"/>
          <p:nvPr/>
        </p:nvSpPr>
        <p:spPr>
          <a:xfrm>
            <a:off x="5214942" y="434555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-4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3" name="72 - TextBox"/>
          <p:cNvSpPr txBox="1"/>
          <p:nvPr/>
        </p:nvSpPr>
        <p:spPr>
          <a:xfrm>
            <a:off x="5715008" y="411909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</a:t>
            </a:r>
            <a:endParaRPr lang="en-US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6286512" y="4333410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6286512" y="404765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20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6" name="75 - TextBox"/>
          <p:cNvSpPr txBox="1"/>
          <p:nvPr/>
        </p:nvSpPr>
        <p:spPr>
          <a:xfrm>
            <a:off x="6286512" y="426197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7" name="76 - TextBox"/>
          <p:cNvSpPr txBox="1"/>
          <p:nvPr/>
        </p:nvSpPr>
        <p:spPr>
          <a:xfrm>
            <a:off x="6715140" y="413123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=</a:t>
            </a:r>
            <a:endParaRPr lang="en-US" dirty="0"/>
          </a:p>
        </p:txBody>
      </p:sp>
      <p:sp>
        <p:nvSpPr>
          <p:cNvPr id="78" name="77 - TextBox"/>
          <p:cNvSpPr txBox="1"/>
          <p:nvPr/>
        </p:nvSpPr>
        <p:spPr>
          <a:xfrm>
            <a:off x="7072330" y="413123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9" name="78 - TextBox"/>
          <p:cNvSpPr txBox="1"/>
          <p:nvPr/>
        </p:nvSpPr>
        <p:spPr>
          <a:xfrm>
            <a:off x="6000760" y="407194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+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8" grpId="0"/>
      <p:bldP spid="44" grpId="0"/>
      <p:bldP spid="45" grpId="0"/>
      <p:bldP spid="46" grpId="0"/>
      <p:bldP spid="47" grpId="0"/>
      <p:bldP spid="48" grpId="0"/>
      <p:bldP spid="54" grpId="0"/>
      <p:bldP spid="55" grpId="0"/>
      <p:bldP spid="57" grpId="0"/>
      <p:bldP spid="58" grpId="0"/>
      <p:bldP spid="59" grpId="0"/>
      <p:bldP spid="67" grpId="0"/>
      <p:bldP spid="68" grpId="0"/>
      <p:bldP spid="69" grpId="0"/>
      <p:bldP spid="77" grpId="0"/>
      <p:bldP spid="78" grpId="0"/>
      <p:bldP spid="7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- TextBox"/>
          <p:cNvSpPr txBox="1"/>
          <p:nvPr/>
        </p:nvSpPr>
        <p:spPr>
          <a:xfrm>
            <a:off x="928662" y="0"/>
            <a:ext cx="6929486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Εξίσωση πρώτου βαθμού</a:t>
            </a:r>
            <a:r>
              <a:rPr lang="en-US" sz="2000" b="1" dirty="0" smtClean="0">
                <a:solidFill>
                  <a:srgbClr val="FF0000"/>
                </a:solidFill>
              </a:rPr>
              <a:t>  </a:t>
            </a:r>
            <a:r>
              <a:rPr lang="el-GR" sz="2000" b="1" dirty="0" smtClean="0">
                <a:solidFill>
                  <a:srgbClr val="FF0000"/>
                </a:solidFill>
              </a:rPr>
              <a:t>με παρένθεση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4000496" y="1357298"/>
            <a:ext cx="5143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 – 2(3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+ 1)-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1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- 6 x + 2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1357298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λύσετε την εξίσωση:</a:t>
            </a:r>
            <a:endParaRPr lang="en-US" sz="28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2571736" y="2071678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Λύση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1071538" y="857232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u="sng" dirty="0" smtClean="0">
                <a:solidFill>
                  <a:schemeClr val="accent2">
                    <a:lumMod val="75000"/>
                  </a:schemeClr>
                </a:solidFill>
              </a:rPr>
              <a:t>Άσκηση  </a:t>
            </a:r>
            <a:r>
              <a:rPr lang="en-US" sz="2800" i="1" u="sng" dirty="0" smtClean="0">
                <a:solidFill>
                  <a:schemeClr val="accent2">
                    <a:lumMod val="75000"/>
                  </a:schemeClr>
                </a:solidFill>
              </a:rPr>
              <a:t>6</a:t>
            </a:r>
          </a:p>
        </p:txBody>
      </p:sp>
      <p:sp>
        <p:nvSpPr>
          <p:cNvPr id="15" name="14 - Δεξιό βέλος"/>
          <p:cNvSpPr/>
          <p:nvPr/>
        </p:nvSpPr>
        <p:spPr>
          <a:xfrm>
            <a:off x="214282" y="3714752"/>
            <a:ext cx="357190" cy="142876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24 - Ορθογώνιο"/>
          <p:cNvSpPr/>
          <p:nvPr/>
        </p:nvSpPr>
        <p:spPr>
          <a:xfrm>
            <a:off x="928662" y="5548986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25 - Ορθογώνιο"/>
          <p:cNvSpPr/>
          <p:nvPr/>
        </p:nvSpPr>
        <p:spPr>
          <a:xfrm>
            <a:off x="1643042" y="5548986"/>
            <a:ext cx="3642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2214546" y="5548986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0" name="49 - TextBox"/>
          <p:cNvSpPr txBox="1"/>
          <p:nvPr/>
        </p:nvSpPr>
        <p:spPr>
          <a:xfrm>
            <a:off x="357158" y="2643182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 – 2(3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+ 1)-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1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- 6 x + 2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9" name="58 - Ευθύγραμμο βέλος σύνδεσης"/>
          <p:cNvCxnSpPr/>
          <p:nvPr/>
        </p:nvCxnSpPr>
        <p:spPr>
          <a:xfrm flipV="1">
            <a:off x="4857752" y="2714620"/>
            <a:ext cx="100013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- TextBox"/>
          <p:cNvSpPr txBox="1"/>
          <p:nvPr/>
        </p:nvSpPr>
        <p:spPr>
          <a:xfrm>
            <a:off x="5929322" y="2500306"/>
            <a:ext cx="3214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Πρώτα βγάζω τη παρένθεση </a:t>
            </a:r>
            <a:endParaRPr lang="en-US" dirty="0" smtClean="0"/>
          </a:p>
        </p:txBody>
      </p:sp>
      <p:sp>
        <p:nvSpPr>
          <p:cNvPr id="62" name="61 - TextBox"/>
          <p:cNvSpPr txBox="1"/>
          <p:nvPr/>
        </p:nvSpPr>
        <p:spPr>
          <a:xfrm>
            <a:off x="642910" y="3571876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 – 6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-2 -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1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- 6 x + 2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3" name="62 - TextBox"/>
          <p:cNvSpPr txBox="1"/>
          <p:nvPr/>
        </p:nvSpPr>
        <p:spPr>
          <a:xfrm>
            <a:off x="357158" y="4477416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-6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 + 6x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+ 2 + 2 + 1- 5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63 - Έλλειψη"/>
          <p:cNvSpPr/>
          <p:nvPr/>
        </p:nvSpPr>
        <p:spPr>
          <a:xfrm>
            <a:off x="428596" y="5357826"/>
            <a:ext cx="2857520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65 - Ευθύγραμμο βέλος σύνδεσης"/>
          <p:cNvCxnSpPr>
            <a:stCxn id="64" idx="6"/>
          </p:cNvCxnSpPr>
          <p:nvPr/>
        </p:nvCxnSpPr>
        <p:spPr>
          <a:xfrm flipV="1">
            <a:off x="3286116" y="5357826"/>
            <a:ext cx="178595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5357818" y="5143512"/>
            <a:ext cx="3500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Εξισώσεις</a:t>
            </a:r>
            <a:r>
              <a:rPr lang="el-GR" dirty="0" smtClean="0"/>
              <a:t> που όταν τις λύνουμε καταλήγουμε σε  </a:t>
            </a:r>
            <a:r>
              <a:rPr lang="el-GR" b="1" dirty="0" smtClean="0">
                <a:solidFill>
                  <a:srgbClr val="FF0000"/>
                </a:solidFill>
              </a:rPr>
              <a:t>0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l-GR" b="1" dirty="0" smtClean="0">
                <a:solidFill>
                  <a:srgbClr val="FF0000"/>
                </a:solidFill>
              </a:rPr>
              <a:t> = 0 </a:t>
            </a:r>
            <a:r>
              <a:rPr lang="el-GR" dirty="0" smtClean="0"/>
              <a:t>…..</a:t>
            </a:r>
            <a:r>
              <a:rPr lang="el-GR" u="sng" dirty="0" smtClean="0"/>
              <a:t>λέγονται ταυτότητες</a:t>
            </a:r>
            <a:endParaRPr lang="en-US" u="sng" dirty="0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5" grpId="0" animBg="1"/>
      <p:bldP spid="25" grpId="0"/>
      <p:bldP spid="26" grpId="0"/>
      <p:bldP spid="28" grpId="0"/>
      <p:bldP spid="50" grpId="0"/>
      <p:bldP spid="61" grpId="0"/>
      <p:bldP spid="62" grpId="0"/>
      <p:bldP spid="63" grpId="0"/>
      <p:bldP spid="64" grpId="0" animBg="1"/>
      <p:bldP spid="6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4000496" y="1357298"/>
            <a:ext cx="5143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2(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+ 1)-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1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- 8x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1357298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λύσετε την εξίσωση:</a:t>
            </a:r>
            <a:endParaRPr lang="en-US" sz="28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2571736" y="2071678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Λύση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1071538" y="857232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u="sng" dirty="0" smtClean="0">
                <a:solidFill>
                  <a:schemeClr val="accent2">
                    <a:lumMod val="75000"/>
                  </a:schemeClr>
                </a:solidFill>
              </a:rPr>
              <a:t>Άσκηση  </a:t>
            </a:r>
            <a:r>
              <a:rPr lang="en-US" sz="2800" i="1" u="sng" dirty="0" smtClean="0">
                <a:solidFill>
                  <a:schemeClr val="accent2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25" name="24 - Ορθογώνιο"/>
          <p:cNvSpPr/>
          <p:nvPr/>
        </p:nvSpPr>
        <p:spPr>
          <a:xfrm>
            <a:off x="928662" y="5548986"/>
            <a:ext cx="12144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0x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25 - Ορθογώνιο"/>
          <p:cNvSpPr/>
          <p:nvPr/>
        </p:nvSpPr>
        <p:spPr>
          <a:xfrm>
            <a:off x="1643042" y="5548986"/>
            <a:ext cx="3642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2143108" y="5548986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-5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2" name="61 - TextBox"/>
          <p:cNvSpPr txBox="1"/>
          <p:nvPr/>
        </p:nvSpPr>
        <p:spPr>
          <a:xfrm>
            <a:off x="500034" y="3571876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-2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-8x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3" name="62 - TextBox"/>
          <p:cNvSpPr txBox="1"/>
          <p:nvPr/>
        </p:nvSpPr>
        <p:spPr>
          <a:xfrm>
            <a:off x="357158" y="4477416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8x  + 8x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+ 2 + 1- 8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63 - Έλλειψη"/>
          <p:cNvSpPr/>
          <p:nvPr/>
        </p:nvSpPr>
        <p:spPr>
          <a:xfrm>
            <a:off x="428596" y="5357826"/>
            <a:ext cx="2857520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65 - Ευθύγραμμο βέλος σύνδεσης"/>
          <p:cNvCxnSpPr>
            <a:stCxn id="64" idx="6"/>
          </p:cNvCxnSpPr>
          <p:nvPr/>
        </p:nvCxnSpPr>
        <p:spPr>
          <a:xfrm flipV="1">
            <a:off x="3286116" y="5357826"/>
            <a:ext cx="178595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5357818" y="5143512"/>
            <a:ext cx="3500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Εξισώσεις</a:t>
            </a:r>
            <a:r>
              <a:rPr lang="el-GR" dirty="0" smtClean="0"/>
              <a:t> που όταν τις λύνουμε καταλήγουμε σε  </a:t>
            </a:r>
            <a:r>
              <a:rPr lang="el-GR" b="1" dirty="0" smtClean="0">
                <a:solidFill>
                  <a:srgbClr val="FF0000"/>
                </a:solidFill>
              </a:rPr>
              <a:t>0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l-GR" b="1" dirty="0" smtClean="0">
                <a:solidFill>
                  <a:srgbClr val="FF0000"/>
                </a:solidFill>
              </a:rPr>
              <a:t> = αριθμός </a:t>
            </a:r>
            <a:r>
              <a:rPr lang="el-GR" dirty="0" smtClean="0"/>
              <a:t>…..</a:t>
            </a:r>
            <a:r>
              <a:rPr lang="el-GR" u="sng" dirty="0" smtClean="0"/>
              <a:t>λέγονται αδύνατες</a:t>
            </a:r>
            <a:endParaRPr lang="en-US" u="sng" dirty="0" smtClean="0"/>
          </a:p>
        </p:txBody>
      </p:sp>
      <p:sp>
        <p:nvSpPr>
          <p:cNvPr id="20" name="19 - TextBox"/>
          <p:cNvSpPr txBox="1"/>
          <p:nvPr/>
        </p:nvSpPr>
        <p:spPr>
          <a:xfrm>
            <a:off x="857224" y="2548590"/>
            <a:ext cx="5143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2(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+ 1)-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1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- 8x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928662" y="0"/>
            <a:ext cx="6929486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Εξίσωση πρώτου βαθμού</a:t>
            </a:r>
            <a:r>
              <a:rPr lang="en-US" sz="2000" b="1" dirty="0" smtClean="0">
                <a:solidFill>
                  <a:srgbClr val="FF0000"/>
                </a:solidFill>
              </a:rPr>
              <a:t>  </a:t>
            </a:r>
            <a:r>
              <a:rPr lang="el-GR" sz="2000" b="1" dirty="0" smtClean="0">
                <a:solidFill>
                  <a:srgbClr val="FF0000"/>
                </a:solidFill>
              </a:rPr>
              <a:t>με παρένθεση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62" grpId="0"/>
      <p:bldP spid="2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4714876" y="1071546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-7x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– 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1071546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λύσετε την εξίσωση:</a:t>
            </a:r>
            <a:endParaRPr lang="en-US" sz="28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2571736" y="1571612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Λύση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1071538" y="571480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u="sng" dirty="0" smtClean="0">
                <a:solidFill>
                  <a:schemeClr val="accent2">
                    <a:lumMod val="75000"/>
                  </a:schemeClr>
                </a:solidFill>
              </a:rPr>
              <a:t>Άσκηση  </a:t>
            </a:r>
            <a:r>
              <a:rPr lang="en-US" sz="2800" i="1" u="sng" dirty="0" smtClean="0">
                <a:solidFill>
                  <a:schemeClr val="accent2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45" name="44 - Ορθογώνιο"/>
          <p:cNvSpPr/>
          <p:nvPr/>
        </p:nvSpPr>
        <p:spPr>
          <a:xfrm>
            <a:off x="6357950" y="92867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6429388" y="1357298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Ορθογώνιο"/>
          <p:cNvSpPr/>
          <p:nvPr/>
        </p:nvSpPr>
        <p:spPr>
          <a:xfrm>
            <a:off x="6429388" y="128586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sz="2800" dirty="0"/>
          </a:p>
        </p:txBody>
      </p:sp>
      <p:sp>
        <p:nvSpPr>
          <p:cNvPr id="42" name="41 - TextBox"/>
          <p:cNvSpPr txBox="1"/>
          <p:nvPr/>
        </p:nvSpPr>
        <p:spPr>
          <a:xfrm>
            <a:off x="857224" y="0"/>
            <a:ext cx="6929486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Εξίσωση πρώτου βαθμού</a:t>
            </a:r>
            <a:r>
              <a:rPr lang="en-US" sz="2000" b="1" dirty="0" smtClean="0"/>
              <a:t>  </a:t>
            </a:r>
            <a:r>
              <a:rPr lang="el-GR" sz="2000" b="1" u="sng" dirty="0" smtClean="0"/>
              <a:t>με ένα κλάσμα </a:t>
            </a:r>
            <a:endParaRPr lang="en-US" sz="2000" b="1" u="sng" dirty="0"/>
          </a:p>
        </p:txBody>
      </p:sp>
      <p:sp>
        <p:nvSpPr>
          <p:cNvPr id="27" name="26 - TextBox"/>
          <p:cNvSpPr txBox="1"/>
          <p:nvPr/>
        </p:nvSpPr>
        <p:spPr>
          <a:xfrm>
            <a:off x="-285784" y="2405714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-7x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– 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27 - Ορθογώνιο"/>
          <p:cNvSpPr/>
          <p:nvPr/>
        </p:nvSpPr>
        <p:spPr>
          <a:xfrm>
            <a:off x="1357290" y="226283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1" name="30 - Ευθεία γραμμή σύνδεσης"/>
          <p:cNvCxnSpPr/>
          <p:nvPr/>
        </p:nvCxnSpPr>
        <p:spPr>
          <a:xfrm>
            <a:off x="1428728" y="2691466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Ορθογώνιο"/>
          <p:cNvSpPr/>
          <p:nvPr/>
        </p:nvSpPr>
        <p:spPr>
          <a:xfrm>
            <a:off x="1428728" y="262002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sz="2800" dirty="0"/>
          </a:p>
        </p:txBody>
      </p:sp>
      <p:cxnSp>
        <p:nvCxnSpPr>
          <p:cNvPr id="39" name="38 - Ευθύγραμμο βέλος σύνδεσης"/>
          <p:cNvCxnSpPr/>
          <p:nvPr/>
        </p:nvCxnSpPr>
        <p:spPr>
          <a:xfrm flipV="1">
            <a:off x="3500430" y="2571744"/>
            <a:ext cx="157163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5214910" y="2357430"/>
            <a:ext cx="3929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Πρώτα πρέπει να βγάλω το κλάσμα. </a:t>
            </a:r>
          </a:p>
          <a:p>
            <a:r>
              <a:rPr lang="el-GR" sz="1600" dirty="0" smtClean="0"/>
              <a:t>Έτσι πολλαπλασιάζω όλους τους όρους της εξίσωσης με τον παρονομαστή του μοναδικού κλάσματος (το 2)</a:t>
            </a:r>
            <a:endParaRPr lang="en-US" sz="1600" dirty="0" smtClean="0"/>
          </a:p>
        </p:txBody>
      </p:sp>
      <p:sp>
        <p:nvSpPr>
          <p:cNvPr id="46" name="45 - TextBox"/>
          <p:cNvSpPr txBox="1"/>
          <p:nvPr/>
        </p:nvSpPr>
        <p:spPr>
          <a:xfrm>
            <a:off x="214282" y="3571876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-7x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   = 2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+2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2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2071670" y="342900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0" name="49 - Ευθεία γραμμή σύνδεσης"/>
          <p:cNvCxnSpPr/>
          <p:nvPr/>
        </p:nvCxnSpPr>
        <p:spPr>
          <a:xfrm>
            <a:off x="2143108" y="3857628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Ορθογώνιο"/>
          <p:cNvSpPr/>
          <p:nvPr/>
        </p:nvSpPr>
        <p:spPr>
          <a:xfrm>
            <a:off x="2214546" y="378619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sz="2800" dirty="0"/>
          </a:p>
        </p:txBody>
      </p:sp>
      <p:sp>
        <p:nvSpPr>
          <p:cNvPr id="52" name="51 - TextBox"/>
          <p:cNvSpPr txBox="1"/>
          <p:nvPr/>
        </p:nvSpPr>
        <p:spPr>
          <a:xfrm>
            <a:off x="142844" y="4477416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-7x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   = 2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+2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2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7" name="56 - Ορθογώνιο"/>
          <p:cNvSpPr/>
          <p:nvPr/>
        </p:nvSpPr>
        <p:spPr>
          <a:xfrm>
            <a:off x="2000232" y="433454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9" name="58 - Ευθεία γραμμή σύνδεσης"/>
          <p:cNvCxnSpPr/>
          <p:nvPr/>
        </p:nvCxnSpPr>
        <p:spPr>
          <a:xfrm>
            <a:off x="2071670" y="4763168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- Ορθογώνιο"/>
          <p:cNvSpPr/>
          <p:nvPr/>
        </p:nvSpPr>
        <p:spPr>
          <a:xfrm>
            <a:off x="2143108" y="4834606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sz="2800" dirty="0"/>
          </a:p>
        </p:txBody>
      </p:sp>
      <p:cxnSp>
        <p:nvCxnSpPr>
          <p:cNvPr id="63" name="62 - Ευθεία γραμμή σύνδεσης"/>
          <p:cNvCxnSpPr>
            <a:endCxn id="57" idx="1"/>
          </p:cNvCxnSpPr>
          <p:nvPr/>
        </p:nvCxnSpPr>
        <p:spPr>
          <a:xfrm flipV="1">
            <a:off x="1643042" y="4596150"/>
            <a:ext cx="357190" cy="26161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- Ευθεία γραμμή σύνδεσης"/>
          <p:cNvCxnSpPr/>
          <p:nvPr/>
        </p:nvCxnSpPr>
        <p:spPr>
          <a:xfrm flipV="1">
            <a:off x="2071670" y="4929198"/>
            <a:ext cx="357190" cy="26161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TextBox"/>
          <p:cNvSpPr txBox="1"/>
          <p:nvPr/>
        </p:nvSpPr>
        <p:spPr>
          <a:xfrm>
            <a:off x="214282" y="5500702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-14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= 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-4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5" name="74 - Ευθύγραμμο βέλος σύνδεσης"/>
          <p:cNvCxnSpPr/>
          <p:nvPr/>
        </p:nvCxnSpPr>
        <p:spPr>
          <a:xfrm flipV="1">
            <a:off x="3428992" y="5572140"/>
            <a:ext cx="157163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- TextBox"/>
          <p:cNvSpPr txBox="1"/>
          <p:nvPr/>
        </p:nvSpPr>
        <p:spPr>
          <a:xfrm>
            <a:off x="5214910" y="5214950"/>
            <a:ext cx="3929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Χωρίζω γνωστούς από αγνώστους</a:t>
            </a:r>
            <a:endParaRPr lang="en-US" sz="1600" dirty="0" smtClean="0"/>
          </a:p>
        </p:txBody>
      </p:sp>
      <p:sp>
        <p:nvSpPr>
          <p:cNvPr id="77" name="76 - TextBox"/>
          <p:cNvSpPr txBox="1"/>
          <p:nvPr/>
        </p:nvSpPr>
        <p:spPr>
          <a:xfrm>
            <a:off x="214282" y="6143644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-14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-3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7" grpId="0"/>
      <p:bldP spid="28" grpId="0"/>
      <p:bldP spid="35" grpId="0"/>
      <p:bldP spid="44" grpId="0"/>
      <p:bldP spid="46" grpId="0"/>
      <p:bldP spid="48" grpId="0"/>
      <p:bldP spid="51" grpId="0"/>
      <p:bldP spid="52" grpId="0"/>
      <p:bldP spid="57" grpId="0"/>
      <p:bldP spid="61" grpId="0"/>
      <p:bldP spid="69" grpId="0"/>
      <p:bldP spid="76" grpId="0"/>
      <p:bldP spid="7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4714876" y="1071546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-7x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– 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1071546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λύσετε την εξίσωση:</a:t>
            </a:r>
            <a:endParaRPr lang="en-US" sz="28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2571736" y="1571612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Λύση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el-GR" sz="1400" dirty="0" smtClean="0"/>
              <a:t>συνέχεια</a:t>
            </a:r>
            <a:endParaRPr lang="en-US" sz="1400" dirty="0" smtClean="0"/>
          </a:p>
        </p:txBody>
      </p:sp>
      <p:sp>
        <p:nvSpPr>
          <p:cNvPr id="14" name="13 - TextBox"/>
          <p:cNvSpPr txBox="1"/>
          <p:nvPr/>
        </p:nvSpPr>
        <p:spPr>
          <a:xfrm>
            <a:off x="1071538" y="571480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u="sng" dirty="0" smtClean="0">
                <a:solidFill>
                  <a:schemeClr val="accent2">
                    <a:lumMod val="75000"/>
                  </a:schemeClr>
                </a:solidFill>
              </a:rPr>
              <a:t>Άσκηση  </a:t>
            </a:r>
            <a:r>
              <a:rPr lang="en-US" sz="2800" i="1" u="sng" dirty="0" smtClean="0">
                <a:solidFill>
                  <a:schemeClr val="accent2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45" name="44 - Ορθογώνιο"/>
          <p:cNvSpPr/>
          <p:nvPr/>
        </p:nvSpPr>
        <p:spPr>
          <a:xfrm>
            <a:off x="6357950" y="92867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6429388" y="1357298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Ορθογώνιο"/>
          <p:cNvSpPr/>
          <p:nvPr/>
        </p:nvSpPr>
        <p:spPr>
          <a:xfrm>
            <a:off x="6429388" y="128586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sz="2800" dirty="0"/>
          </a:p>
        </p:txBody>
      </p:sp>
      <p:sp>
        <p:nvSpPr>
          <p:cNvPr id="42" name="41 - TextBox"/>
          <p:cNvSpPr txBox="1"/>
          <p:nvPr/>
        </p:nvSpPr>
        <p:spPr>
          <a:xfrm>
            <a:off x="857224" y="0"/>
            <a:ext cx="6929486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Εξίσωση πρώτου βαθμού</a:t>
            </a:r>
            <a:r>
              <a:rPr lang="en-US" sz="2000" b="1" dirty="0" smtClean="0"/>
              <a:t>  </a:t>
            </a:r>
            <a:r>
              <a:rPr lang="el-GR" sz="2000" b="1" u="sng" dirty="0" smtClean="0"/>
              <a:t>με ένα κλάσμα </a:t>
            </a:r>
            <a:endParaRPr lang="en-US" sz="2000" b="1" u="sng" dirty="0"/>
          </a:p>
        </p:txBody>
      </p:sp>
      <p:sp>
        <p:nvSpPr>
          <p:cNvPr id="77" name="76 - TextBox"/>
          <p:cNvSpPr txBox="1"/>
          <p:nvPr/>
        </p:nvSpPr>
        <p:spPr>
          <a:xfrm>
            <a:off x="642910" y="2357430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-14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-3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31 - Ορθογώνιο"/>
          <p:cNvSpPr/>
          <p:nvPr/>
        </p:nvSpPr>
        <p:spPr>
          <a:xfrm>
            <a:off x="2714612" y="714356"/>
            <a:ext cx="1039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συνέχεια</a:t>
            </a:r>
            <a:endParaRPr lang="en-US" dirty="0"/>
          </a:p>
        </p:txBody>
      </p:sp>
      <p:sp>
        <p:nvSpPr>
          <p:cNvPr id="33" name="32 - TextBox"/>
          <p:cNvSpPr txBox="1"/>
          <p:nvPr/>
        </p:nvSpPr>
        <p:spPr>
          <a:xfrm>
            <a:off x="642910" y="3286124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-17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33 - Ορθογώνιο"/>
          <p:cNvSpPr/>
          <p:nvPr/>
        </p:nvSpPr>
        <p:spPr>
          <a:xfrm>
            <a:off x="285720" y="4000504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35 - Ορθογώνιο"/>
          <p:cNvSpPr/>
          <p:nvPr/>
        </p:nvSpPr>
        <p:spPr>
          <a:xfrm>
            <a:off x="1214414" y="414338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1714480" y="400050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428596" y="4452286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>
            <a:off x="1785918" y="442913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Ορθογώνιο"/>
          <p:cNvSpPr/>
          <p:nvPr/>
        </p:nvSpPr>
        <p:spPr>
          <a:xfrm>
            <a:off x="428596" y="4380848"/>
            <a:ext cx="660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</a:t>
            </a:r>
            <a:endParaRPr lang="en-US" sz="28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1785918" y="4357694"/>
            <a:ext cx="660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</a:t>
            </a:r>
            <a:endParaRPr lang="en-US" sz="2800" dirty="0"/>
          </a:p>
        </p:txBody>
      </p:sp>
      <p:cxnSp>
        <p:nvCxnSpPr>
          <p:cNvPr id="55" name="54 - Ευθεία γραμμή σύνδεσης"/>
          <p:cNvCxnSpPr/>
          <p:nvPr/>
        </p:nvCxnSpPr>
        <p:spPr>
          <a:xfrm rot="5400000">
            <a:off x="500034" y="4143380"/>
            <a:ext cx="285752" cy="28575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- Ευθεία γραμμή σύνδεσης"/>
          <p:cNvCxnSpPr/>
          <p:nvPr/>
        </p:nvCxnSpPr>
        <p:spPr>
          <a:xfrm rot="5400000">
            <a:off x="642910" y="4572008"/>
            <a:ext cx="285752" cy="28575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Ορθογώνιο"/>
          <p:cNvSpPr/>
          <p:nvPr/>
        </p:nvSpPr>
        <p:spPr>
          <a:xfrm>
            <a:off x="571472" y="5500702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2" name="61 - Ορθογώνιο"/>
          <p:cNvSpPr/>
          <p:nvPr/>
        </p:nvSpPr>
        <p:spPr>
          <a:xfrm>
            <a:off x="1071538" y="552583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64" name="63 - Ορθογώνιο"/>
          <p:cNvSpPr/>
          <p:nvPr/>
        </p:nvSpPr>
        <p:spPr>
          <a:xfrm>
            <a:off x="1571604" y="5382956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-4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6" name="65 - Ευθεία γραμμή σύνδεσης"/>
          <p:cNvCxnSpPr/>
          <p:nvPr/>
        </p:nvCxnSpPr>
        <p:spPr>
          <a:xfrm>
            <a:off x="1643042" y="581158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Ορθογώνιο"/>
          <p:cNvSpPr/>
          <p:nvPr/>
        </p:nvSpPr>
        <p:spPr>
          <a:xfrm>
            <a:off x="1643042" y="5740146"/>
            <a:ext cx="660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</a:t>
            </a:r>
            <a:endParaRPr lang="en-US" sz="2800" dirty="0"/>
          </a:p>
        </p:txBody>
      </p:sp>
      <p:sp>
        <p:nvSpPr>
          <p:cNvPr id="73" name="72 - Ορθογώνιο"/>
          <p:cNvSpPr/>
          <p:nvPr/>
        </p:nvSpPr>
        <p:spPr>
          <a:xfrm>
            <a:off x="3500430" y="5620424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4" name="73 - Ορθογώνιο"/>
          <p:cNvSpPr/>
          <p:nvPr/>
        </p:nvSpPr>
        <p:spPr>
          <a:xfrm>
            <a:off x="3929058" y="564357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78" name="77 - Ορθογώνιο"/>
          <p:cNvSpPr/>
          <p:nvPr/>
        </p:nvSpPr>
        <p:spPr>
          <a:xfrm>
            <a:off x="4339870" y="550070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9" name="78 - Ευθεία γραμμή σύνδεσης"/>
          <p:cNvCxnSpPr/>
          <p:nvPr/>
        </p:nvCxnSpPr>
        <p:spPr>
          <a:xfrm>
            <a:off x="4411308" y="5929330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- Ορθογώνιο"/>
          <p:cNvSpPr/>
          <p:nvPr/>
        </p:nvSpPr>
        <p:spPr>
          <a:xfrm>
            <a:off x="4411308" y="5857892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17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77" grpId="0"/>
      <p:bldP spid="33" grpId="0"/>
      <p:bldP spid="34" grpId="0"/>
      <p:bldP spid="36" grpId="0"/>
      <p:bldP spid="37" grpId="0"/>
      <p:bldP spid="41" grpId="0"/>
      <p:bldP spid="43" grpId="0"/>
      <p:bldP spid="60" grpId="0"/>
      <p:bldP spid="62" grpId="0"/>
      <p:bldP spid="64" grpId="0"/>
      <p:bldP spid="70" grpId="0"/>
      <p:bldP spid="73" grpId="0"/>
      <p:bldP spid="74" grpId="0"/>
      <p:bldP spid="78" grpId="0"/>
      <p:bldP spid="8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4714876" y="1071546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2-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1071546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λύσετε την εξίσωση:</a:t>
            </a:r>
            <a:endParaRPr lang="en-US" sz="28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2571736" y="1571612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Λύση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1071538" y="571480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u="sng" dirty="0" smtClean="0">
                <a:solidFill>
                  <a:schemeClr val="accent2">
                    <a:lumMod val="75000"/>
                  </a:schemeClr>
                </a:solidFill>
              </a:rPr>
              <a:t>Άσκηση  9</a:t>
            </a:r>
            <a:endParaRPr lang="en-US" sz="2800" i="1" u="sng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5" name="44 - Ορθογώνιο"/>
          <p:cNvSpPr/>
          <p:nvPr/>
        </p:nvSpPr>
        <p:spPr>
          <a:xfrm>
            <a:off x="6215074" y="928670"/>
            <a:ext cx="10715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1-2x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6286512" y="1357298"/>
            <a:ext cx="78581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Ορθογώνιο"/>
          <p:cNvSpPr/>
          <p:nvPr/>
        </p:nvSpPr>
        <p:spPr>
          <a:xfrm>
            <a:off x="6286512" y="128586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sz="2800" dirty="0"/>
          </a:p>
        </p:txBody>
      </p:sp>
      <p:sp>
        <p:nvSpPr>
          <p:cNvPr id="42" name="41 - TextBox"/>
          <p:cNvSpPr txBox="1"/>
          <p:nvPr/>
        </p:nvSpPr>
        <p:spPr>
          <a:xfrm>
            <a:off x="857224" y="0"/>
            <a:ext cx="6929486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Εξίσωση πρώτου βαθμού</a:t>
            </a:r>
            <a:r>
              <a:rPr lang="en-US" sz="2000" b="1" dirty="0" smtClean="0"/>
              <a:t>  </a:t>
            </a:r>
            <a:r>
              <a:rPr lang="el-GR" sz="2000" b="1" u="sng" dirty="0" smtClean="0"/>
              <a:t>με ένα κλάσμα </a:t>
            </a:r>
            <a:endParaRPr lang="en-US" sz="2000" b="1" u="sng" dirty="0"/>
          </a:p>
        </p:txBody>
      </p:sp>
      <p:sp>
        <p:nvSpPr>
          <p:cNvPr id="27" name="26 - TextBox"/>
          <p:cNvSpPr txBox="1"/>
          <p:nvPr/>
        </p:nvSpPr>
        <p:spPr>
          <a:xfrm>
            <a:off x="-285784" y="2405714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2 – x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27 - Ορθογώνιο"/>
          <p:cNvSpPr/>
          <p:nvPr/>
        </p:nvSpPr>
        <p:spPr>
          <a:xfrm>
            <a:off x="1357290" y="2214554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1 -2x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1" name="30 - Ευθεία γραμμή σύνδεσης"/>
          <p:cNvCxnSpPr/>
          <p:nvPr/>
        </p:nvCxnSpPr>
        <p:spPr>
          <a:xfrm>
            <a:off x="1428728" y="2714620"/>
            <a:ext cx="85725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Ορθογώνιο"/>
          <p:cNvSpPr/>
          <p:nvPr/>
        </p:nvSpPr>
        <p:spPr>
          <a:xfrm>
            <a:off x="1714480" y="271462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sz="2800" dirty="0"/>
          </a:p>
        </p:txBody>
      </p:sp>
      <p:cxnSp>
        <p:nvCxnSpPr>
          <p:cNvPr id="39" name="38 - Ευθύγραμμο βέλος σύνδεσης"/>
          <p:cNvCxnSpPr/>
          <p:nvPr/>
        </p:nvCxnSpPr>
        <p:spPr>
          <a:xfrm flipV="1">
            <a:off x="3500430" y="2571744"/>
            <a:ext cx="157163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5214910" y="2357430"/>
            <a:ext cx="3929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Πρώτα πρέπει να βγάλω το κλάσμα. </a:t>
            </a:r>
          </a:p>
          <a:p>
            <a:r>
              <a:rPr lang="el-GR" sz="1600" dirty="0" smtClean="0"/>
              <a:t>Έτσι πολλαπλασιάζω όλους τους όρους της εξίσωσης με τον παρονομαστή του μοναδικού κλάσματος (το </a:t>
            </a:r>
            <a:r>
              <a:rPr lang="en-US" sz="1600" dirty="0" smtClean="0"/>
              <a:t>4</a:t>
            </a:r>
            <a:r>
              <a:rPr lang="el-GR" sz="1600" dirty="0" smtClean="0"/>
              <a:t>)</a:t>
            </a:r>
            <a:endParaRPr lang="en-US" sz="1600" dirty="0" smtClean="0"/>
          </a:p>
        </p:txBody>
      </p:sp>
      <p:sp>
        <p:nvSpPr>
          <p:cNvPr id="46" name="45 - TextBox"/>
          <p:cNvSpPr txBox="1"/>
          <p:nvPr/>
        </p:nvSpPr>
        <p:spPr>
          <a:xfrm>
            <a:off x="214282" y="3571876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+4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.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8" name="47 - Ορθογώνιο"/>
          <p:cNvSpPr/>
          <p:nvPr/>
        </p:nvSpPr>
        <p:spPr>
          <a:xfrm>
            <a:off x="2786050" y="3429000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1-2x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0" name="49 - Ευθεία γραμμή σύνδεσης"/>
          <p:cNvCxnSpPr/>
          <p:nvPr/>
        </p:nvCxnSpPr>
        <p:spPr>
          <a:xfrm>
            <a:off x="2857488" y="3857628"/>
            <a:ext cx="78581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- Ορθογώνιο"/>
          <p:cNvSpPr/>
          <p:nvPr/>
        </p:nvSpPr>
        <p:spPr>
          <a:xfrm>
            <a:off x="3071802" y="385762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sz="2800" dirty="0"/>
          </a:p>
        </p:txBody>
      </p:sp>
      <p:sp>
        <p:nvSpPr>
          <p:cNvPr id="37" name="36 - TextBox"/>
          <p:cNvSpPr txBox="1"/>
          <p:nvPr/>
        </p:nvSpPr>
        <p:spPr>
          <a:xfrm>
            <a:off x="142844" y="4763168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8 - 4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2714612" y="4620292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1-2x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0" name="39 - Ευθεία γραμμή σύνδεσης"/>
          <p:cNvCxnSpPr/>
          <p:nvPr/>
        </p:nvCxnSpPr>
        <p:spPr>
          <a:xfrm>
            <a:off x="2786050" y="5048920"/>
            <a:ext cx="78581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Ορθογώνιο"/>
          <p:cNvSpPr/>
          <p:nvPr/>
        </p:nvSpPr>
        <p:spPr>
          <a:xfrm>
            <a:off x="3000364" y="504892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sz="2800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 flipV="1">
            <a:off x="2285984" y="4929198"/>
            <a:ext cx="357190" cy="26161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 flipV="1">
            <a:off x="3071802" y="5214950"/>
            <a:ext cx="357190" cy="26161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357158" y="5643578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8 - 4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– 2x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5" name="54 - TextBox"/>
          <p:cNvSpPr txBox="1"/>
          <p:nvPr/>
        </p:nvSpPr>
        <p:spPr>
          <a:xfrm>
            <a:off x="285720" y="6334780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- 4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+  2x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– 8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7" grpId="0"/>
      <p:bldP spid="28" grpId="0"/>
      <p:bldP spid="35" grpId="0"/>
      <p:bldP spid="44" grpId="0"/>
      <p:bldP spid="46" grpId="0"/>
      <p:bldP spid="48" grpId="0"/>
      <p:bldP spid="51" grpId="0"/>
      <p:bldP spid="37" grpId="0"/>
      <p:bldP spid="38" grpId="0"/>
      <p:bldP spid="41" grpId="0"/>
      <p:bldP spid="54" grpId="0"/>
      <p:bldP spid="5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4714876" y="1071546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-7x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– 2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1071546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Να λύσετε την εξίσωση:</a:t>
            </a:r>
            <a:endParaRPr lang="en-US" sz="28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2571736" y="1571612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Λύση</a:t>
            </a:r>
            <a:r>
              <a:rPr lang="en-US" sz="2800" b="1" dirty="0" smtClean="0">
                <a:solidFill>
                  <a:srgbClr val="FF0000"/>
                </a:solidFill>
              </a:rPr>
              <a:t>  </a:t>
            </a:r>
            <a:r>
              <a:rPr lang="el-GR" sz="1400" dirty="0" smtClean="0"/>
              <a:t>συνέχεια</a:t>
            </a:r>
            <a:endParaRPr lang="en-US" sz="1400" dirty="0" smtClean="0"/>
          </a:p>
        </p:txBody>
      </p:sp>
      <p:sp>
        <p:nvSpPr>
          <p:cNvPr id="14" name="13 - TextBox"/>
          <p:cNvSpPr txBox="1"/>
          <p:nvPr/>
        </p:nvSpPr>
        <p:spPr>
          <a:xfrm>
            <a:off x="1071538" y="571480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i="1" u="sng" dirty="0" smtClean="0">
                <a:solidFill>
                  <a:schemeClr val="accent2">
                    <a:lumMod val="75000"/>
                  </a:schemeClr>
                </a:solidFill>
              </a:rPr>
              <a:t>Άσκηση  9</a:t>
            </a:r>
            <a:endParaRPr lang="en-US" sz="2800" i="1" u="sng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5" name="44 - Ορθογώνιο"/>
          <p:cNvSpPr/>
          <p:nvPr/>
        </p:nvSpPr>
        <p:spPr>
          <a:xfrm>
            <a:off x="6357950" y="92867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6429388" y="1357298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Ορθογώνιο"/>
          <p:cNvSpPr/>
          <p:nvPr/>
        </p:nvSpPr>
        <p:spPr>
          <a:xfrm>
            <a:off x="6429388" y="128586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sz="2800" dirty="0"/>
          </a:p>
        </p:txBody>
      </p:sp>
      <p:sp>
        <p:nvSpPr>
          <p:cNvPr id="42" name="41 - TextBox"/>
          <p:cNvSpPr txBox="1"/>
          <p:nvPr/>
        </p:nvSpPr>
        <p:spPr>
          <a:xfrm>
            <a:off x="857224" y="0"/>
            <a:ext cx="6929486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Εξίσωση πρώτου βαθμού</a:t>
            </a:r>
            <a:r>
              <a:rPr lang="en-US" sz="2000" b="1" dirty="0" smtClean="0"/>
              <a:t>  </a:t>
            </a:r>
            <a:r>
              <a:rPr lang="el-GR" sz="2000" b="1" u="sng" dirty="0" smtClean="0"/>
              <a:t>με ένα κλάσμα </a:t>
            </a:r>
            <a:endParaRPr lang="en-US" sz="2000" b="1" u="sng" dirty="0"/>
          </a:p>
        </p:txBody>
      </p:sp>
      <p:sp>
        <p:nvSpPr>
          <p:cNvPr id="32" name="31 - Ορθογώνιο"/>
          <p:cNvSpPr/>
          <p:nvPr/>
        </p:nvSpPr>
        <p:spPr>
          <a:xfrm>
            <a:off x="2714612" y="714356"/>
            <a:ext cx="1039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συνέχεια</a:t>
            </a:r>
            <a:endParaRPr lang="en-US" dirty="0"/>
          </a:p>
        </p:txBody>
      </p:sp>
      <p:sp>
        <p:nvSpPr>
          <p:cNvPr id="34" name="33 - Ορθογώνιο"/>
          <p:cNvSpPr/>
          <p:nvPr/>
        </p:nvSpPr>
        <p:spPr>
          <a:xfrm>
            <a:off x="500034" y="4477392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35 - Ορθογώνιο"/>
          <p:cNvSpPr/>
          <p:nvPr/>
        </p:nvSpPr>
        <p:spPr>
          <a:xfrm>
            <a:off x="1428728" y="462026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1928794" y="447739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8" name="37 - Ευθεία γραμμή σύνδεσης"/>
          <p:cNvCxnSpPr/>
          <p:nvPr/>
        </p:nvCxnSpPr>
        <p:spPr>
          <a:xfrm>
            <a:off x="642910" y="492917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>
            <a:off x="2000232" y="4906020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Ορθογώνιο"/>
          <p:cNvSpPr/>
          <p:nvPr/>
        </p:nvSpPr>
        <p:spPr>
          <a:xfrm>
            <a:off x="642910" y="4857736"/>
            <a:ext cx="478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</a:t>
            </a:r>
            <a:endParaRPr lang="en-US" sz="2800" dirty="0"/>
          </a:p>
        </p:txBody>
      </p:sp>
      <p:sp>
        <p:nvSpPr>
          <p:cNvPr id="43" name="42 - Ορθογώνιο"/>
          <p:cNvSpPr/>
          <p:nvPr/>
        </p:nvSpPr>
        <p:spPr>
          <a:xfrm>
            <a:off x="2000232" y="4834582"/>
            <a:ext cx="478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</a:t>
            </a:r>
            <a:endParaRPr lang="en-US" sz="2800" dirty="0"/>
          </a:p>
        </p:txBody>
      </p:sp>
      <p:cxnSp>
        <p:nvCxnSpPr>
          <p:cNvPr id="55" name="54 - Ευθεία γραμμή σύνδεσης"/>
          <p:cNvCxnSpPr/>
          <p:nvPr/>
        </p:nvCxnSpPr>
        <p:spPr>
          <a:xfrm rot="5400000">
            <a:off x="714348" y="4620268"/>
            <a:ext cx="285752" cy="28575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- Ευθεία γραμμή σύνδεσης"/>
          <p:cNvCxnSpPr/>
          <p:nvPr/>
        </p:nvCxnSpPr>
        <p:spPr>
          <a:xfrm rot="5400000">
            <a:off x="857224" y="5048896"/>
            <a:ext cx="285752" cy="28575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Ορθογώνιο"/>
          <p:cNvSpPr/>
          <p:nvPr/>
        </p:nvSpPr>
        <p:spPr>
          <a:xfrm>
            <a:off x="785786" y="5977590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2" name="61 - Ορθογώνιο"/>
          <p:cNvSpPr/>
          <p:nvPr/>
        </p:nvSpPr>
        <p:spPr>
          <a:xfrm>
            <a:off x="1285852" y="600272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64" name="63 - Ορθογώνιο"/>
          <p:cNvSpPr/>
          <p:nvPr/>
        </p:nvSpPr>
        <p:spPr>
          <a:xfrm>
            <a:off x="1785918" y="585984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6" name="65 - Ευθεία γραμμή σύνδεσης"/>
          <p:cNvCxnSpPr/>
          <p:nvPr/>
        </p:nvCxnSpPr>
        <p:spPr>
          <a:xfrm>
            <a:off x="1857356" y="628847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Ορθογώνιο"/>
          <p:cNvSpPr/>
          <p:nvPr/>
        </p:nvSpPr>
        <p:spPr>
          <a:xfrm>
            <a:off x="1857356" y="6217034"/>
            <a:ext cx="4780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</a:t>
            </a:r>
            <a:endParaRPr lang="en-US" sz="2800" dirty="0"/>
          </a:p>
        </p:txBody>
      </p:sp>
      <p:sp>
        <p:nvSpPr>
          <p:cNvPr id="73" name="72 - Ορθογώνιο"/>
          <p:cNvSpPr/>
          <p:nvPr/>
        </p:nvSpPr>
        <p:spPr>
          <a:xfrm>
            <a:off x="3714744" y="6097312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4" name="73 - Ορθογώνιο"/>
          <p:cNvSpPr/>
          <p:nvPr/>
        </p:nvSpPr>
        <p:spPr>
          <a:xfrm>
            <a:off x="4143372" y="612046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78" name="77 - Ορθογώνιο"/>
          <p:cNvSpPr/>
          <p:nvPr/>
        </p:nvSpPr>
        <p:spPr>
          <a:xfrm>
            <a:off x="4554184" y="5977590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9" name="78 - Ευθεία γραμμή σύνδεσης"/>
          <p:cNvCxnSpPr/>
          <p:nvPr/>
        </p:nvCxnSpPr>
        <p:spPr>
          <a:xfrm>
            <a:off x="4625622" y="6406218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79 - Ορθογώνιο"/>
          <p:cNvSpPr/>
          <p:nvPr/>
        </p:nvSpPr>
        <p:spPr>
          <a:xfrm>
            <a:off x="4625622" y="6334780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sz="2800" dirty="0"/>
          </a:p>
        </p:txBody>
      </p:sp>
      <p:sp>
        <p:nvSpPr>
          <p:cNvPr id="31" name="30 - TextBox"/>
          <p:cNvSpPr txBox="1"/>
          <p:nvPr/>
        </p:nvSpPr>
        <p:spPr>
          <a:xfrm>
            <a:off x="214282" y="2714620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- 4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+  2x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– 8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>
            <a:off x="357158" y="3500438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 2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-7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4" grpId="0"/>
      <p:bldP spid="36" grpId="0"/>
      <p:bldP spid="37" grpId="0"/>
      <p:bldP spid="41" grpId="0"/>
      <p:bldP spid="43" grpId="0"/>
      <p:bldP spid="60" grpId="0"/>
      <p:bldP spid="62" grpId="0"/>
      <p:bldP spid="64" grpId="0"/>
      <p:bldP spid="70" grpId="0"/>
      <p:bldP spid="73" grpId="0"/>
      <p:bldP spid="74" grpId="0"/>
      <p:bldP spid="78" grpId="0"/>
      <p:bldP spid="80" grpId="0"/>
      <p:bldP spid="31" grpId="0"/>
      <p:bldP spid="3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3286116" y="785794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-7(x + 3)   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2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857232"/>
            <a:ext cx="8429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Να λύσετε την εξίσωση:</a:t>
            </a:r>
            <a:endParaRPr lang="en-US" sz="20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928662" y="1357298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Λύση 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1000100" y="428604"/>
            <a:ext cx="335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u="sng" dirty="0" smtClean="0">
                <a:solidFill>
                  <a:schemeClr val="accent2">
                    <a:lumMod val="75000"/>
                  </a:schemeClr>
                </a:solidFill>
              </a:rPr>
              <a:t>Άσκηση  </a:t>
            </a:r>
            <a:r>
              <a:rPr lang="en-US" sz="2000" b="1" i="1" u="sng" dirty="0" smtClean="0">
                <a:solidFill>
                  <a:schemeClr val="accent2">
                    <a:lumMod val="75000"/>
                  </a:schemeClr>
                </a:solidFill>
              </a:rPr>
              <a:t>10</a:t>
            </a:r>
          </a:p>
        </p:txBody>
      </p:sp>
      <p:sp>
        <p:nvSpPr>
          <p:cNvPr id="45" name="44 - Ορθογώνιο"/>
          <p:cNvSpPr/>
          <p:nvPr/>
        </p:nvSpPr>
        <p:spPr>
          <a:xfrm>
            <a:off x="5214942" y="642918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2x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5214942" y="1071546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Ορθογώνιο"/>
          <p:cNvSpPr/>
          <p:nvPr/>
        </p:nvSpPr>
        <p:spPr>
          <a:xfrm>
            <a:off x="5214942" y="107154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sz="2400" dirty="0"/>
          </a:p>
        </p:txBody>
      </p:sp>
      <p:sp>
        <p:nvSpPr>
          <p:cNvPr id="94" name="93 - TextBox"/>
          <p:cNvSpPr txBox="1"/>
          <p:nvPr/>
        </p:nvSpPr>
        <p:spPr>
          <a:xfrm>
            <a:off x="214282" y="3143248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-7x -21  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– 2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5" name="94 - Ορθογώνιο"/>
          <p:cNvSpPr/>
          <p:nvPr/>
        </p:nvSpPr>
        <p:spPr>
          <a:xfrm>
            <a:off x="2000232" y="3000372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2x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96" name="95 - Ευθεία γραμμή σύνδεσης"/>
          <p:cNvCxnSpPr/>
          <p:nvPr/>
        </p:nvCxnSpPr>
        <p:spPr>
          <a:xfrm>
            <a:off x="2071670" y="3429000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96 - Ορθογώνιο"/>
          <p:cNvSpPr/>
          <p:nvPr/>
        </p:nvSpPr>
        <p:spPr>
          <a:xfrm>
            <a:off x="2071670" y="335756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sz="2400" dirty="0"/>
          </a:p>
        </p:txBody>
      </p:sp>
      <p:sp>
        <p:nvSpPr>
          <p:cNvPr id="42" name="41 - TextBox"/>
          <p:cNvSpPr txBox="1"/>
          <p:nvPr/>
        </p:nvSpPr>
        <p:spPr>
          <a:xfrm>
            <a:off x="928662" y="0"/>
            <a:ext cx="6929486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Εξίσωση πρώτου βαθμού</a:t>
            </a:r>
            <a:r>
              <a:rPr lang="en-US" sz="2000" b="1" dirty="0" smtClean="0">
                <a:solidFill>
                  <a:srgbClr val="FF0000"/>
                </a:solidFill>
              </a:rPr>
              <a:t>  </a:t>
            </a:r>
            <a:r>
              <a:rPr lang="el-GR" sz="2000" b="1" dirty="0" smtClean="0">
                <a:solidFill>
                  <a:srgbClr val="FF0000"/>
                </a:solidFill>
              </a:rPr>
              <a:t>με ένα κλάσμα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cxnSp>
        <p:nvCxnSpPr>
          <p:cNvPr id="44" name="43 - Ευθύγραμμο βέλος σύνδεσης"/>
          <p:cNvCxnSpPr/>
          <p:nvPr/>
        </p:nvCxnSpPr>
        <p:spPr>
          <a:xfrm flipV="1">
            <a:off x="4071934" y="2643182"/>
            <a:ext cx="107157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45 - TextBox"/>
          <p:cNvSpPr txBox="1"/>
          <p:nvPr/>
        </p:nvSpPr>
        <p:spPr>
          <a:xfrm>
            <a:off x="5500694" y="2285992"/>
            <a:ext cx="30718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Βγάζω παρένθεση</a:t>
            </a:r>
            <a:endParaRPr lang="en-US" sz="1600" dirty="0" smtClean="0"/>
          </a:p>
        </p:txBody>
      </p:sp>
      <p:sp>
        <p:nvSpPr>
          <p:cNvPr id="16" name="15 - TextBox"/>
          <p:cNvSpPr txBox="1"/>
          <p:nvPr/>
        </p:nvSpPr>
        <p:spPr>
          <a:xfrm>
            <a:off x="285720" y="2000240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-7(x + 3)   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2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16 - Ορθογώνιο"/>
          <p:cNvSpPr/>
          <p:nvPr/>
        </p:nvSpPr>
        <p:spPr>
          <a:xfrm>
            <a:off x="2214546" y="1857364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2x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8" name="17 - Ευθεία γραμμή σύνδεσης"/>
          <p:cNvCxnSpPr/>
          <p:nvPr/>
        </p:nvCxnSpPr>
        <p:spPr>
          <a:xfrm>
            <a:off x="2214546" y="2285992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Ορθογώνιο"/>
          <p:cNvSpPr/>
          <p:nvPr/>
        </p:nvSpPr>
        <p:spPr>
          <a:xfrm>
            <a:off x="2214546" y="228599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sz="2400" dirty="0"/>
          </a:p>
        </p:txBody>
      </p:sp>
      <p:sp>
        <p:nvSpPr>
          <p:cNvPr id="20" name="19 - TextBox"/>
          <p:cNvSpPr txBox="1"/>
          <p:nvPr/>
        </p:nvSpPr>
        <p:spPr>
          <a:xfrm>
            <a:off x="0" y="4214818"/>
            <a:ext cx="6858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-7x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 +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3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-21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+ 3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– 2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21 - Ορθογώνιο"/>
          <p:cNvSpPr/>
          <p:nvPr/>
        </p:nvSpPr>
        <p:spPr>
          <a:xfrm>
            <a:off x="3500430" y="4071942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2x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3571868" y="4500570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Ορθογώνιο"/>
          <p:cNvSpPr/>
          <p:nvPr/>
        </p:nvSpPr>
        <p:spPr>
          <a:xfrm>
            <a:off x="3571868" y="442913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sz="2400" dirty="0"/>
          </a:p>
        </p:txBody>
      </p:sp>
      <p:cxnSp>
        <p:nvCxnSpPr>
          <p:cNvPr id="25" name="24 - Ευθύγραμμο βέλος σύνδεσης"/>
          <p:cNvCxnSpPr/>
          <p:nvPr/>
        </p:nvCxnSpPr>
        <p:spPr>
          <a:xfrm flipV="1">
            <a:off x="3857620" y="3643314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- TextBox"/>
          <p:cNvSpPr txBox="1"/>
          <p:nvPr/>
        </p:nvSpPr>
        <p:spPr>
          <a:xfrm>
            <a:off x="5214942" y="3071810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Πολλαπλασιάζω όλους τους όρους της εξίσωσης με το παρονομαστή του κλάσματος( εδώ είναι το 3)</a:t>
            </a:r>
            <a:endParaRPr lang="en-US" sz="16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1714480" y="1500174"/>
            <a:ext cx="6500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Εδώ ακολουθώ ένα τρόπο λύσης … αλλά υπάρχουν και άλλοι τρόποι να λυθεί η εξίσωση</a:t>
            </a:r>
            <a:endParaRPr lang="en-US" sz="1200" dirty="0" smtClean="0"/>
          </a:p>
        </p:txBody>
      </p:sp>
      <p:sp>
        <p:nvSpPr>
          <p:cNvPr id="31" name="30 - TextBox"/>
          <p:cNvSpPr txBox="1"/>
          <p:nvPr/>
        </p:nvSpPr>
        <p:spPr>
          <a:xfrm>
            <a:off x="0" y="5324789"/>
            <a:ext cx="3786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-21x   -63  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l-GR" sz="24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-6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31 - Ορθογώνιο"/>
          <p:cNvSpPr/>
          <p:nvPr/>
        </p:nvSpPr>
        <p:spPr>
          <a:xfrm>
            <a:off x="2071670" y="5143512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2x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3" name="32 - Ευθεία γραμμή σύνδεσης"/>
          <p:cNvCxnSpPr/>
          <p:nvPr/>
        </p:nvCxnSpPr>
        <p:spPr>
          <a:xfrm>
            <a:off x="2143108" y="5572140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Ορθογώνιο"/>
          <p:cNvSpPr/>
          <p:nvPr/>
        </p:nvSpPr>
        <p:spPr>
          <a:xfrm>
            <a:off x="2143108" y="5500702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sz="2400" dirty="0"/>
          </a:p>
        </p:txBody>
      </p:sp>
      <p:cxnSp>
        <p:nvCxnSpPr>
          <p:cNvPr id="36" name="35 - Ευθεία γραμμή σύνδεσης"/>
          <p:cNvCxnSpPr/>
          <p:nvPr/>
        </p:nvCxnSpPr>
        <p:spPr>
          <a:xfrm rot="5400000" flipH="1" flipV="1">
            <a:off x="1643042" y="5429264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- Ευθεία γραμμή σύνδεσης"/>
          <p:cNvCxnSpPr/>
          <p:nvPr/>
        </p:nvCxnSpPr>
        <p:spPr>
          <a:xfrm rot="10800000" flipH="1">
            <a:off x="2214546" y="5643578"/>
            <a:ext cx="214314" cy="159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-32" y="6149008"/>
            <a:ext cx="3786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-21x   -63  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2x - 6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94" grpId="0"/>
      <p:bldP spid="95" grpId="0"/>
      <p:bldP spid="97" grpId="0"/>
      <p:bldP spid="46" grpId="0"/>
      <p:bldP spid="16" grpId="0"/>
      <p:bldP spid="17" grpId="0"/>
      <p:bldP spid="19" grpId="0"/>
      <p:bldP spid="20" grpId="0"/>
      <p:bldP spid="22" grpId="0"/>
      <p:bldP spid="24" grpId="0"/>
      <p:bldP spid="27" grpId="0"/>
      <p:bldP spid="31" grpId="0"/>
      <p:bldP spid="32" grpId="0"/>
      <p:bldP spid="34" grpId="0"/>
      <p:bldP spid="3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3286116" y="785794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-7(x + 3)   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2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857232"/>
            <a:ext cx="8429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Να λύσετε την εξίσωση:</a:t>
            </a:r>
            <a:endParaRPr lang="en-US" sz="20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928662" y="1357298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Λύση 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1000100" y="428604"/>
            <a:ext cx="3357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u="sng" dirty="0" smtClean="0">
                <a:solidFill>
                  <a:schemeClr val="accent2">
                    <a:lumMod val="75000"/>
                  </a:schemeClr>
                </a:solidFill>
              </a:rPr>
              <a:t>Άσκηση  </a:t>
            </a:r>
            <a:r>
              <a:rPr lang="en-US" sz="2000" b="1" i="1" u="sng" dirty="0" smtClean="0">
                <a:solidFill>
                  <a:schemeClr val="accent2">
                    <a:lumMod val="75000"/>
                  </a:schemeClr>
                </a:solidFill>
              </a:rPr>
              <a:t>10</a:t>
            </a:r>
          </a:p>
        </p:txBody>
      </p:sp>
      <p:sp>
        <p:nvSpPr>
          <p:cNvPr id="45" name="44 - Ορθογώνιο"/>
          <p:cNvSpPr/>
          <p:nvPr/>
        </p:nvSpPr>
        <p:spPr>
          <a:xfrm>
            <a:off x="5214942" y="642918"/>
            <a:ext cx="5715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2x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5214942" y="1071546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Ορθογώνιο"/>
          <p:cNvSpPr/>
          <p:nvPr/>
        </p:nvSpPr>
        <p:spPr>
          <a:xfrm>
            <a:off x="5214942" y="107154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en-US" sz="2400" dirty="0"/>
          </a:p>
        </p:txBody>
      </p:sp>
      <p:sp>
        <p:nvSpPr>
          <p:cNvPr id="42" name="41 - TextBox"/>
          <p:cNvSpPr txBox="1"/>
          <p:nvPr/>
        </p:nvSpPr>
        <p:spPr>
          <a:xfrm>
            <a:off x="928662" y="0"/>
            <a:ext cx="6929486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Εξίσωση πρώτου βαθμού</a:t>
            </a:r>
            <a:r>
              <a:rPr lang="en-US" sz="2000" b="1" dirty="0" smtClean="0">
                <a:solidFill>
                  <a:srgbClr val="FF0000"/>
                </a:solidFill>
              </a:rPr>
              <a:t>  </a:t>
            </a:r>
            <a:r>
              <a:rPr lang="el-GR" sz="2000" b="1" u="sng" dirty="0" smtClean="0">
                <a:solidFill>
                  <a:srgbClr val="FF0000"/>
                </a:solidFill>
              </a:rPr>
              <a:t>με ένα κλάσμα 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29" name="28 - TextBox"/>
          <p:cNvSpPr txBox="1"/>
          <p:nvPr/>
        </p:nvSpPr>
        <p:spPr>
          <a:xfrm>
            <a:off x="1714480" y="1500174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συνέχεια</a:t>
            </a:r>
            <a:endParaRPr lang="en-US" sz="1200" dirty="0" smtClean="0"/>
          </a:p>
        </p:txBody>
      </p:sp>
      <p:sp>
        <p:nvSpPr>
          <p:cNvPr id="39" name="38 - TextBox"/>
          <p:cNvSpPr txBox="1"/>
          <p:nvPr/>
        </p:nvSpPr>
        <p:spPr>
          <a:xfrm>
            <a:off x="428596" y="2000240"/>
            <a:ext cx="3786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-21x   -63  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2x - 6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34 - TextBox"/>
          <p:cNvSpPr txBox="1"/>
          <p:nvPr/>
        </p:nvSpPr>
        <p:spPr>
          <a:xfrm>
            <a:off x="2357422" y="500042"/>
            <a:ext cx="1071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dirty="0" smtClean="0"/>
              <a:t>συνέχεια</a:t>
            </a:r>
            <a:endParaRPr lang="en-US" sz="1200" dirty="0" smtClean="0"/>
          </a:p>
        </p:txBody>
      </p:sp>
      <p:sp>
        <p:nvSpPr>
          <p:cNvPr id="38" name="37 - TextBox"/>
          <p:cNvSpPr txBox="1"/>
          <p:nvPr/>
        </p:nvSpPr>
        <p:spPr>
          <a:xfrm>
            <a:off x="285720" y="2786058"/>
            <a:ext cx="3786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-21x   -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 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+63 - 6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39 - TextBox"/>
          <p:cNvSpPr txBox="1"/>
          <p:nvPr/>
        </p:nvSpPr>
        <p:spPr>
          <a:xfrm>
            <a:off x="214282" y="3500438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-23x   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57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40 - Ορθογώνιο"/>
          <p:cNvSpPr/>
          <p:nvPr/>
        </p:nvSpPr>
        <p:spPr>
          <a:xfrm>
            <a:off x="500034" y="4477392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-23x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42 - Ορθογώνιο"/>
          <p:cNvSpPr/>
          <p:nvPr/>
        </p:nvSpPr>
        <p:spPr>
          <a:xfrm>
            <a:off x="1428728" y="462026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48" name="47 - Ορθογώνιο"/>
          <p:cNvSpPr/>
          <p:nvPr/>
        </p:nvSpPr>
        <p:spPr>
          <a:xfrm>
            <a:off x="1928794" y="4477392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57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0" name="49 - Ευθεία γραμμή σύνδεσης"/>
          <p:cNvCxnSpPr/>
          <p:nvPr/>
        </p:nvCxnSpPr>
        <p:spPr>
          <a:xfrm>
            <a:off x="642910" y="4929174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- Ευθεία γραμμή σύνδεσης"/>
          <p:cNvCxnSpPr/>
          <p:nvPr/>
        </p:nvCxnSpPr>
        <p:spPr>
          <a:xfrm>
            <a:off x="2000232" y="4906020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- Ορθογώνιο"/>
          <p:cNvSpPr/>
          <p:nvPr/>
        </p:nvSpPr>
        <p:spPr>
          <a:xfrm>
            <a:off x="642910" y="4857736"/>
            <a:ext cx="660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-23</a:t>
            </a:r>
            <a:endParaRPr lang="en-US" sz="2800" dirty="0"/>
          </a:p>
        </p:txBody>
      </p:sp>
      <p:sp>
        <p:nvSpPr>
          <p:cNvPr id="53" name="52 - Ορθογώνιο"/>
          <p:cNvSpPr/>
          <p:nvPr/>
        </p:nvSpPr>
        <p:spPr>
          <a:xfrm>
            <a:off x="2000232" y="4834582"/>
            <a:ext cx="660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-23</a:t>
            </a:r>
            <a:endParaRPr lang="en-US" sz="2800" dirty="0"/>
          </a:p>
        </p:txBody>
      </p:sp>
      <p:cxnSp>
        <p:nvCxnSpPr>
          <p:cNvPr id="54" name="53 - Ευθεία γραμμή σύνδεσης"/>
          <p:cNvCxnSpPr/>
          <p:nvPr/>
        </p:nvCxnSpPr>
        <p:spPr>
          <a:xfrm rot="5400000">
            <a:off x="714348" y="4620268"/>
            <a:ext cx="285752" cy="28575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5400000">
            <a:off x="857224" y="5048896"/>
            <a:ext cx="285752" cy="28575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Ορθογώνιο"/>
          <p:cNvSpPr/>
          <p:nvPr/>
        </p:nvSpPr>
        <p:spPr>
          <a:xfrm>
            <a:off x="785786" y="5977590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7" name="56 - Ορθογώνιο"/>
          <p:cNvSpPr/>
          <p:nvPr/>
        </p:nvSpPr>
        <p:spPr>
          <a:xfrm>
            <a:off x="1285852" y="6002720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8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1785918" y="585984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57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9" name="58 - Ευθεία γραμμή σύνδεσης"/>
          <p:cNvCxnSpPr/>
          <p:nvPr/>
        </p:nvCxnSpPr>
        <p:spPr>
          <a:xfrm>
            <a:off x="1857356" y="628847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59 - Ορθογώνιο"/>
          <p:cNvSpPr/>
          <p:nvPr/>
        </p:nvSpPr>
        <p:spPr>
          <a:xfrm>
            <a:off x="1714480" y="6191928"/>
            <a:ext cx="660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-23</a:t>
            </a:r>
            <a:endParaRPr lang="en-US" sz="28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3143240" y="5904200"/>
            <a:ext cx="928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7" name="66 - Ορθογώνιο"/>
          <p:cNvSpPr/>
          <p:nvPr/>
        </p:nvSpPr>
        <p:spPr>
          <a:xfrm>
            <a:off x="3643306" y="5929330"/>
            <a:ext cx="5565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</a:t>
            </a:r>
            <a:endParaRPr lang="en-US" sz="28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4143372" y="5786454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57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9" name="68 - Ευθεία γραμμή σύνδεσης"/>
          <p:cNvCxnSpPr/>
          <p:nvPr/>
        </p:nvCxnSpPr>
        <p:spPr>
          <a:xfrm>
            <a:off x="4214810" y="621508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- Ορθογώνιο"/>
          <p:cNvSpPr/>
          <p:nvPr/>
        </p:nvSpPr>
        <p:spPr>
          <a:xfrm>
            <a:off x="4071934" y="6118538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23</a:t>
            </a:r>
            <a:endParaRPr lang="en-US" sz="28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9" grpId="0"/>
      <p:bldP spid="38" grpId="0"/>
      <p:bldP spid="40" grpId="0"/>
      <p:bldP spid="41" grpId="0"/>
      <p:bldP spid="43" grpId="0"/>
      <p:bldP spid="48" grpId="0"/>
      <p:bldP spid="52" grpId="0"/>
      <p:bldP spid="53" grpId="0"/>
      <p:bldP spid="56" grpId="0"/>
      <p:bldP spid="57" grpId="0"/>
      <p:bldP spid="58" grpId="0"/>
      <p:bldP spid="60" grpId="0"/>
      <p:bldP spid="66" grpId="0"/>
      <p:bldP spid="67" grpId="0"/>
      <p:bldP spid="68" grpId="0"/>
      <p:bldP spid="7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3500430" y="1071546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2- 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+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1071546"/>
            <a:ext cx="8429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Να λύσετε την εξίσωση:</a:t>
            </a:r>
            <a:endParaRPr lang="en-US" sz="20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2571736" y="1571612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Λύση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357158" y="428604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u="sng" dirty="0" smtClean="0">
                <a:solidFill>
                  <a:schemeClr val="accent2">
                    <a:lumMod val="75000"/>
                  </a:schemeClr>
                </a:solidFill>
              </a:rPr>
              <a:t>Άσκηση  11</a:t>
            </a:r>
            <a:endParaRPr lang="en-US" sz="2400" b="1" i="1" u="sng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5" name="44 - Ορθογώνιο"/>
          <p:cNvSpPr/>
          <p:nvPr/>
        </p:nvSpPr>
        <p:spPr>
          <a:xfrm>
            <a:off x="4714876" y="928670"/>
            <a:ext cx="500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4714876" y="1285860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Ορθογώνιο"/>
          <p:cNvSpPr/>
          <p:nvPr/>
        </p:nvSpPr>
        <p:spPr>
          <a:xfrm>
            <a:off x="4714876" y="1214422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</a:t>
            </a:r>
            <a:endParaRPr lang="en-US" sz="2000" dirty="0"/>
          </a:p>
        </p:txBody>
      </p:sp>
      <p:sp>
        <p:nvSpPr>
          <p:cNvPr id="42" name="41 - TextBox"/>
          <p:cNvSpPr txBox="1"/>
          <p:nvPr/>
        </p:nvSpPr>
        <p:spPr>
          <a:xfrm>
            <a:off x="857224" y="0"/>
            <a:ext cx="6929486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Εξίσωση πρώτου βαθμού με </a:t>
            </a:r>
            <a:r>
              <a:rPr lang="en-US" sz="2000" b="1" dirty="0" smtClean="0"/>
              <a:t>  </a:t>
            </a:r>
            <a:r>
              <a:rPr lang="el-GR" sz="2000" b="1" u="sng" dirty="0" smtClean="0"/>
              <a:t>κλάσματα</a:t>
            </a:r>
            <a:endParaRPr lang="en-US" sz="2000" b="1" u="sng" dirty="0"/>
          </a:p>
        </p:txBody>
      </p:sp>
      <p:cxnSp>
        <p:nvCxnSpPr>
          <p:cNvPr id="39" name="38 - Ευθύγραμμο βέλος σύνδεσης"/>
          <p:cNvCxnSpPr/>
          <p:nvPr/>
        </p:nvCxnSpPr>
        <p:spPr>
          <a:xfrm>
            <a:off x="4071934" y="2000240"/>
            <a:ext cx="64294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4786314" y="1928802"/>
            <a:ext cx="43576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 smtClean="0"/>
              <a:t>Πρώτα πρέπει να βγάλω τα κλάσματα</a:t>
            </a:r>
            <a:r>
              <a:rPr lang="el-GR" sz="2000" dirty="0" smtClean="0"/>
              <a:t>. </a:t>
            </a:r>
          </a:p>
          <a:p>
            <a:r>
              <a:rPr lang="el-GR" sz="2000" dirty="0" err="1" smtClean="0"/>
              <a:t>Γιαυτό</a:t>
            </a:r>
            <a:r>
              <a:rPr lang="el-GR" sz="2000" dirty="0" smtClean="0"/>
              <a:t> πρώτα πρέπει να βρω το Ε.Κ.Π. των παρονομαστών 12  και 6.</a:t>
            </a:r>
          </a:p>
          <a:p>
            <a:endParaRPr lang="el-GR" sz="2000" dirty="0" smtClean="0"/>
          </a:p>
          <a:p>
            <a:pPr algn="r"/>
            <a:r>
              <a:rPr lang="el-GR" sz="2000" dirty="0" smtClean="0"/>
              <a:t>Ε.Κ.Π.(12,6)  = 12</a:t>
            </a:r>
            <a:endParaRPr lang="en-US" sz="2000" dirty="0" smtClean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 flipV="1">
            <a:off x="2285984" y="5429264"/>
            <a:ext cx="357190" cy="26161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 flipV="1">
            <a:off x="1714480" y="5286388"/>
            <a:ext cx="357190" cy="26161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785786" y="6457890"/>
            <a:ext cx="4071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24  -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2x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   4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=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-   108x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2" name="51 - Ορθογώνιο"/>
          <p:cNvSpPr/>
          <p:nvPr/>
        </p:nvSpPr>
        <p:spPr>
          <a:xfrm>
            <a:off x="5786446" y="857232"/>
            <a:ext cx="500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6" name="55 - Ευθεία γραμμή σύνδεσης"/>
          <p:cNvCxnSpPr/>
          <p:nvPr/>
        </p:nvCxnSpPr>
        <p:spPr>
          <a:xfrm>
            <a:off x="5786446" y="1285860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- Ορθογώνιο"/>
          <p:cNvSpPr/>
          <p:nvPr/>
        </p:nvSpPr>
        <p:spPr>
          <a:xfrm>
            <a:off x="5786446" y="128586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sz="2000" dirty="0"/>
          </a:p>
        </p:txBody>
      </p:sp>
      <p:sp>
        <p:nvSpPr>
          <p:cNvPr id="58" name="57 - TextBox"/>
          <p:cNvSpPr txBox="1"/>
          <p:nvPr/>
        </p:nvSpPr>
        <p:spPr>
          <a:xfrm>
            <a:off x="5357818" y="107154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=</a:t>
            </a:r>
            <a:endParaRPr lang="en-US" sz="2000" dirty="0" smtClean="0"/>
          </a:p>
        </p:txBody>
      </p:sp>
      <p:sp>
        <p:nvSpPr>
          <p:cNvPr id="60" name="59 - TextBox"/>
          <p:cNvSpPr txBox="1"/>
          <p:nvPr/>
        </p:nvSpPr>
        <p:spPr>
          <a:xfrm>
            <a:off x="6286512" y="1071546"/>
            <a:ext cx="684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-   9x</a:t>
            </a:r>
          </a:p>
        </p:txBody>
      </p:sp>
      <p:sp>
        <p:nvSpPr>
          <p:cNvPr id="61" name="60 - TextBox"/>
          <p:cNvSpPr txBox="1"/>
          <p:nvPr/>
        </p:nvSpPr>
        <p:spPr>
          <a:xfrm>
            <a:off x="357158" y="2100196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2- 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+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2" name="61 - Ορθογώνιο"/>
          <p:cNvSpPr/>
          <p:nvPr/>
        </p:nvSpPr>
        <p:spPr>
          <a:xfrm>
            <a:off x="1571604" y="1957320"/>
            <a:ext cx="500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3" name="62 - Ευθεία γραμμή σύνδεσης"/>
          <p:cNvCxnSpPr/>
          <p:nvPr/>
        </p:nvCxnSpPr>
        <p:spPr>
          <a:xfrm>
            <a:off x="1571604" y="2314510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Ορθογώνιο"/>
          <p:cNvSpPr/>
          <p:nvPr/>
        </p:nvSpPr>
        <p:spPr>
          <a:xfrm>
            <a:off x="1571604" y="2243072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</a:t>
            </a:r>
            <a:endParaRPr lang="en-US" sz="2000" dirty="0"/>
          </a:p>
        </p:txBody>
      </p:sp>
      <p:sp>
        <p:nvSpPr>
          <p:cNvPr id="65" name="64 - Ορθογώνιο"/>
          <p:cNvSpPr/>
          <p:nvPr/>
        </p:nvSpPr>
        <p:spPr>
          <a:xfrm>
            <a:off x="2643174" y="1885882"/>
            <a:ext cx="500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6" name="65 - Ευθεία γραμμή σύνδεσης"/>
          <p:cNvCxnSpPr/>
          <p:nvPr/>
        </p:nvCxnSpPr>
        <p:spPr>
          <a:xfrm>
            <a:off x="2643174" y="2314510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Ορθογώνιο"/>
          <p:cNvSpPr/>
          <p:nvPr/>
        </p:nvSpPr>
        <p:spPr>
          <a:xfrm>
            <a:off x="2643174" y="231451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sz="2000" dirty="0"/>
          </a:p>
        </p:txBody>
      </p:sp>
      <p:sp>
        <p:nvSpPr>
          <p:cNvPr id="68" name="67 - TextBox"/>
          <p:cNvSpPr txBox="1"/>
          <p:nvPr/>
        </p:nvSpPr>
        <p:spPr>
          <a:xfrm>
            <a:off x="2214546" y="210019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=</a:t>
            </a:r>
            <a:endParaRPr lang="en-US" sz="2000" dirty="0" smtClean="0"/>
          </a:p>
        </p:txBody>
      </p:sp>
      <p:sp>
        <p:nvSpPr>
          <p:cNvPr id="69" name="68 - TextBox"/>
          <p:cNvSpPr txBox="1"/>
          <p:nvPr/>
        </p:nvSpPr>
        <p:spPr>
          <a:xfrm>
            <a:off x="3143240" y="2100196"/>
            <a:ext cx="684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-   9x</a:t>
            </a:r>
          </a:p>
        </p:txBody>
      </p:sp>
      <p:cxnSp>
        <p:nvCxnSpPr>
          <p:cNvPr id="72" name="71 - Ευθύγραμμο βέλος σύνδεσης"/>
          <p:cNvCxnSpPr/>
          <p:nvPr/>
        </p:nvCxnSpPr>
        <p:spPr>
          <a:xfrm>
            <a:off x="5143504" y="3929066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- TextBox"/>
          <p:cNvSpPr txBox="1"/>
          <p:nvPr/>
        </p:nvSpPr>
        <p:spPr>
          <a:xfrm>
            <a:off x="6000760" y="4143380"/>
            <a:ext cx="3143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Πολλαπλασιάζω όλους τους όρους της εξίσωση με το Ε.Κ.Π. που είναι 12</a:t>
            </a:r>
            <a:endParaRPr lang="en-US" dirty="0" smtClean="0"/>
          </a:p>
        </p:txBody>
      </p:sp>
      <p:sp>
        <p:nvSpPr>
          <p:cNvPr id="76" name="75 - TextBox"/>
          <p:cNvSpPr txBox="1"/>
          <p:nvPr/>
        </p:nvSpPr>
        <p:spPr>
          <a:xfrm>
            <a:off x="0" y="3571876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</a:t>
            </a:r>
            <a:r>
              <a:rPr lang="el-GR" sz="20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2 - 12</a:t>
            </a:r>
            <a:r>
              <a:rPr lang="el-GR" sz="20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+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7" name="76 - Ορθογώνιο"/>
          <p:cNvSpPr/>
          <p:nvPr/>
        </p:nvSpPr>
        <p:spPr>
          <a:xfrm>
            <a:off x="2285984" y="3429000"/>
            <a:ext cx="500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8" name="77 - Ευθεία γραμμή σύνδεσης"/>
          <p:cNvCxnSpPr/>
          <p:nvPr/>
        </p:nvCxnSpPr>
        <p:spPr>
          <a:xfrm>
            <a:off x="2285984" y="3786190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78 - Ορθογώνιο"/>
          <p:cNvSpPr/>
          <p:nvPr/>
        </p:nvSpPr>
        <p:spPr>
          <a:xfrm>
            <a:off x="2285984" y="3714752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</a:t>
            </a:r>
            <a:endParaRPr lang="en-US" sz="2000" dirty="0"/>
          </a:p>
        </p:txBody>
      </p:sp>
      <p:sp>
        <p:nvSpPr>
          <p:cNvPr id="80" name="79 - Ορθογώνιο"/>
          <p:cNvSpPr/>
          <p:nvPr/>
        </p:nvSpPr>
        <p:spPr>
          <a:xfrm>
            <a:off x="3500430" y="3357562"/>
            <a:ext cx="500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81" name="80 - Ευθεία γραμμή σύνδεσης"/>
          <p:cNvCxnSpPr/>
          <p:nvPr/>
        </p:nvCxnSpPr>
        <p:spPr>
          <a:xfrm>
            <a:off x="3500430" y="3786190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- Ορθογώνιο"/>
          <p:cNvSpPr/>
          <p:nvPr/>
        </p:nvSpPr>
        <p:spPr>
          <a:xfrm>
            <a:off x="3500430" y="378619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sz="2000" dirty="0"/>
          </a:p>
        </p:txBody>
      </p:sp>
      <p:sp>
        <p:nvSpPr>
          <p:cNvPr id="83" name="82 - TextBox"/>
          <p:cNvSpPr txBox="1"/>
          <p:nvPr/>
        </p:nvSpPr>
        <p:spPr>
          <a:xfrm>
            <a:off x="2714612" y="357187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=</a:t>
            </a:r>
            <a:endParaRPr lang="en-US" sz="2000" b="1" dirty="0" smtClean="0"/>
          </a:p>
        </p:txBody>
      </p:sp>
      <p:sp>
        <p:nvSpPr>
          <p:cNvPr id="84" name="83 - TextBox"/>
          <p:cNvSpPr txBox="1"/>
          <p:nvPr/>
        </p:nvSpPr>
        <p:spPr>
          <a:xfrm>
            <a:off x="3929058" y="3571876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- 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</a:t>
            </a:r>
            <a:r>
              <a:rPr lang="el-GR" sz="20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smtClean="0"/>
              <a:t>9x</a:t>
            </a:r>
          </a:p>
        </p:txBody>
      </p:sp>
      <p:sp>
        <p:nvSpPr>
          <p:cNvPr id="85" name="84 - Ορθογώνιο"/>
          <p:cNvSpPr/>
          <p:nvPr/>
        </p:nvSpPr>
        <p:spPr>
          <a:xfrm>
            <a:off x="1714480" y="3571876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</a:t>
            </a:r>
            <a:r>
              <a:rPr lang="el-GR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dirty="0"/>
          </a:p>
        </p:txBody>
      </p:sp>
      <p:sp>
        <p:nvSpPr>
          <p:cNvPr id="86" name="85 - Ορθογώνιο"/>
          <p:cNvSpPr/>
          <p:nvPr/>
        </p:nvSpPr>
        <p:spPr>
          <a:xfrm>
            <a:off x="2968610" y="3571876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</a:t>
            </a:r>
            <a:r>
              <a:rPr lang="el-GR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dirty="0"/>
          </a:p>
        </p:txBody>
      </p:sp>
      <p:sp>
        <p:nvSpPr>
          <p:cNvPr id="90" name="89 - TextBox"/>
          <p:cNvSpPr txBox="1"/>
          <p:nvPr/>
        </p:nvSpPr>
        <p:spPr>
          <a:xfrm>
            <a:off x="-71470" y="5243468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24    -   12</a:t>
            </a:r>
            <a:r>
              <a:rPr lang="el-GR" sz="20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+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1" name="90 - Ορθογώνιο"/>
          <p:cNvSpPr/>
          <p:nvPr/>
        </p:nvSpPr>
        <p:spPr>
          <a:xfrm>
            <a:off x="2214514" y="5100592"/>
            <a:ext cx="500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92" name="91 - Ευθεία γραμμή σύνδεσης"/>
          <p:cNvCxnSpPr/>
          <p:nvPr/>
        </p:nvCxnSpPr>
        <p:spPr>
          <a:xfrm>
            <a:off x="2214514" y="5457782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92 - Ορθογώνιο"/>
          <p:cNvSpPr/>
          <p:nvPr/>
        </p:nvSpPr>
        <p:spPr>
          <a:xfrm>
            <a:off x="2214514" y="5386344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</a:t>
            </a:r>
            <a:endParaRPr lang="en-US" sz="2000" dirty="0"/>
          </a:p>
        </p:txBody>
      </p:sp>
      <p:sp>
        <p:nvSpPr>
          <p:cNvPr id="94" name="93 - Ορθογώνιο"/>
          <p:cNvSpPr/>
          <p:nvPr/>
        </p:nvSpPr>
        <p:spPr>
          <a:xfrm>
            <a:off x="3428960" y="5029154"/>
            <a:ext cx="500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95" name="94 - Ευθεία γραμμή σύνδεσης"/>
          <p:cNvCxnSpPr/>
          <p:nvPr/>
        </p:nvCxnSpPr>
        <p:spPr>
          <a:xfrm>
            <a:off x="3143240" y="5429264"/>
            <a:ext cx="714348" cy="3010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95 - Ορθογώνιο"/>
          <p:cNvSpPr/>
          <p:nvPr/>
        </p:nvSpPr>
        <p:spPr>
          <a:xfrm>
            <a:off x="3286116" y="5429264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sz="2000" dirty="0"/>
          </a:p>
        </p:txBody>
      </p:sp>
      <p:sp>
        <p:nvSpPr>
          <p:cNvPr id="97" name="96 - TextBox"/>
          <p:cNvSpPr txBox="1"/>
          <p:nvPr/>
        </p:nvSpPr>
        <p:spPr>
          <a:xfrm>
            <a:off x="2643142" y="5243468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=</a:t>
            </a:r>
            <a:endParaRPr lang="en-US" sz="2000" b="1" dirty="0" smtClean="0"/>
          </a:p>
        </p:txBody>
      </p:sp>
      <p:sp>
        <p:nvSpPr>
          <p:cNvPr id="98" name="97 - TextBox"/>
          <p:cNvSpPr txBox="1"/>
          <p:nvPr/>
        </p:nvSpPr>
        <p:spPr>
          <a:xfrm>
            <a:off x="3857588" y="5243468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- 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108</a:t>
            </a:r>
            <a:r>
              <a:rPr lang="en-US" sz="2000" b="1" dirty="0" smtClean="0"/>
              <a:t>x</a:t>
            </a:r>
          </a:p>
        </p:txBody>
      </p:sp>
      <p:sp>
        <p:nvSpPr>
          <p:cNvPr id="99" name="98 - Ορθογώνιο"/>
          <p:cNvSpPr/>
          <p:nvPr/>
        </p:nvSpPr>
        <p:spPr>
          <a:xfrm>
            <a:off x="1643010" y="5243468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</a:t>
            </a:r>
            <a:r>
              <a:rPr lang="el-GR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dirty="0"/>
          </a:p>
        </p:txBody>
      </p:sp>
      <p:sp>
        <p:nvSpPr>
          <p:cNvPr id="100" name="99 - Ορθογώνιο"/>
          <p:cNvSpPr/>
          <p:nvPr/>
        </p:nvSpPr>
        <p:spPr>
          <a:xfrm>
            <a:off x="3071802" y="5072074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</a:t>
            </a:r>
            <a:r>
              <a:rPr lang="el-GR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dirty="0"/>
          </a:p>
        </p:txBody>
      </p:sp>
      <p:sp>
        <p:nvSpPr>
          <p:cNvPr id="104" name="103 - Ελεύθερη σχεδίαση"/>
          <p:cNvSpPr/>
          <p:nvPr/>
        </p:nvSpPr>
        <p:spPr>
          <a:xfrm>
            <a:off x="3071802" y="5000636"/>
            <a:ext cx="520042" cy="775807"/>
          </a:xfrm>
          <a:custGeom>
            <a:avLst/>
            <a:gdLst>
              <a:gd name="connsiteX0" fmla="*/ 126547 w 520042"/>
              <a:gd name="connsiteY0" fmla="*/ 0 h 775807"/>
              <a:gd name="connsiteX1" fmla="*/ 126547 w 520042"/>
              <a:gd name="connsiteY1" fmla="*/ 0 h 775807"/>
              <a:gd name="connsiteX2" fmla="*/ 29565 w 520042"/>
              <a:gd name="connsiteY2" fmla="*/ 235527 h 775807"/>
              <a:gd name="connsiteX3" fmla="*/ 57274 w 520042"/>
              <a:gd name="connsiteY3" fmla="*/ 554182 h 775807"/>
              <a:gd name="connsiteX4" fmla="*/ 112692 w 520042"/>
              <a:gd name="connsiteY4" fmla="*/ 637309 h 775807"/>
              <a:gd name="connsiteX5" fmla="*/ 278947 w 520042"/>
              <a:gd name="connsiteY5" fmla="*/ 762000 h 775807"/>
              <a:gd name="connsiteX6" fmla="*/ 459056 w 520042"/>
              <a:gd name="connsiteY6" fmla="*/ 734291 h 775807"/>
              <a:gd name="connsiteX7" fmla="*/ 514474 w 520042"/>
              <a:gd name="connsiteY7" fmla="*/ 651164 h 775807"/>
              <a:gd name="connsiteX8" fmla="*/ 500620 w 520042"/>
              <a:gd name="connsiteY8" fmla="*/ 498764 h 775807"/>
              <a:gd name="connsiteX9" fmla="*/ 417492 w 520042"/>
              <a:gd name="connsiteY9" fmla="*/ 415636 h 775807"/>
              <a:gd name="connsiteX10" fmla="*/ 403638 w 520042"/>
              <a:gd name="connsiteY10" fmla="*/ 374073 h 775807"/>
              <a:gd name="connsiteX11" fmla="*/ 362074 w 520042"/>
              <a:gd name="connsiteY11" fmla="*/ 318655 h 775807"/>
              <a:gd name="connsiteX12" fmla="*/ 362074 w 520042"/>
              <a:gd name="connsiteY12" fmla="*/ 318655 h 775807"/>
              <a:gd name="connsiteX13" fmla="*/ 292802 w 520042"/>
              <a:gd name="connsiteY13" fmla="*/ 124691 h 775807"/>
              <a:gd name="connsiteX14" fmla="*/ 126547 w 520042"/>
              <a:gd name="connsiteY14" fmla="*/ 0 h 775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20042" h="775807">
                <a:moveTo>
                  <a:pt x="126547" y="0"/>
                </a:moveTo>
                <a:lnTo>
                  <a:pt x="126547" y="0"/>
                </a:lnTo>
                <a:cubicBezTo>
                  <a:pt x="39585" y="217406"/>
                  <a:pt x="76787" y="141086"/>
                  <a:pt x="29565" y="235527"/>
                </a:cubicBezTo>
                <a:cubicBezTo>
                  <a:pt x="43911" y="536788"/>
                  <a:pt x="0" y="439631"/>
                  <a:pt x="57274" y="554182"/>
                </a:cubicBezTo>
                <a:lnTo>
                  <a:pt x="112692" y="637309"/>
                </a:lnTo>
                <a:cubicBezTo>
                  <a:pt x="235802" y="775807"/>
                  <a:pt x="167919" y="762000"/>
                  <a:pt x="278947" y="762000"/>
                </a:cubicBezTo>
                <a:cubicBezTo>
                  <a:pt x="338983" y="752764"/>
                  <a:pt x="404095" y="760155"/>
                  <a:pt x="459056" y="734291"/>
                </a:cubicBezTo>
                <a:cubicBezTo>
                  <a:pt x="489188" y="720111"/>
                  <a:pt x="514474" y="651164"/>
                  <a:pt x="514474" y="651164"/>
                </a:cubicBezTo>
                <a:cubicBezTo>
                  <a:pt x="509856" y="600364"/>
                  <a:pt x="520042" y="545931"/>
                  <a:pt x="500620" y="498764"/>
                </a:cubicBezTo>
                <a:cubicBezTo>
                  <a:pt x="485700" y="462529"/>
                  <a:pt x="417492" y="415636"/>
                  <a:pt x="417492" y="415636"/>
                </a:cubicBezTo>
                <a:cubicBezTo>
                  <a:pt x="412874" y="401782"/>
                  <a:pt x="412761" y="385477"/>
                  <a:pt x="403638" y="374073"/>
                </a:cubicBezTo>
                <a:cubicBezTo>
                  <a:pt x="354389" y="312512"/>
                  <a:pt x="362074" y="378951"/>
                  <a:pt x="362074" y="318655"/>
                </a:cubicBezTo>
                <a:lnTo>
                  <a:pt x="362074" y="318655"/>
                </a:lnTo>
                <a:cubicBezTo>
                  <a:pt x="291144" y="134235"/>
                  <a:pt x="292802" y="202869"/>
                  <a:pt x="292802" y="124691"/>
                </a:cubicBezTo>
                <a:lnTo>
                  <a:pt x="126547" y="0"/>
                </a:lnTo>
                <a:close/>
              </a:path>
            </a:pathLst>
          </a:cu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5" name="104 - Ευθύγραμμο βέλος σύνδεσης"/>
          <p:cNvCxnSpPr/>
          <p:nvPr/>
        </p:nvCxnSpPr>
        <p:spPr>
          <a:xfrm>
            <a:off x="3786182" y="5786454"/>
            <a:ext cx="264320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107 - TextBox"/>
          <p:cNvSpPr txBox="1"/>
          <p:nvPr/>
        </p:nvSpPr>
        <p:spPr>
          <a:xfrm>
            <a:off x="6643702" y="6000768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12:6 = 2</a:t>
            </a:r>
            <a:endParaRPr lang="en-US" sz="2000" dirty="0" smtClean="0"/>
          </a:p>
        </p:txBody>
      </p:sp>
      <p:cxnSp>
        <p:nvCxnSpPr>
          <p:cNvPr id="109" name="108 - Ευθύγραμμο βέλος σύνδεσης"/>
          <p:cNvCxnSpPr/>
          <p:nvPr/>
        </p:nvCxnSpPr>
        <p:spPr>
          <a:xfrm rot="16200000" flipH="1">
            <a:off x="1964513" y="6107925"/>
            <a:ext cx="57150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112 - Ευθύγραμμο βέλος σύνδεσης"/>
          <p:cNvCxnSpPr/>
          <p:nvPr/>
        </p:nvCxnSpPr>
        <p:spPr>
          <a:xfrm rot="16200000" flipH="1">
            <a:off x="2964645" y="6107925"/>
            <a:ext cx="57150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4" grpId="0"/>
      <p:bldP spid="55" grpId="0"/>
      <p:bldP spid="61" grpId="0"/>
      <p:bldP spid="62" grpId="0"/>
      <p:bldP spid="64" grpId="0"/>
      <p:bldP spid="65" grpId="0"/>
      <p:bldP spid="67" grpId="0"/>
      <p:bldP spid="68" grpId="0"/>
      <p:bldP spid="69" grpId="0"/>
      <p:bldP spid="73" grpId="0"/>
      <p:bldP spid="76" grpId="0"/>
      <p:bldP spid="77" grpId="0"/>
      <p:bldP spid="79" grpId="0"/>
      <p:bldP spid="80" grpId="0"/>
      <p:bldP spid="82" grpId="0"/>
      <p:bldP spid="83" grpId="0"/>
      <p:bldP spid="84" grpId="0"/>
      <p:bldP spid="85" grpId="0"/>
      <p:bldP spid="86" grpId="0"/>
      <p:bldP spid="90" grpId="0"/>
      <p:bldP spid="91" grpId="0"/>
      <p:bldP spid="93" grpId="0"/>
      <p:bldP spid="94" grpId="0"/>
      <p:bldP spid="96" grpId="0"/>
      <p:bldP spid="97" grpId="0"/>
      <p:bldP spid="98" grpId="0"/>
      <p:bldP spid="99" grpId="0"/>
      <p:bldP spid="100" grpId="0"/>
      <p:bldP spid="104" grpId="0" animBg="1"/>
      <p:bldP spid="10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TextBox"/>
          <p:cNvSpPr txBox="1"/>
          <p:nvPr/>
        </p:nvSpPr>
        <p:spPr>
          <a:xfrm>
            <a:off x="3500430" y="1071546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2- 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+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285720" y="1071546"/>
            <a:ext cx="8429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Να λύσετε την εξίσωση:</a:t>
            </a:r>
            <a:endParaRPr lang="en-US" sz="20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2571736" y="1571612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Λύση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357158" y="428604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i="1" u="sng" dirty="0" smtClean="0">
                <a:solidFill>
                  <a:schemeClr val="accent2">
                    <a:lumMod val="75000"/>
                  </a:schemeClr>
                </a:solidFill>
              </a:rPr>
              <a:t>Άσκηση  11</a:t>
            </a:r>
            <a:r>
              <a:rPr lang="en-US" sz="2400" b="1" i="1" u="sng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</p:txBody>
      </p:sp>
      <p:sp>
        <p:nvSpPr>
          <p:cNvPr id="45" name="44 - Ορθογώνιο"/>
          <p:cNvSpPr/>
          <p:nvPr/>
        </p:nvSpPr>
        <p:spPr>
          <a:xfrm>
            <a:off x="4714876" y="928670"/>
            <a:ext cx="500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4714876" y="1285860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Ορθογώνιο"/>
          <p:cNvSpPr/>
          <p:nvPr/>
        </p:nvSpPr>
        <p:spPr>
          <a:xfrm>
            <a:off x="4714876" y="1214422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</a:t>
            </a:r>
            <a:endParaRPr lang="en-US" sz="2000" dirty="0"/>
          </a:p>
        </p:txBody>
      </p:sp>
      <p:sp>
        <p:nvSpPr>
          <p:cNvPr id="42" name="41 - TextBox"/>
          <p:cNvSpPr txBox="1"/>
          <p:nvPr/>
        </p:nvSpPr>
        <p:spPr>
          <a:xfrm>
            <a:off x="857224" y="0"/>
            <a:ext cx="6929486" cy="40011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Εξίσωση πρώτου βαθμού με </a:t>
            </a:r>
            <a:r>
              <a:rPr lang="en-US" sz="2000" b="1" dirty="0" smtClean="0"/>
              <a:t>  </a:t>
            </a:r>
            <a:r>
              <a:rPr lang="el-GR" sz="2000" b="1" u="sng" dirty="0" smtClean="0"/>
              <a:t>κλάσματα</a:t>
            </a:r>
            <a:endParaRPr lang="en-US" sz="2000" b="1" u="sng" dirty="0"/>
          </a:p>
        </p:txBody>
      </p:sp>
      <p:sp>
        <p:nvSpPr>
          <p:cNvPr id="55" name="54 - TextBox"/>
          <p:cNvSpPr txBox="1"/>
          <p:nvPr/>
        </p:nvSpPr>
        <p:spPr>
          <a:xfrm>
            <a:off x="214282" y="2571744"/>
            <a:ext cx="4071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24  -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2x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   4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=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-   108x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2" name="51 - Ορθογώνιο"/>
          <p:cNvSpPr/>
          <p:nvPr/>
        </p:nvSpPr>
        <p:spPr>
          <a:xfrm>
            <a:off x="5786446" y="857232"/>
            <a:ext cx="5000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6" name="55 - Ευθεία γραμμή σύνδεσης"/>
          <p:cNvCxnSpPr/>
          <p:nvPr/>
        </p:nvCxnSpPr>
        <p:spPr>
          <a:xfrm>
            <a:off x="5786446" y="1285860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- Ορθογώνιο"/>
          <p:cNvSpPr/>
          <p:nvPr/>
        </p:nvSpPr>
        <p:spPr>
          <a:xfrm>
            <a:off x="5786446" y="128586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</a:t>
            </a:r>
            <a:endParaRPr lang="en-US" sz="2000" dirty="0"/>
          </a:p>
        </p:txBody>
      </p:sp>
      <p:sp>
        <p:nvSpPr>
          <p:cNvPr id="58" name="57 - TextBox"/>
          <p:cNvSpPr txBox="1"/>
          <p:nvPr/>
        </p:nvSpPr>
        <p:spPr>
          <a:xfrm>
            <a:off x="5357818" y="107154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=</a:t>
            </a:r>
            <a:endParaRPr lang="en-US" sz="2000" dirty="0" smtClean="0"/>
          </a:p>
        </p:txBody>
      </p:sp>
      <p:sp>
        <p:nvSpPr>
          <p:cNvPr id="60" name="59 - TextBox"/>
          <p:cNvSpPr txBox="1"/>
          <p:nvPr/>
        </p:nvSpPr>
        <p:spPr>
          <a:xfrm>
            <a:off x="6286512" y="1071546"/>
            <a:ext cx="684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-   9x</a:t>
            </a:r>
          </a:p>
        </p:txBody>
      </p:sp>
      <p:cxnSp>
        <p:nvCxnSpPr>
          <p:cNvPr id="105" name="104 - Ευθύγραμμο βέλος σύνδεσης"/>
          <p:cNvCxnSpPr/>
          <p:nvPr/>
        </p:nvCxnSpPr>
        <p:spPr>
          <a:xfrm>
            <a:off x="4500562" y="2786058"/>
            <a:ext cx="264320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107 - TextBox"/>
          <p:cNvSpPr txBox="1"/>
          <p:nvPr/>
        </p:nvSpPr>
        <p:spPr>
          <a:xfrm>
            <a:off x="7286644" y="285749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Χωρίζω γνωστούς από αγνώστους.</a:t>
            </a:r>
            <a:endParaRPr lang="en-US" sz="1400" dirty="0" smtClean="0"/>
          </a:p>
        </p:txBody>
      </p:sp>
      <p:sp>
        <p:nvSpPr>
          <p:cNvPr id="59" name="58 - TextBox"/>
          <p:cNvSpPr txBox="1"/>
          <p:nvPr/>
        </p:nvSpPr>
        <p:spPr>
          <a:xfrm>
            <a:off x="2000232" y="571480"/>
            <a:ext cx="2071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συνέχεια</a:t>
            </a:r>
            <a:endParaRPr lang="en-US" sz="1400" dirty="0" smtClean="0"/>
          </a:p>
        </p:txBody>
      </p:sp>
      <p:sp>
        <p:nvSpPr>
          <p:cNvPr id="70" name="69 - TextBox"/>
          <p:cNvSpPr txBox="1"/>
          <p:nvPr/>
        </p:nvSpPr>
        <p:spPr>
          <a:xfrm>
            <a:off x="3143240" y="1643050"/>
            <a:ext cx="2071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συνέχεια</a:t>
            </a:r>
            <a:endParaRPr lang="en-US" sz="1400" dirty="0" smtClean="0"/>
          </a:p>
        </p:txBody>
      </p:sp>
      <p:sp>
        <p:nvSpPr>
          <p:cNvPr id="71" name="70 - TextBox"/>
          <p:cNvSpPr txBox="1"/>
          <p:nvPr/>
        </p:nvSpPr>
        <p:spPr>
          <a:xfrm>
            <a:off x="214282" y="3357562"/>
            <a:ext cx="5214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2x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+ 108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   - 2x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-4  -  24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4" name="73 - TextBox"/>
          <p:cNvSpPr txBox="1"/>
          <p:nvPr/>
        </p:nvSpPr>
        <p:spPr>
          <a:xfrm>
            <a:off x="285720" y="4143380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84x  </a:t>
            </a:r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-28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5" name="74 - Ορθογώνιο"/>
          <p:cNvSpPr/>
          <p:nvPr/>
        </p:nvSpPr>
        <p:spPr>
          <a:xfrm>
            <a:off x="428596" y="4929198"/>
            <a:ext cx="9286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84x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7" name="86 - Ορθογώνιο"/>
          <p:cNvSpPr/>
          <p:nvPr/>
        </p:nvSpPr>
        <p:spPr>
          <a:xfrm>
            <a:off x="1214414" y="5072074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000" dirty="0"/>
          </a:p>
        </p:txBody>
      </p:sp>
      <p:sp>
        <p:nvSpPr>
          <p:cNvPr id="88" name="87 - Ορθογώνιο"/>
          <p:cNvSpPr/>
          <p:nvPr/>
        </p:nvSpPr>
        <p:spPr>
          <a:xfrm>
            <a:off x="1643042" y="4929198"/>
            <a:ext cx="6429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-28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89" name="88 - Ευθεία γραμμή σύνδεσης"/>
          <p:cNvCxnSpPr/>
          <p:nvPr/>
        </p:nvCxnSpPr>
        <p:spPr>
          <a:xfrm>
            <a:off x="500034" y="5286388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- Ευθεία γραμμή σύνδεσης"/>
          <p:cNvCxnSpPr/>
          <p:nvPr/>
        </p:nvCxnSpPr>
        <p:spPr>
          <a:xfrm>
            <a:off x="1643042" y="5286388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101 - Ορθογώνιο"/>
          <p:cNvSpPr/>
          <p:nvPr/>
        </p:nvSpPr>
        <p:spPr>
          <a:xfrm>
            <a:off x="571472" y="5286388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84</a:t>
            </a:r>
            <a:endParaRPr lang="en-US" sz="2000" dirty="0"/>
          </a:p>
        </p:txBody>
      </p:sp>
      <p:sp>
        <p:nvSpPr>
          <p:cNvPr id="103" name="102 - Ορθογώνιο"/>
          <p:cNvSpPr/>
          <p:nvPr/>
        </p:nvSpPr>
        <p:spPr>
          <a:xfrm>
            <a:off x="1714480" y="5286388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84</a:t>
            </a:r>
            <a:endParaRPr lang="en-US" sz="2000" dirty="0"/>
          </a:p>
        </p:txBody>
      </p:sp>
      <p:cxnSp>
        <p:nvCxnSpPr>
          <p:cNvPr id="106" name="105 - Ευθεία γραμμή σύνδεσης"/>
          <p:cNvCxnSpPr/>
          <p:nvPr/>
        </p:nvCxnSpPr>
        <p:spPr>
          <a:xfrm rot="5400000">
            <a:off x="571472" y="5000636"/>
            <a:ext cx="285752" cy="28575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106 - Ευθεία γραμμή σύνδεσης"/>
          <p:cNvCxnSpPr/>
          <p:nvPr/>
        </p:nvCxnSpPr>
        <p:spPr>
          <a:xfrm rot="5400000">
            <a:off x="642910" y="5357826"/>
            <a:ext cx="285752" cy="285752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115 - Ορθογώνιο"/>
          <p:cNvSpPr/>
          <p:nvPr/>
        </p:nvSpPr>
        <p:spPr>
          <a:xfrm>
            <a:off x="928662" y="6215082"/>
            <a:ext cx="9286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7" name="116 - Ορθογώνιο"/>
          <p:cNvSpPr/>
          <p:nvPr/>
        </p:nvSpPr>
        <p:spPr>
          <a:xfrm>
            <a:off x="1214414" y="6215082"/>
            <a:ext cx="4491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</a:t>
            </a:r>
            <a:endParaRPr lang="en-US" sz="2000" dirty="0"/>
          </a:p>
        </p:txBody>
      </p:sp>
      <p:sp>
        <p:nvSpPr>
          <p:cNvPr id="121" name="120 - Ορθογώνιο"/>
          <p:cNvSpPr/>
          <p:nvPr/>
        </p:nvSpPr>
        <p:spPr>
          <a:xfrm>
            <a:off x="1643042" y="6029286"/>
            <a:ext cx="6429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28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22" name="121 - Ευθεία γραμμή σύνδεσης"/>
          <p:cNvCxnSpPr/>
          <p:nvPr/>
        </p:nvCxnSpPr>
        <p:spPr>
          <a:xfrm>
            <a:off x="1643042" y="6386476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122 - Ορθογώνιο"/>
          <p:cNvSpPr/>
          <p:nvPr/>
        </p:nvSpPr>
        <p:spPr>
          <a:xfrm>
            <a:off x="1714480" y="6386476"/>
            <a:ext cx="4443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84</a:t>
            </a:r>
            <a:endParaRPr lang="en-US" sz="2000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55" grpId="0"/>
      <p:bldP spid="108" grpId="0"/>
      <p:bldP spid="71" grpId="0"/>
      <p:bldP spid="74" grpId="0"/>
      <p:bldP spid="75" grpId="0"/>
      <p:bldP spid="87" grpId="0"/>
      <p:bldP spid="88" grpId="0"/>
      <p:bldP spid="102" grpId="0"/>
      <p:bldP spid="103" grpId="0"/>
      <p:bldP spid="116" grpId="0"/>
      <p:bldP spid="117" grpId="0"/>
      <p:bldP spid="121" grpId="0"/>
      <p:bldP spid="1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571472" y="192880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642910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8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714348" y="185736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285728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με παρονομαστή  1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1285852" y="1571612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8</a:t>
            </a:r>
            <a:endParaRPr lang="en-US" sz="4000" dirty="0"/>
          </a:p>
        </p:txBody>
      </p:sp>
      <p:cxnSp>
        <p:nvCxnSpPr>
          <p:cNvPr id="20" name="19 - Ευθεία γραμμή σύνδεσης"/>
          <p:cNvCxnSpPr/>
          <p:nvPr/>
        </p:nvCxnSpPr>
        <p:spPr>
          <a:xfrm>
            <a:off x="357158" y="3429000"/>
            <a:ext cx="78581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357158" y="2786058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62</a:t>
            </a:r>
            <a:endParaRPr lang="en-US" sz="4000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500034" y="335756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28" name="27 - Ορθογώνιο"/>
          <p:cNvSpPr/>
          <p:nvPr/>
        </p:nvSpPr>
        <p:spPr>
          <a:xfrm>
            <a:off x="1214414" y="3078304"/>
            <a:ext cx="10743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62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723872" y="536432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795310" y="472137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866748" y="529288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438252" y="5007130"/>
            <a:ext cx="81464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x</a:t>
            </a:r>
            <a:endParaRPr lang="en-US" sz="4000" dirty="0"/>
          </a:p>
        </p:txBody>
      </p:sp>
      <p:cxnSp>
        <p:nvCxnSpPr>
          <p:cNvPr id="34" name="33 - Ευθεία γραμμή σύνδεσης"/>
          <p:cNvCxnSpPr/>
          <p:nvPr/>
        </p:nvCxnSpPr>
        <p:spPr>
          <a:xfrm>
            <a:off x="5043237" y="1643050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- TextBox"/>
          <p:cNvSpPr txBox="1"/>
          <p:nvPr/>
        </p:nvSpPr>
        <p:spPr>
          <a:xfrm>
            <a:off x="5143504" y="1000108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 +1</a:t>
            </a:r>
            <a:endParaRPr lang="en-US" sz="4000" b="1" dirty="0"/>
          </a:p>
        </p:txBody>
      </p:sp>
      <p:sp>
        <p:nvSpPr>
          <p:cNvPr id="36" name="35 - Ορθογώνιο"/>
          <p:cNvSpPr/>
          <p:nvPr/>
        </p:nvSpPr>
        <p:spPr>
          <a:xfrm>
            <a:off x="5572132" y="164305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6786578" y="1214422"/>
            <a:ext cx="179568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2x + 1</a:t>
            </a:r>
            <a:endParaRPr lang="en-US" sz="4000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6215074" y="3571876"/>
            <a:ext cx="828427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6215074" y="2928934"/>
            <a:ext cx="828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3α</a:t>
            </a:r>
            <a:endParaRPr lang="en-US" sz="40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6429388" y="3500438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7114939" y="3221180"/>
            <a:ext cx="11176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3α</a:t>
            </a:r>
            <a:endParaRPr lang="en-US" sz="4000" dirty="0"/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5072066" y="5507196"/>
            <a:ext cx="1671903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214942" y="4857760"/>
            <a:ext cx="171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 +</a:t>
            </a:r>
            <a:r>
              <a:rPr lang="el-GR" sz="4000" b="1" dirty="0" smtClean="0"/>
              <a:t>α</a:t>
            </a:r>
            <a:endParaRPr lang="en-US" sz="4000" b="1" dirty="0"/>
          </a:p>
        </p:txBody>
      </p:sp>
      <p:sp>
        <p:nvSpPr>
          <p:cNvPr id="46" name="45 - Ορθογώνιο"/>
          <p:cNvSpPr/>
          <p:nvPr/>
        </p:nvSpPr>
        <p:spPr>
          <a:xfrm>
            <a:off x="5600961" y="5507196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dirty="0"/>
          </a:p>
        </p:txBody>
      </p:sp>
      <p:sp>
        <p:nvSpPr>
          <p:cNvPr id="47" name="46 - Ορθογώνιο"/>
          <p:cNvSpPr/>
          <p:nvPr/>
        </p:nvSpPr>
        <p:spPr>
          <a:xfrm>
            <a:off x="6815407" y="5078568"/>
            <a:ext cx="15792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r>
              <a:rPr lang="en-US" sz="4000" b="1" dirty="0" smtClean="0"/>
              <a:t>x + </a:t>
            </a:r>
            <a:r>
              <a:rPr lang="el-GR" sz="4000" b="1" dirty="0" smtClean="0"/>
              <a:t>α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5" grpId="0"/>
      <p:bldP spid="26" grpId="0"/>
      <p:bldP spid="28" grpId="0"/>
      <p:bldP spid="31" grpId="0"/>
      <p:bldP spid="32" grpId="0"/>
      <p:bldP spid="33" grpId="0"/>
      <p:bldP spid="35" grpId="0"/>
      <p:bldP spid="36" grpId="0"/>
      <p:bldP spid="37" grpId="0"/>
      <p:bldP spid="40" grpId="0"/>
      <p:bldP spid="41" grpId="0"/>
      <p:bldP spid="42" grpId="0"/>
      <p:bldP spid="45" grpId="0"/>
      <p:bldP spid="46" grpId="0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0" y="0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Κλάσματα   με ίδιο παρονομαστή και αριθμητή  είναι ίσα με το ένα…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8" name="27 - Ευθεία γραμμή σύνδεσης"/>
          <p:cNvCxnSpPr/>
          <p:nvPr/>
        </p:nvCxnSpPr>
        <p:spPr>
          <a:xfrm>
            <a:off x="357158" y="264318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>
            <a:off x="428596" y="20002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b="1" dirty="0"/>
          </a:p>
        </p:txBody>
      </p:sp>
      <p:sp>
        <p:nvSpPr>
          <p:cNvPr id="31" name="30 - Ορθογώνιο"/>
          <p:cNvSpPr/>
          <p:nvPr/>
        </p:nvSpPr>
        <p:spPr>
          <a:xfrm>
            <a:off x="500034" y="257174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32" name="31 - Ορθογώνιο"/>
          <p:cNvSpPr/>
          <p:nvPr/>
        </p:nvSpPr>
        <p:spPr>
          <a:xfrm>
            <a:off x="1071538" y="228599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76" name="75 - TextBox"/>
          <p:cNvSpPr txBox="1"/>
          <p:nvPr/>
        </p:nvSpPr>
        <p:spPr>
          <a:xfrm>
            <a:off x="1500166" y="229248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93" name="92 - Ορθογώνιο"/>
          <p:cNvSpPr/>
          <p:nvPr/>
        </p:nvSpPr>
        <p:spPr>
          <a:xfrm>
            <a:off x="357158" y="1071546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παραδείγματα</a:t>
            </a:r>
            <a:endParaRPr lang="en-US" sz="2400" dirty="0"/>
          </a:p>
        </p:txBody>
      </p:sp>
      <p:cxnSp>
        <p:nvCxnSpPr>
          <p:cNvPr id="94" name="93 - Ευθεία γραμμή σύνδεσης"/>
          <p:cNvCxnSpPr/>
          <p:nvPr/>
        </p:nvCxnSpPr>
        <p:spPr>
          <a:xfrm>
            <a:off x="285720" y="429275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94 - TextBox"/>
          <p:cNvSpPr txBox="1"/>
          <p:nvPr/>
        </p:nvSpPr>
        <p:spPr>
          <a:xfrm>
            <a:off x="214282" y="3714752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96" name="95 - Ορθογώνιο"/>
          <p:cNvSpPr/>
          <p:nvPr/>
        </p:nvSpPr>
        <p:spPr>
          <a:xfrm>
            <a:off x="214282" y="4286256"/>
            <a:ext cx="4203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dirty="0"/>
          </a:p>
        </p:txBody>
      </p:sp>
      <p:sp>
        <p:nvSpPr>
          <p:cNvPr id="97" name="96 - Ορθογώνιο"/>
          <p:cNvSpPr/>
          <p:nvPr/>
        </p:nvSpPr>
        <p:spPr>
          <a:xfrm>
            <a:off x="1142976" y="3929066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98" name="97 - TextBox"/>
          <p:cNvSpPr txBox="1"/>
          <p:nvPr/>
        </p:nvSpPr>
        <p:spPr>
          <a:xfrm>
            <a:off x="1785918" y="392906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cxnSp>
        <p:nvCxnSpPr>
          <p:cNvPr id="99" name="98 - Ευθεία γραμμή σύνδεσης"/>
          <p:cNvCxnSpPr/>
          <p:nvPr/>
        </p:nvCxnSpPr>
        <p:spPr>
          <a:xfrm>
            <a:off x="0" y="6000768"/>
            <a:ext cx="800074" cy="154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99 - TextBox"/>
          <p:cNvSpPr txBox="1"/>
          <p:nvPr/>
        </p:nvSpPr>
        <p:spPr>
          <a:xfrm>
            <a:off x="0" y="5357826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3x</a:t>
            </a:r>
            <a:endParaRPr lang="en-US" sz="4000" b="1" dirty="0"/>
          </a:p>
        </p:txBody>
      </p:sp>
      <p:sp>
        <p:nvSpPr>
          <p:cNvPr id="101" name="100 - Ορθογώνιο"/>
          <p:cNvSpPr/>
          <p:nvPr/>
        </p:nvSpPr>
        <p:spPr>
          <a:xfrm>
            <a:off x="0" y="5929330"/>
            <a:ext cx="10001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3x</a:t>
            </a:r>
            <a:endParaRPr lang="en-US" sz="4000" dirty="0"/>
          </a:p>
        </p:txBody>
      </p:sp>
      <p:sp>
        <p:nvSpPr>
          <p:cNvPr id="102" name="101 - Ορθογώνιο"/>
          <p:cNvSpPr/>
          <p:nvPr/>
        </p:nvSpPr>
        <p:spPr>
          <a:xfrm>
            <a:off x="928662" y="5643578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103" name="102 - TextBox"/>
          <p:cNvSpPr txBox="1"/>
          <p:nvPr/>
        </p:nvSpPr>
        <p:spPr>
          <a:xfrm>
            <a:off x="1500166" y="564357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cxnSp>
        <p:nvCxnSpPr>
          <p:cNvPr id="104" name="103 - Ευθεία γραμμή σύνδεσης"/>
          <p:cNvCxnSpPr/>
          <p:nvPr/>
        </p:nvCxnSpPr>
        <p:spPr>
          <a:xfrm>
            <a:off x="4714876" y="2000240"/>
            <a:ext cx="1143008" cy="808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104 - TextBox"/>
          <p:cNvSpPr txBox="1"/>
          <p:nvPr/>
        </p:nvSpPr>
        <p:spPr>
          <a:xfrm>
            <a:off x="4643438" y="1357298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- 4α</a:t>
            </a:r>
            <a:endParaRPr lang="en-US" sz="4000" b="1" dirty="0"/>
          </a:p>
        </p:txBody>
      </p:sp>
      <p:sp>
        <p:nvSpPr>
          <p:cNvPr id="106" name="105 - Ορθογώνιο"/>
          <p:cNvSpPr/>
          <p:nvPr/>
        </p:nvSpPr>
        <p:spPr>
          <a:xfrm>
            <a:off x="4786314" y="2000240"/>
            <a:ext cx="10001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b="1" dirty="0" smtClean="0"/>
              <a:t>-4α</a:t>
            </a:r>
            <a:endParaRPr lang="en-US" sz="4000" dirty="0"/>
          </a:p>
        </p:txBody>
      </p:sp>
      <p:sp>
        <p:nvSpPr>
          <p:cNvPr id="107" name="106 - Ορθογώνιο"/>
          <p:cNvSpPr/>
          <p:nvPr/>
        </p:nvSpPr>
        <p:spPr>
          <a:xfrm>
            <a:off x="5857884" y="1571612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108" name="107 - TextBox"/>
          <p:cNvSpPr txBox="1"/>
          <p:nvPr/>
        </p:nvSpPr>
        <p:spPr>
          <a:xfrm>
            <a:off x="6429388" y="157161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cxnSp>
        <p:nvCxnSpPr>
          <p:cNvPr id="110" name="109 - Ευθεία γραμμή σύνδεσης"/>
          <p:cNvCxnSpPr/>
          <p:nvPr/>
        </p:nvCxnSpPr>
        <p:spPr>
          <a:xfrm>
            <a:off x="4357686" y="3643314"/>
            <a:ext cx="1785950" cy="145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110 - TextBox"/>
          <p:cNvSpPr txBox="1"/>
          <p:nvPr/>
        </p:nvSpPr>
        <p:spPr>
          <a:xfrm>
            <a:off x="4643438" y="3071810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r>
              <a:rPr lang="el-GR" sz="4000" b="1" dirty="0" smtClean="0"/>
              <a:t>+3</a:t>
            </a:r>
            <a:endParaRPr lang="en-US" sz="4000" b="1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4643438" y="3649808"/>
            <a:ext cx="11657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x + 3</a:t>
            </a:r>
            <a:endParaRPr lang="en-US" sz="4000" dirty="0"/>
          </a:p>
        </p:txBody>
      </p:sp>
      <p:sp>
        <p:nvSpPr>
          <p:cNvPr id="113" name="112 - Ορθογώνιο"/>
          <p:cNvSpPr/>
          <p:nvPr/>
        </p:nvSpPr>
        <p:spPr>
          <a:xfrm>
            <a:off x="6143636" y="322118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114" name="113 - TextBox"/>
          <p:cNvSpPr txBox="1"/>
          <p:nvPr/>
        </p:nvSpPr>
        <p:spPr>
          <a:xfrm>
            <a:off x="6715140" y="322118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cxnSp>
        <p:nvCxnSpPr>
          <p:cNvPr id="115" name="114 - Ευθεία γραμμή σύνδεσης"/>
          <p:cNvCxnSpPr/>
          <p:nvPr/>
        </p:nvCxnSpPr>
        <p:spPr>
          <a:xfrm>
            <a:off x="4500562" y="5864386"/>
            <a:ext cx="2214578" cy="1457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115 - TextBox"/>
          <p:cNvSpPr txBox="1"/>
          <p:nvPr/>
        </p:nvSpPr>
        <p:spPr>
          <a:xfrm>
            <a:off x="4714876" y="5150006"/>
            <a:ext cx="2786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2x+3+ x</a:t>
            </a:r>
            <a:r>
              <a:rPr lang="en-US" sz="4000" b="1" baseline="30000" dirty="0" smtClean="0"/>
              <a:t>2</a:t>
            </a:r>
            <a:endParaRPr lang="en-US" sz="4000" b="1" baseline="30000" dirty="0"/>
          </a:p>
        </p:txBody>
      </p:sp>
      <p:sp>
        <p:nvSpPr>
          <p:cNvPr id="117" name="116 - Ορθογώνιο"/>
          <p:cNvSpPr/>
          <p:nvPr/>
        </p:nvSpPr>
        <p:spPr>
          <a:xfrm>
            <a:off x="4643438" y="5935824"/>
            <a:ext cx="20002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2x+3+ x</a:t>
            </a:r>
            <a:r>
              <a:rPr lang="en-US" sz="4000" b="1" baseline="30000" dirty="0" smtClean="0"/>
              <a:t>2</a:t>
            </a:r>
            <a:endParaRPr lang="en-US" sz="4000" b="1" baseline="30000" dirty="0"/>
          </a:p>
        </p:txBody>
      </p:sp>
      <p:sp>
        <p:nvSpPr>
          <p:cNvPr id="118" name="117 - Ορθογώνιο"/>
          <p:cNvSpPr/>
          <p:nvPr/>
        </p:nvSpPr>
        <p:spPr>
          <a:xfrm>
            <a:off x="7500958" y="5656566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</a:t>
            </a:r>
            <a:endParaRPr lang="en-US" sz="4000" dirty="0"/>
          </a:p>
        </p:txBody>
      </p:sp>
      <p:sp>
        <p:nvSpPr>
          <p:cNvPr id="119" name="118 - TextBox"/>
          <p:cNvSpPr txBox="1"/>
          <p:nvPr/>
        </p:nvSpPr>
        <p:spPr>
          <a:xfrm>
            <a:off x="8072462" y="5656566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76" grpId="0"/>
      <p:bldP spid="95" grpId="0"/>
      <p:bldP spid="96" grpId="0"/>
      <p:bldP spid="97" grpId="0"/>
      <p:bldP spid="98" grpId="0"/>
      <p:bldP spid="100" grpId="0"/>
      <p:bldP spid="101" grpId="0"/>
      <p:bldP spid="102" grpId="0"/>
      <p:bldP spid="103" grpId="0"/>
      <p:bldP spid="105" grpId="0"/>
      <p:bldP spid="106" grpId="0"/>
      <p:bldP spid="107" grpId="0"/>
      <p:bldP spid="108" grpId="0"/>
      <p:bldP spid="111" grpId="0"/>
      <p:bldP spid="112" grpId="0"/>
      <p:bldP spid="113" grpId="0"/>
      <p:bldP spid="114" grpId="0"/>
      <p:bldP spid="116" grpId="0"/>
      <p:bldP spid="117" grpId="0"/>
      <p:bldP spid="118" grpId="0"/>
      <p:bldP spid="1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TextBox"/>
          <p:cNvSpPr txBox="1"/>
          <p:nvPr/>
        </p:nvSpPr>
        <p:spPr>
          <a:xfrm>
            <a:off x="1500134" y="571480"/>
            <a:ext cx="764386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tx2">
                    <a:lumMod val="75000"/>
                  </a:schemeClr>
                </a:solidFill>
              </a:rPr>
              <a:t>Αν ένα κλάσμα έχει μόνο πολλαπλασιασμό στον αριθμητή και μόνο πολλαπλασιασμό στον παρονομαστή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.. </a:t>
            </a:r>
          </a:p>
          <a:p>
            <a:endParaRPr lang="el-G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l-GR" sz="2800" b="1" u="sng" dirty="0" smtClean="0">
                <a:solidFill>
                  <a:schemeClr val="tx2">
                    <a:lumMod val="75000"/>
                  </a:schemeClr>
                </a:solidFill>
              </a:rPr>
              <a:t>τότε</a:t>
            </a:r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 αν στον αριθμητή και στον παρονομαστή έχω τον ίδιο αριθμό ή ίδια μεταβλητή (=γράμμα) ή ίδια παρένθεση ..</a:t>
            </a:r>
          </a:p>
          <a:p>
            <a:endParaRPr lang="el-G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l-GR" sz="2800" u="sng" dirty="0" smtClean="0">
                <a:solidFill>
                  <a:srgbClr val="FF0000"/>
                </a:solidFill>
              </a:rPr>
              <a:t>τότε</a:t>
            </a:r>
            <a:r>
              <a:rPr lang="el-GR" sz="2800" dirty="0" smtClean="0">
                <a:solidFill>
                  <a:srgbClr val="FF0000"/>
                </a:solidFill>
              </a:rPr>
              <a:t> τα ίδια φεύγουν ….και στην θέση τους μπαίνει το ένα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0" name="49 - Ορθογώνιο"/>
          <p:cNvSpPr/>
          <p:nvPr/>
        </p:nvSpPr>
        <p:spPr>
          <a:xfrm>
            <a:off x="3143240" y="450057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8" name="27 - Ορθογώνιο"/>
          <p:cNvSpPr/>
          <p:nvPr/>
        </p:nvSpPr>
        <p:spPr>
          <a:xfrm>
            <a:off x="1643042" y="557214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428596" y="6000768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571472" y="535782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571472" y="5854503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1000100" y="5357826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928662" y="5925941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857224" y="5286388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785786" y="585789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2126533" y="6000768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- TextBox"/>
          <p:cNvSpPr txBox="1"/>
          <p:nvPr/>
        </p:nvSpPr>
        <p:spPr>
          <a:xfrm>
            <a:off x="2269409" y="535782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40" name="39 - Ορθογώνιο"/>
          <p:cNvSpPr/>
          <p:nvPr/>
        </p:nvSpPr>
        <p:spPr>
          <a:xfrm>
            <a:off x="2269409" y="5854503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2698037" y="5357826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42" name="41 - Ορθογώνιο"/>
          <p:cNvSpPr/>
          <p:nvPr/>
        </p:nvSpPr>
        <p:spPr>
          <a:xfrm>
            <a:off x="2626599" y="5925941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46" name="45 - Ορθογώνιο"/>
          <p:cNvSpPr/>
          <p:nvPr/>
        </p:nvSpPr>
        <p:spPr>
          <a:xfrm>
            <a:off x="3214678" y="557214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 rot="5400000">
            <a:off x="2750331" y="5464983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 rot="5400000">
            <a:off x="2607455" y="6107925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- Ευθεία γραμμή σύνδεσης"/>
          <p:cNvCxnSpPr/>
          <p:nvPr/>
        </p:nvCxnSpPr>
        <p:spPr>
          <a:xfrm>
            <a:off x="3769607" y="6000768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3912483" y="535782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64" name="63 - Ορθογώνιο"/>
          <p:cNvSpPr/>
          <p:nvPr/>
        </p:nvSpPr>
        <p:spPr>
          <a:xfrm>
            <a:off x="3912483" y="5854503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65" name="64 - Ορθογώνιο"/>
          <p:cNvSpPr/>
          <p:nvPr/>
        </p:nvSpPr>
        <p:spPr>
          <a:xfrm>
            <a:off x="4341111" y="5357826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4269673" y="5925941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7" name="66 - Ορθογώνιο"/>
          <p:cNvSpPr/>
          <p:nvPr/>
        </p:nvSpPr>
        <p:spPr>
          <a:xfrm>
            <a:off x="4198235" y="5286388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4126797" y="585789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5072066" y="564357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3" name="82 - Ευθεία γραμμή σύνδεσης"/>
          <p:cNvCxnSpPr/>
          <p:nvPr/>
        </p:nvCxnSpPr>
        <p:spPr>
          <a:xfrm>
            <a:off x="6000760" y="6000768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- TextBox"/>
          <p:cNvSpPr txBox="1"/>
          <p:nvPr/>
        </p:nvSpPr>
        <p:spPr>
          <a:xfrm>
            <a:off x="6143636" y="535782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85" name="84 - Ορθογώνιο"/>
          <p:cNvSpPr/>
          <p:nvPr/>
        </p:nvSpPr>
        <p:spPr>
          <a:xfrm>
            <a:off x="6143636" y="5854503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0" y="0"/>
            <a:ext cx="3784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Απλοποίηση κλάσματος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8" grpId="0"/>
      <p:bldP spid="31" grpId="0"/>
      <p:bldP spid="32" grpId="0"/>
      <p:bldP spid="33" grpId="0"/>
      <p:bldP spid="34" grpId="0"/>
      <p:bldP spid="35" grpId="0"/>
      <p:bldP spid="36" grpId="0"/>
      <p:bldP spid="39" grpId="0"/>
      <p:bldP spid="40" grpId="0"/>
      <p:bldP spid="41" grpId="0"/>
      <p:bldP spid="42" grpId="0"/>
      <p:bldP spid="46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84" grpId="0"/>
      <p:bldP spid="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- Ορθογώνιο"/>
          <p:cNvSpPr/>
          <p:nvPr/>
        </p:nvSpPr>
        <p:spPr>
          <a:xfrm>
            <a:off x="2928926" y="857232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8" name="27 - Ορθογώνιο"/>
          <p:cNvSpPr/>
          <p:nvPr/>
        </p:nvSpPr>
        <p:spPr>
          <a:xfrm>
            <a:off x="1428728" y="192880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214282" y="235743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357158" y="171448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357158" y="221116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785786" y="1714488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10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714348" y="228260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10</a:t>
            </a:r>
            <a:endParaRPr lang="en-US" sz="3600" dirty="0"/>
          </a:p>
        </p:txBody>
      </p:sp>
      <p:sp>
        <p:nvSpPr>
          <p:cNvPr id="35" name="34 - Ορθογώνιο"/>
          <p:cNvSpPr/>
          <p:nvPr/>
        </p:nvSpPr>
        <p:spPr>
          <a:xfrm>
            <a:off x="642910" y="1643050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36" name="35 - Ορθογώνιο"/>
          <p:cNvSpPr/>
          <p:nvPr/>
        </p:nvSpPr>
        <p:spPr>
          <a:xfrm>
            <a:off x="571472" y="221455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 rot="5400000">
            <a:off x="964381" y="1821645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 rot="5400000">
            <a:off x="892943" y="2464587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- Ευθεία γραμμή σύνδεσης"/>
          <p:cNvCxnSpPr/>
          <p:nvPr/>
        </p:nvCxnSpPr>
        <p:spPr>
          <a:xfrm>
            <a:off x="2071670" y="235743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62 - TextBox"/>
          <p:cNvSpPr txBox="1"/>
          <p:nvPr/>
        </p:nvSpPr>
        <p:spPr>
          <a:xfrm>
            <a:off x="2214546" y="171448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64" name="63 - Ορθογώνιο"/>
          <p:cNvSpPr/>
          <p:nvPr/>
        </p:nvSpPr>
        <p:spPr>
          <a:xfrm>
            <a:off x="2214546" y="221116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65" name="64 - Ορθογώνιο"/>
          <p:cNvSpPr/>
          <p:nvPr/>
        </p:nvSpPr>
        <p:spPr>
          <a:xfrm>
            <a:off x="2643174" y="171448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2571736" y="2282603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7" name="66 - Ορθογώνιο"/>
          <p:cNvSpPr/>
          <p:nvPr/>
        </p:nvSpPr>
        <p:spPr>
          <a:xfrm>
            <a:off x="2500298" y="1643050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2428860" y="221455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3428992" y="200024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3" name="82 - Ευθεία γραμμή σύνδεσης"/>
          <p:cNvCxnSpPr/>
          <p:nvPr/>
        </p:nvCxnSpPr>
        <p:spPr>
          <a:xfrm>
            <a:off x="4357686" y="235743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- TextBox"/>
          <p:cNvSpPr txBox="1"/>
          <p:nvPr/>
        </p:nvSpPr>
        <p:spPr>
          <a:xfrm>
            <a:off x="4500562" y="171448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85" name="84 - Ορθογώνιο"/>
          <p:cNvSpPr/>
          <p:nvPr/>
        </p:nvSpPr>
        <p:spPr>
          <a:xfrm>
            <a:off x="4500562" y="2211165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7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0" y="0"/>
            <a:ext cx="3784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Απλοποίηση κλάσματος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1428728" y="385762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214282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357158" y="364331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785786" y="3643314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714348" y="4211429"/>
            <a:ext cx="3962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cxnSp>
        <p:nvCxnSpPr>
          <p:cNvPr id="52" name="51 - Ευθεία γραμμή σύνδεσης"/>
          <p:cNvCxnSpPr/>
          <p:nvPr/>
        </p:nvCxnSpPr>
        <p:spPr>
          <a:xfrm rot="5400000">
            <a:off x="964381" y="3750471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 rot="5400000">
            <a:off x="892943" y="4393413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>
            <a:off x="2071670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2214546" y="364331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57" name="56 - Ορθογώνιο"/>
          <p:cNvSpPr/>
          <p:nvPr/>
        </p:nvSpPr>
        <p:spPr>
          <a:xfrm>
            <a:off x="2643174" y="3643314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2428860" y="421481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2500298" y="364331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3428992" y="378619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70" name="69 - Ευθεία γραμμή σύνδεσης"/>
          <p:cNvCxnSpPr/>
          <p:nvPr/>
        </p:nvCxnSpPr>
        <p:spPr>
          <a:xfrm>
            <a:off x="4071934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4214810" y="364331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72" name="71 - Ορθογώνιο"/>
          <p:cNvSpPr/>
          <p:nvPr/>
        </p:nvSpPr>
        <p:spPr>
          <a:xfrm>
            <a:off x="4214810" y="4139991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dirty="0"/>
          </a:p>
        </p:txBody>
      </p:sp>
      <p:sp>
        <p:nvSpPr>
          <p:cNvPr id="74" name="73 - Ορθογώνιο"/>
          <p:cNvSpPr/>
          <p:nvPr/>
        </p:nvSpPr>
        <p:spPr>
          <a:xfrm>
            <a:off x="5500694" y="392906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75" name="74 - TextBox"/>
          <p:cNvSpPr txBox="1"/>
          <p:nvPr/>
        </p:nvSpPr>
        <p:spPr>
          <a:xfrm>
            <a:off x="6072198" y="3929066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76" name="75 - Ορθογώνιο"/>
          <p:cNvSpPr/>
          <p:nvPr/>
        </p:nvSpPr>
        <p:spPr>
          <a:xfrm>
            <a:off x="1428728" y="571501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77" name="76 - Ευθεία γραμμή σύνδεσης"/>
          <p:cNvCxnSpPr/>
          <p:nvPr/>
        </p:nvCxnSpPr>
        <p:spPr>
          <a:xfrm>
            <a:off x="214282" y="6143644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TextBox"/>
          <p:cNvSpPr txBox="1"/>
          <p:nvPr/>
        </p:nvSpPr>
        <p:spPr>
          <a:xfrm>
            <a:off x="357158" y="5500702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79" name="78 - Ορθογώνιο"/>
          <p:cNvSpPr/>
          <p:nvPr/>
        </p:nvSpPr>
        <p:spPr>
          <a:xfrm>
            <a:off x="785786" y="5500702"/>
            <a:ext cx="6126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α</a:t>
            </a:r>
            <a:r>
              <a:rPr lang="el-GR" sz="3600" b="1" baseline="30000" dirty="0" smtClean="0"/>
              <a:t>2</a:t>
            </a:r>
            <a:endParaRPr lang="en-US" sz="3600" baseline="30000" dirty="0"/>
          </a:p>
        </p:txBody>
      </p:sp>
      <p:sp>
        <p:nvSpPr>
          <p:cNvPr id="80" name="79 - Ορθογώνιο"/>
          <p:cNvSpPr/>
          <p:nvPr/>
        </p:nvSpPr>
        <p:spPr>
          <a:xfrm>
            <a:off x="428596" y="6068817"/>
            <a:ext cx="9160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5</a:t>
            </a:r>
            <a:r>
              <a:rPr lang="en-US" sz="3600" b="1" dirty="0" smtClean="0"/>
              <a:t>x</a:t>
            </a:r>
            <a:endParaRPr lang="en-US" sz="3600" dirty="0"/>
          </a:p>
        </p:txBody>
      </p:sp>
      <p:cxnSp>
        <p:nvCxnSpPr>
          <p:cNvPr id="81" name="80 - Ευθεία γραμμή σύνδεσης"/>
          <p:cNvCxnSpPr/>
          <p:nvPr/>
        </p:nvCxnSpPr>
        <p:spPr>
          <a:xfrm rot="5400000">
            <a:off x="392877" y="5679297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- Ευθεία γραμμή σύνδεσης"/>
          <p:cNvCxnSpPr/>
          <p:nvPr/>
        </p:nvCxnSpPr>
        <p:spPr>
          <a:xfrm rot="5400000">
            <a:off x="464315" y="6250801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- Ευθεία γραμμή σύνδεσης"/>
          <p:cNvCxnSpPr/>
          <p:nvPr/>
        </p:nvCxnSpPr>
        <p:spPr>
          <a:xfrm>
            <a:off x="1887630" y="6143644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- TextBox"/>
          <p:cNvSpPr txBox="1"/>
          <p:nvPr/>
        </p:nvSpPr>
        <p:spPr>
          <a:xfrm>
            <a:off x="2030506" y="5500702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</a:t>
            </a:r>
            <a:endParaRPr lang="en-US" sz="4000" b="1" dirty="0"/>
          </a:p>
        </p:txBody>
      </p:sp>
      <p:sp>
        <p:nvSpPr>
          <p:cNvPr id="100" name="99 - Ορθογώνιο"/>
          <p:cNvSpPr/>
          <p:nvPr/>
        </p:nvSpPr>
        <p:spPr>
          <a:xfrm>
            <a:off x="2459134" y="5500702"/>
            <a:ext cx="6126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α</a:t>
            </a:r>
            <a:r>
              <a:rPr lang="el-GR" sz="3600" b="1" baseline="30000" dirty="0" smtClean="0"/>
              <a:t>2</a:t>
            </a:r>
            <a:endParaRPr lang="en-US" sz="3600" baseline="30000" dirty="0"/>
          </a:p>
        </p:txBody>
      </p:sp>
      <p:sp>
        <p:nvSpPr>
          <p:cNvPr id="101" name="100 - Ορθογώνιο"/>
          <p:cNvSpPr/>
          <p:nvPr/>
        </p:nvSpPr>
        <p:spPr>
          <a:xfrm>
            <a:off x="2101944" y="6068817"/>
            <a:ext cx="9160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1  </a:t>
            </a:r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104" name="103 - Ορθογώνιο"/>
          <p:cNvSpPr/>
          <p:nvPr/>
        </p:nvSpPr>
        <p:spPr>
          <a:xfrm>
            <a:off x="2357422" y="550070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105" name="104 - Ορθογώνιο"/>
          <p:cNvSpPr/>
          <p:nvPr/>
        </p:nvSpPr>
        <p:spPr>
          <a:xfrm>
            <a:off x="2428860" y="6007262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cxnSp>
        <p:nvCxnSpPr>
          <p:cNvPr id="106" name="105 - Ευθεία γραμμή σύνδεσης"/>
          <p:cNvCxnSpPr/>
          <p:nvPr/>
        </p:nvCxnSpPr>
        <p:spPr>
          <a:xfrm>
            <a:off x="3602142" y="607220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107 - Ορθογώνιο"/>
          <p:cNvSpPr/>
          <p:nvPr/>
        </p:nvSpPr>
        <p:spPr>
          <a:xfrm>
            <a:off x="3929058" y="5429264"/>
            <a:ext cx="6126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α</a:t>
            </a:r>
            <a:r>
              <a:rPr lang="el-GR" sz="3600" b="1" baseline="30000" dirty="0" smtClean="0"/>
              <a:t>2</a:t>
            </a:r>
            <a:endParaRPr lang="en-US" sz="3600" baseline="30000" dirty="0"/>
          </a:p>
        </p:txBody>
      </p:sp>
      <p:sp>
        <p:nvSpPr>
          <p:cNvPr id="109" name="108 - Ορθογώνιο"/>
          <p:cNvSpPr/>
          <p:nvPr/>
        </p:nvSpPr>
        <p:spPr>
          <a:xfrm>
            <a:off x="4000496" y="5997379"/>
            <a:ext cx="3983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x</a:t>
            </a:r>
            <a:endParaRPr lang="en-US" sz="3600" dirty="0"/>
          </a:p>
        </p:txBody>
      </p:sp>
      <p:sp>
        <p:nvSpPr>
          <p:cNvPr id="112" name="111 - Ορθογώνιο"/>
          <p:cNvSpPr/>
          <p:nvPr/>
        </p:nvSpPr>
        <p:spPr>
          <a:xfrm>
            <a:off x="3016908" y="578645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8" grpId="0"/>
      <p:bldP spid="31" grpId="0"/>
      <p:bldP spid="32" grpId="0"/>
      <p:bldP spid="33" grpId="0"/>
      <p:bldP spid="34" grpId="0"/>
      <p:bldP spid="35" grpId="0"/>
      <p:bldP spid="36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84" grpId="0"/>
      <p:bldP spid="85" grpId="0"/>
      <p:bldP spid="38" grpId="0"/>
      <p:bldP spid="44" grpId="0"/>
      <p:bldP spid="47" grpId="0"/>
      <p:bldP spid="49" grpId="0"/>
      <p:bldP spid="55" grpId="0"/>
      <p:bldP spid="57" grpId="0"/>
      <p:bldP spid="58" grpId="0"/>
      <p:bldP spid="59" grpId="0"/>
      <p:bldP spid="60" grpId="0"/>
      <p:bldP spid="71" grpId="0"/>
      <p:bldP spid="72" grpId="0"/>
      <p:bldP spid="74" grpId="0"/>
      <p:bldP spid="75" grpId="0"/>
      <p:bldP spid="76" grpId="0"/>
      <p:bldP spid="78" grpId="0"/>
      <p:bldP spid="79" grpId="0"/>
      <p:bldP spid="80" grpId="0"/>
      <p:bldP spid="99" grpId="0"/>
      <p:bldP spid="100" grpId="0"/>
      <p:bldP spid="101" grpId="0"/>
      <p:bldP spid="104" grpId="0"/>
      <p:bldP spid="105" grpId="0"/>
      <p:bldP spid="108" grpId="0"/>
      <p:bldP spid="109" grpId="0"/>
      <p:bldP spid="1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- Ορθογώνιο"/>
          <p:cNvSpPr/>
          <p:nvPr/>
        </p:nvSpPr>
        <p:spPr>
          <a:xfrm>
            <a:off x="2928926" y="857232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8" name="27 - Ορθογώνιο"/>
          <p:cNvSpPr/>
          <p:nvPr/>
        </p:nvSpPr>
        <p:spPr>
          <a:xfrm>
            <a:off x="1428728" y="192880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30" name="29 - Ευθεία γραμμή σύνδεσης"/>
          <p:cNvCxnSpPr/>
          <p:nvPr/>
        </p:nvCxnSpPr>
        <p:spPr>
          <a:xfrm>
            <a:off x="214282" y="235743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Ορθογώνιο"/>
          <p:cNvSpPr/>
          <p:nvPr/>
        </p:nvSpPr>
        <p:spPr>
          <a:xfrm>
            <a:off x="857224" y="2285992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dirty="0"/>
          </a:p>
        </p:txBody>
      </p:sp>
      <p:sp>
        <p:nvSpPr>
          <p:cNvPr id="33" name="32 - Ορθογώνιο"/>
          <p:cNvSpPr/>
          <p:nvPr/>
        </p:nvSpPr>
        <p:spPr>
          <a:xfrm>
            <a:off x="428596" y="1643050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10</a:t>
            </a:r>
            <a:endParaRPr lang="en-US" sz="3600" dirty="0"/>
          </a:p>
        </p:txBody>
      </p:sp>
      <p:sp>
        <p:nvSpPr>
          <p:cNvPr id="34" name="33 - Ορθογώνιο"/>
          <p:cNvSpPr/>
          <p:nvPr/>
        </p:nvSpPr>
        <p:spPr>
          <a:xfrm>
            <a:off x="285720" y="2357430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10</a:t>
            </a:r>
            <a:endParaRPr lang="en-US" sz="3600" dirty="0"/>
          </a:p>
        </p:txBody>
      </p:sp>
      <p:cxnSp>
        <p:nvCxnSpPr>
          <p:cNvPr id="48" name="47 - Ευθεία γραμμή σύνδεσης"/>
          <p:cNvCxnSpPr/>
          <p:nvPr/>
        </p:nvCxnSpPr>
        <p:spPr>
          <a:xfrm rot="5400000">
            <a:off x="607191" y="1750207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- Ευθεία γραμμή σύνδεσης"/>
          <p:cNvCxnSpPr/>
          <p:nvPr/>
        </p:nvCxnSpPr>
        <p:spPr>
          <a:xfrm rot="5400000">
            <a:off x="392877" y="2536025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- Ευθεία γραμμή σύνδεσης"/>
          <p:cNvCxnSpPr/>
          <p:nvPr/>
        </p:nvCxnSpPr>
        <p:spPr>
          <a:xfrm>
            <a:off x="2071670" y="2357430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Ορθογώνιο"/>
          <p:cNvSpPr/>
          <p:nvPr/>
        </p:nvSpPr>
        <p:spPr>
          <a:xfrm>
            <a:off x="2643174" y="2214554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dirty="0"/>
          </a:p>
        </p:txBody>
      </p:sp>
      <p:sp>
        <p:nvSpPr>
          <p:cNvPr id="65" name="64 - Ορθογώνιο"/>
          <p:cNvSpPr/>
          <p:nvPr/>
        </p:nvSpPr>
        <p:spPr>
          <a:xfrm>
            <a:off x="2357422" y="171448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2143108" y="2285992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68" name="67 - Ορθογώνιο"/>
          <p:cNvSpPr/>
          <p:nvPr/>
        </p:nvSpPr>
        <p:spPr>
          <a:xfrm>
            <a:off x="2500298" y="2214554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9" name="68 - Ορθογώνιο"/>
          <p:cNvSpPr/>
          <p:nvPr/>
        </p:nvSpPr>
        <p:spPr>
          <a:xfrm>
            <a:off x="3428992" y="200024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83" name="82 - Ευθεία γραμμή σύνδεσης"/>
          <p:cNvCxnSpPr/>
          <p:nvPr/>
        </p:nvCxnSpPr>
        <p:spPr>
          <a:xfrm>
            <a:off x="4357686" y="235743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- TextBox"/>
          <p:cNvSpPr txBox="1"/>
          <p:nvPr/>
        </p:nvSpPr>
        <p:spPr>
          <a:xfrm>
            <a:off x="4500562" y="1714488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85" name="84 - Ορθογώνιο"/>
          <p:cNvSpPr/>
          <p:nvPr/>
        </p:nvSpPr>
        <p:spPr>
          <a:xfrm>
            <a:off x="4500562" y="2211165"/>
            <a:ext cx="3898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dirty="0"/>
          </a:p>
        </p:txBody>
      </p:sp>
      <p:sp>
        <p:nvSpPr>
          <p:cNvPr id="91" name="90 - Ορθογώνιο"/>
          <p:cNvSpPr/>
          <p:nvPr/>
        </p:nvSpPr>
        <p:spPr>
          <a:xfrm>
            <a:off x="0" y="0"/>
            <a:ext cx="37844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Απλοποίηση κλάσματος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8" name="37 - Ορθογώνιο"/>
          <p:cNvSpPr/>
          <p:nvPr/>
        </p:nvSpPr>
        <p:spPr>
          <a:xfrm>
            <a:off x="1428728" y="3857628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214282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TextBox"/>
          <p:cNvSpPr txBox="1"/>
          <p:nvPr/>
        </p:nvSpPr>
        <p:spPr>
          <a:xfrm>
            <a:off x="285720" y="4143380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642910" y="3643314"/>
            <a:ext cx="5517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r>
              <a:rPr lang="en-US" sz="3600" b="1" baseline="30000" dirty="0" smtClean="0"/>
              <a:t>2</a:t>
            </a:r>
            <a:endParaRPr lang="en-US" sz="3600" baseline="30000" dirty="0"/>
          </a:p>
        </p:txBody>
      </p:sp>
      <p:sp>
        <p:nvSpPr>
          <p:cNvPr id="49" name="48 - Ορθογώνιο"/>
          <p:cNvSpPr/>
          <p:nvPr/>
        </p:nvSpPr>
        <p:spPr>
          <a:xfrm>
            <a:off x="714348" y="4211429"/>
            <a:ext cx="5517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x</a:t>
            </a:r>
            <a:r>
              <a:rPr lang="en-US" sz="3600" b="1" baseline="30000" dirty="0" smtClean="0"/>
              <a:t>2</a:t>
            </a:r>
            <a:endParaRPr lang="en-US" sz="3600" baseline="30000" dirty="0"/>
          </a:p>
        </p:txBody>
      </p:sp>
      <p:cxnSp>
        <p:nvCxnSpPr>
          <p:cNvPr id="52" name="51 - Ευθεία γραμμή σύνδεσης"/>
          <p:cNvCxnSpPr/>
          <p:nvPr/>
        </p:nvCxnSpPr>
        <p:spPr>
          <a:xfrm rot="5400000">
            <a:off x="678629" y="3821909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 rot="5400000">
            <a:off x="750067" y="4393413"/>
            <a:ext cx="357190" cy="285752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- Ευθεία γραμμή σύνδεσης"/>
          <p:cNvCxnSpPr/>
          <p:nvPr/>
        </p:nvCxnSpPr>
        <p:spPr>
          <a:xfrm>
            <a:off x="2071670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TextBox"/>
          <p:cNvSpPr txBox="1"/>
          <p:nvPr/>
        </p:nvSpPr>
        <p:spPr>
          <a:xfrm>
            <a:off x="2071670" y="4143380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b="1" dirty="0"/>
          </a:p>
        </p:txBody>
      </p:sp>
      <p:sp>
        <p:nvSpPr>
          <p:cNvPr id="57" name="56 - Ορθογώνιο"/>
          <p:cNvSpPr/>
          <p:nvPr/>
        </p:nvSpPr>
        <p:spPr>
          <a:xfrm>
            <a:off x="2643174" y="3643314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58" name="57 - Ορθογώνιο"/>
          <p:cNvSpPr/>
          <p:nvPr/>
        </p:nvSpPr>
        <p:spPr>
          <a:xfrm>
            <a:off x="2643174" y="421481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dirty="0" smtClean="0"/>
              <a:t>1</a:t>
            </a:r>
            <a:endParaRPr lang="en-US" sz="3600" dirty="0"/>
          </a:p>
        </p:txBody>
      </p:sp>
      <p:sp>
        <p:nvSpPr>
          <p:cNvPr id="59" name="58 - Ορθογώνιο"/>
          <p:cNvSpPr/>
          <p:nvPr/>
        </p:nvSpPr>
        <p:spPr>
          <a:xfrm>
            <a:off x="2428860" y="4143380"/>
            <a:ext cx="2760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baseline="30000" dirty="0" smtClean="0"/>
              <a:t>.</a:t>
            </a:r>
            <a:endParaRPr lang="en-US" sz="4000" dirty="0"/>
          </a:p>
        </p:txBody>
      </p:sp>
      <p:sp>
        <p:nvSpPr>
          <p:cNvPr id="60" name="59 - Ορθογώνιο"/>
          <p:cNvSpPr/>
          <p:nvPr/>
        </p:nvSpPr>
        <p:spPr>
          <a:xfrm>
            <a:off x="3428992" y="378619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70" name="69 - Ευθεία γραμμή σύνδεσης"/>
          <p:cNvCxnSpPr/>
          <p:nvPr/>
        </p:nvCxnSpPr>
        <p:spPr>
          <a:xfrm>
            <a:off x="4071934" y="4286256"/>
            <a:ext cx="1088145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- TextBox"/>
          <p:cNvSpPr txBox="1"/>
          <p:nvPr/>
        </p:nvSpPr>
        <p:spPr>
          <a:xfrm>
            <a:off x="4214810" y="364331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</a:t>
            </a:r>
            <a:endParaRPr lang="en-US" sz="4000" b="1" dirty="0"/>
          </a:p>
        </p:txBody>
      </p:sp>
      <p:sp>
        <p:nvSpPr>
          <p:cNvPr id="72" name="71 - Ορθογώνιο"/>
          <p:cNvSpPr/>
          <p:nvPr/>
        </p:nvSpPr>
        <p:spPr>
          <a:xfrm>
            <a:off x="4214810" y="4139991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dirty="0"/>
          </a:p>
        </p:txBody>
      </p:sp>
      <p:cxnSp>
        <p:nvCxnSpPr>
          <p:cNvPr id="77" name="76 - Ευθεία γραμμή σύνδεσης"/>
          <p:cNvCxnSpPr/>
          <p:nvPr/>
        </p:nvCxnSpPr>
        <p:spPr>
          <a:xfrm>
            <a:off x="285720" y="6000768"/>
            <a:ext cx="2214578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77 - TextBox"/>
          <p:cNvSpPr txBox="1"/>
          <p:nvPr/>
        </p:nvSpPr>
        <p:spPr>
          <a:xfrm>
            <a:off x="214282" y="5429264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79" name="78 - Ορθογώνιο"/>
          <p:cNvSpPr/>
          <p:nvPr/>
        </p:nvSpPr>
        <p:spPr>
          <a:xfrm>
            <a:off x="642910" y="5425875"/>
            <a:ext cx="14766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/>
              <a:t>(x</a:t>
            </a:r>
            <a:r>
              <a:rPr lang="el-GR" sz="3600" b="1" baseline="30000" dirty="0" smtClean="0"/>
              <a:t>2</a:t>
            </a:r>
            <a:r>
              <a:rPr lang="en-US" sz="3600" b="1" baseline="30000" dirty="0" smtClean="0"/>
              <a:t> </a:t>
            </a:r>
            <a:r>
              <a:rPr lang="en-US" sz="3600" b="1" dirty="0" smtClean="0"/>
              <a:t> +2)</a:t>
            </a:r>
            <a:endParaRPr lang="en-US" sz="3600" baseline="30000" dirty="0"/>
          </a:p>
        </p:txBody>
      </p:sp>
      <p:sp>
        <p:nvSpPr>
          <p:cNvPr id="80" name="79 - Ορθογώνιο"/>
          <p:cNvSpPr/>
          <p:nvPr/>
        </p:nvSpPr>
        <p:spPr>
          <a:xfrm>
            <a:off x="428596" y="6068817"/>
            <a:ext cx="20717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5</a:t>
            </a:r>
            <a:r>
              <a:rPr lang="en-US" sz="3600" b="1" dirty="0" smtClean="0"/>
              <a:t>(x</a:t>
            </a:r>
            <a:r>
              <a:rPr lang="en-US" sz="3600" b="1" baseline="30000" dirty="0" smtClean="0"/>
              <a:t>2</a:t>
            </a:r>
            <a:r>
              <a:rPr lang="en-US" sz="3600" b="1" dirty="0" smtClean="0"/>
              <a:t> +2)</a:t>
            </a:r>
            <a:endParaRPr lang="en-US" sz="3600" baseline="30000" dirty="0"/>
          </a:p>
        </p:txBody>
      </p:sp>
      <p:cxnSp>
        <p:nvCxnSpPr>
          <p:cNvPr id="82" name="81 - Ευθεία γραμμή σύνδεσης"/>
          <p:cNvCxnSpPr/>
          <p:nvPr/>
        </p:nvCxnSpPr>
        <p:spPr>
          <a:xfrm rot="10800000" flipV="1">
            <a:off x="785786" y="6215082"/>
            <a:ext cx="1285884" cy="357190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- Ευθεία γραμμή σύνδεσης"/>
          <p:cNvCxnSpPr/>
          <p:nvPr/>
        </p:nvCxnSpPr>
        <p:spPr>
          <a:xfrm rot="10800000" flipV="1">
            <a:off x="714348" y="5572140"/>
            <a:ext cx="1214446" cy="366714"/>
          </a:xfrm>
          <a:prstGeom prst="line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- Ορθογώνιο"/>
          <p:cNvSpPr/>
          <p:nvPr/>
        </p:nvSpPr>
        <p:spPr>
          <a:xfrm>
            <a:off x="2643174" y="557214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93" name="92 - Ευθεία γραμμή σύνδεσης"/>
          <p:cNvCxnSpPr/>
          <p:nvPr/>
        </p:nvCxnSpPr>
        <p:spPr>
          <a:xfrm flipV="1">
            <a:off x="3588412" y="5929330"/>
            <a:ext cx="626398" cy="338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93 - TextBox"/>
          <p:cNvSpPr txBox="1"/>
          <p:nvPr/>
        </p:nvSpPr>
        <p:spPr>
          <a:xfrm>
            <a:off x="3516974" y="5361215"/>
            <a:ext cx="460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b="1" dirty="0"/>
          </a:p>
        </p:txBody>
      </p:sp>
      <p:sp>
        <p:nvSpPr>
          <p:cNvPr id="96" name="95 - Ορθογώνιο"/>
          <p:cNvSpPr/>
          <p:nvPr/>
        </p:nvSpPr>
        <p:spPr>
          <a:xfrm>
            <a:off x="3588412" y="6000768"/>
            <a:ext cx="20717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/>
              <a:t>5</a:t>
            </a:r>
            <a:endParaRPr lang="en-US" sz="3600" baseline="300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28" grpId="0"/>
      <p:bldP spid="32" grpId="0"/>
      <p:bldP spid="33" grpId="0"/>
      <p:bldP spid="34" grpId="0"/>
      <p:bldP spid="64" grpId="0"/>
      <p:bldP spid="65" grpId="0"/>
      <p:bldP spid="66" grpId="0"/>
      <p:bldP spid="68" grpId="0"/>
      <p:bldP spid="69" grpId="0"/>
      <p:bldP spid="84" grpId="0"/>
      <p:bldP spid="85" grpId="0"/>
      <p:bldP spid="38" grpId="0"/>
      <p:bldP spid="44" grpId="0"/>
      <p:bldP spid="47" grpId="0"/>
      <p:bldP spid="49" grpId="0"/>
      <p:bldP spid="55" grpId="0"/>
      <p:bldP spid="57" grpId="0"/>
      <p:bldP spid="58" grpId="0"/>
      <p:bldP spid="59" grpId="0"/>
      <p:bldP spid="60" grpId="0"/>
      <p:bldP spid="71" grpId="0"/>
      <p:bldP spid="72" grpId="0"/>
      <p:bldP spid="78" grpId="0"/>
      <p:bldP spid="79" grpId="0"/>
      <p:bldP spid="80" grpId="0"/>
      <p:bldP spid="92" grpId="0"/>
      <p:bldP spid="94" grpId="0"/>
      <p:bldP spid="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>
            <a:off x="214282" y="200024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TextBox"/>
          <p:cNvSpPr txBox="1"/>
          <p:nvPr/>
        </p:nvSpPr>
        <p:spPr>
          <a:xfrm>
            <a:off x="285720" y="135729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21" name="20 - Ορθογώνιο"/>
          <p:cNvSpPr/>
          <p:nvPr/>
        </p:nvSpPr>
        <p:spPr>
          <a:xfrm>
            <a:off x="357158" y="19288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12" name="11 - TextBox"/>
          <p:cNvSpPr txBox="1"/>
          <p:nvPr/>
        </p:nvSpPr>
        <p:spPr>
          <a:xfrm>
            <a:off x="500034" y="0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tx2">
                    <a:lumMod val="75000"/>
                  </a:schemeClr>
                </a:solidFill>
              </a:rPr>
              <a:t>Πολλαπλασιασμός μεταξύ κλασμάτων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13 - Ορθογώνιο"/>
          <p:cNvSpPr/>
          <p:nvPr/>
        </p:nvSpPr>
        <p:spPr>
          <a:xfrm>
            <a:off x="2143108" y="157161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0" y="571480"/>
            <a:ext cx="20654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i="1" u="sng" dirty="0" smtClean="0"/>
              <a:t>παραδείγματα</a:t>
            </a:r>
            <a:endParaRPr lang="en-US" sz="2400" i="1" u="sng" dirty="0"/>
          </a:p>
        </p:txBody>
      </p:sp>
      <p:sp>
        <p:nvSpPr>
          <p:cNvPr id="22" name="21 - Ορθογώνιο"/>
          <p:cNvSpPr/>
          <p:nvPr/>
        </p:nvSpPr>
        <p:spPr>
          <a:xfrm>
            <a:off x="928662" y="157161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23" name="22 - Ευθεία γραμμή σύνδεσης"/>
          <p:cNvCxnSpPr/>
          <p:nvPr/>
        </p:nvCxnSpPr>
        <p:spPr>
          <a:xfrm>
            <a:off x="1214414" y="2000240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1285852" y="135729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25" name="24 - Ορθογώνιο"/>
          <p:cNvSpPr/>
          <p:nvPr/>
        </p:nvSpPr>
        <p:spPr>
          <a:xfrm>
            <a:off x="1357290" y="19288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cxnSp>
        <p:nvCxnSpPr>
          <p:cNvPr id="26" name="25 - Ευθεία γραμμή σύνδεσης"/>
          <p:cNvCxnSpPr/>
          <p:nvPr/>
        </p:nvCxnSpPr>
        <p:spPr>
          <a:xfrm>
            <a:off x="2714612" y="2000240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2714612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32" name="31 - Ορθογώνιο"/>
          <p:cNvSpPr/>
          <p:nvPr/>
        </p:nvSpPr>
        <p:spPr>
          <a:xfrm>
            <a:off x="3071802" y="1285860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33" name="32 - TextBox"/>
          <p:cNvSpPr txBox="1"/>
          <p:nvPr/>
        </p:nvSpPr>
        <p:spPr>
          <a:xfrm>
            <a:off x="3357554" y="128586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35" name="34 - Ορθογώνιο"/>
          <p:cNvSpPr/>
          <p:nvPr/>
        </p:nvSpPr>
        <p:spPr>
          <a:xfrm>
            <a:off x="2786050" y="200024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4</a:t>
            </a:r>
            <a:endParaRPr lang="en-US" sz="40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3143240" y="1955061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39" name="38 - Ορθογώνιο"/>
          <p:cNvSpPr/>
          <p:nvPr/>
        </p:nvSpPr>
        <p:spPr>
          <a:xfrm>
            <a:off x="3428992" y="192880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3</a:t>
            </a:r>
            <a:endParaRPr lang="en-US" sz="4000" dirty="0"/>
          </a:p>
        </p:txBody>
      </p:sp>
      <p:sp>
        <p:nvSpPr>
          <p:cNvPr id="40" name="39 - Ορθογώνιο"/>
          <p:cNvSpPr/>
          <p:nvPr/>
        </p:nvSpPr>
        <p:spPr>
          <a:xfrm>
            <a:off x="4286248" y="157161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5072066" y="1928802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- TextBox"/>
          <p:cNvSpPr txBox="1"/>
          <p:nvPr/>
        </p:nvSpPr>
        <p:spPr>
          <a:xfrm>
            <a:off x="5143504" y="2000240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12</a:t>
            </a:r>
            <a:endParaRPr lang="en-US" sz="4000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5214942" y="135729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30</a:t>
            </a:r>
            <a:endParaRPr lang="en-US" sz="4000" b="1" dirty="0"/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785786" y="421481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TextBox"/>
          <p:cNvSpPr txBox="1"/>
          <p:nvPr/>
        </p:nvSpPr>
        <p:spPr>
          <a:xfrm>
            <a:off x="714348" y="3571876"/>
            <a:ext cx="7858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-</a:t>
            </a:r>
            <a:r>
              <a:rPr lang="el-GR" sz="4000" b="1" dirty="0" smtClean="0"/>
              <a:t>6</a:t>
            </a:r>
            <a:endParaRPr lang="en-US" sz="4000" b="1" dirty="0"/>
          </a:p>
        </p:txBody>
      </p:sp>
      <p:sp>
        <p:nvSpPr>
          <p:cNvPr id="60" name="59 - Ορθογώνιο"/>
          <p:cNvSpPr/>
          <p:nvPr/>
        </p:nvSpPr>
        <p:spPr>
          <a:xfrm>
            <a:off x="928662" y="4143380"/>
            <a:ext cx="4876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α</a:t>
            </a:r>
            <a:endParaRPr lang="en-US" sz="4000" dirty="0"/>
          </a:p>
        </p:txBody>
      </p:sp>
      <p:sp>
        <p:nvSpPr>
          <p:cNvPr id="61" name="60 - Ορθογώνιο"/>
          <p:cNvSpPr/>
          <p:nvPr/>
        </p:nvSpPr>
        <p:spPr>
          <a:xfrm>
            <a:off x="2571736" y="371475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62" name="61 - Ορθογώνιο"/>
          <p:cNvSpPr/>
          <p:nvPr/>
        </p:nvSpPr>
        <p:spPr>
          <a:xfrm>
            <a:off x="1500166" y="3786190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63" name="62 - Ευθεία γραμμή σύνδεσης"/>
          <p:cNvCxnSpPr/>
          <p:nvPr/>
        </p:nvCxnSpPr>
        <p:spPr>
          <a:xfrm>
            <a:off x="1785918" y="4214818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TextBox"/>
          <p:cNvSpPr txBox="1"/>
          <p:nvPr/>
        </p:nvSpPr>
        <p:spPr>
          <a:xfrm>
            <a:off x="1714480" y="3578370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-</a:t>
            </a:r>
            <a:r>
              <a:rPr lang="el-GR" sz="4000" b="1" dirty="0" smtClean="0"/>
              <a:t>2</a:t>
            </a:r>
            <a:endParaRPr lang="en-US" sz="4000" b="1" dirty="0"/>
          </a:p>
        </p:txBody>
      </p:sp>
      <p:sp>
        <p:nvSpPr>
          <p:cNvPr id="65" name="64 - Ορθογώνιο"/>
          <p:cNvSpPr/>
          <p:nvPr/>
        </p:nvSpPr>
        <p:spPr>
          <a:xfrm>
            <a:off x="1928794" y="4143380"/>
            <a:ext cx="465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β</a:t>
            </a:r>
            <a:endParaRPr lang="en-US" sz="4000" dirty="0"/>
          </a:p>
        </p:txBody>
      </p:sp>
      <p:cxnSp>
        <p:nvCxnSpPr>
          <p:cNvPr id="66" name="65 - Ευθεία γραμμή σύνδεσης"/>
          <p:cNvCxnSpPr>
            <a:endCxn id="73" idx="1"/>
          </p:cNvCxnSpPr>
          <p:nvPr/>
        </p:nvCxnSpPr>
        <p:spPr>
          <a:xfrm flipV="1">
            <a:off x="3143240" y="4140133"/>
            <a:ext cx="1714512" cy="324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- TextBox"/>
          <p:cNvSpPr txBox="1"/>
          <p:nvPr/>
        </p:nvSpPr>
        <p:spPr>
          <a:xfrm>
            <a:off x="3143240" y="3500438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-6</a:t>
            </a:r>
            <a:endParaRPr lang="en-US" sz="4000" b="1" dirty="0"/>
          </a:p>
        </p:txBody>
      </p:sp>
      <p:sp>
        <p:nvSpPr>
          <p:cNvPr id="68" name="67 - Ορθογώνιο"/>
          <p:cNvSpPr/>
          <p:nvPr/>
        </p:nvSpPr>
        <p:spPr>
          <a:xfrm>
            <a:off x="3643306" y="3500438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69" name="68 - TextBox"/>
          <p:cNvSpPr txBox="1"/>
          <p:nvPr/>
        </p:nvSpPr>
        <p:spPr>
          <a:xfrm>
            <a:off x="3786182" y="3500438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(-2)</a:t>
            </a:r>
            <a:endParaRPr lang="en-US" sz="4000" b="1" dirty="0"/>
          </a:p>
        </p:txBody>
      </p:sp>
      <p:sp>
        <p:nvSpPr>
          <p:cNvPr id="70" name="69 - Ορθογώνιο"/>
          <p:cNvSpPr/>
          <p:nvPr/>
        </p:nvSpPr>
        <p:spPr>
          <a:xfrm>
            <a:off x="3357554" y="4214818"/>
            <a:ext cx="4876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α</a:t>
            </a:r>
            <a:endParaRPr lang="en-US" sz="4000" dirty="0"/>
          </a:p>
        </p:txBody>
      </p:sp>
      <p:sp>
        <p:nvSpPr>
          <p:cNvPr id="71" name="70 - Ορθογώνιο"/>
          <p:cNvSpPr/>
          <p:nvPr/>
        </p:nvSpPr>
        <p:spPr>
          <a:xfrm>
            <a:off x="3714744" y="4169639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72" name="71 - Ορθογώνιο"/>
          <p:cNvSpPr/>
          <p:nvPr/>
        </p:nvSpPr>
        <p:spPr>
          <a:xfrm>
            <a:off x="4000496" y="4143380"/>
            <a:ext cx="4651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β</a:t>
            </a:r>
            <a:endParaRPr lang="en-US" sz="4000" dirty="0"/>
          </a:p>
        </p:txBody>
      </p:sp>
      <p:sp>
        <p:nvSpPr>
          <p:cNvPr id="73" name="72 - Ορθογώνιο"/>
          <p:cNvSpPr/>
          <p:nvPr/>
        </p:nvSpPr>
        <p:spPr>
          <a:xfrm>
            <a:off x="4857752" y="3786190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74" name="73 - Ευθεία γραμμή σύνδεσης"/>
          <p:cNvCxnSpPr/>
          <p:nvPr/>
        </p:nvCxnSpPr>
        <p:spPr>
          <a:xfrm>
            <a:off x="5643570" y="4143380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74 - TextBox"/>
          <p:cNvSpPr txBox="1"/>
          <p:nvPr/>
        </p:nvSpPr>
        <p:spPr>
          <a:xfrm>
            <a:off x="5715008" y="4214818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err="1" smtClean="0"/>
              <a:t>αβ</a:t>
            </a:r>
            <a:endParaRPr lang="en-US" sz="4000" b="1" dirty="0"/>
          </a:p>
        </p:txBody>
      </p:sp>
      <p:sp>
        <p:nvSpPr>
          <p:cNvPr id="76" name="75 - TextBox"/>
          <p:cNvSpPr txBox="1"/>
          <p:nvPr/>
        </p:nvSpPr>
        <p:spPr>
          <a:xfrm>
            <a:off x="5572132" y="3571876"/>
            <a:ext cx="1214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+12</a:t>
            </a:r>
            <a:endParaRPr lang="en-US" sz="4000" b="1" dirty="0"/>
          </a:p>
        </p:txBody>
      </p:sp>
      <p:cxnSp>
        <p:nvCxnSpPr>
          <p:cNvPr id="90" name="89 - Ευθεία γραμμή σύνδεσης"/>
          <p:cNvCxnSpPr/>
          <p:nvPr/>
        </p:nvCxnSpPr>
        <p:spPr>
          <a:xfrm>
            <a:off x="2714612" y="621508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90 - TextBox"/>
          <p:cNvSpPr txBox="1"/>
          <p:nvPr/>
        </p:nvSpPr>
        <p:spPr>
          <a:xfrm>
            <a:off x="2786050" y="55721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92" name="91 - Ορθογώνιο"/>
          <p:cNvSpPr/>
          <p:nvPr/>
        </p:nvSpPr>
        <p:spPr>
          <a:xfrm>
            <a:off x="2857488" y="6143644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10</a:t>
            </a:r>
            <a:endParaRPr lang="en-US" sz="4000" dirty="0"/>
          </a:p>
        </p:txBody>
      </p:sp>
      <p:sp>
        <p:nvSpPr>
          <p:cNvPr id="93" name="92 - Ορθογώνιο"/>
          <p:cNvSpPr/>
          <p:nvPr/>
        </p:nvSpPr>
        <p:spPr>
          <a:xfrm>
            <a:off x="4643438" y="578645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sp>
        <p:nvSpPr>
          <p:cNvPr id="94" name="93 - Ορθογώνιο"/>
          <p:cNvSpPr/>
          <p:nvPr/>
        </p:nvSpPr>
        <p:spPr>
          <a:xfrm>
            <a:off x="3428992" y="5786454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cxnSp>
        <p:nvCxnSpPr>
          <p:cNvPr id="95" name="94 - Ευθεία γραμμή σύνδεσης"/>
          <p:cNvCxnSpPr/>
          <p:nvPr/>
        </p:nvCxnSpPr>
        <p:spPr>
          <a:xfrm>
            <a:off x="3714744" y="6215082"/>
            <a:ext cx="642942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95 - TextBox"/>
          <p:cNvSpPr txBox="1"/>
          <p:nvPr/>
        </p:nvSpPr>
        <p:spPr>
          <a:xfrm>
            <a:off x="3786182" y="5572140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</a:t>
            </a:r>
            <a:endParaRPr lang="en-US" sz="4000" b="1" dirty="0"/>
          </a:p>
        </p:txBody>
      </p:sp>
      <p:sp>
        <p:nvSpPr>
          <p:cNvPr id="97" name="96 - Ορθογώνιο"/>
          <p:cNvSpPr/>
          <p:nvPr/>
        </p:nvSpPr>
        <p:spPr>
          <a:xfrm>
            <a:off x="3857620" y="614364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2</a:t>
            </a:r>
            <a:endParaRPr lang="en-US" sz="4000" dirty="0"/>
          </a:p>
        </p:txBody>
      </p:sp>
      <p:cxnSp>
        <p:nvCxnSpPr>
          <p:cNvPr id="98" name="97 - Ευθεία γραμμή σύνδεσης"/>
          <p:cNvCxnSpPr/>
          <p:nvPr/>
        </p:nvCxnSpPr>
        <p:spPr>
          <a:xfrm>
            <a:off x="5214942" y="6215082"/>
            <a:ext cx="142876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- TextBox"/>
          <p:cNvSpPr txBox="1"/>
          <p:nvPr/>
        </p:nvSpPr>
        <p:spPr>
          <a:xfrm>
            <a:off x="5214942" y="550070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x</a:t>
            </a:r>
            <a:endParaRPr lang="en-US" sz="4000" b="1" dirty="0"/>
          </a:p>
        </p:txBody>
      </p:sp>
      <p:sp>
        <p:nvSpPr>
          <p:cNvPr id="100" name="99 - Ορθογώνιο"/>
          <p:cNvSpPr/>
          <p:nvPr/>
        </p:nvSpPr>
        <p:spPr>
          <a:xfrm>
            <a:off x="5572132" y="5500702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101" name="100 - TextBox"/>
          <p:cNvSpPr txBox="1"/>
          <p:nvPr/>
        </p:nvSpPr>
        <p:spPr>
          <a:xfrm>
            <a:off x="5857884" y="5500702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/>
              <a:t>5</a:t>
            </a:r>
            <a:endParaRPr lang="en-US" sz="4000" b="1" dirty="0"/>
          </a:p>
        </p:txBody>
      </p:sp>
      <p:sp>
        <p:nvSpPr>
          <p:cNvPr id="102" name="101 - Ορθογώνιο"/>
          <p:cNvSpPr/>
          <p:nvPr/>
        </p:nvSpPr>
        <p:spPr>
          <a:xfrm>
            <a:off x="5072066" y="6143644"/>
            <a:ext cx="7040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10</a:t>
            </a:r>
            <a:endParaRPr lang="en-US" sz="4000" dirty="0"/>
          </a:p>
        </p:txBody>
      </p:sp>
      <p:sp>
        <p:nvSpPr>
          <p:cNvPr id="103" name="102 - Ορθογώνιο"/>
          <p:cNvSpPr/>
          <p:nvPr/>
        </p:nvSpPr>
        <p:spPr>
          <a:xfrm>
            <a:off x="5643570" y="6169903"/>
            <a:ext cx="2936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800" b="1" baseline="30000" dirty="0" smtClean="0"/>
              <a:t>.</a:t>
            </a:r>
            <a:endParaRPr lang="en-US" sz="4800" dirty="0"/>
          </a:p>
        </p:txBody>
      </p:sp>
      <p:sp>
        <p:nvSpPr>
          <p:cNvPr id="104" name="103 - Ορθογώνιο"/>
          <p:cNvSpPr/>
          <p:nvPr/>
        </p:nvSpPr>
        <p:spPr>
          <a:xfrm>
            <a:off x="5929322" y="6143644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2</a:t>
            </a:r>
            <a:endParaRPr lang="en-US" sz="4000" dirty="0"/>
          </a:p>
        </p:txBody>
      </p:sp>
      <p:sp>
        <p:nvSpPr>
          <p:cNvPr id="105" name="104 - Ορθογώνιο"/>
          <p:cNvSpPr/>
          <p:nvPr/>
        </p:nvSpPr>
        <p:spPr>
          <a:xfrm>
            <a:off x="6786578" y="5786454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4000" b="1" dirty="0" smtClean="0"/>
              <a:t>= </a:t>
            </a:r>
            <a:endParaRPr lang="en-US" sz="4000" dirty="0"/>
          </a:p>
        </p:txBody>
      </p:sp>
      <p:cxnSp>
        <p:nvCxnSpPr>
          <p:cNvPr id="106" name="105 - Ευθεία γραμμή σύνδεσης"/>
          <p:cNvCxnSpPr/>
          <p:nvPr/>
        </p:nvCxnSpPr>
        <p:spPr>
          <a:xfrm>
            <a:off x="7572396" y="6143644"/>
            <a:ext cx="928694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106 - TextBox"/>
          <p:cNvSpPr txBox="1"/>
          <p:nvPr/>
        </p:nvSpPr>
        <p:spPr>
          <a:xfrm>
            <a:off x="7643834" y="6215082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20</a:t>
            </a:r>
            <a:endParaRPr lang="en-US" sz="4000" b="1" dirty="0"/>
          </a:p>
        </p:txBody>
      </p:sp>
      <p:sp>
        <p:nvSpPr>
          <p:cNvPr id="108" name="107 - TextBox"/>
          <p:cNvSpPr txBox="1"/>
          <p:nvPr/>
        </p:nvSpPr>
        <p:spPr>
          <a:xfrm>
            <a:off x="7715272" y="557214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5x</a:t>
            </a:r>
            <a:endParaRPr lang="en-US" sz="4000" b="1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4" grpId="0"/>
      <p:bldP spid="22" grpId="0"/>
      <p:bldP spid="24" grpId="0"/>
      <p:bldP spid="25" grpId="0"/>
      <p:bldP spid="31" grpId="0"/>
      <p:bldP spid="32" grpId="0"/>
      <p:bldP spid="33" grpId="0"/>
      <p:bldP spid="35" grpId="0"/>
      <p:bldP spid="37" grpId="0"/>
      <p:bldP spid="39" grpId="0"/>
      <p:bldP spid="40" grpId="0"/>
      <p:bldP spid="45" grpId="0"/>
      <p:bldP spid="46" grpId="0"/>
      <p:bldP spid="48" grpId="0"/>
      <p:bldP spid="60" grpId="0"/>
      <p:bldP spid="61" grpId="0"/>
      <p:bldP spid="62" grpId="0"/>
      <p:bldP spid="64" grpId="0"/>
      <p:bldP spid="65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5" grpId="0"/>
      <p:bldP spid="76" grpId="0"/>
      <p:bldP spid="91" grpId="0"/>
      <p:bldP spid="92" grpId="0"/>
      <p:bldP spid="93" grpId="0"/>
      <p:bldP spid="94" grpId="0"/>
      <p:bldP spid="96" grpId="0"/>
      <p:bldP spid="97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7" grpId="0"/>
      <p:bldP spid="108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2591</TotalTime>
  <Words>2247</Words>
  <PresentationFormat>Προβολή στην οθόνη (4:3)</PresentationFormat>
  <Paragraphs>784</Paragraphs>
  <Slides>39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39</vt:i4>
      </vt:variant>
    </vt:vector>
  </HeadingPairs>
  <TitlesOfParts>
    <vt:vector size="40" baseType="lpstr">
      <vt:lpstr>Θέμα του Office</vt:lpstr>
      <vt:lpstr>ΠΡΟΣΗΜΑ</vt:lpstr>
      <vt:lpstr>ΠΡΟΣΗΜΑ</vt:lpstr>
      <vt:lpstr>ΠΡΟΣΗΜΑ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  <vt:lpstr>Διαφάνεια 38</vt:lpstr>
      <vt:lpstr>Διαφάνεια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ΠΡΟΣΗΜΑ</dc:title>
  <dc:creator>Panorea</dc:creator>
  <cp:lastModifiedBy>Panorea</cp:lastModifiedBy>
  <cp:revision>451</cp:revision>
  <dcterms:created xsi:type="dcterms:W3CDTF">2020-10-08T14:56:44Z</dcterms:created>
  <dcterms:modified xsi:type="dcterms:W3CDTF">2021-01-21T08:01:13Z</dcterms:modified>
</cp:coreProperties>
</file>