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87" r:id="rId3"/>
    <p:sldId id="388" r:id="rId4"/>
    <p:sldId id="390" r:id="rId5"/>
    <p:sldId id="410" r:id="rId6"/>
    <p:sldId id="417" r:id="rId7"/>
    <p:sldId id="418" r:id="rId8"/>
    <p:sldId id="419" r:id="rId9"/>
    <p:sldId id="420" r:id="rId10"/>
    <p:sldId id="413" r:id="rId11"/>
    <p:sldId id="414" r:id="rId12"/>
    <p:sldId id="415" r:id="rId13"/>
    <p:sldId id="411" r:id="rId14"/>
    <p:sldId id="416" r:id="rId15"/>
    <p:sldId id="421" r:id="rId16"/>
    <p:sldId id="422" r:id="rId17"/>
    <p:sldId id="423" r:id="rId18"/>
    <p:sldId id="424" r:id="rId19"/>
    <p:sldId id="425" r:id="rId20"/>
    <p:sldId id="407" r:id="rId21"/>
    <p:sldId id="426" r:id="rId22"/>
    <p:sldId id="427" r:id="rId23"/>
    <p:sldId id="428" r:id="rId24"/>
    <p:sldId id="433" r:id="rId25"/>
    <p:sldId id="434" r:id="rId26"/>
    <p:sldId id="435" r:id="rId27"/>
    <p:sldId id="431" r:id="rId28"/>
    <p:sldId id="432" r:id="rId29"/>
    <p:sldId id="430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07"/>
    <a:srgbClr val="851775"/>
    <a:srgbClr val="8F0D8F"/>
    <a:srgbClr val="F5DF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87" autoAdjust="0"/>
    <p:restoredTop sz="86380" autoAdjust="0"/>
  </p:normalViewPr>
  <p:slideViewPr>
    <p:cSldViewPr>
      <p:cViewPr varScale="1">
        <p:scale>
          <a:sx n="63" d="100"/>
          <a:sy n="63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ΕΦΑΠΤΟΜΕΝΗ ΓΩΝΙΑΣ</a:t>
            </a:r>
            <a:endParaRPr lang="en-US" dirty="0"/>
          </a:p>
        </p:txBody>
      </p:sp>
      <p:sp>
        <p:nvSpPr>
          <p:cNvPr id="3" name="2 - Ισοσκελές τρίγωνο"/>
          <p:cNvSpPr/>
          <p:nvPr/>
        </p:nvSpPr>
        <p:spPr>
          <a:xfrm>
            <a:off x="0" y="371472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Ελεύθερη σχεδίαση"/>
          <p:cNvSpPr/>
          <p:nvPr/>
        </p:nvSpPr>
        <p:spPr>
          <a:xfrm>
            <a:off x="2071670" y="6640658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smtClean="0">
                <a:solidFill>
                  <a:srgbClr val="FF0000"/>
                </a:solidFill>
              </a:rPr>
              <a:t>Εφαπτομένη (εφ) </a:t>
            </a:r>
            <a:r>
              <a:rPr lang="el-GR" sz="3200" b="1" dirty="0" smtClean="0">
                <a:solidFill>
                  <a:srgbClr val="FF0000"/>
                </a:solidFill>
              </a:rPr>
              <a:t>οξείας γωνίας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9215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</a:t>
            </a:r>
            <a:r>
              <a:rPr lang="el-GR" sz="2400" b="1" dirty="0" smtClean="0"/>
              <a:t>οποιαδήποτε γωνία </a:t>
            </a:r>
            <a:r>
              <a:rPr lang="el-GR" sz="2400" dirty="0" smtClean="0"/>
              <a:t>…αντιστοιχεί ένας αριθμός που λέγεται </a:t>
            </a:r>
            <a:r>
              <a:rPr lang="el-GR" sz="2400" b="1" dirty="0" smtClean="0"/>
              <a:t>εφαπτομένη αυτής της γωνίας (ή κλίση της γωνίας</a:t>
            </a:r>
            <a:r>
              <a:rPr lang="el-GR" sz="2400" dirty="0" smtClean="0"/>
              <a:t>)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500166" y="2643182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θ  έχει εφαπτομένη    (ή κλίση)   την </a:t>
            </a:r>
            <a:r>
              <a:rPr lang="el-GR" sz="2400" b="1" dirty="0" err="1" smtClean="0"/>
              <a:t>εφθ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000100" y="4572008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Γ  έχει εφαπτομένη    (ή κλίση)   την </a:t>
            </a:r>
            <a:r>
              <a:rPr lang="el-GR" sz="2400" b="1" dirty="0" err="1" smtClean="0"/>
              <a:t>εφΓ</a:t>
            </a:r>
            <a:endParaRPr lang="en-US" sz="2400" b="1" dirty="0"/>
          </a:p>
        </p:txBody>
      </p:sp>
      <p:grpSp>
        <p:nvGrpSpPr>
          <p:cNvPr id="22" name="21 - Ομάδα"/>
          <p:cNvGrpSpPr/>
          <p:nvPr/>
        </p:nvGrpSpPr>
        <p:grpSpPr>
          <a:xfrm>
            <a:off x="3786182" y="4500570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21 - Ομάδα"/>
          <p:cNvGrpSpPr/>
          <p:nvPr/>
        </p:nvGrpSpPr>
        <p:grpSpPr>
          <a:xfrm>
            <a:off x="5000628" y="4929198"/>
            <a:ext cx="214314" cy="142876"/>
            <a:chOff x="6286512" y="3000372"/>
            <a:chExt cx="214314" cy="142876"/>
          </a:xfrm>
        </p:grpSpPr>
        <p:cxnSp>
          <p:nvCxnSpPr>
            <p:cNvPr id="28" name="2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Εφαπτομένη (εφ) οξείας γωνίας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571472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εφθ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500694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εφΓ</a:t>
            </a:r>
            <a:endParaRPr lang="en-US" sz="2400" b="1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5929322" y="1428736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εφαπτομένη της γωνίας θ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4643438" y="4071942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εφαπτομένη της γωνίας Γ</a:t>
            </a:r>
            <a:endParaRPr lang="en-US" dirty="0"/>
          </a:p>
        </p:txBody>
      </p:sp>
      <p:grpSp>
        <p:nvGrpSpPr>
          <p:cNvPr id="20" name="19 - Ομάδα"/>
          <p:cNvGrpSpPr/>
          <p:nvPr/>
        </p:nvGrpSpPr>
        <p:grpSpPr>
          <a:xfrm>
            <a:off x="8001024" y="4000504"/>
            <a:ext cx="214314" cy="142876"/>
            <a:chOff x="6286512" y="3000372"/>
            <a:chExt cx="214314" cy="1428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Εφαπτομένη (εφ) οξείας γωνίας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571472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εφ50</a:t>
            </a:r>
            <a:r>
              <a:rPr lang="el-GR" sz="2400" b="1" baseline="30000" dirty="0" smtClean="0"/>
              <a:t>ο</a:t>
            </a:r>
            <a:endParaRPr lang="en-US" sz="2400" b="1" baseline="30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500694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εφ35</a:t>
            </a:r>
            <a:r>
              <a:rPr lang="el-GR" sz="2400" b="1" baseline="30000" dirty="0" smtClean="0"/>
              <a:t>ο</a:t>
            </a:r>
            <a:endParaRPr lang="en-US" sz="24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εφαπτομένη γωνίας 50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5143504" y="4000504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εφαπτομένη των 35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Εφαπτομένη (εφ) οξείας γωνίας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78579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εφαπτομένη μιας οξείας γωνίας Β  θα είναι: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8429652" y="71435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Β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321468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κάθετη πλευρά της γωνίας  Β</a:t>
            </a:r>
            <a:endParaRPr lang="en-US" dirty="0"/>
          </a:p>
        </p:txBody>
      </p:sp>
      <p:grpSp>
        <p:nvGrpSpPr>
          <p:cNvPr id="39" name="38 - Ομάδα"/>
          <p:cNvGrpSpPr/>
          <p:nvPr/>
        </p:nvGrpSpPr>
        <p:grpSpPr>
          <a:xfrm>
            <a:off x="7000892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- Ομάδα"/>
          <p:cNvGrpSpPr/>
          <p:nvPr/>
        </p:nvGrpSpPr>
        <p:grpSpPr>
          <a:xfrm>
            <a:off x="7215206" y="3143248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857620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grpSp>
        <p:nvGrpSpPr>
          <p:cNvPr id="57" name="56 - Ομάδα"/>
          <p:cNvGrpSpPr/>
          <p:nvPr/>
        </p:nvGrpSpPr>
        <p:grpSpPr>
          <a:xfrm>
            <a:off x="2500298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929190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grpSp>
        <p:nvGrpSpPr>
          <p:cNvPr id="71" name="70 - Ομάδα"/>
          <p:cNvGrpSpPr/>
          <p:nvPr/>
        </p:nvGrpSpPr>
        <p:grpSpPr>
          <a:xfrm>
            <a:off x="5357818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2643174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6200000" flipV="1">
            <a:off x="1678761" y="4393413"/>
            <a:ext cx="2500330" cy="71438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Εφαπτομένη (εφ) οξείας γωνίας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78579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εφαπτομένη της οξείας γωνίας   Γ  θα είναι: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8429652" y="71435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Γ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Γ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321468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κάθετη πλευρά της γωνίας  Γ</a:t>
            </a:r>
            <a:endParaRPr lang="en-US" dirty="0"/>
          </a:p>
        </p:txBody>
      </p:sp>
      <p:grpSp>
        <p:nvGrpSpPr>
          <p:cNvPr id="3" name="38 - Ομάδα"/>
          <p:cNvGrpSpPr/>
          <p:nvPr/>
        </p:nvGrpSpPr>
        <p:grpSpPr>
          <a:xfrm>
            <a:off x="7000892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42 - Ομάδα"/>
          <p:cNvGrpSpPr/>
          <p:nvPr/>
        </p:nvGrpSpPr>
        <p:grpSpPr>
          <a:xfrm>
            <a:off x="7215206" y="3143248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857620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Γ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grpSp>
        <p:nvGrpSpPr>
          <p:cNvPr id="5" name="56 - Ομάδα"/>
          <p:cNvGrpSpPr/>
          <p:nvPr/>
        </p:nvGrpSpPr>
        <p:grpSpPr>
          <a:xfrm>
            <a:off x="2500298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929190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Γ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grpSp>
        <p:nvGrpSpPr>
          <p:cNvPr id="7" name="70 - Ομάδα"/>
          <p:cNvGrpSpPr/>
          <p:nvPr/>
        </p:nvGrpSpPr>
        <p:grpSpPr>
          <a:xfrm>
            <a:off x="5357818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cxnSp>
        <p:nvCxnSpPr>
          <p:cNvPr id="55" name="54 - Ευθύγραμμο βέλος σύνδεσης"/>
          <p:cNvCxnSpPr>
            <a:endCxn id="28" idx="1"/>
          </p:cNvCxnSpPr>
          <p:nvPr/>
        </p:nvCxnSpPr>
        <p:spPr>
          <a:xfrm flipV="1">
            <a:off x="1071538" y="3016891"/>
            <a:ext cx="928694" cy="26923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554182" y="3158836"/>
            <a:ext cx="318654" cy="545514"/>
          </a:xfrm>
          <a:custGeom>
            <a:avLst/>
            <a:gdLst>
              <a:gd name="connsiteX0" fmla="*/ 0 w 318654"/>
              <a:gd name="connsiteY0" fmla="*/ 0 h 545514"/>
              <a:gd name="connsiteX1" fmla="*/ 27709 w 318654"/>
              <a:gd name="connsiteY1" fmla="*/ 443346 h 545514"/>
              <a:gd name="connsiteX2" fmla="*/ 152400 w 318654"/>
              <a:gd name="connsiteY2" fmla="*/ 512619 h 545514"/>
              <a:gd name="connsiteX3" fmla="*/ 152400 w 318654"/>
              <a:gd name="connsiteY3" fmla="*/ 512619 h 545514"/>
              <a:gd name="connsiteX4" fmla="*/ 304800 w 318654"/>
              <a:gd name="connsiteY4" fmla="*/ 387928 h 545514"/>
              <a:gd name="connsiteX5" fmla="*/ 318654 w 318654"/>
              <a:gd name="connsiteY5" fmla="*/ 360219 h 545514"/>
              <a:gd name="connsiteX6" fmla="*/ 0 w 318654"/>
              <a:gd name="connsiteY6" fmla="*/ 0 h 54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8654" h="545514">
                <a:moveTo>
                  <a:pt x="0" y="0"/>
                </a:moveTo>
                <a:lnTo>
                  <a:pt x="27709" y="443346"/>
                </a:lnTo>
                <a:cubicBezTo>
                  <a:pt x="132531" y="533193"/>
                  <a:pt x="86608" y="545514"/>
                  <a:pt x="152400" y="512619"/>
                </a:cubicBezTo>
                <a:lnTo>
                  <a:pt x="152400" y="512619"/>
                </a:lnTo>
                <a:cubicBezTo>
                  <a:pt x="287402" y="407618"/>
                  <a:pt x="239858" y="452870"/>
                  <a:pt x="304800" y="387928"/>
                </a:cubicBezTo>
                <a:lnTo>
                  <a:pt x="318654" y="360219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ύγραμμο βέλος σύνδεσης"/>
          <p:cNvCxnSpPr/>
          <p:nvPr/>
        </p:nvCxnSpPr>
        <p:spPr>
          <a:xfrm flipV="1">
            <a:off x="5572132" y="3071810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6500826" y="2143116"/>
            <a:ext cx="22145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Αυτός ο πίνακας υπάρχει στην τελευταία σελίδα στο σχολικό βιβλίο των μαθηματικών. Με αυτό το πίνακα μπορώ να βρω την εφαπτομένη μιας οξείας γωνίας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006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715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4857752" y="357166"/>
            <a:ext cx="42862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5143504" y="2071678"/>
            <a:ext cx="2928958" cy="1285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072462" y="1928802"/>
            <a:ext cx="1071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Γωνίες σε μοίρες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00232" y="357166"/>
            <a:ext cx="42862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1321571" y="2607463"/>
            <a:ext cx="857260" cy="7858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2214554"/>
            <a:ext cx="1428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Γωνίες σε μοίρες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58579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7072330" y="2143116"/>
            <a:ext cx="785818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500926" y="250030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εφαπτομένες</a:t>
            </a:r>
            <a:endParaRPr lang="en-US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>
            <a:off x="1357290" y="2571744"/>
            <a:ext cx="2643206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2214554"/>
            <a:ext cx="171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Εφαπτομένες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6929454" y="357166"/>
            <a:ext cx="642942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3929058" y="357166"/>
            <a:ext cx="714380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1"/>
            <a:ext cx="6929486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>
            <a:endCxn id="10" idx="3"/>
          </p:cNvCxnSpPr>
          <p:nvPr/>
        </p:nvCxnSpPr>
        <p:spPr>
          <a:xfrm rot="16200000" flipH="1">
            <a:off x="-35745" y="3178961"/>
            <a:ext cx="4071954" cy="1143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1214422"/>
            <a:ext cx="171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γωνία 38</a:t>
            </a:r>
            <a:r>
              <a:rPr lang="el-GR" baseline="30000" dirty="0" smtClean="0"/>
              <a:t>ο</a:t>
            </a:r>
            <a:r>
              <a:rPr lang="el-GR" dirty="0" smtClean="0"/>
              <a:t> έχει εφαπτομένη 0,7813. </a:t>
            </a:r>
          </a:p>
          <a:p>
            <a:endParaRPr lang="el-GR" dirty="0" smtClean="0"/>
          </a:p>
          <a:p>
            <a:r>
              <a:rPr lang="el-GR" dirty="0" smtClean="0"/>
              <a:t>Άρα  εφ38</a:t>
            </a:r>
            <a:r>
              <a:rPr lang="el-GR" baseline="30000" dirty="0" smtClean="0"/>
              <a:t>ο </a:t>
            </a:r>
            <a:r>
              <a:rPr lang="el-GR" dirty="0" smtClean="0"/>
              <a:t>=0,7813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2143108" y="5715016"/>
            <a:ext cx="428628" cy="14285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643438" y="5715016"/>
            <a:ext cx="928694" cy="14287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>
            <a:endCxn id="11" idx="1"/>
          </p:cNvCxnSpPr>
          <p:nvPr/>
        </p:nvCxnSpPr>
        <p:spPr>
          <a:xfrm>
            <a:off x="1214414" y="2428868"/>
            <a:ext cx="3429024" cy="33575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1"/>
            <a:ext cx="6929486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>
            <a:endCxn id="10" idx="0"/>
          </p:cNvCxnSpPr>
          <p:nvPr/>
        </p:nvCxnSpPr>
        <p:spPr>
          <a:xfrm>
            <a:off x="1357290" y="1714488"/>
            <a:ext cx="4500594" cy="25003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1214422"/>
            <a:ext cx="171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γωνία 72</a:t>
            </a:r>
            <a:r>
              <a:rPr lang="el-GR" baseline="30000" dirty="0" smtClean="0"/>
              <a:t>ο</a:t>
            </a:r>
            <a:r>
              <a:rPr lang="el-GR" dirty="0" smtClean="0"/>
              <a:t> έχει εφαπτομένη 3,0777. </a:t>
            </a:r>
          </a:p>
          <a:p>
            <a:endParaRPr lang="el-GR" dirty="0" smtClean="0"/>
          </a:p>
          <a:p>
            <a:r>
              <a:rPr lang="el-GR" dirty="0" smtClean="0"/>
              <a:t>Άρα  εφ72</a:t>
            </a:r>
            <a:r>
              <a:rPr lang="el-GR" baseline="30000" dirty="0" smtClean="0"/>
              <a:t>ο </a:t>
            </a:r>
            <a:r>
              <a:rPr lang="el-GR" dirty="0" smtClean="0"/>
              <a:t>=3,0777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5643570" y="4214818"/>
            <a:ext cx="428628" cy="14285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8001024" y="4214818"/>
            <a:ext cx="928694" cy="14287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>
            <a:endCxn id="11" idx="1"/>
          </p:cNvCxnSpPr>
          <p:nvPr/>
        </p:nvCxnSpPr>
        <p:spPr>
          <a:xfrm>
            <a:off x="1285852" y="2428868"/>
            <a:ext cx="6715172" cy="1857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4643438" y="2285992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ΑΒ</a:t>
            </a:r>
            <a:endParaRPr lang="en-US" sz="2400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5214942" y="2355842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615927" y="228599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ΑΓ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000232" y="278605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0034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35729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643438" y="3395963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grpSp>
        <p:nvGrpSpPr>
          <p:cNvPr id="34" name="21 - Ομάδα"/>
          <p:cNvGrpSpPr/>
          <p:nvPr/>
        </p:nvGrpSpPr>
        <p:grpSpPr>
          <a:xfrm>
            <a:off x="5214942" y="3465813"/>
            <a:ext cx="285752" cy="287340"/>
            <a:chOff x="5500694" y="2214554"/>
            <a:chExt cx="285752" cy="287340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41 - Ορθογώνιο"/>
          <p:cNvSpPr/>
          <p:nvPr/>
        </p:nvSpPr>
        <p:spPr>
          <a:xfrm>
            <a:off x="5615927" y="3395963"/>
            <a:ext cx="322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42910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90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  <p:bldP spid="33" grpId="0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00101" y="5994295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10cm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εφαπτομένη της γωνίας Β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42843" y="435771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1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της εφαπτομένης ισχύει:</a:t>
            </a:r>
            <a:endParaRPr lang="en-US" dirty="0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1691102" y="1071546"/>
            <a:ext cx="166254" cy="110836"/>
          </a:xfrm>
          <a:custGeom>
            <a:avLst/>
            <a:gdLst>
              <a:gd name="connsiteX0" fmla="*/ 0 w 166254"/>
              <a:gd name="connsiteY0" fmla="*/ 110836 h 110836"/>
              <a:gd name="connsiteX1" fmla="*/ 96982 w 166254"/>
              <a:gd name="connsiteY1" fmla="*/ 0 h 110836"/>
              <a:gd name="connsiteX2" fmla="*/ 166254 w 166254"/>
              <a:gd name="connsiteY2" fmla="*/ 110836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4" h="110836">
                <a:moveTo>
                  <a:pt x="0" y="110836"/>
                </a:moveTo>
                <a:lnTo>
                  <a:pt x="96982" y="0"/>
                </a:lnTo>
                <a:lnTo>
                  <a:pt x="166254" y="110836"/>
                </a:lnTo>
              </a:path>
            </a:pathLst>
          </a:cu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Β</a:t>
            </a:r>
            <a:endParaRPr lang="en-US" dirty="0"/>
          </a:p>
        </p:txBody>
      </p:sp>
      <p:sp>
        <p:nvSpPr>
          <p:cNvPr id="62" name="61 - TextBox"/>
          <p:cNvSpPr txBox="1"/>
          <p:nvPr/>
        </p:nvSpPr>
        <p:spPr>
          <a:xfrm>
            <a:off x="3286116" y="321468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κάθετη πλευρά της γωνίας  Β</a:t>
            </a:r>
            <a:endParaRPr lang="en-US" dirty="0"/>
          </a:p>
        </p:txBody>
      </p:sp>
      <p:grpSp>
        <p:nvGrpSpPr>
          <p:cNvPr id="63" name="62 - Ομάδα"/>
          <p:cNvGrpSpPr/>
          <p:nvPr/>
        </p:nvGrpSpPr>
        <p:grpSpPr>
          <a:xfrm>
            <a:off x="7000892" y="2500306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65 - Ομάδα"/>
          <p:cNvGrpSpPr/>
          <p:nvPr/>
        </p:nvGrpSpPr>
        <p:grpSpPr>
          <a:xfrm>
            <a:off x="7215206" y="3143248"/>
            <a:ext cx="214314" cy="142876"/>
            <a:chOff x="6286512" y="3000372"/>
            <a:chExt cx="214314" cy="142876"/>
          </a:xfrm>
        </p:grpSpPr>
        <p:cxnSp>
          <p:nvCxnSpPr>
            <p:cNvPr id="67" name="6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68 - Ομάδα"/>
          <p:cNvGrpSpPr/>
          <p:nvPr/>
        </p:nvGrpSpPr>
        <p:grpSpPr>
          <a:xfrm>
            <a:off x="2500298" y="2786058"/>
            <a:ext cx="214314" cy="142876"/>
            <a:chOff x="6286512" y="3000372"/>
            <a:chExt cx="214314" cy="142876"/>
          </a:xfrm>
        </p:grpSpPr>
        <p:cxnSp>
          <p:nvCxnSpPr>
            <p:cNvPr id="70" name="6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72 - TextBox"/>
          <p:cNvSpPr txBox="1"/>
          <p:nvPr/>
        </p:nvSpPr>
        <p:spPr>
          <a:xfrm>
            <a:off x="4500562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715008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857884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786446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grpSp>
        <p:nvGrpSpPr>
          <p:cNvPr id="77" name="76 - Ομάδα"/>
          <p:cNvGrpSpPr/>
          <p:nvPr/>
        </p:nvGrpSpPr>
        <p:grpSpPr>
          <a:xfrm>
            <a:off x="4929190" y="4500570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TextBox"/>
          <p:cNvSpPr txBox="1"/>
          <p:nvPr/>
        </p:nvSpPr>
        <p:spPr>
          <a:xfrm>
            <a:off x="5572132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6715140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6858016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6858016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</a:t>
            </a:r>
            <a:endParaRPr lang="en-US" dirty="0"/>
          </a:p>
        </p:txBody>
      </p:sp>
      <p:grpSp>
        <p:nvGrpSpPr>
          <p:cNvPr id="84" name="83 - Ομάδα"/>
          <p:cNvGrpSpPr/>
          <p:nvPr/>
        </p:nvGrpSpPr>
        <p:grpSpPr>
          <a:xfrm>
            <a:off x="6000760" y="5786454"/>
            <a:ext cx="214314" cy="142876"/>
            <a:chOff x="6286512" y="3000372"/>
            <a:chExt cx="214314" cy="142876"/>
          </a:xfrm>
        </p:grpSpPr>
        <p:cxnSp>
          <p:nvCxnSpPr>
            <p:cNvPr id="85" name="8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86 - TextBox"/>
          <p:cNvSpPr txBox="1"/>
          <p:nvPr/>
        </p:nvSpPr>
        <p:spPr>
          <a:xfrm>
            <a:off x="3571868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786314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507673" y="5915891"/>
            <a:ext cx="484909" cy="484909"/>
          </a:xfrm>
          <a:custGeom>
            <a:avLst/>
            <a:gdLst>
              <a:gd name="connsiteX0" fmla="*/ 484909 w 484909"/>
              <a:gd name="connsiteY0" fmla="*/ 443345 h 484909"/>
              <a:gd name="connsiteX1" fmla="*/ 110836 w 484909"/>
              <a:gd name="connsiteY1" fmla="*/ 0 h 484909"/>
              <a:gd name="connsiteX2" fmla="*/ 13854 w 484909"/>
              <a:gd name="connsiteY2" fmla="*/ 124691 h 484909"/>
              <a:gd name="connsiteX3" fmla="*/ 0 w 484909"/>
              <a:gd name="connsiteY3" fmla="*/ 401782 h 484909"/>
              <a:gd name="connsiteX4" fmla="*/ 13854 w 484909"/>
              <a:gd name="connsiteY4" fmla="*/ 484909 h 484909"/>
              <a:gd name="connsiteX5" fmla="*/ 484909 w 484909"/>
              <a:gd name="connsiteY5" fmla="*/ 443345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909" h="484909">
                <a:moveTo>
                  <a:pt x="484909" y="443345"/>
                </a:moveTo>
                <a:lnTo>
                  <a:pt x="110836" y="0"/>
                </a:lnTo>
                <a:lnTo>
                  <a:pt x="13854" y="124691"/>
                </a:lnTo>
                <a:lnTo>
                  <a:pt x="0" y="401782"/>
                </a:lnTo>
                <a:lnTo>
                  <a:pt x="13854" y="484909"/>
                </a:lnTo>
                <a:lnTo>
                  <a:pt x="484909" y="443345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7643834" y="6324921"/>
            <a:ext cx="1500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 0,5</a:t>
            </a:r>
            <a:endParaRPr lang="en-US" sz="2400" dirty="0"/>
          </a:p>
        </p:txBody>
      </p:sp>
      <p:grpSp>
        <p:nvGrpSpPr>
          <p:cNvPr id="48" name="47 - Ομάδα"/>
          <p:cNvGrpSpPr/>
          <p:nvPr/>
        </p:nvGrpSpPr>
        <p:grpSpPr>
          <a:xfrm>
            <a:off x="8072462" y="6324921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59" grpId="0"/>
      <p:bldP spid="61" grpId="0"/>
      <p:bldP spid="62" grpId="0"/>
      <p:bldP spid="73" grpId="0"/>
      <p:bldP spid="75" grpId="0"/>
      <p:bldP spid="76" grpId="0"/>
      <p:bldP spid="80" grpId="0"/>
      <p:bldP spid="82" grpId="0"/>
      <p:bldP spid="83" grpId="0"/>
      <p:bldP spid="87" grpId="0"/>
      <p:bldP spid="88" grpId="0"/>
      <p:bldP spid="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571472" y="385762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357157" y="492922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00100" y="6000768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6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εφαπτομένη της γωνίας ω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0" y="457200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mtClean="0">
                <a:solidFill>
                  <a:srgbClr val="8F0D8F"/>
                </a:solidFill>
              </a:rPr>
              <a:t>Άσκηση 2</a:t>
            </a:r>
            <a:r>
              <a:rPr lang="en-US" sz="2400" b="1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0" y="20716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της εφαπτομένης ισχύει: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ω</a:t>
            </a:r>
            <a:endParaRPr lang="en-US" dirty="0"/>
          </a:p>
        </p:txBody>
      </p:sp>
      <p:sp>
        <p:nvSpPr>
          <p:cNvPr id="62" name="61 - TextBox"/>
          <p:cNvSpPr txBox="1"/>
          <p:nvPr/>
        </p:nvSpPr>
        <p:spPr>
          <a:xfrm>
            <a:off x="3286116" y="321468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κάθετη πλευρά της γωνίας  ω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4500562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715008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857884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786446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5572132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6715140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6858016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6858016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endParaRPr lang="en-US" dirty="0"/>
          </a:p>
        </p:txBody>
      </p:sp>
      <p:sp>
        <p:nvSpPr>
          <p:cNvPr id="87" name="86 - TextBox"/>
          <p:cNvSpPr txBox="1"/>
          <p:nvPr/>
        </p:nvSpPr>
        <p:spPr>
          <a:xfrm>
            <a:off x="3571868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786314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429491" y="3255818"/>
            <a:ext cx="294493" cy="595746"/>
          </a:xfrm>
          <a:custGeom>
            <a:avLst/>
            <a:gdLst>
              <a:gd name="connsiteX0" fmla="*/ 0 w 294493"/>
              <a:gd name="connsiteY0" fmla="*/ 0 h 595746"/>
              <a:gd name="connsiteX1" fmla="*/ 0 w 294493"/>
              <a:gd name="connsiteY1" fmla="*/ 554182 h 595746"/>
              <a:gd name="connsiteX2" fmla="*/ 138545 w 294493"/>
              <a:gd name="connsiteY2" fmla="*/ 595746 h 595746"/>
              <a:gd name="connsiteX3" fmla="*/ 207818 w 294493"/>
              <a:gd name="connsiteY3" fmla="*/ 554182 h 595746"/>
              <a:gd name="connsiteX4" fmla="*/ 290945 w 294493"/>
              <a:gd name="connsiteY4" fmla="*/ 471055 h 595746"/>
              <a:gd name="connsiteX5" fmla="*/ 290945 w 294493"/>
              <a:gd name="connsiteY5" fmla="*/ 360218 h 595746"/>
              <a:gd name="connsiteX6" fmla="*/ 0 w 294493"/>
              <a:gd name="connsiteY6" fmla="*/ 0 h 59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4493" h="595746">
                <a:moveTo>
                  <a:pt x="0" y="0"/>
                </a:moveTo>
                <a:lnTo>
                  <a:pt x="0" y="554182"/>
                </a:lnTo>
                <a:lnTo>
                  <a:pt x="138545" y="595746"/>
                </a:lnTo>
                <a:cubicBezTo>
                  <a:pt x="197658" y="551411"/>
                  <a:pt x="170873" y="554182"/>
                  <a:pt x="207818" y="554182"/>
                </a:cubicBezTo>
                <a:cubicBezTo>
                  <a:pt x="294493" y="481953"/>
                  <a:pt x="290945" y="520978"/>
                  <a:pt x="290945" y="471055"/>
                </a:cubicBezTo>
                <a:lnTo>
                  <a:pt x="290945" y="360218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7358082" y="6396335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 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59" grpId="0"/>
      <p:bldP spid="61" grpId="0"/>
      <p:bldP spid="62" grpId="0"/>
      <p:bldP spid="73" grpId="0"/>
      <p:bldP spid="75" grpId="0"/>
      <p:bldP spid="76" grpId="0"/>
      <p:bldP spid="80" grpId="0"/>
      <p:bldP spid="82" grpId="0"/>
      <p:bldP spid="83" grpId="0"/>
      <p:bldP spid="87" grpId="0"/>
      <p:bldP spid="88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282" y="714356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βρεθούν σε ποιες γωνίες αντιστοιχούν οι παρακάτω </a:t>
            </a:r>
            <a:r>
              <a:rPr lang="el-GR" sz="2400" dirty="0" err="1" smtClean="0"/>
              <a:t>εφαπτομένες</a:t>
            </a:r>
            <a:r>
              <a:rPr lang="el-GR" sz="2400" dirty="0" smtClean="0"/>
              <a:t>    (συμβουλευτείτε τον πίνακα)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Άσκηση3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58" y="214311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</a:t>
            </a:r>
            <a:r>
              <a:rPr lang="el-GR" b="1" dirty="0" err="1" smtClean="0"/>
              <a:t>ω</a:t>
            </a:r>
            <a:r>
              <a:rPr lang="el-GR" dirty="0" smtClean="0"/>
              <a:t>= 0,42 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2357422" y="214311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5357818" y="214311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23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285720" y="355973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</a:t>
            </a:r>
            <a:r>
              <a:rPr lang="el-GR" b="1" dirty="0" err="1" smtClean="0"/>
              <a:t>ω</a:t>
            </a:r>
            <a:r>
              <a:rPr lang="el-GR" dirty="0" smtClean="0"/>
              <a:t>= 1 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2285984" y="355973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5286380" y="35597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45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7" name="36 - TextBox"/>
          <p:cNvSpPr txBox="1"/>
          <p:nvPr/>
        </p:nvSpPr>
        <p:spPr>
          <a:xfrm>
            <a:off x="142844" y="485776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</a:t>
            </a:r>
            <a:r>
              <a:rPr lang="el-GR" b="1" dirty="0" err="1" smtClean="0"/>
              <a:t>ω</a:t>
            </a:r>
            <a:r>
              <a:rPr lang="el-GR" dirty="0" smtClean="0"/>
              <a:t>= 0,577 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3108" y="485776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5143504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30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57158" y="58457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</a:t>
            </a:r>
            <a:r>
              <a:rPr lang="el-GR" b="1" dirty="0" err="1" smtClean="0"/>
              <a:t>ω</a:t>
            </a:r>
            <a:r>
              <a:rPr lang="el-GR" dirty="0" smtClean="0"/>
              <a:t>= 5,67 </a:t>
            </a:r>
            <a:endParaRPr lang="en-US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584575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5357818" y="58457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80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1714480" y="578645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282" y="4857760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 1,2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η εφαπτομένη της γωνίας ω καθώς και η γωνία ω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85851" y="646779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4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20002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της εφαπτομένης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00430" y="264318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4714876" y="285749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485775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4857752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4357686" y="365545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500694" y="385762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643570" y="34290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1,2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643570" y="39412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3786182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214810" y="4643446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 0,6</a:t>
            </a:r>
            <a:endParaRPr lang="en-US" sz="2400" dirty="0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2507673" y="5915891"/>
            <a:ext cx="484909" cy="484909"/>
          </a:xfrm>
          <a:custGeom>
            <a:avLst/>
            <a:gdLst>
              <a:gd name="connsiteX0" fmla="*/ 484909 w 484909"/>
              <a:gd name="connsiteY0" fmla="*/ 443345 h 484909"/>
              <a:gd name="connsiteX1" fmla="*/ 110836 w 484909"/>
              <a:gd name="connsiteY1" fmla="*/ 0 h 484909"/>
              <a:gd name="connsiteX2" fmla="*/ 13854 w 484909"/>
              <a:gd name="connsiteY2" fmla="*/ 124691 h 484909"/>
              <a:gd name="connsiteX3" fmla="*/ 0 w 484909"/>
              <a:gd name="connsiteY3" fmla="*/ 401782 h 484909"/>
              <a:gd name="connsiteX4" fmla="*/ 13854 w 484909"/>
              <a:gd name="connsiteY4" fmla="*/ 484909 h 484909"/>
              <a:gd name="connsiteX5" fmla="*/ 484909 w 484909"/>
              <a:gd name="connsiteY5" fmla="*/ 443345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909" h="484909">
                <a:moveTo>
                  <a:pt x="484909" y="443345"/>
                </a:moveTo>
                <a:lnTo>
                  <a:pt x="110836" y="0"/>
                </a:lnTo>
                <a:lnTo>
                  <a:pt x="13854" y="124691"/>
                </a:lnTo>
                <a:lnTo>
                  <a:pt x="0" y="401782"/>
                </a:lnTo>
                <a:lnTo>
                  <a:pt x="13854" y="484909"/>
                </a:lnTo>
                <a:lnTo>
                  <a:pt x="484909" y="443345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4071934" y="5357826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</a:t>
            </a:r>
            <a:r>
              <a:rPr lang="el-GR" dirty="0" err="1" smtClean="0"/>
              <a:t>εφαπτομένων</a:t>
            </a:r>
            <a:r>
              <a:rPr lang="el-GR" dirty="0" smtClean="0"/>
              <a:t>  η γωνία ω θα είναι  31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1500134" y="571480"/>
            <a:ext cx="76438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 στον αριθμητή και μόνο πολλαπλασιασμό στον παρονομαστή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τότε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ή ίδια παρένθεση ..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u="sng" dirty="0" smtClean="0">
                <a:solidFill>
                  <a:srgbClr val="FF0000"/>
                </a:solidFill>
              </a:rPr>
              <a:t>τότε</a:t>
            </a:r>
            <a:r>
              <a:rPr lang="el-GR" sz="2800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143240" y="45005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7147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1472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28662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857224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26533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269409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269409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698037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26599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750331" y="546498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07455" y="61079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769607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12483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12483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41111" y="53578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69673" y="592594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198235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26797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72066" y="564357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00760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43636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43636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58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214546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00298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892943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214546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9290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92906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357158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85786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392877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030506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459134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357422" y="550070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99" grpId="0"/>
      <p:bldP spid="100" grpId="0"/>
      <p:bldP spid="101" grpId="0"/>
      <p:bldP spid="104" grpId="0"/>
      <p:bldP spid="105" grpId="0"/>
      <p:bldP spid="108" grpId="0"/>
      <p:bldP spid="109" grpId="0"/>
      <p:bldP spid="1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572264" y="2493812"/>
            <a:ext cx="107157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572264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6929454" y="187712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215206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929454" y="242237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7786710" y="2071678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 5</a:t>
            </a:r>
            <a:endParaRPr lang="en-US" sz="4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6822297" y="267890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6607983" y="196452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0" y="500063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214414" y="4957716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5214950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428596" y="478632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571472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sp>
        <p:nvSpPr>
          <p:cNvPr id="88" name="87 - Ορθογώνιο"/>
          <p:cNvSpPr/>
          <p:nvPr/>
        </p:nvSpPr>
        <p:spPr>
          <a:xfrm>
            <a:off x="2786050" y="492919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91" name="90 - TextBox"/>
          <p:cNvSpPr txBox="1"/>
          <p:nvPr/>
        </p:nvSpPr>
        <p:spPr>
          <a:xfrm>
            <a:off x="1571604" y="478632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1785918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>
            <a:off x="1643042" y="521336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Ορθογώνιο"/>
          <p:cNvSpPr/>
          <p:nvPr/>
        </p:nvSpPr>
        <p:spPr>
          <a:xfrm>
            <a:off x="4415700" y="488627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3201254" y="474340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3415568" y="524346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3272692" y="517044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5400000" flipH="1" flipV="1">
            <a:off x="3321835" y="4822041"/>
            <a:ext cx="285752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εία γραμμή σύνδεσης"/>
          <p:cNvCxnSpPr/>
          <p:nvPr/>
        </p:nvCxnSpPr>
        <p:spPr>
          <a:xfrm rot="5400000" flipH="1" flipV="1">
            <a:off x="3536149" y="5393545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714876" y="488627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77" grpId="0"/>
      <p:bldP spid="80" grpId="0"/>
      <p:bldP spid="81" grpId="0"/>
      <p:bldP spid="82" grpId="0"/>
      <p:bldP spid="41" grpId="0"/>
      <p:bldP spid="43" grpId="0"/>
      <p:bldP spid="44" grpId="0"/>
      <p:bldP spid="47" grpId="0"/>
      <p:bldP spid="48" grpId="0"/>
      <p:bldP spid="54" grpId="0"/>
      <p:bldP spid="55" grpId="0"/>
      <p:bldP spid="58" grpId="0"/>
      <p:bldP spid="59" grpId="0"/>
      <p:bldP spid="88" grpId="0"/>
      <p:bldP spid="91" grpId="0"/>
      <p:bldP spid="92" grpId="0"/>
      <p:bldP spid="100" grpId="0"/>
      <p:bldP spid="101" grpId="0"/>
      <p:bldP spid="102" grpId="0"/>
      <p:bldP spid="4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5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27" name="26 - TextBox"/>
          <p:cNvSpPr txBox="1"/>
          <p:nvPr/>
        </p:nvSpPr>
        <p:spPr>
          <a:xfrm>
            <a:off x="-285784" y="2405714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357290" y="226283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269146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1428728" y="262002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3500430" y="257174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214910" y="2357430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πρέπει να βγάλω το κλάσμα. </a:t>
            </a:r>
          </a:p>
          <a:p>
            <a:r>
              <a:rPr lang="el-GR" sz="1600" dirty="0" smtClean="0"/>
              <a:t>Έτσι πολλαπλασιάζω όλους τους όρους της εξίσωσης με τον παρονομαστή του μοναδικού κλάσματος (το 2)</a:t>
            </a:r>
            <a:endParaRPr lang="en-US" sz="16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357187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071670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2143108" y="38576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2214546" y="378619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44" y="4477416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000232" y="433454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071670" y="476316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2143108" y="483460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63" name="62 - Ευθεία γραμμή σύνδεσης"/>
          <p:cNvCxnSpPr>
            <a:endCxn id="57" idx="1"/>
          </p:cNvCxnSpPr>
          <p:nvPr/>
        </p:nvCxnSpPr>
        <p:spPr>
          <a:xfrm flipV="1">
            <a:off x="1643042" y="4596150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 flipV="1">
            <a:off x="2071670" y="4929198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214282" y="550070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5" name="74 - Ευθύγραμμο βέλος σύνδεσης"/>
          <p:cNvCxnSpPr/>
          <p:nvPr/>
        </p:nvCxnSpPr>
        <p:spPr>
          <a:xfrm flipV="1">
            <a:off x="3428992" y="5572140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214910" y="5214950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Χωρίζω γνωστούς από αγνώστους</a:t>
            </a:r>
            <a:endParaRPr lang="en-US" sz="1600" dirty="0" smtClean="0"/>
          </a:p>
        </p:txBody>
      </p:sp>
      <p:sp>
        <p:nvSpPr>
          <p:cNvPr id="77" name="76 - TextBox"/>
          <p:cNvSpPr txBox="1"/>
          <p:nvPr/>
        </p:nvSpPr>
        <p:spPr>
          <a:xfrm>
            <a:off x="214282" y="614364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7" grpId="0"/>
      <p:bldP spid="28" grpId="0"/>
      <p:bldP spid="35" grpId="0"/>
      <p:bldP spid="44" grpId="0"/>
      <p:bldP spid="46" grpId="0"/>
      <p:bldP spid="48" grpId="0"/>
      <p:bldP spid="51" grpId="0"/>
      <p:bldP spid="52" grpId="0"/>
      <p:bldP spid="57" grpId="0"/>
      <p:bldP spid="61" grpId="0"/>
      <p:bldP spid="69" grpId="0"/>
      <p:bldP spid="76" grpId="0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5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77" name="76 - TextBox"/>
          <p:cNvSpPr txBox="1"/>
          <p:nvPr/>
        </p:nvSpPr>
        <p:spPr>
          <a:xfrm>
            <a:off x="642910" y="2357430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2714612" y="714356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642910" y="328612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85720" y="400050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214414" y="4143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714480" y="400050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28596" y="445228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1785918" y="44291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428596" y="4380848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785918" y="4357694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 rot="5400000">
            <a:off x="500034" y="4143380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 rot="5400000">
            <a:off x="642910" y="4572008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571472" y="550070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071538" y="5525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38295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1643042" y="581158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643042" y="5740146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3500430" y="56204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3929058" y="56435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339870" y="55007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4411308" y="59293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4411308" y="585789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7" grpId="0"/>
      <p:bldP spid="33" grpId="0"/>
      <p:bldP spid="34" grpId="0"/>
      <p:bldP spid="36" grpId="0"/>
      <p:bldP spid="37" grpId="0"/>
      <p:bldP spid="41" grpId="0"/>
      <p:bldP spid="43" grpId="0"/>
      <p:bldP spid="60" grpId="0"/>
      <p:bldP spid="62" grpId="0"/>
      <p:bldP spid="64" grpId="0"/>
      <p:bldP spid="70" grpId="0"/>
      <p:bldP spid="73" grpId="0"/>
      <p:bldP spid="74" grpId="0"/>
      <p:bldP spid="78" grpId="0"/>
      <p:bldP spid="8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 rot="6996245">
            <a:off x="1008365" y="3683392"/>
            <a:ext cx="1857388" cy="2603696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5214950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3571868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000100" y="3143248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6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428992" y="128586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42844" y="171448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της εφαπτομένης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071802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4643438" y="250030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4786314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4714876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3571868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072066" y="342900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143504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072066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2643174" y="28574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2714612" y="5429264"/>
            <a:ext cx="678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</a:t>
            </a:r>
            <a:r>
              <a:rPr lang="el-GR" dirty="0" err="1" smtClean="0"/>
              <a:t>εφαπτομένων</a:t>
            </a:r>
            <a:r>
              <a:rPr lang="el-GR" dirty="0" smtClean="0"/>
              <a:t>  η εφ 15</a:t>
            </a:r>
            <a:r>
              <a:rPr lang="el-GR" baseline="30000" dirty="0" smtClean="0"/>
              <a:t>ο  </a:t>
            </a:r>
            <a:r>
              <a:rPr lang="el-GR" dirty="0" smtClean="0"/>
              <a:t> =0,2679  , άρα:</a:t>
            </a:r>
            <a:endParaRPr lang="en-US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85850" y="3700463"/>
            <a:ext cx="300038" cy="200025"/>
          </a:xfrm>
          <a:custGeom>
            <a:avLst/>
            <a:gdLst>
              <a:gd name="connsiteX0" fmla="*/ 0 w 300038"/>
              <a:gd name="connsiteY0" fmla="*/ 100012 h 200025"/>
              <a:gd name="connsiteX1" fmla="*/ 200025 w 300038"/>
              <a:gd name="connsiteY1" fmla="*/ 200025 h 200025"/>
              <a:gd name="connsiteX2" fmla="*/ 300038 w 300038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038" h="200025">
                <a:moveTo>
                  <a:pt x="0" y="100012"/>
                </a:moveTo>
                <a:lnTo>
                  <a:pt x="200025" y="200025"/>
                </a:lnTo>
                <a:lnTo>
                  <a:pt x="30003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342900" y="4972050"/>
            <a:ext cx="385763" cy="242888"/>
          </a:xfrm>
          <a:custGeom>
            <a:avLst/>
            <a:gdLst>
              <a:gd name="connsiteX0" fmla="*/ 0 w 385763"/>
              <a:gd name="connsiteY0" fmla="*/ 242888 h 242888"/>
              <a:gd name="connsiteX1" fmla="*/ 385763 w 385763"/>
              <a:gd name="connsiteY1" fmla="*/ 200025 h 242888"/>
              <a:gd name="connsiteX2" fmla="*/ 328613 w 385763"/>
              <a:gd name="connsiteY2" fmla="*/ 28575 h 242888"/>
              <a:gd name="connsiteX3" fmla="*/ 228600 w 385763"/>
              <a:gd name="connsiteY3" fmla="*/ 14288 h 242888"/>
              <a:gd name="connsiteX4" fmla="*/ 128588 w 385763"/>
              <a:gd name="connsiteY4" fmla="*/ 0 h 242888"/>
              <a:gd name="connsiteX5" fmla="*/ 0 w 385763"/>
              <a:gd name="connsiteY5" fmla="*/ 242888 h 24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763" h="242888">
                <a:moveTo>
                  <a:pt x="0" y="242888"/>
                </a:moveTo>
                <a:lnTo>
                  <a:pt x="385763" y="200025"/>
                </a:lnTo>
                <a:lnTo>
                  <a:pt x="328613" y="28575"/>
                </a:lnTo>
                <a:lnTo>
                  <a:pt x="228600" y="14288"/>
                </a:lnTo>
                <a:lnTo>
                  <a:pt x="128588" y="0"/>
                </a:lnTo>
                <a:lnTo>
                  <a:pt x="0" y="242888"/>
                </a:lnTo>
                <a:close/>
              </a:path>
            </a:pathLst>
          </a:custGeom>
          <a:solidFill>
            <a:srgbClr val="951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2143108" y="3714752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428596" y="4071942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6</a:t>
            </a:r>
            <a:endParaRPr lang="en-US" sz="2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714348" y="4714884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15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5643570" y="3143248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643702" y="1857364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Είναι εξίσωση με άγνωστο </a:t>
            </a:r>
            <a:r>
              <a:rPr lang="en-US" sz="1400" dirty="0" smtClean="0"/>
              <a:t>x </a:t>
            </a:r>
            <a:r>
              <a:rPr lang="el-GR" sz="1400" dirty="0" smtClean="0"/>
              <a:t>και με ένα κλάσμα,  άρα πρώτα πρέπει να βγάλω το κλάσμα , </a:t>
            </a:r>
            <a:r>
              <a:rPr lang="el-GR" sz="1400" dirty="0" err="1" smtClean="0"/>
              <a:t>γιαυτό</a:t>
            </a:r>
            <a:r>
              <a:rPr lang="el-GR" sz="1400" dirty="0" smtClean="0"/>
              <a:t> πολλαπλασιάζω τους όρους της εξίσωσης  με το παρονομαστή  6</a:t>
            </a:r>
            <a:endParaRPr lang="en-US" sz="1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4143372" y="392906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857884" y="4131238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929322" y="37740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857884" y="413123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b="1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286116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5429256" y="392906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3786182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5500694" y="400050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5919798" y="4224342"/>
            <a:ext cx="223838" cy="20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214810" y="485776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6εφ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4286248" y="600076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0,2679  =</a:t>
            </a:r>
            <a:r>
              <a:rPr lang="en-US" b="1" dirty="0" smtClean="0"/>
              <a:t>x</a:t>
            </a:r>
            <a:endParaRPr lang="en-US" b="1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4286248" y="642939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1,6</a:t>
            </a:r>
            <a:r>
              <a:rPr lang="el-GR" dirty="0" smtClean="0"/>
              <a:t> </a:t>
            </a:r>
            <a:r>
              <a:rPr lang="el-GR" b="1" dirty="0" smtClean="0"/>
              <a:t>=</a:t>
            </a:r>
            <a:r>
              <a:rPr lang="en-US" b="1" dirty="0" smtClean="0"/>
              <a:t>x</a:t>
            </a:r>
            <a:endParaRPr lang="en-US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3" grpId="0"/>
      <p:bldP spid="43" grpId="0"/>
      <p:bldP spid="46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714612" y="2214554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</a:t>
            </a:r>
            <a:r>
              <a:rPr lang="el-GR" sz="2400" u="sng" dirty="0" smtClean="0"/>
              <a:t>τρίγωνο</a:t>
            </a:r>
            <a:r>
              <a:rPr lang="el-GR" sz="2400" dirty="0" smtClean="0"/>
              <a:t> μπορεί </a:t>
            </a:r>
            <a:r>
              <a:rPr lang="el-GR" sz="2400" u="sng" dirty="0" smtClean="0"/>
              <a:t>να έχει μόνο μια γωνία που είναι 90</a:t>
            </a:r>
            <a:r>
              <a:rPr lang="el-GR" sz="2400" u="sng" baseline="30000" dirty="0" smtClean="0"/>
              <a:t>ο</a:t>
            </a:r>
            <a:r>
              <a:rPr lang="el-GR" sz="2400" u="sng" dirty="0" smtClean="0"/>
              <a:t> </a:t>
            </a:r>
            <a:endParaRPr lang="en-US" sz="2400" u="sng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643174" y="135729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ΠΡΟΣΟΧΗ!!!!!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500166" y="4071942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928794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300037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2" grpId="0"/>
      <p:bldP spid="36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504" y="928670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314" y="38576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628" y="4286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504" y="1301698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65" y="366507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710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504" y="3857628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43" y="226185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825" y="413999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321" y="22773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88" y="274765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504" y="2604781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98" y="3676351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429388" y="178592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ΑΓ = β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429388" y="250030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ΑΒ = γ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6429388" y="328612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ΒΓ = α</a:t>
            </a:r>
            <a:endParaRPr lang="en-US" sz="2800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929198"/>
            <a:ext cx="664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</a:t>
            </a:r>
            <a:r>
              <a:rPr lang="el-GR" b="1" dirty="0" smtClean="0"/>
              <a:t>ορθογώνιο  τρίγωνο</a:t>
            </a:r>
            <a:r>
              <a:rPr lang="el-GR" dirty="0" smtClean="0"/>
              <a:t> έχει </a:t>
            </a:r>
            <a:r>
              <a:rPr lang="el-GR" b="1" dirty="0" smtClean="0"/>
              <a:t>δυο οξείες γωνίες </a:t>
            </a:r>
            <a:r>
              <a:rPr lang="el-GR" dirty="0" smtClean="0"/>
              <a:t>(= γωνίες μικρότερες από 90</a:t>
            </a:r>
            <a:r>
              <a:rPr lang="el-GR" baseline="30000" dirty="0" smtClean="0"/>
              <a:t>ο</a:t>
            </a:r>
            <a:r>
              <a:rPr lang="el-GR" dirty="0" smtClean="0"/>
              <a:t>) και </a:t>
            </a:r>
            <a:r>
              <a:rPr lang="el-GR" b="1" dirty="0" smtClean="0"/>
              <a:t>μια ορθή γωνία </a:t>
            </a:r>
            <a:r>
              <a:rPr lang="el-GR" dirty="0" smtClean="0"/>
              <a:t>(= γωνία 90</a:t>
            </a:r>
            <a:r>
              <a:rPr lang="el-GR" baseline="30000" dirty="0" smtClean="0"/>
              <a:t>ο</a:t>
            </a:r>
            <a:r>
              <a:rPr lang="el-GR" dirty="0" smtClean="0"/>
              <a:t> )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32" y="61436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ορθογώνιο τρίγωνο ΑΒΓ οι   Β   και     Γ  γωνίες είναι οξείες γωνίες</a:t>
            </a:r>
            <a:endParaRPr lang="en-US" sz="2400" dirty="0" smtClean="0"/>
          </a:p>
        </p:txBody>
      </p:sp>
      <p:grpSp>
        <p:nvGrpSpPr>
          <p:cNvPr id="24" name="21 - Ομάδα"/>
          <p:cNvGrpSpPr/>
          <p:nvPr/>
        </p:nvGrpSpPr>
        <p:grpSpPr>
          <a:xfrm>
            <a:off x="5072066" y="614364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21 - Ομάδα"/>
          <p:cNvGrpSpPr/>
          <p:nvPr/>
        </p:nvGrpSpPr>
        <p:grpSpPr>
          <a:xfrm>
            <a:off x="4000496" y="6143644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714348" y="364331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90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ΑΒΓ </a:t>
            </a:r>
          </a:p>
          <a:p>
            <a:endParaRPr lang="el-GR" sz="24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5500694" y="21815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2143116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52 - TextBox"/>
          <p:cNvSpPr txBox="1"/>
          <p:nvPr/>
        </p:nvSpPr>
        <p:spPr>
          <a:xfrm>
            <a:off x="4000496" y="2143116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b="1" u="sng" dirty="0" smtClean="0"/>
              <a:t>προσκείμενες</a:t>
            </a:r>
            <a:r>
              <a:rPr lang="el-GR" sz="2400" u="sng" dirty="0" smtClean="0"/>
              <a:t> πλευρές  τις  πλευρές   ΑΓ και ΑΒ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500166" y="457200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786182" y="5000636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Α        έχει </a:t>
            </a:r>
            <a:r>
              <a:rPr lang="el-GR" sz="2400" b="1" u="sng" dirty="0" smtClean="0"/>
              <a:t>απέναντι</a:t>
            </a:r>
            <a:r>
              <a:rPr lang="el-GR" sz="2400" u="sng" dirty="0" smtClean="0"/>
              <a:t> πλευρά  την πλευρά ΒΓ (ή πλευρά α)</a:t>
            </a:r>
            <a:endParaRPr lang="el-GR" sz="2400" dirty="0" smtClean="0"/>
          </a:p>
          <a:p>
            <a:endParaRPr lang="el-GR" sz="2400" dirty="0" smtClean="0"/>
          </a:p>
        </p:txBody>
      </p:sp>
      <p:grpSp>
        <p:nvGrpSpPr>
          <p:cNvPr id="19" name="21 - Ομάδα"/>
          <p:cNvGrpSpPr/>
          <p:nvPr/>
        </p:nvGrpSpPr>
        <p:grpSpPr>
          <a:xfrm>
            <a:off x="5214942" y="5000636"/>
            <a:ext cx="214314" cy="142876"/>
            <a:chOff x="6286512" y="3000372"/>
            <a:chExt cx="214314" cy="1428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30 - Ορθογώνιο"/>
          <p:cNvSpPr/>
          <p:nvPr/>
        </p:nvSpPr>
        <p:spPr>
          <a:xfrm>
            <a:off x="357158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581891" y="4267200"/>
            <a:ext cx="249382" cy="235527"/>
          </a:xfrm>
          <a:custGeom>
            <a:avLst/>
            <a:gdLst>
              <a:gd name="connsiteX0" fmla="*/ 0 w 249382"/>
              <a:gd name="connsiteY0" fmla="*/ 221673 h 235527"/>
              <a:gd name="connsiteX1" fmla="*/ 27709 w 249382"/>
              <a:gd name="connsiteY1" fmla="*/ 0 h 235527"/>
              <a:gd name="connsiteX2" fmla="*/ 180109 w 249382"/>
              <a:gd name="connsiteY2" fmla="*/ 0 h 235527"/>
              <a:gd name="connsiteX3" fmla="*/ 249382 w 249382"/>
              <a:gd name="connsiteY3" fmla="*/ 152400 h 235527"/>
              <a:gd name="connsiteX4" fmla="*/ 235527 w 249382"/>
              <a:gd name="connsiteY4" fmla="*/ 235527 h 235527"/>
              <a:gd name="connsiteX5" fmla="*/ 0 w 249382"/>
              <a:gd name="connsiteY5" fmla="*/ 221673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9382" h="235527">
                <a:moveTo>
                  <a:pt x="0" y="221673"/>
                </a:moveTo>
                <a:lnTo>
                  <a:pt x="27709" y="0"/>
                </a:lnTo>
                <a:lnTo>
                  <a:pt x="180109" y="0"/>
                </a:lnTo>
                <a:lnTo>
                  <a:pt x="249382" y="152400"/>
                </a:lnTo>
                <a:lnTo>
                  <a:pt x="235527" y="235527"/>
                </a:lnTo>
                <a:lnTo>
                  <a:pt x="0" y="22167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000100" y="1142984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8F0D8F"/>
                </a:solidFill>
              </a:rPr>
              <a:t>Β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απέναντι κάθετη πλευρά </a:t>
            </a:r>
            <a:r>
              <a:rPr lang="el-GR" sz="2400" dirty="0" smtClean="0"/>
              <a:t>την πλευρά ΑΓ: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6572264" y="107154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52 - Ελεύθερη σχεδίαση"/>
          <p:cNvSpPr/>
          <p:nvPr/>
        </p:nvSpPr>
        <p:spPr>
          <a:xfrm>
            <a:off x="2643174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6200000" flipV="1">
            <a:off x="1535885" y="4464851"/>
            <a:ext cx="2500330" cy="42862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143208" y="328612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8F0D8F"/>
                </a:solidFill>
              </a:rPr>
              <a:t>Β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προσκείμενη κάθετη πλευρά </a:t>
            </a:r>
            <a:r>
              <a:rPr lang="el-GR" sz="2400" dirty="0" smtClean="0"/>
              <a:t>την πλευρά ΑΒ</a:t>
            </a:r>
            <a:endParaRPr lang="en-US" sz="2400" dirty="0"/>
          </a:p>
        </p:txBody>
      </p:sp>
      <p:grpSp>
        <p:nvGrpSpPr>
          <p:cNvPr id="63" name="23 - Ομάδα"/>
          <p:cNvGrpSpPr/>
          <p:nvPr/>
        </p:nvGrpSpPr>
        <p:grpSpPr>
          <a:xfrm>
            <a:off x="8715404" y="328612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83 - Ελεύθερη σχεδίαση"/>
          <p:cNvSpPr/>
          <p:nvPr/>
        </p:nvSpPr>
        <p:spPr>
          <a:xfrm>
            <a:off x="568036" y="6068291"/>
            <a:ext cx="263237" cy="207818"/>
          </a:xfrm>
          <a:custGeom>
            <a:avLst/>
            <a:gdLst>
              <a:gd name="connsiteX0" fmla="*/ 0 w 263237"/>
              <a:gd name="connsiteY0" fmla="*/ 0 h 207818"/>
              <a:gd name="connsiteX1" fmla="*/ 263237 w 263237"/>
              <a:gd name="connsiteY1" fmla="*/ 0 h 207818"/>
              <a:gd name="connsiteX2" fmla="*/ 263237 w 263237"/>
              <a:gd name="connsiteY2" fmla="*/ 207818 h 207818"/>
              <a:gd name="connsiteX3" fmla="*/ 263237 w 263237"/>
              <a:gd name="connsiteY3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237" h="207818">
                <a:moveTo>
                  <a:pt x="0" y="0"/>
                </a:moveTo>
                <a:lnTo>
                  <a:pt x="263237" y="0"/>
                </a:lnTo>
                <a:lnTo>
                  <a:pt x="263237" y="207818"/>
                </a:lnTo>
                <a:lnTo>
                  <a:pt x="263237" y="20781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17" grpId="0"/>
      <p:bldP spid="53" grpId="0" animBg="1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000100" y="1142984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FF0000"/>
                </a:solidFill>
              </a:rPr>
              <a:t>Γ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απέναντι κάθετη πλευρά </a:t>
            </a:r>
            <a:r>
              <a:rPr lang="el-GR" sz="2400" dirty="0" smtClean="0"/>
              <a:t>την πλευρά ΑΒ (ή γ)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6572264" y="107154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54 - Ευθύγραμμο βέλος σύνδεσης"/>
          <p:cNvCxnSpPr/>
          <p:nvPr/>
        </p:nvCxnSpPr>
        <p:spPr>
          <a:xfrm flipV="1">
            <a:off x="928662" y="2571744"/>
            <a:ext cx="1785950" cy="500066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143208" y="328612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FF0000"/>
                </a:solidFill>
              </a:rPr>
              <a:t>Γ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προσκείμενη κάθετη πλευρά </a:t>
            </a:r>
            <a:r>
              <a:rPr lang="el-GR" sz="2400" dirty="0" smtClean="0"/>
              <a:t>την πλευρά ΑΓ  (ή β)</a:t>
            </a:r>
            <a:endParaRPr lang="en-US" sz="2400" dirty="0"/>
          </a:p>
        </p:txBody>
      </p:sp>
      <p:grpSp>
        <p:nvGrpSpPr>
          <p:cNvPr id="3" name="23 - Ομάδα"/>
          <p:cNvGrpSpPr/>
          <p:nvPr/>
        </p:nvGrpSpPr>
        <p:grpSpPr>
          <a:xfrm>
            <a:off x="8715404" y="328612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554182" y="3158836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568036" y="6054436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17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714612" y="121442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357423" y="41752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7" y="74626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357819" y="41038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4000497" y="3065313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714613" y="2922437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643307" y="3994007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3" name="23 - Ομάδα"/>
          <p:cNvGrpSpPr/>
          <p:nvPr/>
        </p:nvGrpSpPr>
        <p:grpSpPr>
          <a:xfrm>
            <a:off x="7286644" y="507207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2697322" y="1230010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2711176" y="4125610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>
            <a:off x="3516383" y="4659398"/>
            <a:ext cx="396724" cy="14287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14282" y="5072074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ΑΒ</a:t>
            </a:r>
            <a:r>
              <a:rPr lang="el-GR" sz="2400" dirty="0" smtClean="0"/>
              <a:t>  είναι απέναντι κάθετη πλευρά της γωνίας Γ. </a:t>
            </a:r>
          </a:p>
          <a:p>
            <a:endParaRPr lang="el-GR" sz="2400" dirty="0" smtClean="0"/>
          </a:p>
          <a:p>
            <a:r>
              <a:rPr lang="el-GR" sz="2400" dirty="0" smtClean="0"/>
              <a:t>Επίσης 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ΑΒ</a:t>
            </a:r>
            <a:r>
              <a:rPr lang="el-GR" sz="2400" dirty="0" smtClean="0"/>
              <a:t> είναι προσκείμενη κάθετη πλευρά της γωνίας Β</a:t>
            </a:r>
            <a:endParaRPr lang="en-US" sz="2400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786314" y="4143380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23 - Ομάδα"/>
          <p:cNvGrpSpPr/>
          <p:nvPr/>
        </p:nvGrpSpPr>
        <p:grpSpPr>
          <a:xfrm>
            <a:off x="8643966" y="5786454"/>
            <a:ext cx="134217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6000759" y="1285860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5643570" y="424672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5857884" y="8176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8643966" y="41752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7286644" y="3136751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6000760" y="2993875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929454" y="4065445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3428992" y="257174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5983469" y="1301448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5997323" y="4197048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>
            <a:off x="4357686" y="2857496"/>
            <a:ext cx="1285884" cy="42862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0" y="2214554"/>
            <a:ext cx="39290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ΑΓ</a:t>
            </a:r>
            <a:r>
              <a:rPr lang="el-GR" sz="2400" dirty="0" smtClean="0"/>
              <a:t>  είναι απέναντι κάθετη πλευρά της γωνίας Β. </a:t>
            </a:r>
          </a:p>
          <a:p>
            <a:endParaRPr lang="el-GR" sz="2400" dirty="0" smtClean="0"/>
          </a:p>
          <a:p>
            <a:r>
              <a:rPr lang="el-GR" sz="2400" dirty="0" smtClean="0"/>
              <a:t>Επίσης 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ΑΓ</a:t>
            </a:r>
            <a:r>
              <a:rPr lang="el-GR" sz="2400" dirty="0" smtClean="0"/>
              <a:t> είναι προσκείμενη κάθετη πλευρά της γωνίας Γ</a:t>
            </a:r>
            <a:endParaRPr lang="en-US" sz="2400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8072461" y="4214818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23 - Ομάδα"/>
          <p:cNvGrpSpPr/>
          <p:nvPr/>
        </p:nvGrpSpPr>
        <p:grpSpPr>
          <a:xfrm>
            <a:off x="1500166" y="4000504"/>
            <a:ext cx="134217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3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4445</TotalTime>
  <Words>1262</Words>
  <PresentationFormat>Προβολή στην οθόνη (4:3)</PresentationFormat>
  <Paragraphs>425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ΕΦΑΠΤΟΜΕΝΗ ΓΩΝΙΑΣ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723</cp:revision>
  <dcterms:created xsi:type="dcterms:W3CDTF">2020-04-07T16:42:53Z</dcterms:created>
  <dcterms:modified xsi:type="dcterms:W3CDTF">2021-01-11T15:37:07Z</dcterms:modified>
</cp:coreProperties>
</file>