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387" r:id="rId3"/>
    <p:sldId id="388" r:id="rId4"/>
    <p:sldId id="390" r:id="rId5"/>
    <p:sldId id="410" r:id="rId6"/>
    <p:sldId id="417" r:id="rId7"/>
    <p:sldId id="418" r:id="rId8"/>
    <p:sldId id="419" r:id="rId9"/>
    <p:sldId id="420" r:id="rId10"/>
    <p:sldId id="413" r:id="rId11"/>
    <p:sldId id="414" r:id="rId12"/>
    <p:sldId id="415" r:id="rId13"/>
    <p:sldId id="411" r:id="rId14"/>
    <p:sldId id="416" r:id="rId15"/>
    <p:sldId id="421" r:id="rId16"/>
    <p:sldId id="422" r:id="rId17"/>
    <p:sldId id="423" r:id="rId18"/>
    <p:sldId id="424" r:id="rId19"/>
    <p:sldId id="425" r:id="rId20"/>
    <p:sldId id="407" r:id="rId21"/>
    <p:sldId id="426" r:id="rId22"/>
    <p:sldId id="427" r:id="rId23"/>
    <p:sldId id="428" r:id="rId24"/>
    <p:sldId id="433" r:id="rId25"/>
    <p:sldId id="434" r:id="rId26"/>
    <p:sldId id="435" r:id="rId27"/>
    <p:sldId id="431" r:id="rId28"/>
    <p:sldId id="432" r:id="rId29"/>
    <p:sldId id="430" r:id="rId3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1F07"/>
    <a:srgbClr val="851775"/>
    <a:srgbClr val="8F0D8F"/>
    <a:srgbClr val="F5DFA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587" autoAdjust="0"/>
    <p:restoredTop sz="86380" autoAdjust="0"/>
  </p:normalViewPr>
  <p:slideViewPr>
    <p:cSldViewPr>
      <p:cViewPr varScale="1">
        <p:scale>
          <a:sx n="63" d="100"/>
          <a:sy n="63" d="100"/>
        </p:scale>
        <p:origin x="-2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ΕΦΑΠΤΟΜΕΝΗ ΓΩΝΙΑΣ</a:t>
            </a:r>
            <a:endParaRPr lang="en-US" dirty="0"/>
          </a:p>
        </p:txBody>
      </p:sp>
      <p:sp>
        <p:nvSpPr>
          <p:cNvPr id="3" name="2 - Ισοσκελές τρίγωνο"/>
          <p:cNvSpPr/>
          <p:nvPr/>
        </p:nvSpPr>
        <p:spPr>
          <a:xfrm>
            <a:off x="0" y="3714728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3 - Ελεύθερη σχεδίαση"/>
          <p:cNvSpPr/>
          <p:nvPr/>
        </p:nvSpPr>
        <p:spPr>
          <a:xfrm>
            <a:off x="2071670" y="6640658"/>
            <a:ext cx="529070" cy="217342"/>
          </a:xfrm>
          <a:custGeom>
            <a:avLst/>
            <a:gdLst>
              <a:gd name="connsiteX0" fmla="*/ 498764 w 529070"/>
              <a:gd name="connsiteY0" fmla="*/ 346363 h 360218"/>
              <a:gd name="connsiteX1" fmla="*/ 69273 w 529070"/>
              <a:gd name="connsiteY1" fmla="*/ 360218 h 360218"/>
              <a:gd name="connsiteX2" fmla="*/ 0 w 529070"/>
              <a:gd name="connsiteY2" fmla="*/ 193963 h 360218"/>
              <a:gd name="connsiteX3" fmla="*/ 41564 w 529070"/>
              <a:gd name="connsiteY3" fmla="*/ 110836 h 360218"/>
              <a:gd name="connsiteX4" fmla="*/ 138545 w 529070"/>
              <a:gd name="connsiteY4" fmla="*/ 41563 h 360218"/>
              <a:gd name="connsiteX5" fmla="*/ 290945 w 529070"/>
              <a:gd name="connsiteY5" fmla="*/ 0 h 360218"/>
              <a:gd name="connsiteX6" fmla="*/ 498764 w 529070"/>
              <a:gd name="connsiteY6" fmla="*/ 346363 h 36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9070" h="360218">
                <a:moveTo>
                  <a:pt x="498764" y="346363"/>
                </a:moveTo>
                <a:lnTo>
                  <a:pt x="69273" y="360218"/>
                </a:lnTo>
                <a:lnTo>
                  <a:pt x="0" y="193963"/>
                </a:lnTo>
                <a:lnTo>
                  <a:pt x="41564" y="110836"/>
                </a:lnTo>
                <a:lnTo>
                  <a:pt x="138545" y="41563"/>
                </a:lnTo>
                <a:lnTo>
                  <a:pt x="290945" y="0"/>
                </a:lnTo>
                <a:cubicBezTo>
                  <a:pt x="529070" y="350182"/>
                  <a:pt x="386854" y="346363"/>
                  <a:pt x="498764" y="346363"/>
                </a:cubicBezTo>
                <a:close/>
              </a:path>
            </a:pathLst>
          </a:custGeom>
          <a:solidFill>
            <a:srgbClr val="8F0D8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- TextBox"/>
          <p:cNvSpPr txBox="1"/>
          <p:nvPr/>
        </p:nvSpPr>
        <p:spPr>
          <a:xfrm>
            <a:off x="1857356" y="0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smtClean="0">
                <a:solidFill>
                  <a:srgbClr val="FF0000"/>
                </a:solidFill>
              </a:rPr>
              <a:t>Εφαπτομένη (εφ) </a:t>
            </a:r>
            <a:r>
              <a:rPr lang="el-GR" sz="3200" b="1" dirty="0" smtClean="0">
                <a:solidFill>
                  <a:srgbClr val="FF0000"/>
                </a:solidFill>
              </a:rPr>
              <a:t>οξείας γωνίας</a:t>
            </a:r>
          </a:p>
        </p:txBody>
      </p:sp>
      <p:sp>
        <p:nvSpPr>
          <p:cNvPr id="17" name="16 - TextBox"/>
          <p:cNvSpPr txBox="1"/>
          <p:nvPr/>
        </p:nvSpPr>
        <p:spPr>
          <a:xfrm>
            <a:off x="428596" y="857232"/>
            <a:ext cx="9215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Σε </a:t>
            </a:r>
            <a:r>
              <a:rPr lang="el-GR" sz="2400" b="1" dirty="0" smtClean="0"/>
              <a:t>οποιαδήποτε γωνία </a:t>
            </a:r>
            <a:r>
              <a:rPr lang="el-GR" sz="2400" dirty="0" smtClean="0"/>
              <a:t>…αντιστοιχεί ένας αριθμός που λέγεται </a:t>
            </a:r>
            <a:r>
              <a:rPr lang="el-GR" sz="2400" b="1" dirty="0" smtClean="0"/>
              <a:t>εφαπτομένη αυτής της γωνίας (ή κλίση της γωνίας</a:t>
            </a:r>
            <a:r>
              <a:rPr lang="el-GR" sz="2400" dirty="0" smtClean="0"/>
              <a:t>)</a:t>
            </a:r>
            <a:endParaRPr lang="en-US" sz="2400" dirty="0"/>
          </a:p>
        </p:txBody>
      </p:sp>
      <p:sp>
        <p:nvSpPr>
          <p:cNvPr id="18" name="17 - TextBox"/>
          <p:cNvSpPr txBox="1"/>
          <p:nvPr/>
        </p:nvSpPr>
        <p:spPr>
          <a:xfrm>
            <a:off x="1500166" y="2643182"/>
            <a:ext cx="4929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Παράδειγμα</a:t>
            </a:r>
            <a:r>
              <a:rPr lang="el-GR" sz="2400" dirty="0" smtClean="0"/>
              <a:t> η γωνία  θ  έχει εφαπτομένη    (ή κλίση)   την </a:t>
            </a:r>
            <a:r>
              <a:rPr lang="el-GR" sz="2400" b="1" dirty="0" err="1" smtClean="0"/>
              <a:t>εφθ</a:t>
            </a:r>
            <a:endParaRPr lang="en-US" sz="24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1000100" y="4572008"/>
            <a:ext cx="4929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Παράδειγμα</a:t>
            </a:r>
            <a:r>
              <a:rPr lang="el-GR" sz="2400" dirty="0" smtClean="0"/>
              <a:t> η γωνία  Γ  έχει εφαπτομένη    (ή κλίση)   την </a:t>
            </a:r>
            <a:r>
              <a:rPr lang="el-GR" sz="2400" b="1" dirty="0" err="1" smtClean="0"/>
              <a:t>εφΓ</a:t>
            </a:r>
            <a:endParaRPr lang="en-US" sz="2400" b="1" dirty="0"/>
          </a:p>
        </p:txBody>
      </p:sp>
      <p:grpSp>
        <p:nvGrpSpPr>
          <p:cNvPr id="22" name="21 - Ομάδα"/>
          <p:cNvGrpSpPr/>
          <p:nvPr/>
        </p:nvGrpSpPr>
        <p:grpSpPr>
          <a:xfrm>
            <a:off x="3786182" y="4500570"/>
            <a:ext cx="214314" cy="142876"/>
            <a:chOff x="6286512" y="3000372"/>
            <a:chExt cx="214314" cy="142876"/>
          </a:xfrm>
        </p:grpSpPr>
        <p:cxnSp>
          <p:nvCxnSpPr>
            <p:cNvPr id="24" name="2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21 - Ομάδα"/>
          <p:cNvGrpSpPr/>
          <p:nvPr/>
        </p:nvGrpSpPr>
        <p:grpSpPr>
          <a:xfrm>
            <a:off x="5000628" y="4929198"/>
            <a:ext cx="214314" cy="142876"/>
            <a:chOff x="6286512" y="3000372"/>
            <a:chExt cx="214314" cy="142876"/>
          </a:xfrm>
        </p:grpSpPr>
        <p:cxnSp>
          <p:nvCxnSpPr>
            <p:cNvPr id="28" name="2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31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- TextBox"/>
          <p:cNvSpPr txBox="1"/>
          <p:nvPr/>
        </p:nvSpPr>
        <p:spPr>
          <a:xfrm>
            <a:off x="1857356" y="0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Εφαπτομένη (εφ) οξείας γωνίας</a:t>
            </a:r>
          </a:p>
        </p:txBody>
      </p:sp>
      <p:sp>
        <p:nvSpPr>
          <p:cNvPr id="18" name="17 - TextBox"/>
          <p:cNvSpPr txBox="1"/>
          <p:nvPr/>
        </p:nvSpPr>
        <p:spPr>
          <a:xfrm>
            <a:off x="571472" y="1643050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/>
              <a:t>εφθ</a:t>
            </a:r>
            <a:endParaRPr lang="en-US" sz="24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5500694" y="1500174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/>
              <a:t>εφΓ</a:t>
            </a:r>
            <a:endParaRPr lang="en-US" sz="2400" b="1" dirty="0"/>
          </a:p>
        </p:txBody>
      </p:sp>
      <p:grpSp>
        <p:nvGrpSpPr>
          <p:cNvPr id="2" name="21 - Ομάδα"/>
          <p:cNvGrpSpPr/>
          <p:nvPr/>
        </p:nvGrpSpPr>
        <p:grpSpPr>
          <a:xfrm>
            <a:off x="5929322" y="1428736"/>
            <a:ext cx="214314" cy="142876"/>
            <a:chOff x="6286512" y="3000372"/>
            <a:chExt cx="214314" cy="142876"/>
          </a:xfrm>
        </p:grpSpPr>
        <p:cxnSp>
          <p:nvCxnSpPr>
            <p:cNvPr id="24" name="2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12 - Επεξήγηση με σύννεφο"/>
          <p:cNvSpPr/>
          <p:nvPr/>
        </p:nvSpPr>
        <p:spPr>
          <a:xfrm>
            <a:off x="500034" y="1357298"/>
            <a:ext cx="1214446" cy="1143008"/>
          </a:xfrm>
          <a:prstGeom prst="cloudCallout">
            <a:avLst>
              <a:gd name="adj1" fmla="val -6102"/>
              <a:gd name="adj2" fmla="val 16336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TextBox"/>
          <p:cNvSpPr txBox="1"/>
          <p:nvPr/>
        </p:nvSpPr>
        <p:spPr>
          <a:xfrm>
            <a:off x="642910" y="4071942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Διαβάζετε εφαπτομένη της γωνίας θ</a:t>
            </a:r>
            <a:endParaRPr lang="en-US" dirty="0"/>
          </a:p>
        </p:txBody>
      </p:sp>
      <p:sp>
        <p:nvSpPr>
          <p:cNvPr id="15" name="14 - Επεξήγηση με σύννεφο"/>
          <p:cNvSpPr/>
          <p:nvPr/>
        </p:nvSpPr>
        <p:spPr>
          <a:xfrm>
            <a:off x="5286380" y="1142984"/>
            <a:ext cx="1214446" cy="1143008"/>
          </a:xfrm>
          <a:prstGeom prst="cloudCallout">
            <a:avLst>
              <a:gd name="adj1" fmla="val 57734"/>
              <a:gd name="adj2" fmla="val 18423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TextBox"/>
          <p:cNvSpPr txBox="1"/>
          <p:nvPr/>
        </p:nvSpPr>
        <p:spPr>
          <a:xfrm>
            <a:off x="4643438" y="4071942"/>
            <a:ext cx="4500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Διαβάζετε εφαπτομένη της γωνίας Γ</a:t>
            </a:r>
            <a:endParaRPr lang="en-US" dirty="0"/>
          </a:p>
        </p:txBody>
      </p:sp>
      <p:grpSp>
        <p:nvGrpSpPr>
          <p:cNvPr id="20" name="19 - Ομάδα"/>
          <p:cNvGrpSpPr/>
          <p:nvPr/>
        </p:nvGrpSpPr>
        <p:grpSpPr>
          <a:xfrm>
            <a:off x="8001024" y="4000504"/>
            <a:ext cx="214314" cy="142876"/>
            <a:chOff x="6286512" y="3000372"/>
            <a:chExt cx="214314" cy="142876"/>
          </a:xfrm>
        </p:grpSpPr>
        <p:cxnSp>
          <p:nvCxnSpPr>
            <p:cNvPr id="21" name="20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- TextBox"/>
          <p:cNvSpPr txBox="1"/>
          <p:nvPr/>
        </p:nvSpPr>
        <p:spPr>
          <a:xfrm>
            <a:off x="1857356" y="0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Εφαπτομένη (εφ) οξείας γωνίας</a:t>
            </a:r>
          </a:p>
        </p:txBody>
      </p:sp>
      <p:sp>
        <p:nvSpPr>
          <p:cNvPr id="18" name="17 - TextBox"/>
          <p:cNvSpPr txBox="1"/>
          <p:nvPr/>
        </p:nvSpPr>
        <p:spPr>
          <a:xfrm>
            <a:off x="571472" y="1643050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εφ50</a:t>
            </a:r>
            <a:r>
              <a:rPr lang="el-GR" sz="2400" b="1" baseline="30000" dirty="0" smtClean="0"/>
              <a:t>ο</a:t>
            </a:r>
            <a:endParaRPr lang="en-US" sz="2400" b="1" baseline="30000" dirty="0"/>
          </a:p>
        </p:txBody>
      </p:sp>
      <p:sp>
        <p:nvSpPr>
          <p:cNvPr id="19" name="18 - TextBox"/>
          <p:cNvSpPr txBox="1"/>
          <p:nvPr/>
        </p:nvSpPr>
        <p:spPr>
          <a:xfrm>
            <a:off x="5500694" y="1500174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εφ35</a:t>
            </a:r>
            <a:r>
              <a:rPr lang="el-GR" sz="2400" b="1" baseline="30000" dirty="0" smtClean="0"/>
              <a:t>ο</a:t>
            </a:r>
            <a:endParaRPr lang="en-US" sz="2400" b="1" dirty="0"/>
          </a:p>
        </p:txBody>
      </p:sp>
      <p:sp>
        <p:nvSpPr>
          <p:cNvPr id="13" name="12 - Επεξήγηση με σύννεφο"/>
          <p:cNvSpPr/>
          <p:nvPr/>
        </p:nvSpPr>
        <p:spPr>
          <a:xfrm>
            <a:off x="500034" y="1357298"/>
            <a:ext cx="1214446" cy="1143008"/>
          </a:xfrm>
          <a:prstGeom prst="cloudCallout">
            <a:avLst>
              <a:gd name="adj1" fmla="val -6102"/>
              <a:gd name="adj2" fmla="val 16336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TextBox"/>
          <p:cNvSpPr txBox="1"/>
          <p:nvPr/>
        </p:nvSpPr>
        <p:spPr>
          <a:xfrm>
            <a:off x="642910" y="4071942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Διαβάζετε εφαπτομένη γωνίας 50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15" name="14 - Επεξήγηση με σύννεφο"/>
          <p:cNvSpPr/>
          <p:nvPr/>
        </p:nvSpPr>
        <p:spPr>
          <a:xfrm>
            <a:off x="5286380" y="1142984"/>
            <a:ext cx="1214446" cy="1143008"/>
          </a:xfrm>
          <a:prstGeom prst="cloudCallout">
            <a:avLst>
              <a:gd name="adj1" fmla="val 57734"/>
              <a:gd name="adj2" fmla="val 18423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TextBox"/>
          <p:cNvSpPr txBox="1"/>
          <p:nvPr/>
        </p:nvSpPr>
        <p:spPr>
          <a:xfrm>
            <a:off x="5143504" y="4000504"/>
            <a:ext cx="4500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Διαβάζετε εφαπτομένη των 35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571472" y="3143248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3" y="61041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428597" y="267508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214679" y="603267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30" name="29 - TextBox"/>
          <p:cNvSpPr txBox="1"/>
          <p:nvPr/>
        </p:nvSpPr>
        <p:spPr>
          <a:xfrm rot="16200000">
            <a:off x="-1045201" y="4474169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Κάθετη πλευρά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724794" y="6386476"/>
            <a:ext cx="3000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Κάθετη πλευρά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 rot="2999992">
            <a:off x="736762" y="4589186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υποτείνουσα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1857356" y="0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Εφαπτομένη (εφ) οξείας γωνίας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1857357" y="4994139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571473" y="4851263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1500167" y="5922833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428596" y="785794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 ορθογώνιο τρίγωνο  ΑΒΓ η εφαπτομένη μιας οξείας γωνίας Β  θα είναι:</a:t>
            </a:r>
            <a:endParaRPr lang="en-US" sz="2400" dirty="0"/>
          </a:p>
        </p:txBody>
      </p:sp>
      <p:grpSp>
        <p:nvGrpSpPr>
          <p:cNvPr id="24" name="23 - Ομάδα"/>
          <p:cNvGrpSpPr/>
          <p:nvPr/>
        </p:nvGrpSpPr>
        <p:grpSpPr>
          <a:xfrm>
            <a:off x="8429652" y="714356"/>
            <a:ext cx="214314" cy="142876"/>
            <a:chOff x="6286512" y="3000372"/>
            <a:chExt cx="214314" cy="142876"/>
          </a:xfrm>
        </p:grpSpPr>
        <p:cxnSp>
          <p:nvCxnSpPr>
            <p:cNvPr id="26" name="25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27 - TextBox"/>
          <p:cNvSpPr txBox="1"/>
          <p:nvPr/>
        </p:nvSpPr>
        <p:spPr>
          <a:xfrm>
            <a:off x="2000232" y="278605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εφ Β  =</a:t>
            </a:r>
            <a:endParaRPr lang="en-US" sz="2400" dirty="0"/>
          </a:p>
        </p:txBody>
      </p:sp>
      <p:cxnSp>
        <p:nvCxnSpPr>
          <p:cNvPr id="35" name="34 - Ευθεία γραμμή σύνδεσης"/>
          <p:cNvCxnSpPr/>
          <p:nvPr/>
        </p:nvCxnSpPr>
        <p:spPr>
          <a:xfrm>
            <a:off x="3286116" y="3000372"/>
            <a:ext cx="4357718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3428992" y="2571744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Απέναντι κάθετη πλευρά της γωνίας  Β</a:t>
            </a:r>
            <a:endParaRPr lang="en-US" dirty="0"/>
          </a:p>
        </p:txBody>
      </p:sp>
      <p:sp>
        <p:nvSpPr>
          <p:cNvPr id="38" name="37 - TextBox"/>
          <p:cNvSpPr txBox="1"/>
          <p:nvPr/>
        </p:nvSpPr>
        <p:spPr>
          <a:xfrm>
            <a:off x="3286116" y="3214686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Προσκείμενη κάθετη πλευρά της γωνίας  Β</a:t>
            </a:r>
            <a:endParaRPr lang="en-US" dirty="0"/>
          </a:p>
        </p:txBody>
      </p:sp>
      <p:grpSp>
        <p:nvGrpSpPr>
          <p:cNvPr id="39" name="38 - Ομάδα"/>
          <p:cNvGrpSpPr/>
          <p:nvPr/>
        </p:nvGrpSpPr>
        <p:grpSpPr>
          <a:xfrm>
            <a:off x="7000892" y="2500306"/>
            <a:ext cx="214314" cy="142876"/>
            <a:chOff x="6286512" y="3000372"/>
            <a:chExt cx="214314" cy="142876"/>
          </a:xfrm>
        </p:grpSpPr>
        <p:cxnSp>
          <p:nvCxnSpPr>
            <p:cNvPr id="41" name="40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42 - Ομάδα"/>
          <p:cNvGrpSpPr/>
          <p:nvPr/>
        </p:nvGrpSpPr>
        <p:grpSpPr>
          <a:xfrm>
            <a:off x="7215206" y="3143248"/>
            <a:ext cx="214314" cy="142876"/>
            <a:chOff x="6286512" y="3000372"/>
            <a:chExt cx="214314" cy="142876"/>
          </a:xfrm>
        </p:grpSpPr>
        <p:cxnSp>
          <p:nvCxnSpPr>
            <p:cNvPr id="44" name="4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45 - TextBox"/>
          <p:cNvSpPr txBox="1"/>
          <p:nvPr/>
        </p:nvSpPr>
        <p:spPr>
          <a:xfrm>
            <a:off x="3857620" y="450057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εφ Β  =</a:t>
            </a:r>
            <a:endParaRPr lang="en-US" sz="2400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5072066" y="4714884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5214942" y="428625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ΑΓ</a:t>
            </a:r>
            <a:endParaRPr lang="en-US" dirty="0"/>
          </a:p>
        </p:txBody>
      </p:sp>
      <p:sp>
        <p:nvSpPr>
          <p:cNvPr id="49" name="48 - TextBox"/>
          <p:cNvSpPr txBox="1"/>
          <p:nvPr/>
        </p:nvSpPr>
        <p:spPr>
          <a:xfrm>
            <a:off x="5143504" y="485776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ΑΒ</a:t>
            </a:r>
            <a:endParaRPr lang="en-US" dirty="0"/>
          </a:p>
        </p:txBody>
      </p:sp>
      <p:grpSp>
        <p:nvGrpSpPr>
          <p:cNvPr id="57" name="56 - Ομάδα"/>
          <p:cNvGrpSpPr/>
          <p:nvPr/>
        </p:nvGrpSpPr>
        <p:grpSpPr>
          <a:xfrm>
            <a:off x="2500298" y="2786058"/>
            <a:ext cx="214314" cy="142876"/>
            <a:chOff x="6286512" y="3000372"/>
            <a:chExt cx="214314" cy="142876"/>
          </a:xfrm>
        </p:grpSpPr>
        <p:cxnSp>
          <p:nvCxnSpPr>
            <p:cNvPr id="58" name="5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5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62 - Ομάδα"/>
          <p:cNvGrpSpPr/>
          <p:nvPr/>
        </p:nvGrpSpPr>
        <p:grpSpPr>
          <a:xfrm>
            <a:off x="4286248" y="4500570"/>
            <a:ext cx="214314" cy="142876"/>
            <a:chOff x="6286512" y="3000372"/>
            <a:chExt cx="214314" cy="142876"/>
          </a:xfrm>
        </p:grpSpPr>
        <p:cxnSp>
          <p:nvCxnSpPr>
            <p:cNvPr id="64" name="6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64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66 - TextBox"/>
          <p:cNvSpPr txBox="1"/>
          <p:nvPr/>
        </p:nvSpPr>
        <p:spPr>
          <a:xfrm>
            <a:off x="4929190" y="5786454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εφ Β  =</a:t>
            </a:r>
            <a:endParaRPr lang="en-US" sz="2400" dirty="0"/>
          </a:p>
        </p:txBody>
      </p:sp>
      <p:cxnSp>
        <p:nvCxnSpPr>
          <p:cNvPr id="68" name="67 - Ευθεία γραμμή σύνδεσης"/>
          <p:cNvCxnSpPr/>
          <p:nvPr/>
        </p:nvCxnSpPr>
        <p:spPr>
          <a:xfrm>
            <a:off x="6072198" y="5988626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TextBox"/>
          <p:cNvSpPr txBox="1"/>
          <p:nvPr/>
        </p:nvSpPr>
        <p:spPr>
          <a:xfrm>
            <a:off x="6215074" y="555999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70" name="69 - TextBox"/>
          <p:cNvSpPr txBox="1"/>
          <p:nvPr/>
        </p:nvSpPr>
        <p:spPr>
          <a:xfrm>
            <a:off x="6215074" y="607220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</a:t>
            </a:r>
            <a:endParaRPr lang="en-US" dirty="0"/>
          </a:p>
        </p:txBody>
      </p:sp>
      <p:grpSp>
        <p:nvGrpSpPr>
          <p:cNvPr id="71" name="70 - Ομάδα"/>
          <p:cNvGrpSpPr/>
          <p:nvPr/>
        </p:nvGrpSpPr>
        <p:grpSpPr>
          <a:xfrm>
            <a:off x="5357818" y="5786454"/>
            <a:ext cx="214314" cy="142876"/>
            <a:chOff x="6286512" y="3000372"/>
            <a:chExt cx="214314" cy="142876"/>
          </a:xfrm>
        </p:grpSpPr>
        <p:cxnSp>
          <p:nvCxnSpPr>
            <p:cNvPr id="72" name="71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72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73 - TextBox"/>
          <p:cNvSpPr txBox="1"/>
          <p:nvPr/>
        </p:nvSpPr>
        <p:spPr>
          <a:xfrm>
            <a:off x="2928926" y="407194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75" name="74 - TextBox"/>
          <p:cNvSpPr txBox="1"/>
          <p:nvPr/>
        </p:nvSpPr>
        <p:spPr>
          <a:xfrm>
            <a:off x="4143372" y="542926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53" name="52 - Ελεύθερη σχεδίαση"/>
          <p:cNvSpPr/>
          <p:nvPr/>
        </p:nvSpPr>
        <p:spPr>
          <a:xfrm>
            <a:off x="2643174" y="6072206"/>
            <a:ext cx="529070" cy="217342"/>
          </a:xfrm>
          <a:custGeom>
            <a:avLst/>
            <a:gdLst>
              <a:gd name="connsiteX0" fmla="*/ 498764 w 529070"/>
              <a:gd name="connsiteY0" fmla="*/ 346363 h 360218"/>
              <a:gd name="connsiteX1" fmla="*/ 69273 w 529070"/>
              <a:gd name="connsiteY1" fmla="*/ 360218 h 360218"/>
              <a:gd name="connsiteX2" fmla="*/ 0 w 529070"/>
              <a:gd name="connsiteY2" fmla="*/ 193963 h 360218"/>
              <a:gd name="connsiteX3" fmla="*/ 41564 w 529070"/>
              <a:gd name="connsiteY3" fmla="*/ 110836 h 360218"/>
              <a:gd name="connsiteX4" fmla="*/ 138545 w 529070"/>
              <a:gd name="connsiteY4" fmla="*/ 41563 h 360218"/>
              <a:gd name="connsiteX5" fmla="*/ 290945 w 529070"/>
              <a:gd name="connsiteY5" fmla="*/ 0 h 360218"/>
              <a:gd name="connsiteX6" fmla="*/ 498764 w 529070"/>
              <a:gd name="connsiteY6" fmla="*/ 346363 h 36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9070" h="360218">
                <a:moveTo>
                  <a:pt x="498764" y="346363"/>
                </a:moveTo>
                <a:lnTo>
                  <a:pt x="69273" y="360218"/>
                </a:lnTo>
                <a:lnTo>
                  <a:pt x="0" y="193963"/>
                </a:lnTo>
                <a:lnTo>
                  <a:pt x="41564" y="110836"/>
                </a:lnTo>
                <a:lnTo>
                  <a:pt x="138545" y="41563"/>
                </a:lnTo>
                <a:lnTo>
                  <a:pt x="290945" y="0"/>
                </a:lnTo>
                <a:cubicBezTo>
                  <a:pt x="529070" y="350182"/>
                  <a:pt x="386854" y="346363"/>
                  <a:pt x="498764" y="346363"/>
                </a:cubicBezTo>
                <a:close/>
              </a:path>
            </a:pathLst>
          </a:custGeom>
          <a:solidFill>
            <a:srgbClr val="8F0D8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54 - Ευθύγραμμο βέλος σύνδεσης"/>
          <p:cNvCxnSpPr/>
          <p:nvPr/>
        </p:nvCxnSpPr>
        <p:spPr>
          <a:xfrm rot="16200000" flipV="1">
            <a:off x="1678761" y="4393413"/>
            <a:ext cx="2500330" cy="714380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  <p:bldP spid="13" grpId="0"/>
      <p:bldP spid="14" grpId="0"/>
      <p:bldP spid="16" grpId="0"/>
      <p:bldP spid="28" grpId="0"/>
      <p:bldP spid="37" grpId="0"/>
      <p:bldP spid="38" grpId="0"/>
      <p:bldP spid="46" grpId="0"/>
      <p:bldP spid="48" grpId="0"/>
      <p:bldP spid="49" grpId="0"/>
      <p:bldP spid="67" grpId="0"/>
      <p:bldP spid="69" grpId="0"/>
      <p:bldP spid="70" grpId="0"/>
      <p:bldP spid="74" grpId="0"/>
      <p:bldP spid="75" grpId="0"/>
      <p:bldP spid="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571472" y="3143248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3" y="61041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428597" y="267508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214679" y="603267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30" name="29 - TextBox"/>
          <p:cNvSpPr txBox="1"/>
          <p:nvPr/>
        </p:nvSpPr>
        <p:spPr>
          <a:xfrm rot="16200000">
            <a:off x="-1045201" y="4474169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Κάθετη πλευρά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724794" y="6386476"/>
            <a:ext cx="3000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Κάθετη πλευρά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 rot="2999992">
            <a:off x="736762" y="4589186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υποτείνουσα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1857356" y="0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Εφαπτομένη (εφ) οξείας γωνίας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1857357" y="4994139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571473" y="4851263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1500167" y="5922833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428596" y="785794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 ορθογώνιο τρίγωνο  ΑΒΓ η εφαπτομένη της οξείας γωνίας   Γ  θα είναι:</a:t>
            </a:r>
            <a:endParaRPr lang="en-US" sz="2400" dirty="0"/>
          </a:p>
        </p:txBody>
      </p:sp>
      <p:grpSp>
        <p:nvGrpSpPr>
          <p:cNvPr id="2" name="23 - Ομάδα"/>
          <p:cNvGrpSpPr/>
          <p:nvPr/>
        </p:nvGrpSpPr>
        <p:grpSpPr>
          <a:xfrm>
            <a:off x="8429652" y="714356"/>
            <a:ext cx="214314" cy="142876"/>
            <a:chOff x="6286512" y="3000372"/>
            <a:chExt cx="214314" cy="142876"/>
          </a:xfrm>
        </p:grpSpPr>
        <p:cxnSp>
          <p:nvCxnSpPr>
            <p:cNvPr id="26" name="25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27 - TextBox"/>
          <p:cNvSpPr txBox="1"/>
          <p:nvPr/>
        </p:nvSpPr>
        <p:spPr>
          <a:xfrm>
            <a:off x="2000232" y="278605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εφ Γ  =</a:t>
            </a:r>
            <a:endParaRPr lang="en-US" sz="2400" dirty="0"/>
          </a:p>
        </p:txBody>
      </p:sp>
      <p:cxnSp>
        <p:nvCxnSpPr>
          <p:cNvPr id="35" name="34 - Ευθεία γραμμή σύνδεσης"/>
          <p:cNvCxnSpPr/>
          <p:nvPr/>
        </p:nvCxnSpPr>
        <p:spPr>
          <a:xfrm>
            <a:off x="3286116" y="3000372"/>
            <a:ext cx="4357718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3428992" y="2571744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Απέναντι κάθετη πλευρά της γωνίας  Γ</a:t>
            </a:r>
            <a:endParaRPr lang="en-US" dirty="0"/>
          </a:p>
        </p:txBody>
      </p:sp>
      <p:sp>
        <p:nvSpPr>
          <p:cNvPr id="38" name="37 - TextBox"/>
          <p:cNvSpPr txBox="1"/>
          <p:nvPr/>
        </p:nvSpPr>
        <p:spPr>
          <a:xfrm>
            <a:off x="3286116" y="3214686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Προσκείμενη κάθετη πλευρά της γωνίας  Γ</a:t>
            </a:r>
            <a:endParaRPr lang="en-US" dirty="0"/>
          </a:p>
        </p:txBody>
      </p:sp>
      <p:grpSp>
        <p:nvGrpSpPr>
          <p:cNvPr id="3" name="38 - Ομάδα"/>
          <p:cNvGrpSpPr/>
          <p:nvPr/>
        </p:nvGrpSpPr>
        <p:grpSpPr>
          <a:xfrm>
            <a:off x="7000892" y="2500306"/>
            <a:ext cx="214314" cy="142876"/>
            <a:chOff x="6286512" y="3000372"/>
            <a:chExt cx="214314" cy="142876"/>
          </a:xfrm>
        </p:grpSpPr>
        <p:cxnSp>
          <p:nvCxnSpPr>
            <p:cNvPr id="41" name="40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42 - Ομάδα"/>
          <p:cNvGrpSpPr/>
          <p:nvPr/>
        </p:nvGrpSpPr>
        <p:grpSpPr>
          <a:xfrm>
            <a:off x="7215206" y="3143248"/>
            <a:ext cx="214314" cy="142876"/>
            <a:chOff x="6286512" y="3000372"/>
            <a:chExt cx="214314" cy="142876"/>
          </a:xfrm>
        </p:grpSpPr>
        <p:cxnSp>
          <p:nvCxnSpPr>
            <p:cNvPr id="44" name="4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45 - TextBox"/>
          <p:cNvSpPr txBox="1"/>
          <p:nvPr/>
        </p:nvSpPr>
        <p:spPr>
          <a:xfrm>
            <a:off x="3857620" y="450057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εφ Γ  =</a:t>
            </a:r>
            <a:endParaRPr lang="en-US" sz="2400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5072066" y="4714884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5214942" y="428625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ΑΒ</a:t>
            </a:r>
            <a:endParaRPr lang="en-US" dirty="0"/>
          </a:p>
        </p:txBody>
      </p:sp>
      <p:sp>
        <p:nvSpPr>
          <p:cNvPr id="49" name="48 - TextBox"/>
          <p:cNvSpPr txBox="1"/>
          <p:nvPr/>
        </p:nvSpPr>
        <p:spPr>
          <a:xfrm>
            <a:off x="5143504" y="485776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ΑΓ</a:t>
            </a:r>
            <a:endParaRPr lang="en-US" dirty="0"/>
          </a:p>
        </p:txBody>
      </p:sp>
      <p:grpSp>
        <p:nvGrpSpPr>
          <p:cNvPr id="5" name="56 - Ομάδα"/>
          <p:cNvGrpSpPr/>
          <p:nvPr/>
        </p:nvGrpSpPr>
        <p:grpSpPr>
          <a:xfrm>
            <a:off x="2500298" y="2786058"/>
            <a:ext cx="214314" cy="142876"/>
            <a:chOff x="6286512" y="3000372"/>
            <a:chExt cx="214314" cy="142876"/>
          </a:xfrm>
        </p:grpSpPr>
        <p:cxnSp>
          <p:nvCxnSpPr>
            <p:cNvPr id="58" name="5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5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62 - Ομάδα"/>
          <p:cNvGrpSpPr/>
          <p:nvPr/>
        </p:nvGrpSpPr>
        <p:grpSpPr>
          <a:xfrm>
            <a:off x="4286248" y="4500570"/>
            <a:ext cx="214314" cy="142876"/>
            <a:chOff x="6286512" y="3000372"/>
            <a:chExt cx="214314" cy="142876"/>
          </a:xfrm>
        </p:grpSpPr>
        <p:cxnSp>
          <p:nvCxnSpPr>
            <p:cNvPr id="64" name="6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64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66 - TextBox"/>
          <p:cNvSpPr txBox="1"/>
          <p:nvPr/>
        </p:nvSpPr>
        <p:spPr>
          <a:xfrm>
            <a:off x="4929190" y="5786454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εφ Γ  =</a:t>
            </a:r>
            <a:endParaRPr lang="en-US" sz="2400" dirty="0"/>
          </a:p>
        </p:txBody>
      </p:sp>
      <p:cxnSp>
        <p:nvCxnSpPr>
          <p:cNvPr id="68" name="67 - Ευθεία γραμμή σύνδεσης"/>
          <p:cNvCxnSpPr/>
          <p:nvPr/>
        </p:nvCxnSpPr>
        <p:spPr>
          <a:xfrm>
            <a:off x="6072198" y="5988626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TextBox"/>
          <p:cNvSpPr txBox="1"/>
          <p:nvPr/>
        </p:nvSpPr>
        <p:spPr>
          <a:xfrm>
            <a:off x="6215074" y="555999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</a:t>
            </a:r>
            <a:endParaRPr lang="en-US" dirty="0"/>
          </a:p>
        </p:txBody>
      </p:sp>
      <p:sp>
        <p:nvSpPr>
          <p:cNvPr id="70" name="69 - TextBox"/>
          <p:cNvSpPr txBox="1"/>
          <p:nvPr/>
        </p:nvSpPr>
        <p:spPr>
          <a:xfrm>
            <a:off x="6215074" y="607220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grpSp>
        <p:nvGrpSpPr>
          <p:cNvPr id="7" name="70 - Ομάδα"/>
          <p:cNvGrpSpPr/>
          <p:nvPr/>
        </p:nvGrpSpPr>
        <p:grpSpPr>
          <a:xfrm>
            <a:off x="5357818" y="5786454"/>
            <a:ext cx="214314" cy="142876"/>
            <a:chOff x="6286512" y="3000372"/>
            <a:chExt cx="214314" cy="142876"/>
          </a:xfrm>
        </p:grpSpPr>
        <p:cxnSp>
          <p:nvCxnSpPr>
            <p:cNvPr id="72" name="71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72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73 - TextBox"/>
          <p:cNvSpPr txBox="1"/>
          <p:nvPr/>
        </p:nvSpPr>
        <p:spPr>
          <a:xfrm>
            <a:off x="2928926" y="407194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75" name="74 - TextBox"/>
          <p:cNvSpPr txBox="1"/>
          <p:nvPr/>
        </p:nvSpPr>
        <p:spPr>
          <a:xfrm>
            <a:off x="4143372" y="542926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cxnSp>
        <p:nvCxnSpPr>
          <p:cNvPr id="55" name="54 - Ευθύγραμμο βέλος σύνδεσης"/>
          <p:cNvCxnSpPr>
            <a:endCxn id="28" idx="1"/>
          </p:cNvCxnSpPr>
          <p:nvPr/>
        </p:nvCxnSpPr>
        <p:spPr>
          <a:xfrm flipV="1">
            <a:off x="1071538" y="3016891"/>
            <a:ext cx="928694" cy="269233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Ελεύθερη σχεδίαση"/>
          <p:cNvSpPr/>
          <p:nvPr/>
        </p:nvSpPr>
        <p:spPr>
          <a:xfrm>
            <a:off x="554182" y="3158836"/>
            <a:ext cx="318654" cy="545514"/>
          </a:xfrm>
          <a:custGeom>
            <a:avLst/>
            <a:gdLst>
              <a:gd name="connsiteX0" fmla="*/ 0 w 318654"/>
              <a:gd name="connsiteY0" fmla="*/ 0 h 545514"/>
              <a:gd name="connsiteX1" fmla="*/ 27709 w 318654"/>
              <a:gd name="connsiteY1" fmla="*/ 443346 h 545514"/>
              <a:gd name="connsiteX2" fmla="*/ 152400 w 318654"/>
              <a:gd name="connsiteY2" fmla="*/ 512619 h 545514"/>
              <a:gd name="connsiteX3" fmla="*/ 152400 w 318654"/>
              <a:gd name="connsiteY3" fmla="*/ 512619 h 545514"/>
              <a:gd name="connsiteX4" fmla="*/ 304800 w 318654"/>
              <a:gd name="connsiteY4" fmla="*/ 387928 h 545514"/>
              <a:gd name="connsiteX5" fmla="*/ 318654 w 318654"/>
              <a:gd name="connsiteY5" fmla="*/ 360219 h 545514"/>
              <a:gd name="connsiteX6" fmla="*/ 0 w 318654"/>
              <a:gd name="connsiteY6" fmla="*/ 0 h 545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654" h="545514">
                <a:moveTo>
                  <a:pt x="0" y="0"/>
                </a:moveTo>
                <a:lnTo>
                  <a:pt x="27709" y="443346"/>
                </a:lnTo>
                <a:cubicBezTo>
                  <a:pt x="132531" y="533193"/>
                  <a:pt x="86608" y="545514"/>
                  <a:pt x="152400" y="512619"/>
                </a:cubicBezTo>
                <a:lnTo>
                  <a:pt x="152400" y="512619"/>
                </a:lnTo>
                <a:cubicBezTo>
                  <a:pt x="287402" y="407618"/>
                  <a:pt x="239858" y="452870"/>
                  <a:pt x="304800" y="387928"/>
                </a:cubicBezTo>
                <a:lnTo>
                  <a:pt x="318654" y="360219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  <p:bldP spid="13" grpId="0"/>
      <p:bldP spid="14" grpId="0"/>
      <p:bldP spid="16" grpId="0"/>
      <p:bldP spid="28" grpId="0"/>
      <p:bldP spid="37" grpId="0"/>
      <p:bldP spid="38" grpId="0"/>
      <p:bldP spid="46" grpId="0"/>
      <p:bldP spid="48" grpId="0"/>
      <p:bldP spid="49" grpId="0"/>
      <p:bldP spid="67" grpId="0"/>
      <p:bldP spid="69" grpId="0"/>
      <p:bldP spid="70" grpId="0"/>
      <p:bldP spid="74" grpId="0"/>
      <p:bldP spid="7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- Ευθύγραμμο βέλος σύνδεσης"/>
          <p:cNvCxnSpPr/>
          <p:nvPr/>
        </p:nvCxnSpPr>
        <p:spPr>
          <a:xfrm flipV="1">
            <a:off x="5572132" y="3071810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TextBox"/>
          <p:cNvSpPr txBox="1"/>
          <p:nvPr/>
        </p:nvSpPr>
        <p:spPr>
          <a:xfrm>
            <a:off x="6500826" y="2143116"/>
            <a:ext cx="22145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Αυτός ο πίνακας υπάρχει στην τελευταία σελίδα στο σχολικό βιβλίο των μαθηματικών. Με αυτό το πίνακα μπορώ να βρω την εφαπτομένη μιας οξείας γωνίας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50069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0"/>
            <a:ext cx="571504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Ορθογώνιο"/>
          <p:cNvSpPr/>
          <p:nvPr/>
        </p:nvSpPr>
        <p:spPr>
          <a:xfrm>
            <a:off x="4857752" y="357166"/>
            <a:ext cx="428628" cy="6500834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flipV="1">
            <a:off x="5143504" y="2071678"/>
            <a:ext cx="2928958" cy="12858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TextBox"/>
          <p:cNvSpPr txBox="1"/>
          <p:nvPr/>
        </p:nvSpPr>
        <p:spPr>
          <a:xfrm>
            <a:off x="8072462" y="1928802"/>
            <a:ext cx="10715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Γωνίες σε μοίρες</a:t>
            </a:r>
            <a:endParaRPr lang="en-US" dirty="0"/>
          </a:p>
        </p:txBody>
      </p:sp>
      <p:sp>
        <p:nvSpPr>
          <p:cNvPr id="13" name="12 - Ορθογώνιο"/>
          <p:cNvSpPr/>
          <p:nvPr/>
        </p:nvSpPr>
        <p:spPr>
          <a:xfrm>
            <a:off x="2000232" y="357166"/>
            <a:ext cx="428628" cy="6500834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16200000" flipV="1">
            <a:off x="1321571" y="2607463"/>
            <a:ext cx="857260" cy="78582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285720" y="2214554"/>
            <a:ext cx="1428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Γωνίες σε μοίρες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/>
      <p:bldP spid="13" grpId="0" animBg="1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0"/>
            <a:ext cx="585791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8 - Ευθύγραμμο βέλος σύνδεσης"/>
          <p:cNvCxnSpPr/>
          <p:nvPr/>
        </p:nvCxnSpPr>
        <p:spPr>
          <a:xfrm>
            <a:off x="7072330" y="2143116"/>
            <a:ext cx="785818" cy="4286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TextBox"/>
          <p:cNvSpPr txBox="1"/>
          <p:nvPr/>
        </p:nvSpPr>
        <p:spPr>
          <a:xfrm>
            <a:off x="7500926" y="250030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/>
              <a:t>εφαπτομένες</a:t>
            </a:r>
            <a:endParaRPr lang="en-US" dirty="0"/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10800000">
            <a:off x="1357290" y="2571744"/>
            <a:ext cx="2643206" cy="7143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0" y="2214554"/>
            <a:ext cx="171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/>
              <a:t>Εφαπτομένες</a:t>
            </a:r>
            <a:endParaRPr lang="en-US" dirty="0"/>
          </a:p>
        </p:txBody>
      </p:sp>
      <p:sp>
        <p:nvSpPr>
          <p:cNvPr id="10" name="9 - Ορθογώνιο"/>
          <p:cNvSpPr/>
          <p:nvPr/>
        </p:nvSpPr>
        <p:spPr>
          <a:xfrm>
            <a:off x="6929454" y="357166"/>
            <a:ext cx="642942" cy="6500834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Ορθογώνιο"/>
          <p:cNvSpPr/>
          <p:nvPr/>
        </p:nvSpPr>
        <p:spPr>
          <a:xfrm>
            <a:off x="3929058" y="357166"/>
            <a:ext cx="714380" cy="6500834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-1"/>
            <a:ext cx="6929486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8 - Ευθύγραμμο βέλος σύνδεσης"/>
          <p:cNvCxnSpPr>
            <a:endCxn id="10" idx="3"/>
          </p:cNvCxnSpPr>
          <p:nvPr/>
        </p:nvCxnSpPr>
        <p:spPr>
          <a:xfrm rot="16200000" flipH="1">
            <a:off x="-35745" y="3178961"/>
            <a:ext cx="4071954" cy="11430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285720" y="1214422"/>
            <a:ext cx="1714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Παράδειγμα</a:t>
            </a:r>
            <a:r>
              <a:rPr lang="el-GR" dirty="0" smtClean="0"/>
              <a:t>:</a:t>
            </a:r>
          </a:p>
          <a:p>
            <a:r>
              <a:rPr lang="el-GR" dirty="0" smtClean="0"/>
              <a:t>Η γωνία 38</a:t>
            </a:r>
            <a:r>
              <a:rPr lang="el-GR" baseline="30000" dirty="0" smtClean="0"/>
              <a:t>ο</a:t>
            </a:r>
            <a:r>
              <a:rPr lang="el-GR" dirty="0" smtClean="0"/>
              <a:t> έχει εφαπτομένη 0,7813. </a:t>
            </a:r>
          </a:p>
          <a:p>
            <a:endParaRPr lang="el-GR" dirty="0" smtClean="0"/>
          </a:p>
          <a:p>
            <a:r>
              <a:rPr lang="el-GR" dirty="0" smtClean="0"/>
              <a:t>Άρα  εφ38</a:t>
            </a:r>
            <a:r>
              <a:rPr lang="el-GR" baseline="30000" dirty="0" smtClean="0"/>
              <a:t>ο </a:t>
            </a:r>
            <a:r>
              <a:rPr lang="el-GR" dirty="0" smtClean="0"/>
              <a:t>=0,7813</a:t>
            </a:r>
            <a:endParaRPr lang="en-US" dirty="0"/>
          </a:p>
        </p:txBody>
      </p:sp>
      <p:sp>
        <p:nvSpPr>
          <p:cNvPr id="10" name="9 - Ορθογώνιο"/>
          <p:cNvSpPr/>
          <p:nvPr/>
        </p:nvSpPr>
        <p:spPr>
          <a:xfrm>
            <a:off x="2143108" y="5715016"/>
            <a:ext cx="428628" cy="142852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4643438" y="5715016"/>
            <a:ext cx="928694" cy="142876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16 - Ευθύγραμμο βέλος σύνδεσης"/>
          <p:cNvCxnSpPr>
            <a:endCxn id="11" idx="1"/>
          </p:cNvCxnSpPr>
          <p:nvPr/>
        </p:nvCxnSpPr>
        <p:spPr>
          <a:xfrm>
            <a:off x="1214414" y="2428868"/>
            <a:ext cx="3429024" cy="335758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-1"/>
            <a:ext cx="6929486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8 - Ευθύγραμμο βέλος σύνδεσης"/>
          <p:cNvCxnSpPr>
            <a:endCxn id="10" idx="0"/>
          </p:cNvCxnSpPr>
          <p:nvPr/>
        </p:nvCxnSpPr>
        <p:spPr>
          <a:xfrm>
            <a:off x="1357290" y="1714488"/>
            <a:ext cx="4500594" cy="25003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285720" y="1214422"/>
            <a:ext cx="1714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Παράδειγμα</a:t>
            </a:r>
            <a:r>
              <a:rPr lang="el-GR" dirty="0" smtClean="0"/>
              <a:t>:</a:t>
            </a:r>
          </a:p>
          <a:p>
            <a:r>
              <a:rPr lang="el-GR" dirty="0" smtClean="0"/>
              <a:t>Η γωνία 72</a:t>
            </a:r>
            <a:r>
              <a:rPr lang="el-GR" baseline="30000" dirty="0" smtClean="0"/>
              <a:t>ο</a:t>
            </a:r>
            <a:r>
              <a:rPr lang="el-GR" dirty="0" smtClean="0"/>
              <a:t> έχει εφαπτομένη 3,0777. </a:t>
            </a:r>
          </a:p>
          <a:p>
            <a:endParaRPr lang="el-GR" dirty="0" smtClean="0"/>
          </a:p>
          <a:p>
            <a:r>
              <a:rPr lang="el-GR" dirty="0" smtClean="0"/>
              <a:t>Άρα  εφ72</a:t>
            </a:r>
            <a:r>
              <a:rPr lang="el-GR" baseline="30000" dirty="0" smtClean="0"/>
              <a:t>ο </a:t>
            </a:r>
            <a:r>
              <a:rPr lang="el-GR" dirty="0" smtClean="0"/>
              <a:t>=3,0777</a:t>
            </a:r>
            <a:endParaRPr lang="en-US" dirty="0"/>
          </a:p>
        </p:txBody>
      </p:sp>
      <p:sp>
        <p:nvSpPr>
          <p:cNvPr id="10" name="9 - Ορθογώνιο"/>
          <p:cNvSpPr/>
          <p:nvPr/>
        </p:nvSpPr>
        <p:spPr>
          <a:xfrm>
            <a:off x="5643570" y="4214818"/>
            <a:ext cx="428628" cy="142852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8001024" y="4214818"/>
            <a:ext cx="928694" cy="142876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16 - Ευθύγραμμο βέλος σύνδεσης"/>
          <p:cNvCxnSpPr>
            <a:endCxn id="11" idx="1"/>
          </p:cNvCxnSpPr>
          <p:nvPr/>
        </p:nvCxnSpPr>
        <p:spPr>
          <a:xfrm>
            <a:off x="1285852" y="2428868"/>
            <a:ext cx="6715172" cy="18573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571472" y="1357298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428596" y="8572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1857356" y="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Ορθογώνιο τρίγωνο</a:t>
            </a:r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571472" y="1730326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576733" y="4093698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2071670" y="1214422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ορθογώνιο τρίγωνο έχει </a:t>
            </a:r>
            <a:r>
              <a:rPr lang="el-GR" sz="2400" b="1" dirty="0" smtClean="0">
                <a:solidFill>
                  <a:srgbClr val="FF0000"/>
                </a:solidFill>
              </a:rPr>
              <a:t>δύο κάθετες πλευρές</a:t>
            </a:r>
            <a:r>
              <a:rPr lang="el-GR" sz="2400" dirty="0" smtClean="0"/>
              <a:t>: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214678" y="421481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20" name="19 - Γωνιακή σύνδεση"/>
          <p:cNvCxnSpPr/>
          <p:nvPr/>
        </p:nvCxnSpPr>
        <p:spPr>
          <a:xfrm rot="16200000" flipV="1">
            <a:off x="571472" y="4286256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Ορθογώνιο"/>
          <p:cNvSpPr/>
          <p:nvPr/>
        </p:nvSpPr>
        <p:spPr>
          <a:xfrm>
            <a:off x="4643438" y="2285992"/>
            <a:ext cx="529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ΑΒ</a:t>
            </a:r>
            <a:endParaRPr lang="en-US" sz="2400" dirty="0"/>
          </a:p>
        </p:txBody>
      </p:sp>
      <p:grpSp>
        <p:nvGrpSpPr>
          <p:cNvPr id="2" name="21 - Ομάδα"/>
          <p:cNvGrpSpPr/>
          <p:nvPr/>
        </p:nvGrpSpPr>
        <p:grpSpPr>
          <a:xfrm>
            <a:off x="5214942" y="2355842"/>
            <a:ext cx="285752" cy="287340"/>
            <a:chOff x="5500694" y="2214554"/>
            <a:chExt cx="285752" cy="287340"/>
          </a:xfrm>
        </p:grpSpPr>
        <p:cxnSp>
          <p:nvCxnSpPr>
            <p:cNvPr id="24" name="23 - Ευθεία γραμμή σύνδεσης"/>
            <p:cNvCxnSpPr/>
            <p:nvPr/>
          </p:nvCxnSpPr>
          <p:spPr>
            <a:xfrm>
              <a:off x="5500694" y="2500306"/>
              <a:ext cx="285752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- Ευθεία γραμμή σύνδεσης"/>
            <p:cNvCxnSpPr/>
            <p:nvPr/>
          </p:nvCxnSpPr>
          <p:spPr>
            <a:xfrm rot="5400000">
              <a:off x="5499900" y="2357430"/>
              <a:ext cx="286546" cy="79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27 - Ορθογώνιο"/>
          <p:cNvSpPr/>
          <p:nvPr/>
        </p:nvSpPr>
        <p:spPr>
          <a:xfrm>
            <a:off x="5615927" y="2285992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ΑΓ</a:t>
            </a:r>
            <a:endParaRPr lang="en-US" sz="2400" dirty="0"/>
          </a:p>
        </p:txBody>
      </p:sp>
      <p:sp>
        <p:nvSpPr>
          <p:cNvPr id="32" name="31 - TextBox"/>
          <p:cNvSpPr txBox="1"/>
          <p:nvPr/>
        </p:nvSpPr>
        <p:spPr>
          <a:xfrm>
            <a:off x="714348" y="5357826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ορθογώνιο τρίγωνο έχει </a:t>
            </a:r>
            <a:r>
              <a:rPr lang="el-GR" sz="2400" b="1" dirty="0" smtClean="0">
                <a:solidFill>
                  <a:srgbClr val="FF0000"/>
                </a:solidFill>
              </a:rPr>
              <a:t>μια ορθή γωνία 90</a:t>
            </a:r>
            <a:r>
              <a:rPr lang="el-GR" sz="2400" b="1" baseline="30000" dirty="0" smtClean="0">
                <a:solidFill>
                  <a:srgbClr val="FF0000"/>
                </a:solidFill>
              </a:rPr>
              <a:t>ο</a:t>
            </a:r>
            <a:endParaRPr lang="en-US" sz="2400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1500166" y="6182045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 Α Γ</a:t>
            </a:r>
            <a:endParaRPr lang="en-US" sz="2400" dirty="0" smtClean="0"/>
          </a:p>
        </p:txBody>
      </p:sp>
      <p:grpSp>
        <p:nvGrpSpPr>
          <p:cNvPr id="3" name="21 - Ομάδα"/>
          <p:cNvGrpSpPr/>
          <p:nvPr/>
        </p:nvGrpSpPr>
        <p:grpSpPr>
          <a:xfrm>
            <a:off x="1785918" y="6182045"/>
            <a:ext cx="214314" cy="142876"/>
            <a:chOff x="6286512" y="3000372"/>
            <a:chExt cx="214314" cy="142876"/>
          </a:xfrm>
        </p:grpSpPr>
        <p:cxnSp>
          <p:nvCxnSpPr>
            <p:cNvPr id="38" name="3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40 - Ορθογώνιο"/>
          <p:cNvSpPr/>
          <p:nvPr/>
        </p:nvSpPr>
        <p:spPr>
          <a:xfrm>
            <a:off x="2214546" y="6143644"/>
            <a:ext cx="1103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   90</a:t>
            </a:r>
            <a:r>
              <a:rPr lang="el-GR" sz="2800" b="1" baseline="30000" dirty="0" smtClean="0"/>
              <a:t>ο</a:t>
            </a:r>
            <a:endParaRPr lang="en-US" sz="2800" dirty="0"/>
          </a:p>
        </p:txBody>
      </p:sp>
      <p:sp>
        <p:nvSpPr>
          <p:cNvPr id="22" name="21 - Ορθογώνιο"/>
          <p:cNvSpPr/>
          <p:nvPr/>
        </p:nvSpPr>
        <p:spPr>
          <a:xfrm>
            <a:off x="2000232" y="2786058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30" name="29 - Ορθογώνιο"/>
          <p:cNvSpPr/>
          <p:nvPr/>
        </p:nvSpPr>
        <p:spPr>
          <a:xfrm>
            <a:off x="500034" y="2857496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31" name="30 - Ορθογώνιο"/>
          <p:cNvSpPr/>
          <p:nvPr/>
        </p:nvSpPr>
        <p:spPr>
          <a:xfrm>
            <a:off x="1357290" y="4143380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4643438" y="3395963"/>
            <a:ext cx="348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grpSp>
        <p:nvGrpSpPr>
          <p:cNvPr id="34" name="21 - Ομάδα"/>
          <p:cNvGrpSpPr/>
          <p:nvPr/>
        </p:nvGrpSpPr>
        <p:grpSpPr>
          <a:xfrm>
            <a:off x="5214942" y="3465813"/>
            <a:ext cx="285752" cy="287340"/>
            <a:chOff x="5500694" y="2214554"/>
            <a:chExt cx="285752" cy="287340"/>
          </a:xfrm>
        </p:grpSpPr>
        <p:cxnSp>
          <p:nvCxnSpPr>
            <p:cNvPr id="35" name="34 - Ευθεία γραμμή σύνδεσης"/>
            <p:cNvCxnSpPr/>
            <p:nvPr/>
          </p:nvCxnSpPr>
          <p:spPr>
            <a:xfrm>
              <a:off x="5500694" y="2500306"/>
              <a:ext cx="285752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36 - Ευθεία γραμμή σύνδεσης"/>
            <p:cNvCxnSpPr/>
            <p:nvPr/>
          </p:nvCxnSpPr>
          <p:spPr>
            <a:xfrm rot="5400000">
              <a:off x="5499900" y="2357430"/>
              <a:ext cx="286546" cy="79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41 - Ορθογώνιο"/>
          <p:cNvSpPr/>
          <p:nvPr/>
        </p:nvSpPr>
        <p:spPr>
          <a:xfrm>
            <a:off x="5615927" y="3395963"/>
            <a:ext cx="322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43" name="42 - TextBox"/>
          <p:cNvSpPr txBox="1"/>
          <p:nvPr/>
        </p:nvSpPr>
        <p:spPr>
          <a:xfrm>
            <a:off x="642910" y="400050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90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53" grpId="0"/>
      <p:bldP spid="21" grpId="0"/>
      <p:bldP spid="28" grpId="0"/>
      <p:bldP spid="32" grpId="0"/>
      <p:bldP spid="36" grpId="0"/>
      <p:bldP spid="41" grpId="0"/>
      <p:bldP spid="33" grpId="0"/>
      <p:bldP spid="4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428596" y="3246614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71406" y="617557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85720" y="274654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2928926" y="614364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20" name="19 - Γωνιακή σύνδεση"/>
          <p:cNvCxnSpPr/>
          <p:nvPr/>
        </p:nvCxnSpPr>
        <p:spPr>
          <a:xfrm rot="16200000" flipV="1">
            <a:off x="428596" y="6175572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Ορθογώνιο"/>
          <p:cNvSpPr/>
          <p:nvPr/>
        </p:nvSpPr>
        <p:spPr>
          <a:xfrm>
            <a:off x="357157" y="4929222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5cm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1000101" y="5994295"/>
            <a:ext cx="12144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10cm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214282" y="714356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παρακάτω ορθογώνιο τρίγωνο (ΑΒΓ)  να βρεθεί η εφαπτομένη της γωνίας Β</a:t>
            </a:r>
            <a:endParaRPr lang="en-US" sz="2400" dirty="0"/>
          </a:p>
        </p:txBody>
      </p:sp>
      <p:sp>
        <p:nvSpPr>
          <p:cNvPr id="22" name="21 - Ορθογώνιο"/>
          <p:cNvSpPr/>
          <p:nvPr/>
        </p:nvSpPr>
        <p:spPr>
          <a:xfrm>
            <a:off x="142843" y="4357718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1285851" y="6467797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26" name="25 - TextBox"/>
          <p:cNvSpPr txBox="1"/>
          <p:nvPr/>
        </p:nvSpPr>
        <p:spPr>
          <a:xfrm>
            <a:off x="1857356" y="21429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Άσκηση 1</a:t>
            </a:r>
            <a:r>
              <a:rPr lang="en-US" sz="2400" b="1" dirty="0" smtClean="0">
                <a:solidFill>
                  <a:srgbClr val="8F0D8F"/>
                </a:solidFill>
              </a:rPr>
              <a:t> </a:t>
            </a:r>
            <a:r>
              <a:rPr lang="el-GR" sz="2400" b="1" dirty="0" smtClean="0">
                <a:solidFill>
                  <a:srgbClr val="8F0D8F"/>
                </a:solidFill>
              </a:rPr>
              <a:t> 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2928926" y="1500174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Λύση</a:t>
            </a:r>
            <a:endParaRPr lang="en-US" dirty="0">
              <a:solidFill>
                <a:srgbClr val="8F0D8F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0" y="207167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Από τον ορισμό της εφαπτομένης ισχύει:</a:t>
            </a:r>
            <a:endParaRPr lang="en-US" dirty="0"/>
          </a:p>
        </p:txBody>
      </p:sp>
      <p:sp>
        <p:nvSpPr>
          <p:cNvPr id="58" name="57 - Ελεύθερη σχεδίαση"/>
          <p:cNvSpPr/>
          <p:nvPr/>
        </p:nvSpPr>
        <p:spPr>
          <a:xfrm>
            <a:off x="1691102" y="1071546"/>
            <a:ext cx="166254" cy="110836"/>
          </a:xfrm>
          <a:custGeom>
            <a:avLst/>
            <a:gdLst>
              <a:gd name="connsiteX0" fmla="*/ 0 w 166254"/>
              <a:gd name="connsiteY0" fmla="*/ 110836 h 110836"/>
              <a:gd name="connsiteX1" fmla="*/ 96982 w 166254"/>
              <a:gd name="connsiteY1" fmla="*/ 0 h 110836"/>
              <a:gd name="connsiteX2" fmla="*/ 166254 w 166254"/>
              <a:gd name="connsiteY2" fmla="*/ 110836 h 11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254" h="110836">
                <a:moveTo>
                  <a:pt x="0" y="110836"/>
                </a:moveTo>
                <a:lnTo>
                  <a:pt x="96982" y="0"/>
                </a:lnTo>
                <a:lnTo>
                  <a:pt x="166254" y="110836"/>
                </a:lnTo>
              </a:path>
            </a:pathLst>
          </a:cu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58 - TextBox"/>
          <p:cNvSpPr txBox="1"/>
          <p:nvPr/>
        </p:nvSpPr>
        <p:spPr>
          <a:xfrm>
            <a:off x="2000232" y="278605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εφ Β  =</a:t>
            </a:r>
            <a:endParaRPr lang="en-US" sz="2400" dirty="0"/>
          </a:p>
        </p:txBody>
      </p:sp>
      <p:cxnSp>
        <p:nvCxnSpPr>
          <p:cNvPr id="60" name="59 - Ευθεία γραμμή σύνδεσης"/>
          <p:cNvCxnSpPr/>
          <p:nvPr/>
        </p:nvCxnSpPr>
        <p:spPr>
          <a:xfrm>
            <a:off x="3286116" y="3000372"/>
            <a:ext cx="4357718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- TextBox"/>
          <p:cNvSpPr txBox="1"/>
          <p:nvPr/>
        </p:nvSpPr>
        <p:spPr>
          <a:xfrm>
            <a:off x="3428992" y="2571744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Απέναντι κάθετη πλευρά της γωνίας  Β</a:t>
            </a:r>
            <a:endParaRPr lang="en-US" dirty="0"/>
          </a:p>
        </p:txBody>
      </p:sp>
      <p:sp>
        <p:nvSpPr>
          <p:cNvPr id="62" name="61 - TextBox"/>
          <p:cNvSpPr txBox="1"/>
          <p:nvPr/>
        </p:nvSpPr>
        <p:spPr>
          <a:xfrm>
            <a:off x="3286116" y="3214686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Προσκείμενη κάθετη πλευρά της γωνίας  Β</a:t>
            </a:r>
            <a:endParaRPr lang="en-US" dirty="0"/>
          </a:p>
        </p:txBody>
      </p:sp>
      <p:grpSp>
        <p:nvGrpSpPr>
          <p:cNvPr id="63" name="62 - Ομάδα"/>
          <p:cNvGrpSpPr/>
          <p:nvPr/>
        </p:nvGrpSpPr>
        <p:grpSpPr>
          <a:xfrm>
            <a:off x="7000892" y="2500306"/>
            <a:ext cx="214314" cy="142876"/>
            <a:chOff x="6286512" y="3000372"/>
            <a:chExt cx="214314" cy="142876"/>
          </a:xfrm>
        </p:grpSpPr>
        <p:cxnSp>
          <p:nvCxnSpPr>
            <p:cNvPr id="64" name="6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64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65 - Ομάδα"/>
          <p:cNvGrpSpPr/>
          <p:nvPr/>
        </p:nvGrpSpPr>
        <p:grpSpPr>
          <a:xfrm>
            <a:off x="7215206" y="3143248"/>
            <a:ext cx="214314" cy="142876"/>
            <a:chOff x="6286512" y="3000372"/>
            <a:chExt cx="214314" cy="142876"/>
          </a:xfrm>
        </p:grpSpPr>
        <p:cxnSp>
          <p:nvCxnSpPr>
            <p:cNvPr id="67" name="6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6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68 - Ομάδα"/>
          <p:cNvGrpSpPr/>
          <p:nvPr/>
        </p:nvGrpSpPr>
        <p:grpSpPr>
          <a:xfrm>
            <a:off x="2500298" y="2786058"/>
            <a:ext cx="214314" cy="142876"/>
            <a:chOff x="6286512" y="3000372"/>
            <a:chExt cx="214314" cy="142876"/>
          </a:xfrm>
        </p:grpSpPr>
        <p:cxnSp>
          <p:nvCxnSpPr>
            <p:cNvPr id="70" name="69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70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72 - TextBox"/>
          <p:cNvSpPr txBox="1"/>
          <p:nvPr/>
        </p:nvSpPr>
        <p:spPr>
          <a:xfrm>
            <a:off x="4500562" y="450057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εφ Β  =</a:t>
            </a:r>
            <a:endParaRPr lang="en-US" sz="24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5715008" y="4714884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TextBox"/>
          <p:cNvSpPr txBox="1"/>
          <p:nvPr/>
        </p:nvSpPr>
        <p:spPr>
          <a:xfrm>
            <a:off x="5857884" y="428625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ΑΓ</a:t>
            </a:r>
            <a:endParaRPr lang="en-US" dirty="0"/>
          </a:p>
        </p:txBody>
      </p:sp>
      <p:sp>
        <p:nvSpPr>
          <p:cNvPr id="76" name="75 - TextBox"/>
          <p:cNvSpPr txBox="1"/>
          <p:nvPr/>
        </p:nvSpPr>
        <p:spPr>
          <a:xfrm>
            <a:off x="5786446" y="485776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ΑΒ</a:t>
            </a:r>
            <a:endParaRPr lang="en-US" dirty="0"/>
          </a:p>
        </p:txBody>
      </p:sp>
      <p:grpSp>
        <p:nvGrpSpPr>
          <p:cNvPr id="77" name="76 - Ομάδα"/>
          <p:cNvGrpSpPr/>
          <p:nvPr/>
        </p:nvGrpSpPr>
        <p:grpSpPr>
          <a:xfrm>
            <a:off x="4929190" y="4500570"/>
            <a:ext cx="214314" cy="142876"/>
            <a:chOff x="6286512" y="3000372"/>
            <a:chExt cx="214314" cy="142876"/>
          </a:xfrm>
        </p:grpSpPr>
        <p:cxnSp>
          <p:nvCxnSpPr>
            <p:cNvPr id="78" name="7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7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79 - TextBox"/>
          <p:cNvSpPr txBox="1"/>
          <p:nvPr/>
        </p:nvSpPr>
        <p:spPr>
          <a:xfrm>
            <a:off x="5572132" y="5786454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εφ Β  =</a:t>
            </a:r>
            <a:endParaRPr lang="en-US" sz="2400" dirty="0"/>
          </a:p>
        </p:txBody>
      </p:sp>
      <p:cxnSp>
        <p:nvCxnSpPr>
          <p:cNvPr id="81" name="80 - Ευθεία γραμμή σύνδεσης"/>
          <p:cNvCxnSpPr/>
          <p:nvPr/>
        </p:nvCxnSpPr>
        <p:spPr>
          <a:xfrm>
            <a:off x="6715140" y="5988626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- TextBox"/>
          <p:cNvSpPr txBox="1"/>
          <p:nvPr/>
        </p:nvSpPr>
        <p:spPr>
          <a:xfrm>
            <a:off x="6858016" y="555999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5</a:t>
            </a:r>
            <a:endParaRPr lang="en-US" dirty="0"/>
          </a:p>
        </p:txBody>
      </p:sp>
      <p:sp>
        <p:nvSpPr>
          <p:cNvPr id="83" name="82 - TextBox"/>
          <p:cNvSpPr txBox="1"/>
          <p:nvPr/>
        </p:nvSpPr>
        <p:spPr>
          <a:xfrm>
            <a:off x="6858016" y="607220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10</a:t>
            </a:r>
            <a:endParaRPr lang="en-US" dirty="0"/>
          </a:p>
        </p:txBody>
      </p:sp>
      <p:grpSp>
        <p:nvGrpSpPr>
          <p:cNvPr id="84" name="83 - Ομάδα"/>
          <p:cNvGrpSpPr/>
          <p:nvPr/>
        </p:nvGrpSpPr>
        <p:grpSpPr>
          <a:xfrm>
            <a:off x="6000760" y="5786454"/>
            <a:ext cx="214314" cy="142876"/>
            <a:chOff x="6286512" y="3000372"/>
            <a:chExt cx="214314" cy="142876"/>
          </a:xfrm>
        </p:grpSpPr>
        <p:cxnSp>
          <p:nvCxnSpPr>
            <p:cNvPr id="85" name="8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8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86 - TextBox"/>
          <p:cNvSpPr txBox="1"/>
          <p:nvPr/>
        </p:nvSpPr>
        <p:spPr>
          <a:xfrm>
            <a:off x="3571868" y="407194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88" name="87 - TextBox"/>
          <p:cNvSpPr txBox="1"/>
          <p:nvPr/>
        </p:nvSpPr>
        <p:spPr>
          <a:xfrm>
            <a:off x="4786314" y="542926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47" name="46 - Ελεύθερη σχεδίαση"/>
          <p:cNvSpPr/>
          <p:nvPr/>
        </p:nvSpPr>
        <p:spPr>
          <a:xfrm>
            <a:off x="2507673" y="5915891"/>
            <a:ext cx="484909" cy="484909"/>
          </a:xfrm>
          <a:custGeom>
            <a:avLst/>
            <a:gdLst>
              <a:gd name="connsiteX0" fmla="*/ 484909 w 484909"/>
              <a:gd name="connsiteY0" fmla="*/ 443345 h 484909"/>
              <a:gd name="connsiteX1" fmla="*/ 110836 w 484909"/>
              <a:gd name="connsiteY1" fmla="*/ 0 h 484909"/>
              <a:gd name="connsiteX2" fmla="*/ 13854 w 484909"/>
              <a:gd name="connsiteY2" fmla="*/ 124691 h 484909"/>
              <a:gd name="connsiteX3" fmla="*/ 0 w 484909"/>
              <a:gd name="connsiteY3" fmla="*/ 401782 h 484909"/>
              <a:gd name="connsiteX4" fmla="*/ 13854 w 484909"/>
              <a:gd name="connsiteY4" fmla="*/ 484909 h 484909"/>
              <a:gd name="connsiteX5" fmla="*/ 484909 w 484909"/>
              <a:gd name="connsiteY5" fmla="*/ 443345 h 4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909" h="484909">
                <a:moveTo>
                  <a:pt x="484909" y="443345"/>
                </a:moveTo>
                <a:lnTo>
                  <a:pt x="110836" y="0"/>
                </a:lnTo>
                <a:lnTo>
                  <a:pt x="13854" y="124691"/>
                </a:lnTo>
                <a:lnTo>
                  <a:pt x="0" y="401782"/>
                </a:lnTo>
                <a:lnTo>
                  <a:pt x="13854" y="484909"/>
                </a:lnTo>
                <a:lnTo>
                  <a:pt x="484909" y="443345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45 - TextBox"/>
          <p:cNvSpPr txBox="1"/>
          <p:nvPr/>
        </p:nvSpPr>
        <p:spPr>
          <a:xfrm>
            <a:off x="7643834" y="6324921"/>
            <a:ext cx="1500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εφ Β  = 0,5</a:t>
            </a:r>
            <a:endParaRPr lang="en-US" sz="2400" dirty="0"/>
          </a:p>
        </p:txBody>
      </p:sp>
      <p:grpSp>
        <p:nvGrpSpPr>
          <p:cNvPr id="48" name="47 - Ομάδα"/>
          <p:cNvGrpSpPr/>
          <p:nvPr/>
        </p:nvGrpSpPr>
        <p:grpSpPr>
          <a:xfrm>
            <a:off x="8072462" y="6324921"/>
            <a:ext cx="214314" cy="142876"/>
            <a:chOff x="6286512" y="3000372"/>
            <a:chExt cx="214314" cy="142876"/>
          </a:xfrm>
        </p:grpSpPr>
        <p:cxnSp>
          <p:nvCxnSpPr>
            <p:cNvPr id="49" name="48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59" grpId="0"/>
      <p:bldP spid="61" grpId="0"/>
      <p:bldP spid="62" grpId="0"/>
      <p:bldP spid="73" grpId="0"/>
      <p:bldP spid="75" grpId="0"/>
      <p:bldP spid="76" grpId="0"/>
      <p:bldP spid="80" grpId="0"/>
      <p:bldP spid="82" grpId="0"/>
      <p:bldP spid="83" grpId="0"/>
      <p:bldP spid="87" grpId="0"/>
      <p:bldP spid="88" grpId="0"/>
      <p:bldP spid="4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428596" y="3246614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71406" y="617557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85720" y="274654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2928926" y="614364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20" name="19 - Γωνιακή σύνδεση"/>
          <p:cNvCxnSpPr/>
          <p:nvPr/>
        </p:nvCxnSpPr>
        <p:spPr>
          <a:xfrm rot="16200000" flipV="1">
            <a:off x="428596" y="6175572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Ορθογώνιο"/>
          <p:cNvSpPr/>
          <p:nvPr/>
        </p:nvSpPr>
        <p:spPr>
          <a:xfrm>
            <a:off x="571472" y="3857628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ω</a:t>
            </a:r>
            <a:endParaRPr lang="en-US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357157" y="4929222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2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1000100" y="6000768"/>
            <a:ext cx="12144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6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214282" y="714356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παρακάτω ορθογώνιο τρίγωνο (ΑΒΓ)  να βρεθεί η εφαπτομένη της γωνίας ω</a:t>
            </a:r>
            <a:endParaRPr lang="en-US" sz="2400" dirty="0"/>
          </a:p>
        </p:txBody>
      </p:sp>
      <p:sp>
        <p:nvSpPr>
          <p:cNvPr id="22" name="21 - Ορθογώνιο"/>
          <p:cNvSpPr/>
          <p:nvPr/>
        </p:nvSpPr>
        <p:spPr>
          <a:xfrm>
            <a:off x="0" y="4572008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1285851" y="6467797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26" name="25 - TextBox"/>
          <p:cNvSpPr txBox="1"/>
          <p:nvPr/>
        </p:nvSpPr>
        <p:spPr>
          <a:xfrm>
            <a:off x="1857356" y="21429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smtClean="0">
                <a:solidFill>
                  <a:srgbClr val="8F0D8F"/>
                </a:solidFill>
              </a:rPr>
              <a:t>Άσκηση 2</a:t>
            </a:r>
            <a:r>
              <a:rPr lang="en-US" sz="2400" b="1" smtClean="0">
                <a:solidFill>
                  <a:srgbClr val="8F0D8F"/>
                </a:solidFill>
              </a:rPr>
              <a:t> </a:t>
            </a:r>
            <a:r>
              <a:rPr lang="el-GR" sz="2400" b="1" dirty="0" smtClean="0">
                <a:solidFill>
                  <a:srgbClr val="8F0D8F"/>
                </a:solidFill>
              </a:rPr>
              <a:t> 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2928926" y="1500174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Λύση</a:t>
            </a:r>
            <a:endParaRPr lang="en-US" dirty="0">
              <a:solidFill>
                <a:srgbClr val="8F0D8F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0" y="207167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Από τον ορισμό της εφαπτομένης ισχύει:</a:t>
            </a:r>
            <a:endParaRPr lang="en-US" dirty="0"/>
          </a:p>
        </p:txBody>
      </p:sp>
      <p:sp>
        <p:nvSpPr>
          <p:cNvPr id="59" name="58 - TextBox"/>
          <p:cNvSpPr txBox="1"/>
          <p:nvPr/>
        </p:nvSpPr>
        <p:spPr>
          <a:xfrm>
            <a:off x="2000232" y="278605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εφ ω  =</a:t>
            </a:r>
            <a:endParaRPr lang="en-US" sz="2400" dirty="0"/>
          </a:p>
        </p:txBody>
      </p:sp>
      <p:cxnSp>
        <p:nvCxnSpPr>
          <p:cNvPr id="60" name="59 - Ευθεία γραμμή σύνδεσης"/>
          <p:cNvCxnSpPr/>
          <p:nvPr/>
        </p:nvCxnSpPr>
        <p:spPr>
          <a:xfrm>
            <a:off x="3286116" y="3000372"/>
            <a:ext cx="4357718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- TextBox"/>
          <p:cNvSpPr txBox="1"/>
          <p:nvPr/>
        </p:nvSpPr>
        <p:spPr>
          <a:xfrm>
            <a:off x="3428992" y="2571744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Απέναντι κάθετη πλευρά της γωνίας  ω</a:t>
            </a:r>
            <a:endParaRPr lang="en-US" dirty="0"/>
          </a:p>
        </p:txBody>
      </p:sp>
      <p:sp>
        <p:nvSpPr>
          <p:cNvPr id="62" name="61 - TextBox"/>
          <p:cNvSpPr txBox="1"/>
          <p:nvPr/>
        </p:nvSpPr>
        <p:spPr>
          <a:xfrm>
            <a:off x="3286116" y="3214686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Προσκείμενη κάθετη πλευρά της γωνίας  ω</a:t>
            </a:r>
            <a:endParaRPr lang="en-US" dirty="0"/>
          </a:p>
        </p:txBody>
      </p:sp>
      <p:sp>
        <p:nvSpPr>
          <p:cNvPr id="73" name="72 - TextBox"/>
          <p:cNvSpPr txBox="1"/>
          <p:nvPr/>
        </p:nvSpPr>
        <p:spPr>
          <a:xfrm>
            <a:off x="4500562" y="450057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εφ ω  =</a:t>
            </a:r>
            <a:endParaRPr lang="en-US" sz="24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5715008" y="4714884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TextBox"/>
          <p:cNvSpPr txBox="1"/>
          <p:nvPr/>
        </p:nvSpPr>
        <p:spPr>
          <a:xfrm>
            <a:off x="5857884" y="428625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ΑΒ</a:t>
            </a:r>
            <a:endParaRPr lang="en-US" dirty="0"/>
          </a:p>
        </p:txBody>
      </p:sp>
      <p:sp>
        <p:nvSpPr>
          <p:cNvPr id="76" name="75 - TextBox"/>
          <p:cNvSpPr txBox="1"/>
          <p:nvPr/>
        </p:nvSpPr>
        <p:spPr>
          <a:xfrm>
            <a:off x="5786446" y="485776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ΑΓ</a:t>
            </a:r>
            <a:endParaRPr lang="en-US" dirty="0"/>
          </a:p>
        </p:txBody>
      </p:sp>
      <p:sp>
        <p:nvSpPr>
          <p:cNvPr id="80" name="79 - TextBox"/>
          <p:cNvSpPr txBox="1"/>
          <p:nvPr/>
        </p:nvSpPr>
        <p:spPr>
          <a:xfrm>
            <a:off x="5572132" y="5786454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εφ ω  =</a:t>
            </a:r>
            <a:endParaRPr lang="en-US" sz="2400" dirty="0"/>
          </a:p>
        </p:txBody>
      </p:sp>
      <p:cxnSp>
        <p:nvCxnSpPr>
          <p:cNvPr id="81" name="80 - Ευθεία γραμμή σύνδεσης"/>
          <p:cNvCxnSpPr/>
          <p:nvPr/>
        </p:nvCxnSpPr>
        <p:spPr>
          <a:xfrm>
            <a:off x="6715140" y="5988626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- TextBox"/>
          <p:cNvSpPr txBox="1"/>
          <p:nvPr/>
        </p:nvSpPr>
        <p:spPr>
          <a:xfrm>
            <a:off x="6858016" y="555999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6</a:t>
            </a:r>
            <a:endParaRPr lang="en-US" dirty="0"/>
          </a:p>
        </p:txBody>
      </p:sp>
      <p:sp>
        <p:nvSpPr>
          <p:cNvPr id="83" name="82 - TextBox"/>
          <p:cNvSpPr txBox="1"/>
          <p:nvPr/>
        </p:nvSpPr>
        <p:spPr>
          <a:xfrm>
            <a:off x="6858016" y="607220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2</a:t>
            </a:r>
            <a:endParaRPr lang="en-US" dirty="0"/>
          </a:p>
        </p:txBody>
      </p:sp>
      <p:sp>
        <p:nvSpPr>
          <p:cNvPr id="87" name="86 - TextBox"/>
          <p:cNvSpPr txBox="1"/>
          <p:nvPr/>
        </p:nvSpPr>
        <p:spPr>
          <a:xfrm>
            <a:off x="3571868" y="407194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88" name="87 - TextBox"/>
          <p:cNvSpPr txBox="1"/>
          <p:nvPr/>
        </p:nvSpPr>
        <p:spPr>
          <a:xfrm>
            <a:off x="4786314" y="542926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47" name="46 - Ελεύθερη σχεδίαση"/>
          <p:cNvSpPr/>
          <p:nvPr/>
        </p:nvSpPr>
        <p:spPr>
          <a:xfrm>
            <a:off x="429491" y="3255818"/>
            <a:ext cx="294493" cy="595746"/>
          </a:xfrm>
          <a:custGeom>
            <a:avLst/>
            <a:gdLst>
              <a:gd name="connsiteX0" fmla="*/ 0 w 294493"/>
              <a:gd name="connsiteY0" fmla="*/ 0 h 595746"/>
              <a:gd name="connsiteX1" fmla="*/ 0 w 294493"/>
              <a:gd name="connsiteY1" fmla="*/ 554182 h 595746"/>
              <a:gd name="connsiteX2" fmla="*/ 138545 w 294493"/>
              <a:gd name="connsiteY2" fmla="*/ 595746 h 595746"/>
              <a:gd name="connsiteX3" fmla="*/ 207818 w 294493"/>
              <a:gd name="connsiteY3" fmla="*/ 554182 h 595746"/>
              <a:gd name="connsiteX4" fmla="*/ 290945 w 294493"/>
              <a:gd name="connsiteY4" fmla="*/ 471055 h 595746"/>
              <a:gd name="connsiteX5" fmla="*/ 290945 w 294493"/>
              <a:gd name="connsiteY5" fmla="*/ 360218 h 595746"/>
              <a:gd name="connsiteX6" fmla="*/ 0 w 294493"/>
              <a:gd name="connsiteY6" fmla="*/ 0 h 595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4493" h="595746">
                <a:moveTo>
                  <a:pt x="0" y="0"/>
                </a:moveTo>
                <a:lnTo>
                  <a:pt x="0" y="554182"/>
                </a:lnTo>
                <a:lnTo>
                  <a:pt x="138545" y="595746"/>
                </a:lnTo>
                <a:cubicBezTo>
                  <a:pt x="197658" y="551411"/>
                  <a:pt x="170873" y="554182"/>
                  <a:pt x="207818" y="554182"/>
                </a:cubicBezTo>
                <a:cubicBezTo>
                  <a:pt x="294493" y="481953"/>
                  <a:pt x="290945" y="520978"/>
                  <a:pt x="290945" y="471055"/>
                </a:cubicBezTo>
                <a:lnTo>
                  <a:pt x="290945" y="360218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TextBox"/>
          <p:cNvSpPr txBox="1"/>
          <p:nvPr/>
        </p:nvSpPr>
        <p:spPr>
          <a:xfrm>
            <a:off x="7358082" y="6396335"/>
            <a:ext cx="1785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εφ ω  = 3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59" grpId="0"/>
      <p:bldP spid="61" grpId="0"/>
      <p:bldP spid="62" grpId="0"/>
      <p:bldP spid="73" grpId="0"/>
      <p:bldP spid="75" grpId="0"/>
      <p:bldP spid="76" grpId="0"/>
      <p:bldP spid="80" grpId="0"/>
      <p:bldP spid="82" grpId="0"/>
      <p:bldP spid="83" grpId="0"/>
      <p:bldP spid="87" grpId="0"/>
      <p:bldP spid="88" grpId="0"/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TextBox"/>
          <p:cNvSpPr txBox="1"/>
          <p:nvPr/>
        </p:nvSpPr>
        <p:spPr>
          <a:xfrm>
            <a:off x="214282" y="714356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Να βρεθούν σε ποιες γωνίες αντιστοιχούν οι παρακάτω </a:t>
            </a:r>
            <a:r>
              <a:rPr lang="el-GR" sz="2400" dirty="0" err="1" smtClean="0"/>
              <a:t>εφαπτομένες</a:t>
            </a:r>
            <a:r>
              <a:rPr lang="el-GR" sz="2400" dirty="0" smtClean="0"/>
              <a:t>    (συμβουλευτείτε τον πίνακα)</a:t>
            </a:r>
            <a:endParaRPr lang="en-US" sz="2400" dirty="0"/>
          </a:p>
        </p:txBody>
      </p:sp>
      <p:sp>
        <p:nvSpPr>
          <p:cNvPr id="26" name="25 - TextBox"/>
          <p:cNvSpPr txBox="1"/>
          <p:nvPr/>
        </p:nvSpPr>
        <p:spPr>
          <a:xfrm>
            <a:off x="2214546" y="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Άσκηση3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357158" y="214311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/>
              <a:t>εφ</a:t>
            </a:r>
            <a:r>
              <a:rPr lang="el-GR" b="1" dirty="0" err="1" smtClean="0"/>
              <a:t>ω</a:t>
            </a:r>
            <a:r>
              <a:rPr lang="el-GR" dirty="0" smtClean="0"/>
              <a:t>= 0,42 </a:t>
            </a:r>
            <a:endParaRPr lang="en-US" dirty="0"/>
          </a:p>
        </p:txBody>
      </p:sp>
      <p:sp>
        <p:nvSpPr>
          <p:cNvPr id="32" name="31 - TextBox"/>
          <p:cNvSpPr txBox="1"/>
          <p:nvPr/>
        </p:nvSpPr>
        <p:spPr>
          <a:xfrm>
            <a:off x="2357422" y="2143116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η γωνία </a:t>
            </a:r>
            <a:r>
              <a:rPr lang="el-GR" b="1" dirty="0" smtClean="0"/>
              <a:t>ω</a:t>
            </a:r>
            <a:r>
              <a:rPr lang="el-GR" dirty="0" smtClean="0"/>
              <a:t>   θα είναι</a:t>
            </a:r>
            <a:endParaRPr lang="en-US" dirty="0"/>
          </a:p>
        </p:txBody>
      </p:sp>
      <p:sp>
        <p:nvSpPr>
          <p:cNvPr id="33" name="32 - TextBox"/>
          <p:cNvSpPr txBox="1"/>
          <p:nvPr/>
        </p:nvSpPr>
        <p:spPr>
          <a:xfrm>
            <a:off x="5357818" y="214311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ω</a:t>
            </a:r>
            <a:r>
              <a:rPr lang="el-GR" dirty="0" smtClean="0"/>
              <a:t>   =  23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4" name="33 - TextBox"/>
          <p:cNvSpPr txBox="1"/>
          <p:nvPr/>
        </p:nvSpPr>
        <p:spPr>
          <a:xfrm>
            <a:off x="285720" y="355973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/>
              <a:t>εφ</a:t>
            </a:r>
            <a:r>
              <a:rPr lang="el-GR" b="1" dirty="0" err="1" smtClean="0"/>
              <a:t>ω</a:t>
            </a:r>
            <a:r>
              <a:rPr lang="el-GR" dirty="0" smtClean="0"/>
              <a:t>= 1 </a:t>
            </a:r>
            <a:endParaRPr lang="en-US" dirty="0"/>
          </a:p>
        </p:txBody>
      </p:sp>
      <p:sp>
        <p:nvSpPr>
          <p:cNvPr id="35" name="34 - TextBox"/>
          <p:cNvSpPr txBox="1"/>
          <p:nvPr/>
        </p:nvSpPr>
        <p:spPr>
          <a:xfrm>
            <a:off x="2285984" y="3559734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η γωνία </a:t>
            </a:r>
            <a:r>
              <a:rPr lang="el-GR" b="1" dirty="0" smtClean="0"/>
              <a:t>ω</a:t>
            </a:r>
            <a:r>
              <a:rPr lang="el-GR" dirty="0" smtClean="0"/>
              <a:t>   θα είναι</a:t>
            </a:r>
            <a:endParaRPr lang="en-US" dirty="0"/>
          </a:p>
        </p:txBody>
      </p:sp>
      <p:sp>
        <p:nvSpPr>
          <p:cNvPr id="36" name="35 - TextBox"/>
          <p:cNvSpPr txBox="1"/>
          <p:nvPr/>
        </p:nvSpPr>
        <p:spPr>
          <a:xfrm>
            <a:off x="5286380" y="355973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ω</a:t>
            </a:r>
            <a:r>
              <a:rPr lang="el-GR" dirty="0" smtClean="0"/>
              <a:t>   =  45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7" name="36 - TextBox"/>
          <p:cNvSpPr txBox="1"/>
          <p:nvPr/>
        </p:nvSpPr>
        <p:spPr>
          <a:xfrm>
            <a:off x="142844" y="485776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/>
              <a:t>εφ</a:t>
            </a:r>
            <a:r>
              <a:rPr lang="el-GR" b="1" dirty="0" err="1" smtClean="0"/>
              <a:t>ω</a:t>
            </a:r>
            <a:r>
              <a:rPr lang="el-GR" dirty="0" smtClean="0"/>
              <a:t>= 0,577 </a:t>
            </a:r>
            <a:endParaRPr lang="en-US" dirty="0"/>
          </a:p>
        </p:txBody>
      </p:sp>
      <p:sp>
        <p:nvSpPr>
          <p:cNvPr id="38" name="37 - TextBox"/>
          <p:cNvSpPr txBox="1"/>
          <p:nvPr/>
        </p:nvSpPr>
        <p:spPr>
          <a:xfrm>
            <a:off x="2143108" y="4857760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η γωνία </a:t>
            </a:r>
            <a:r>
              <a:rPr lang="el-GR" b="1" dirty="0" smtClean="0"/>
              <a:t>ω</a:t>
            </a:r>
            <a:r>
              <a:rPr lang="el-GR" dirty="0" smtClean="0"/>
              <a:t>   θα είναι</a:t>
            </a:r>
            <a:endParaRPr lang="en-US" dirty="0"/>
          </a:p>
        </p:txBody>
      </p:sp>
      <p:sp>
        <p:nvSpPr>
          <p:cNvPr id="39" name="38 - TextBox"/>
          <p:cNvSpPr txBox="1"/>
          <p:nvPr/>
        </p:nvSpPr>
        <p:spPr>
          <a:xfrm>
            <a:off x="5143504" y="485776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ω</a:t>
            </a:r>
            <a:r>
              <a:rPr lang="el-GR" dirty="0" smtClean="0"/>
              <a:t>   =  30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40" name="39 - TextBox"/>
          <p:cNvSpPr txBox="1"/>
          <p:nvPr/>
        </p:nvSpPr>
        <p:spPr>
          <a:xfrm>
            <a:off x="357158" y="584575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/>
              <a:t>εφ</a:t>
            </a:r>
            <a:r>
              <a:rPr lang="el-GR" b="1" dirty="0" err="1" smtClean="0"/>
              <a:t>ω</a:t>
            </a:r>
            <a:r>
              <a:rPr lang="el-GR" dirty="0" smtClean="0"/>
              <a:t>= 5,67 </a:t>
            </a:r>
            <a:endParaRPr lang="en-US" dirty="0"/>
          </a:p>
        </p:txBody>
      </p:sp>
      <p:sp>
        <p:nvSpPr>
          <p:cNvPr id="41" name="40 - TextBox"/>
          <p:cNvSpPr txBox="1"/>
          <p:nvPr/>
        </p:nvSpPr>
        <p:spPr>
          <a:xfrm>
            <a:off x="2357422" y="5845750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η γωνία </a:t>
            </a:r>
            <a:r>
              <a:rPr lang="el-GR" b="1" dirty="0" smtClean="0"/>
              <a:t>ω</a:t>
            </a:r>
            <a:r>
              <a:rPr lang="el-GR" dirty="0" smtClean="0"/>
              <a:t>   θα είναι</a:t>
            </a:r>
            <a:endParaRPr lang="en-US" dirty="0"/>
          </a:p>
        </p:txBody>
      </p:sp>
      <p:sp>
        <p:nvSpPr>
          <p:cNvPr id="42" name="41 - TextBox"/>
          <p:cNvSpPr txBox="1"/>
          <p:nvPr/>
        </p:nvSpPr>
        <p:spPr>
          <a:xfrm>
            <a:off x="5357818" y="584575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ω</a:t>
            </a:r>
            <a:r>
              <a:rPr lang="el-GR" dirty="0" smtClean="0"/>
              <a:t>   =  80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428596" y="3246614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71406" y="617557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85720" y="274654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2928926" y="614364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20" name="19 - Γωνιακή σύνδεση"/>
          <p:cNvCxnSpPr/>
          <p:nvPr/>
        </p:nvCxnSpPr>
        <p:spPr>
          <a:xfrm rot="16200000" flipV="1">
            <a:off x="428596" y="6175572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Ορθογώνιο"/>
          <p:cNvSpPr/>
          <p:nvPr/>
        </p:nvSpPr>
        <p:spPr>
          <a:xfrm>
            <a:off x="1714480" y="5786454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ω</a:t>
            </a:r>
            <a:endParaRPr lang="en-US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214282" y="4857760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  1,2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214282" y="714356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παρακάτω ορθογώνιο τρίγωνο (ΑΒΓ)  να βρεθεί η εφαπτομένη της γωνίας ω καθώς και η γωνία ω</a:t>
            </a:r>
            <a:endParaRPr lang="en-US" sz="24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1285851" y="6467797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2</a:t>
            </a:r>
            <a:endParaRPr lang="en-US" sz="2400" dirty="0"/>
          </a:p>
        </p:txBody>
      </p:sp>
      <p:sp>
        <p:nvSpPr>
          <p:cNvPr id="26" name="25 - TextBox"/>
          <p:cNvSpPr txBox="1"/>
          <p:nvPr/>
        </p:nvSpPr>
        <p:spPr>
          <a:xfrm>
            <a:off x="1857356" y="21429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Άσκηση 4</a:t>
            </a:r>
            <a:r>
              <a:rPr lang="en-US" sz="2400" b="1" dirty="0" smtClean="0">
                <a:solidFill>
                  <a:srgbClr val="8F0D8F"/>
                </a:solidFill>
              </a:rPr>
              <a:t> </a:t>
            </a:r>
            <a:r>
              <a:rPr lang="el-GR" sz="2400" b="1" dirty="0" smtClean="0">
                <a:solidFill>
                  <a:srgbClr val="8F0D8F"/>
                </a:solidFill>
              </a:rPr>
              <a:t> 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2928926" y="1500174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Λύση</a:t>
            </a:r>
            <a:endParaRPr lang="en-US" dirty="0">
              <a:solidFill>
                <a:srgbClr val="8F0D8F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642910" y="200024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Από τον ορισμό της εφαπτομένης ισχύει:</a:t>
            </a:r>
            <a:endParaRPr lang="en-US" dirty="0"/>
          </a:p>
        </p:txBody>
      </p:sp>
      <p:sp>
        <p:nvSpPr>
          <p:cNvPr id="73" name="72 - TextBox"/>
          <p:cNvSpPr txBox="1"/>
          <p:nvPr/>
        </p:nvSpPr>
        <p:spPr>
          <a:xfrm>
            <a:off x="3500430" y="2643182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εφ ω  =</a:t>
            </a:r>
            <a:endParaRPr lang="en-US" sz="24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4714876" y="2857496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TextBox"/>
          <p:cNvSpPr txBox="1"/>
          <p:nvPr/>
        </p:nvSpPr>
        <p:spPr>
          <a:xfrm>
            <a:off x="4857752" y="242886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ΑΓ</a:t>
            </a:r>
            <a:endParaRPr lang="en-US" dirty="0"/>
          </a:p>
        </p:txBody>
      </p:sp>
      <p:sp>
        <p:nvSpPr>
          <p:cNvPr id="76" name="75 - TextBox"/>
          <p:cNvSpPr txBox="1"/>
          <p:nvPr/>
        </p:nvSpPr>
        <p:spPr>
          <a:xfrm>
            <a:off x="4857752" y="292893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ΑΒ</a:t>
            </a:r>
            <a:endParaRPr lang="en-US" dirty="0"/>
          </a:p>
        </p:txBody>
      </p:sp>
      <p:sp>
        <p:nvSpPr>
          <p:cNvPr id="80" name="79 - TextBox"/>
          <p:cNvSpPr txBox="1"/>
          <p:nvPr/>
        </p:nvSpPr>
        <p:spPr>
          <a:xfrm>
            <a:off x="4357686" y="365545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εφ ω  =</a:t>
            </a:r>
            <a:endParaRPr lang="en-US" sz="2400" dirty="0"/>
          </a:p>
        </p:txBody>
      </p:sp>
      <p:cxnSp>
        <p:nvCxnSpPr>
          <p:cNvPr id="81" name="80 - Ευθεία γραμμή σύνδεσης"/>
          <p:cNvCxnSpPr/>
          <p:nvPr/>
        </p:nvCxnSpPr>
        <p:spPr>
          <a:xfrm>
            <a:off x="5500694" y="3857628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- TextBox"/>
          <p:cNvSpPr txBox="1"/>
          <p:nvPr/>
        </p:nvSpPr>
        <p:spPr>
          <a:xfrm>
            <a:off x="5643570" y="342900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1,2</a:t>
            </a:r>
            <a:endParaRPr lang="en-US" dirty="0"/>
          </a:p>
        </p:txBody>
      </p:sp>
      <p:sp>
        <p:nvSpPr>
          <p:cNvPr id="83" name="82 - TextBox"/>
          <p:cNvSpPr txBox="1"/>
          <p:nvPr/>
        </p:nvSpPr>
        <p:spPr>
          <a:xfrm>
            <a:off x="5643570" y="394120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2</a:t>
            </a:r>
            <a:endParaRPr lang="en-US" dirty="0"/>
          </a:p>
        </p:txBody>
      </p:sp>
      <p:sp>
        <p:nvSpPr>
          <p:cNvPr id="88" name="87 - TextBox"/>
          <p:cNvSpPr txBox="1"/>
          <p:nvPr/>
        </p:nvSpPr>
        <p:spPr>
          <a:xfrm>
            <a:off x="3786182" y="357187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31" name="30 - TextBox"/>
          <p:cNvSpPr txBox="1"/>
          <p:nvPr/>
        </p:nvSpPr>
        <p:spPr>
          <a:xfrm>
            <a:off x="4214810" y="4643446"/>
            <a:ext cx="1785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εφ ω  = 0,6</a:t>
            </a:r>
            <a:endParaRPr lang="en-US" sz="2400" dirty="0"/>
          </a:p>
        </p:txBody>
      </p:sp>
      <p:sp>
        <p:nvSpPr>
          <p:cNvPr id="32" name="31 - Ελεύθερη σχεδίαση"/>
          <p:cNvSpPr/>
          <p:nvPr/>
        </p:nvSpPr>
        <p:spPr>
          <a:xfrm>
            <a:off x="2507673" y="5915891"/>
            <a:ext cx="484909" cy="484909"/>
          </a:xfrm>
          <a:custGeom>
            <a:avLst/>
            <a:gdLst>
              <a:gd name="connsiteX0" fmla="*/ 484909 w 484909"/>
              <a:gd name="connsiteY0" fmla="*/ 443345 h 484909"/>
              <a:gd name="connsiteX1" fmla="*/ 110836 w 484909"/>
              <a:gd name="connsiteY1" fmla="*/ 0 h 484909"/>
              <a:gd name="connsiteX2" fmla="*/ 13854 w 484909"/>
              <a:gd name="connsiteY2" fmla="*/ 124691 h 484909"/>
              <a:gd name="connsiteX3" fmla="*/ 0 w 484909"/>
              <a:gd name="connsiteY3" fmla="*/ 401782 h 484909"/>
              <a:gd name="connsiteX4" fmla="*/ 13854 w 484909"/>
              <a:gd name="connsiteY4" fmla="*/ 484909 h 484909"/>
              <a:gd name="connsiteX5" fmla="*/ 484909 w 484909"/>
              <a:gd name="connsiteY5" fmla="*/ 443345 h 4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909" h="484909">
                <a:moveTo>
                  <a:pt x="484909" y="443345"/>
                </a:moveTo>
                <a:lnTo>
                  <a:pt x="110836" y="0"/>
                </a:lnTo>
                <a:lnTo>
                  <a:pt x="13854" y="124691"/>
                </a:lnTo>
                <a:lnTo>
                  <a:pt x="0" y="401782"/>
                </a:lnTo>
                <a:lnTo>
                  <a:pt x="13854" y="484909"/>
                </a:lnTo>
                <a:lnTo>
                  <a:pt x="484909" y="443345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TextBox"/>
          <p:cNvSpPr txBox="1"/>
          <p:nvPr/>
        </p:nvSpPr>
        <p:spPr>
          <a:xfrm>
            <a:off x="4071934" y="5357826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Ψάχνοντας στο πίνακα </a:t>
            </a:r>
            <a:r>
              <a:rPr lang="el-GR" dirty="0" err="1" smtClean="0"/>
              <a:t>εφαπτομένων</a:t>
            </a:r>
            <a:r>
              <a:rPr lang="el-GR" dirty="0" smtClean="0"/>
              <a:t>  η γωνία ω θα είναι  31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73" grpId="0"/>
      <p:bldP spid="75" grpId="0"/>
      <p:bldP spid="76" grpId="0"/>
      <p:bldP spid="80" grpId="0"/>
      <p:bldP spid="82" grpId="0"/>
      <p:bldP spid="83" grpId="0"/>
      <p:bldP spid="88" grpId="0"/>
      <p:bldP spid="3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1500134" y="571480"/>
            <a:ext cx="764386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tx2">
                    <a:lumMod val="75000"/>
                  </a:schemeClr>
                </a:solidFill>
              </a:rPr>
              <a:t>Αν ένα κλάσμα έχει μόνο πολλαπλασιασμό στον αριθμητή και μόνο πολλαπλασιασμό στον παρονομαστή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.. </a:t>
            </a:r>
          </a:p>
          <a:p>
            <a:endParaRPr lang="el-G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800" b="1" u="sng" dirty="0" smtClean="0">
                <a:solidFill>
                  <a:schemeClr val="tx2">
                    <a:lumMod val="75000"/>
                  </a:schemeClr>
                </a:solidFill>
              </a:rPr>
              <a:t>τότε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αν στον αριθμητή και στον παρονομαστή έχω τον ίδιο αριθμό ή ίδια μεταβλητή (=γράμμα) ή ίδια παρένθεση ..</a:t>
            </a:r>
          </a:p>
          <a:p>
            <a:endParaRPr lang="el-G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2800" u="sng" dirty="0" smtClean="0">
                <a:solidFill>
                  <a:srgbClr val="FF0000"/>
                </a:solidFill>
              </a:rPr>
              <a:t>τότε</a:t>
            </a:r>
            <a:r>
              <a:rPr lang="el-GR" sz="2800" dirty="0" smtClean="0">
                <a:solidFill>
                  <a:srgbClr val="FF0000"/>
                </a:solidFill>
              </a:rPr>
              <a:t> τα ίδια φεύγουν ….και στην θέση τους μπαίνει το ένα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0" name="49 - Ορθογώνιο"/>
          <p:cNvSpPr/>
          <p:nvPr/>
        </p:nvSpPr>
        <p:spPr>
          <a:xfrm>
            <a:off x="3143240" y="450057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8" name="27 - Ορθογώνιο"/>
          <p:cNvSpPr/>
          <p:nvPr/>
        </p:nvSpPr>
        <p:spPr>
          <a:xfrm>
            <a:off x="1643042" y="557214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428596" y="6000768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571472" y="535782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571472" y="5854503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000100" y="5357826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928662" y="5925941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857224" y="5286388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785786" y="585789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2126533" y="6000768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2269409" y="535782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40" name="39 - Ορθογώνιο"/>
          <p:cNvSpPr/>
          <p:nvPr/>
        </p:nvSpPr>
        <p:spPr>
          <a:xfrm>
            <a:off x="2269409" y="5854503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2698037" y="5357826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2626599" y="5925941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46" name="45 - Ορθογώνιο"/>
          <p:cNvSpPr/>
          <p:nvPr/>
        </p:nvSpPr>
        <p:spPr>
          <a:xfrm>
            <a:off x="3214678" y="557214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 rot="5400000">
            <a:off x="2750331" y="5464983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 rot="5400000">
            <a:off x="2607455" y="6107925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- Ευθεία γραμμή σύνδεσης"/>
          <p:cNvCxnSpPr/>
          <p:nvPr/>
        </p:nvCxnSpPr>
        <p:spPr>
          <a:xfrm>
            <a:off x="3769607" y="6000768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3912483" y="535782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64" name="63 - Ορθογώνιο"/>
          <p:cNvSpPr/>
          <p:nvPr/>
        </p:nvSpPr>
        <p:spPr>
          <a:xfrm>
            <a:off x="3912483" y="5854503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65" name="64 - Ορθογώνιο"/>
          <p:cNvSpPr/>
          <p:nvPr/>
        </p:nvSpPr>
        <p:spPr>
          <a:xfrm>
            <a:off x="4341111" y="5357826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4269673" y="5925941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7" name="66 - Ορθογώνιο"/>
          <p:cNvSpPr/>
          <p:nvPr/>
        </p:nvSpPr>
        <p:spPr>
          <a:xfrm>
            <a:off x="4198235" y="5286388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4126797" y="585789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9" name="68 - Ορθογώνιο"/>
          <p:cNvSpPr/>
          <p:nvPr/>
        </p:nvSpPr>
        <p:spPr>
          <a:xfrm>
            <a:off x="5072066" y="564357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3" name="82 - Ευθεία γραμμή σύνδεσης"/>
          <p:cNvCxnSpPr/>
          <p:nvPr/>
        </p:nvCxnSpPr>
        <p:spPr>
          <a:xfrm>
            <a:off x="6000760" y="6000768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- TextBox"/>
          <p:cNvSpPr txBox="1"/>
          <p:nvPr/>
        </p:nvSpPr>
        <p:spPr>
          <a:xfrm>
            <a:off x="6143636" y="535782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85" name="84 - Ορθογώνιο"/>
          <p:cNvSpPr/>
          <p:nvPr/>
        </p:nvSpPr>
        <p:spPr>
          <a:xfrm>
            <a:off x="6143636" y="5854503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0" y="0"/>
            <a:ext cx="3784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Απλοποίηση κλάσματος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8" grpId="0"/>
      <p:bldP spid="31" grpId="0"/>
      <p:bldP spid="32" grpId="0"/>
      <p:bldP spid="33" grpId="0"/>
      <p:bldP spid="34" grpId="0"/>
      <p:bldP spid="35" grpId="0"/>
      <p:bldP spid="36" grpId="0"/>
      <p:bldP spid="39" grpId="0"/>
      <p:bldP spid="40" grpId="0"/>
      <p:bldP spid="41" grpId="0"/>
      <p:bldP spid="42" grpId="0"/>
      <p:bldP spid="46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84" grpId="0"/>
      <p:bldP spid="8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9 - Ορθογώνιο"/>
          <p:cNvSpPr/>
          <p:nvPr/>
        </p:nvSpPr>
        <p:spPr>
          <a:xfrm>
            <a:off x="2928926" y="857232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8" name="27 - Ορθογώνιο"/>
          <p:cNvSpPr/>
          <p:nvPr/>
        </p:nvSpPr>
        <p:spPr>
          <a:xfrm>
            <a:off x="1428728" y="192880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214282" y="235743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357158" y="171448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357158" y="221116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785786" y="1714488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10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714348" y="228260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10</a:t>
            </a:r>
            <a:endParaRPr lang="en-US" sz="36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642910" y="1643050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571472" y="221455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 rot="5400000">
            <a:off x="964381" y="1821645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 rot="5400000">
            <a:off x="892943" y="2464587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- Ευθεία γραμμή σύνδεσης"/>
          <p:cNvCxnSpPr/>
          <p:nvPr/>
        </p:nvCxnSpPr>
        <p:spPr>
          <a:xfrm>
            <a:off x="2071670" y="235743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2214546" y="171448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64" name="63 - Ορθογώνιο"/>
          <p:cNvSpPr/>
          <p:nvPr/>
        </p:nvSpPr>
        <p:spPr>
          <a:xfrm>
            <a:off x="2214546" y="221116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65" name="64 - Ορθογώνιο"/>
          <p:cNvSpPr/>
          <p:nvPr/>
        </p:nvSpPr>
        <p:spPr>
          <a:xfrm>
            <a:off x="2643174" y="171448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2571736" y="2282603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7" name="66 - Ορθογώνιο"/>
          <p:cNvSpPr/>
          <p:nvPr/>
        </p:nvSpPr>
        <p:spPr>
          <a:xfrm>
            <a:off x="2500298" y="1643050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2428860" y="221455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9" name="68 - Ορθογώνιο"/>
          <p:cNvSpPr/>
          <p:nvPr/>
        </p:nvSpPr>
        <p:spPr>
          <a:xfrm>
            <a:off x="3428992" y="200024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3" name="82 - Ευθεία γραμμή σύνδεσης"/>
          <p:cNvCxnSpPr/>
          <p:nvPr/>
        </p:nvCxnSpPr>
        <p:spPr>
          <a:xfrm>
            <a:off x="4357686" y="235743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- TextBox"/>
          <p:cNvSpPr txBox="1"/>
          <p:nvPr/>
        </p:nvSpPr>
        <p:spPr>
          <a:xfrm>
            <a:off x="4500562" y="171448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85" name="84 - Ορθογώνιο"/>
          <p:cNvSpPr/>
          <p:nvPr/>
        </p:nvSpPr>
        <p:spPr>
          <a:xfrm>
            <a:off x="4500562" y="221116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0" y="0"/>
            <a:ext cx="3784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Απλοποίηση κλάσματος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1428728" y="385762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214282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357158" y="364331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785786" y="3643314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714348" y="4211429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cxnSp>
        <p:nvCxnSpPr>
          <p:cNvPr id="52" name="51 - Ευθεία γραμμή σύνδεσης"/>
          <p:cNvCxnSpPr/>
          <p:nvPr/>
        </p:nvCxnSpPr>
        <p:spPr>
          <a:xfrm rot="5400000">
            <a:off x="964381" y="3750471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 rot="5400000">
            <a:off x="892943" y="4393413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>
            <a:off x="2071670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2214546" y="364331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57" name="56 - Ορθογώνιο"/>
          <p:cNvSpPr/>
          <p:nvPr/>
        </p:nvSpPr>
        <p:spPr>
          <a:xfrm>
            <a:off x="2643174" y="3643314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2428860" y="421481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2500298" y="364331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3428992" y="378619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70" name="69 - Ευθεία γραμμή σύνδεσης"/>
          <p:cNvCxnSpPr/>
          <p:nvPr/>
        </p:nvCxnSpPr>
        <p:spPr>
          <a:xfrm>
            <a:off x="4071934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TextBox"/>
          <p:cNvSpPr txBox="1"/>
          <p:nvPr/>
        </p:nvSpPr>
        <p:spPr>
          <a:xfrm>
            <a:off x="4214810" y="364331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72" name="71 - Ορθογώνιο"/>
          <p:cNvSpPr/>
          <p:nvPr/>
        </p:nvSpPr>
        <p:spPr>
          <a:xfrm>
            <a:off x="4214810" y="4139991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dirty="0"/>
          </a:p>
        </p:txBody>
      </p:sp>
      <p:sp>
        <p:nvSpPr>
          <p:cNvPr id="74" name="73 - Ορθογώνιο"/>
          <p:cNvSpPr/>
          <p:nvPr/>
        </p:nvSpPr>
        <p:spPr>
          <a:xfrm>
            <a:off x="5500694" y="392906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75" name="74 - TextBox"/>
          <p:cNvSpPr txBox="1"/>
          <p:nvPr/>
        </p:nvSpPr>
        <p:spPr>
          <a:xfrm>
            <a:off x="6072198" y="392906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76" name="75 - Ορθογώνιο"/>
          <p:cNvSpPr/>
          <p:nvPr/>
        </p:nvSpPr>
        <p:spPr>
          <a:xfrm>
            <a:off x="1428728" y="571501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77" name="76 - Ευθεία γραμμή σύνδεσης"/>
          <p:cNvCxnSpPr/>
          <p:nvPr/>
        </p:nvCxnSpPr>
        <p:spPr>
          <a:xfrm>
            <a:off x="214282" y="6143644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TextBox"/>
          <p:cNvSpPr txBox="1"/>
          <p:nvPr/>
        </p:nvSpPr>
        <p:spPr>
          <a:xfrm>
            <a:off x="357158" y="5500702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79" name="78 - Ορθογώνιο"/>
          <p:cNvSpPr/>
          <p:nvPr/>
        </p:nvSpPr>
        <p:spPr>
          <a:xfrm>
            <a:off x="785786" y="5500702"/>
            <a:ext cx="6126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α</a:t>
            </a:r>
            <a:r>
              <a:rPr lang="el-GR" sz="3600" b="1" baseline="30000" dirty="0" smtClean="0"/>
              <a:t>2</a:t>
            </a:r>
            <a:endParaRPr lang="en-US" sz="3600" baseline="30000" dirty="0"/>
          </a:p>
        </p:txBody>
      </p:sp>
      <p:sp>
        <p:nvSpPr>
          <p:cNvPr id="80" name="79 - Ορθογώνιο"/>
          <p:cNvSpPr/>
          <p:nvPr/>
        </p:nvSpPr>
        <p:spPr>
          <a:xfrm>
            <a:off x="428596" y="6068817"/>
            <a:ext cx="9160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5</a:t>
            </a:r>
            <a:r>
              <a:rPr lang="en-US" sz="3600" b="1" dirty="0" smtClean="0"/>
              <a:t>x</a:t>
            </a:r>
            <a:endParaRPr lang="en-US" sz="3600" dirty="0"/>
          </a:p>
        </p:txBody>
      </p:sp>
      <p:cxnSp>
        <p:nvCxnSpPr>
          <p:cNvPr id="81" name="80 - Ευθεία γραμμή σύνδεσης"/>
          <p:cNvCxnSpPr/>
          <p:nvPr/>
        </p:nvCxnSpPr>
        <p:spPr>
          <a:xfrm rot="5400000">
            <a:off x="392877" y="5679297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- Ευθεία γραμμή σύνδεσης"/>
          <p:cNvCxnSpPr/>
          <p:nvPr/>
        </p:nvCxnSpPr>
        <p:spPr>
          <a:xfrm rot="5400000">
            <a:off x="464315" y="6250801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97 - Ευθεία γραμμή σύνδεσης"/>
          <p:cNvCxnSpPr/>
          <p:nvPr/>
        </p:nvCxnSpPr>
        <p:spPr>
          <a:xfrm>
            <a:off x="1887630" y="6143644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- TextBox"/>
          <p:cNvSpPr txBox="1"/>
          <p:nvPr/>
        </p:nvSpPr>
        <p:spPr>
          <a:xfrm>
            <a:off x="2030506" y="5500702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100" name="99 - Ορθογώνιο"/>
          <p:cNvSpPr/>
          <p:nvPr/>
        </p:nvSpPr>
        <p:spPr>
          <a:xfrm>
            <a:off x="2459134" y="5500702"/>
            <a:ext cx="6126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α</a:t>
            </a:r>
            <a:r>
              <a:rPr lang="el-GR" sz="3600" b="1" baseline="30000" dirty="0" smtClean="0"/>
              <a:t>2</a:t>
            </a:r>
            <a:endParaRPr lang="en-US" sz="3600" baseline="30000" dirty="0"/>
          </a:p>
        </p:txBody>
      </p:sp>
      <p:sp>
        <p:nvSpPr>
          <p:cNvPr id="101" name="100 - Ορθογώνιο"/>
          <p:cNvSpPr/>
          <p:nvPr/>
        </p:nvSpPr>
        <p:spPr>
          <a:xfrm>
            <a:off x="2101944" y="6068817"/>
            <a:ext cx="9160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1  </a:t>
            </a:r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104" name="103 - Ορθογώνιο"/>
          <p:cNvSpPr/>
          <p:nvPr/>
        </p:nvSpPr>
        <p:spPr>
          <a:xfrm>
            <a:off x="2357422" y="550070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105" name="104 - Ορθογώνιο"/>
          <p:cNvSpPr/>
          <p:nvPr/>
        </p:nvSpPr>
        <p:spPr>
          <a:xfrm>
            <a:off x="2428860" y="600726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cxnSp>
        <p:nvCxnSpPr>
          <p:cNvPr id="106" name="105 - Ευθεία γραμμή σύνδεσης"/>
          <p:cNvCxnSpPr/>
          <p:nvPr/>
        </p:nvCxnSpPr>
        <p:spPr>
          <a:xfrm>
            <a:off x="3602142" y="607220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107 - Ορθογώνιο"/>
          <p:cNvSpPr/>
          <p:nvPr/>
        </p:nvSpPr>
        <p:spPr>
          <a:xfrm>
            <a:off x="3929058" y="5429264"/>
            <a:ext cx="6126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α</a:t>
            </a:r>
            <a:r>
              <a:rPr lang="el-GR" sz="3600" b="1" baseline="30000" dirty="0" smtClean="0"/>
              <a:t>2</a:t>
            </a:r>
            <a:endParaRPr lang="en-US" sz="3600" baseline="30000" dirty="0"/>
          </a:p>
        </p:txBody>
      </p:sp>
      <p:sp>
        <p:nvSpPr>
          <p:cNvPr id="109" name="108 - Ορθογώνιο"/>
          <p:cNvSpPr/>
          <p:nvPr/>
        </p:nvSpPr>
        <p:spPr>
          <a:xfrm>
            <a:off x="4000496" y="5997379"/>
            <a:ext cx="3983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112" name="111 - Ορθογώνιο"/>
          <p:cNvSpPr/>
          <p:nvPr/>
        </p:nvSpPr>
        <p:spPr>
          <a:xfrm>
            <a:off x="3016908" y="578645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8" grpId="0"/>
      <p:bldP spid="31" grpId="0"/>
      <p:bldP spid="32" grpId="0"/>
      <p:bldP spid="33" grpId="0"/>
      <p:bldP spid="34" grpId="0"/>
      <p:bldP spid="35" grpId="0"/>
      <p:bldP spid="36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84" grpId="0"/>
      <p:bldP spid="85" grpId="0"/>
      <p:bldP spid="38" grpId="0"/>
      <p:bldP spid="44" grpId="0"/>
      <p:bldP spid="47" grpId="0"/>
      <p:bldP spid="49" grpId="0"/>
      <p:bldP spid="55" grpId="0"/>
      <p:bldP spid="57" grpId="0"/>
      <p:bldP spid="58" grpId="0"/>
      <p:bldP spid="59" grpId="0"/>
      <p:bldP spid="60" grpId="0"/>
      <p:bldP spid="71" grpId="0"/>
      <p:bldP spid="72" grpId="0"/>
      <p:bldP spid="74" grpId="0"/>
      <p:bldP spid="75" grpId="0"/>
      <p:bldP spid="76" grpId="0"/>
      <p:bldP spid="78" grpId="0"/>
      <p:bldP spid="79" grpId="0"/>
      <p:bldP spid="80" grpId="0"/>
      <p:bldP spid="99" grpId="0"/>
      <p:bldP spid="100" grpId="0"/>
      <p:bldP spid="101" grpId="0"/>
      <p:bldP spid="104" grpId="0"/>
      <p:bldP spid="105" grpId="0"/>
      <p:bldP spid="108" grpId="0"/>
      <p:bldP spid="109" grpId="0"/>
      <p:bldP spid="1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-32" y="207817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Πολλαπλασιασμός μεταξύ κλασμάτων και αριθμών (ή μεταβλητών)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357290" y="214961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1071546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357158" y="207817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642910" y="250680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714348" y="186385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785786" y="24353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4357686" y="243536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4357686" y="179891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4714876" y="1818679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33" name="32 - TextBox"/>
          <p:cNvSpPr txBox="1"/>
          <p:nvPr/>
        </p:nvSpPr>
        <p:spPr>
          <a:xfrm>
            <a:off x="5000628" y="179891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4714876" y="236392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5929322" y="200673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77" name="76 - TextBox"/>
          <p:cNvSpPr txBox="1"/>
          <p:nvPr/>
        </p:nvSpPr>
        <p:spPr>
          <a:xfrm>
            <a:off x="2071670" y="207817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cxnSp>
        <p:nvCxnSpPr>
          <p:cNvPr id="79" name="78 - Ευθεία γραμμή σύνδεσης"/>
          <p:cNvCxnSpPr/>
          <p:nvPr/>
        </p:nvCxnSpPr>
        <p:spPr>
          <a:xfrm>
            <a:off x="2500298" y="250680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- TextBox"/>
          <p:cNvSpPr txBox="1"/>
          <p:nvPr/>
        </p:nvSpPr>
        <p:spPr>
          <a:xfrm>
            <a:off x="2571736" y="186385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81" name="80 - Ορθογώνιο"/>
          <p:cNvSpPr/>
          <p:nvPr/>
        </p:nvSpPr>
        <p:spPr>
          <a:xfrm>
            <a:off x="2643174" y="24353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sp>
        <p:nvSpPr>
          <p:cNvPr id="82" name="81 - Ορθογώνιο"/>
          <p:cNvSpPr/>
          <p:nvPr/>
        </p:nvSpPr>
        <p:spPr>
          <a:xfrm>
            <a:off x="3286116" y="207817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6572264" y="2493812"/>
            <a:ext cx="1071570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6572264" y="185736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43" name="42 - Ορθογώνιο"/>
          <p:cNvSpPr/>
          <p:nvPr/>
        </p:nvSpPr>
        <p:spPr>
          <a:xfrm>
            <a:off x="6929454" y="1877129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44" name="43 - TextBox"/>
          <p:cNvSpPr txBox="1"/>
          <p:nvPr/>
        </p:nvSpPr>
        <p:spPr>
          <a:xfrm>
            <a:off x="7215206" y="185736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6929454" y="242237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sp>
        <p:nvSpPr>
          <p:cNvPr id="48" name="47 - Ορθογώνιο"/>
          <p:cNvSpPr/>
          <p:nvPr/>
        </p:nvSpPr>
        <p:spPr>
          <a:xfrm>
            <a:off x="7786710" y="2071678"/>
            <a:ext cx="9300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 5</a:t>
            </a:r>
            <a:endParaRPr lang="en-US" sz="4000" dirty="0"/>
          </a:p>
        </p:txBody>
      </p:sp>
      <p:cxnSp>
        <p:nvCxnSpPr>
          <p:cNvPr id="51" name="50 - Ευθεία γραμμή σύνδεσης"/>
          <p:cNvCxnSpPr/>
          <p:nvPr/>
        </p:nvCxnSpPr>
        <p:spPr>
          <a:xfrm rot="5400000" flipH="1" flipV="1">
            <a:off x="6822297" y="2678901"/>
            <a:ext cx="428628" cy="35719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- Ευθεία γραμμή σύνδεσης"/>
          <p:cNvCxnSpPr/>
          <p:nvPr/>
        </p:nvCxnSpPr>
        <p:spPr>
          <a:xfrm rot="5400000" flipH="1" flipV="1">
            <a:off x="6607983" y="1964521"/>
            <a:ext cx="428628" cy="35719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0" y="500063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12</a:t>
            </a:r>
            <a:endParaRPr lang="en-US" sz="2000" b="1" dirty="0"/>
          </a:p>
        </p:txBody>
      </p:sp>
      <p:sp>
        <p:nvSpPr>
          <p:cNvPr id="55" name="54 - Ορθογώνιο"/>
          <p:cNvSpPr/>
          <p:nvPr/>
        </p:nvSpPr>
        <p:spPr>
          <a:xfrm>
            <a:off x="1214414" y="4957716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= </a:t>
            </a:r>
            <a:endParaRPr lang="en-US" sz="2000" dirty="0"/>
          </a:p>
        </p:txBody>
      </p:sp>
      <p:cxnSp>
        <p:nvCxnSpPr>
          <p:cNvPr id="57" name="56 - Ευθεία γραμμή σύνδεσης"/>
          <p:cNvCxnSpPr/>
          <p:nvPr/>
        </p:nvCxnSpPr>
        <p:spPr>
          <a:xfrm>
            <a:off x="500034" y="5214950"/>
            <a:ext cx="57150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TextBox"/>
          <p:cNvSpPr txBox="1"/>
          <p:nvPr/>
        </p:nvSpPr>
        <p:spPr>
          <a:xfrm>
            <a:off x="428596" y="4786322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5</a:t>
            </a:r>
            <a:r>
              <a:rPr lang="en-US" sz="2000" b="1" dirty="0" smtClean="0"/>
              <a:t>x</a:t>
            </a:r>
            <a:r>
              <a:rPr lang="el-GR" sz="2000" b="1" dirty="0" smtClean="0"/>
              <a:t>+ 2</a:t>
            </a:r>
            <a:endParaRPr lang="en-US" sz="2000" b="1" dirty="0"/>
          </a:p>
        </p:txBody>
      </p:sp>
      <p:sp>
        <p:nvSpPr>
          <p:cNvPr id="59" name="58 - Ορθογώνιο"/>
          <p:cNvSpPr/>
          <p:nvPr/>
        </p:nvSpPr>
        <p:spPr>
          <a:xfrm>
            <a:off x="571472" y="5286388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12</a:t>
            </a:r>
            <a:endParaRPr lang="en-US" sz="2000" dirty="0"/>
          </a:p>
        </p:txBody>
      </p:sp>
      <p:sp>
        <p:nvSpPr>
          <p:cNvPr id="88" name="87 - Ορθογώνιο"/>
          <p:cNvSpPr/>
          <p:nvPr/>
        </p:nvSpPr>
        <p:spPr>
          <a:xfrm>
            <a:off x="2786050" y="4929198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= </a:t>
            </a:r>
            <a:endParaRPr lang="en-US" sz="2000" dirty="0"/>
          </a:p>
        </p:txBody>
      </p:sp>
      <p:sp>
        <p:nvSpPr>
          <p:cNvPr id="91" name="90 - TextBox"/>
          <p:cNvSpPr txBox="1"/>
          <p:nvPr/>
        </p:nvSpPr>
        <p:spPr>
          <a:xfrm>
            <a:off x="1571604" y="4786322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12(</a:t>
            </a:r>
            <a:r>
              <a:rPr lang="el-GR" sz="2000" b="1" dirty="0" smtClean="0"/>
              <a:t>5</a:t>
            </a:r>
            <a:r>
              <a:rPr lang="en-US" sz="2000" b="1" dirty="0" smtClean="0"/>
              <a:t>x</a:t>
            </a:r>
            <a:r>
              <a:rPr lang="el-GR" sz="2000" b="1" dirty="0" smtClean="0"/>
              <a:t>+ 2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sp>
        <p:nvSpPr>
          <p:cNvPr id="92" name="91 - Ορθογώνιο"/>
          <p:cNvSpPr/>
          <p:nvPr/>
        </p:nvSpPr>
        <p:spPr>
          <a:xfrm>
            <a:off x="1785918" y="5286388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12</a:t>
            </a:r>
            <a:endParaRPr lang="en-US" sz="2000" dirty="0"/>
          </a:p>
        </p:txBody>
      </p:sp>
      <p:cxnSp>
        <p:nvCxnSpPr>
          <p:cNvPr id="97" name="96 - Ευθεία γραμμή σύνδεσης"/>
          <p:cNvCxnSpPr/>
          <p:nvPr/>
        </p:nvCxnSpPr>
        <p:spPr>
          <a:xfrm>
            <a:off x="1643042" y="5213362"/>
            <a:ext cx="100013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99 - Ορθογώνιο"/>
          <p:cNvSpPr/>
          <p:nvPr/>
        </p:nvSpPr>
        <p:spPr>
          <a:xfrm>
            <a:off x="4415700" y="4886278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= </a:t>
            </a:r>
            <a:endParaRPr lang="en-US" sz="2000" dirty="0"/>
          </a:p>
        </p:txBody>
      </p:sp>
      <p:sp>
        <p:nvSpPr>
          <p:cNvPr id="101" name="100 - TextBox"/>
          <p:cNvSpPr txBox="1"/>
          <p:nvPr/>
        </p:nvSpPr>
        <p:spPr>
          <a:xfrm>
            <a:off x="3201254" y="4743402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12(</a:t>
            </a:r>
            <a:r>
              <a:rPr lang="el-GR" sz="2000" b="1" dirty="0" smtClean="0"/>
              <a:t>5</a:t>
            </a:r>
            <a:r>
              <a:rPr lang="en-US" sz="2000" b="1" dirty="0" smtClean="0"/>
              <a:t>x</a:t>
            </a:r>
            <a:r>
              <a:rPr lang="el-GR" sz="2000" b="1" dirty="0" smtClean="0"/>
              <a:t>+ 2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sp>
        <p:nvSpPr>
          <p:cNvPr id="102" name="101 - Ορθογώνιο"/>
          <p:cNvSpPr/>
          <p:nvPr/>
        </p:nvSpPr>
        <p:spPr>
          <a:xfrm>
            <a:off x="3415568" y="5243468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12</a:t>
            </a:r>
            <a:endParaRPr lang="en-US" sz="2000" dirty="0"/>
          </a:p>
        </p:txBody>
      </p:sp>
      <p:cxnSp>
        <p:nvCxnSpPr>
          <p:cNvPr id="103" name="102 - Ευθεία γραμμή σύνδεσης"/>
          <p:cNvCxnSpPr/>
          <p:nvPr/>
        </p:nvCxnSpPr>
        <p:spPr>
          <a:xfrm>
            <a:off x="3272692" y="5170442"/>
            <a:ext cx="100013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03 - Ευθεία γραμμή σύνδεσης"/>
          <p:cNvCxnSpPr/>
          <p:nvPr/>
        </p:nvCxnSpPr>
        <p:spPr>
          <a:xfrm rot="5400000" flipH="1" flipV="1">
            <a:off x="3321835" y="4822041"/>
            <a:ext cx="285752" cy="2143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104 - Ευθεία γραμμή σύνδεσης"/>
          <p:cNvCxnSpPr/>
          <p:nvPr/>
        </p:nvCxnSpPr>
        <p:spPr>
          <a:xfrm rot="5400000" flipH="1" flipV="1">
            <a:off x="3536149" y="5393545"/>
            <a:ext cx="214314" cy="142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4714876" y="4886278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5</a:t>
            </a:r>
            <a:r>
              <a:rPr lang="en-US" sz="2000" b="1" dirty="0" smtClean="0"/>
              <a:t>x</a:t>
            </a:r>
            <a:r>
              <a:rPr lang="el-GR" sz="2000" b="1" dirty="0" smtClean="0"/>
              <a:t>+ 2</a:t>
            </a:r>
            <a:endParaRPr lang="en-US" sz="20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22" grpId="0"/>
      <p:bldP spid="24" grpId="0"/>
      <p:bldP spid="25" grpId="0"/>
      <p:bldP spid="31" grpId="0"/>
      <p:bldP spid="32" grpId="0"/>
      <p:bldP spid="33" grpId="0"/>
      <p:bldP spid="39" grpId="0"/>
      <p:bldP spid="40" grpId="0"/>
      <p:bldP spid="77" grpId="0"/>
      <p:bldP spid="80" grpId="0"/>
      <p:bldP spid="81" grpId="0"/>
      <p:bldP spid="82" grpId="0"/>
      <p:bldP spid="41" grpId="0"/>
      <p:bldP spid="43" grpId="0"/>
      <p:bldP spid="44" grpId="0"/>
      <p:bldP spid="47" grpId="0"/>
      <p:bldP spid="48" grpId="0"/>
      <p:bldP spid="54" grpId="0"/>
      <p:bldP spid="55" grpId="0"/>
      <p:bldP spid="58" grpId="0"/>
      <p:bldP spid="59" grpId="0"/>
      <p:bldP spid="88" grpId="0"/>
      <p:bldP spid="91" grpId="0"/>
      <p:bldP spid="92" grpId="0"/>
      <p:bldP spid="100" grpId="0"/>
      <p:bldP spid="101" grpId="0"/>
      <p:bldP spid="102" grpId="0"/>
      <p:bldP spid="4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4714876" y="1071546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-7x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– 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1071546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λύσετε την εξίσωση:</a:t>
            </a:r>
            <a:endParaRPr lang="en-US" sz="28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2571736" y="1571612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Λύση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1071538" y="571480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u="sng" dirty="0" smtClean="0">
                <a:solidFill>
                  <a:schemeClr val="accent2">
                    <a:lumMod val="75000"/>
                  </a:schemeClr>
                </a:solidFill>
              </a:rPr>
              <a:t>Άσκηση  5</a:t>
            </a:r>
            <a:endParaRPr lang="en-US" sz="2800" i="1" u="sng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5" name="44 - Ορθογώνιο"/>
          <p:cNvSpPr/>
          <p:nvPr/>
        </p:nvSpPr>
        <p:spPr>
          <a:xfrm>
            <a:off x="6357950" y="92867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6429388" y="1357298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Ορθογώνιο"/>
          <p:cNvSpPr/>
          <p:nvPr/>
        </p:nvSpPr>
        <p:spPr>
          <a:xfrm>
            <a:off x="6429388" y="128586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sz="2800" dirty="0"/>
          </a:p>
        </p:txBody>
      </p:sp>
      <p:sp>
        <p:nvSpPr>
          <p:cNvPr id="42" name="41 - TextBox"/>
          <p:cNvSpPr txBox="1"/>
          <p:nvPr/>
        </p:nvSpPr>
        <p:spPr>
          <a:xfrm>
            <a:off x="857224" y="0"/>
            <a:ext cx="6929486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Εξίσωση πρώτου βαθμού</a:t>
            </a:r>
            <a:r>
              <a:rPr lang="en-US" sz="2000" b="1" dirty="0" smtClean="0"/>
              <a:t>  </a:t>
            </a:r>
            <a:r>
              <a:rPr lang="el-GR" sz="2000" b="1" u="sng" dirty="0" smtClean="0"/>
              <a:t>με ένα κλάσμα </a:t>
            </a:r>
            <a:endParaRPr lang="en-US" sz="2000" b="1" u="sng" dirty="0"/>
          </a:p>
        </p:txBody>
      </p:sp>
      <p:sp>
        <p:nvSpPr>
          <p:cNvPr id="27" name="26 - TextBox"/>
          <p:cNvSpPr txBox="1"/>
          <p:nvPr/>
        </p:nvSpPr>
        <p:spPr>
          <a:xfrm>
            <a:off x="-285784" y="2405714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-7x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– 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27 - Ορθογώνιο"/>
          <p:cNvSpPr/>
          <p:nvPr/>
        </p:nvSpPr>
        <p:spPr>
          <a:xfrm>
            <a:off x="1357290" y="226283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1" name="30 - Ευθεία γραμμή σύνδεσης"/>
          <p:cNvCxnSpPr/>
          <p:nvPr/>
        </p:nvCxnSpPr>
        <p:spPr>
          <a:xfrm>
            <a:off x="1428728" y="2691466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Ορθογώνιο"/>
          <p:cNvSpPr/>
          <p:nvPr/>
        </p:nvSpPr>
        <p:spPr>
          <a:xfrm>
            <a:off x="1428728" y="262002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sz="2800" dirty="0"/>
          </a:p>
        </p:txBody>
      </p:sp>
      <p:cxnSp>
        <p:nvCxnSpPr>
          <p:cNvPr id="39" name="38 - Ευθύγραμμο βέλος σύνδεσης"/>
          <p:cNvCxnSpPr/>
          <p:nvPr/>
        </p:nvCxnSpPr>
        <p:spPr>
          <a:xfrm flipV="1">
            <a:off x="3500430" y="2571744"/>
            <a:ext cx="157163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5214910" y="2357430"/>
            <a:ext cx="3929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Πρώτα πρέπει να βγάλω το κλάσμα. </a:t>
            </a:r>
          </a:p>
          <a:p>
            <a:r>
              <a:rPr lang="el-GR" sz="1600" dirty="0" smtClean="0"/>
              <a:t>Έτσι πολλαπλασιάζω όλους τους όρους της εξίσωσης με τον παρονομαστή του μοναδικού κλάσματος (το 2)</a:t>
            </a:r>
            <a:endParaRPr lang="en-US" sz="1600" dirty="0" smtClean="0"/>
          </a:p>
        </p:txBody>
      </p:sp>
      <p:sp>
        <p:nvSpPr>
          <p:cNvPr id="46" name="45 - TextBox"/>
          <p:cNvSpPr txBox="1"/>
          <p:nvPr/>
        </p:nvSpPr>
        <p:spPr>
          <a:xfrm>
            <a:off x="214282" y="3571876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-7x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   = 2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+2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2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8" name="47 - Ορθογώνιο"/>
          <p:cNvSpPr/>
          <p:nvPr/>
        </p:nvSpPr>
        <p:spPr>
          <a:xfrm>
            <a:off x="2071670" y="342900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0" name="49 - Ευθεία γραμμή σύνδεσης"/>
          <p:cNvCxnSpPr/>
          <p:nvPr/>
        </p:nvCxnSpPr>
        <p:spPr>
          <a:xfrm>
            <a:off x="2143108" y="3857628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Ορθογώνιο"/>
          <p:cNvSpPr/>
          <p:nvPr/>
        </p:nvSpPr>
        <p:spPr>
          <a:xfrm>
            <a:off x="2214546" y="378619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sz="2800" dirty="0"/>
          </a:p>
        </p:txBody>
      </p:sp>
      <p:sp>
        <p:nvSpPr>
          <p:cNvPr id="52" name="51 - TextBox"/>
          <p:cNvSpPr txBox="1"/>
          <p:nvPr/>
        </p:nvSpPr>
        <p:spPr>
          <a:xfrm>
            <a:off x="142844" y="4477416"/>
            <a:ext cx="5072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-7x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   = 2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+2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2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7" name="56 - Ορθογώνιο"/>
          <p:cNvSpPr/>
          <p:nvPr/>
        </p:nvSpPr>
        <p:spPr>
          <a:xfrm>
            <a:off x="2000232" y="433454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9" name="58 - Ευθεία γραμμή σύνδεσης"/>
          <p:cNvCxnSpPr/>
          <p:nvPr/>
        </p:nvCxnSpPr>
        <p:spPr>
          <a:xfrm>
            <a:off x="2071670" y="4763168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- Ορθογώνιο"/>
          <p:cNvSpPr/>
          <p:nvPr/>
        </p:nvSpPr>
        <p:spPr>
          <a:xfrm>
            <a:off x="2143108" y="4834606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sz="2800" dirty="0"/>
          </a:p>
        </p:txBody>
      </p:sp>
      <p:cxnSp>
        <p:nvCxnSpPr>
          <p:cNvPr id="63" name="62 - Ευθεία γραμμή σύνδεσης"/>
          <p:cNvCxnSpPr>
            <a:endCxn id="57" idx="1"/>
          </p:cNvCxnSpPr>
          <p:nvPr/>
        </p:nvCxnSpPr>
        <p:spPr>
          <a:xfrm flipV="1">
            <a:off x="1643042" y="4596150"/>
            <a:ext cx="357190" cy="26161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- Ευθεία γραμμή σύνδεσης"/>
          <p:cNvCxnSpPr/>
          <p:nvPr/>
        </p:nvCxnSpPr>
        <p:spPr>
          <a:xfrm flipV="1">
            <a:off x="2071670" y="4929198"/>
            <a:ext cx="357190" cy="26161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TextBox"/>
          <p:cNvSpPr txBox="1"/>
          <p:nvPr/>
        </p:nvSpPr>
        <p:spPr>
          <a:xfrm>
            <a:off x="214282" y="5500702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-14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= 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-4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5" name="74 - Ευθύγραμμο βέλος σύνδεσης"/>
          <p:cNvCxnSpPr/>
          <p:nvPr/>
        </p:nvCxnSpPr>
        <p:spPr>
          <a:xfrm flipV="1">
            <a:off x="3428992" y="5572140"/>
            <a:ext cx="157163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TextBox"/>
          <p:cNvSpPr txBox="1"/>
          <p:nvPr/>
        </p:nvSpPr>
        <p:spPr>
          <a:xfrm>
            <a:off x="5214910" y="5214950"/>
            <a:ext cx="3929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Χωρίζω γνωστούς από αγνώστους</a:t>
            </a:r>
            <a:endParaRPr lang="en-US" sz="1600" dirty="0" smtClean="0"/>
          </a:p>
        </p:txBody>
      </p:sp>
      <p:sp>
        <p:nvSpPr>
          <p:cNvPr id="77" name="76 - TextBox"/>
          <p:cNvSpPr txBox="1"/>
          <p:nvPr/>
        </p:nvSpPr>
        <p:spPr>
          <a:xfrm>
            <a:off x="214282" y="6143644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-14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-3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7" grpId="0"/>
      <p:bldP spid="28" grpId="0"/>
      <p:bldP spid="35" grpId="0"/>
      <p:bldP spid="44" grpId="0"/>
      <p:bldP spid="46" grpId="0"/>
      <p:bldP spid="48" grpId="0"/>
      <p:bldP spid="51" grpId="0"/>
      <p:bldP spid="52" grpId="0"/>
      <p:bldP spid="57" grpId="0"/>
      <p:bldP spid="61" grpId="0"/>
      <p:bldP spid="69" grpId="0"/>
      <p:bldP spid="76" grpId="0"/>
      <p:bldP spid="7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4714876" y="1071546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-7x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– 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1071546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λύσετε την εξίσωση:</a:t>
            </a:r>
            <a:endParaRPr lang="en-US" sz="28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2571736" y="1571612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Λύση</a:t>
            </a: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r>
              <a:rPr lang="el-GR" sz="1400" dirty="0" smtClean="0"/>
              <a:t>συνέχεια</a:t>
            </a:r>
            <a:endParaRPr lang="en-US" sz="1400" dirty="0" smtClean="0"/>
          </a:p>
        </p:txBody>
      </p:sp>
      <p:sp>
        <p:nvSpPr>
          <p:cNvPr id="14" name="13 - TextBox"/>
          <p:cNvSpPr txBox="1"/>
          <p:nvPr/>
        </p:nvSpPr>
        <p:spPr>
          <a:xfrm>
            <a:off x="1071538" y="571480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u="sng" dirty="0" smtClean="0">
                <a:solidFill>
                  <a:schemeClr val="accent2">
                    <a:lumMod val="75000"/>
                  </a:schemeClr>
                </a:solidFill>
              </a:rPr>
              <a:t>Άσκηση  5</a:t>
            </a:r>
            <a:endParaRPr lang="en-US" sz="2800" i="1" u="sng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5" name="44 - Ορθογώνιο"/>
          <p:cNvSpPr/>
          <p:nvPr/>
        </p:nvSpPr>
        <p:spPr>
          <a:xfrm>
            <a:off x="6357950" y="92867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6429388" y="1357298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Ορθογώνιο"/>
          <p:cNvSpPr/>
          <p:nvPr/>
        </p:nvSpPr>
        <p:spPr>
          <a:xfrm>
            <a:off x="6429388" y="128586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sz="2800" dirty="0"/>
          </a:p>
        </p:txBody>
      </p:sp>
      <p:sp>
        <p:nvSpPr>
          <p:cNvPr id="42" name="41 - TextBox"/>
          <p:cNvSpPr txBox="1"/>
          <p:nvPr/>
        </p:nvSpPr>
        <p:spPr>
          <a:xfrm>
            <a:off x="857224" y="0"/>
            <a:ext cx="6929486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Εξίσωση πρώτου βαθμού</a:t>
            </a:r>
            <a:r>
              <a:rPr lang="en-US" sz="2000" b="1" dirty="0" smtClean="0"/>
              <a:t>  </a:t>
            </a:r>
            <a:r>
              <a:rPr lang="el-GR" sz="2000" b="1" u="sng" dirty="0" smtClean="0"/>
              <a:t>με ένα κλάσμα </a:t>
            </a:r>
            <a:endParaRPr lang="en-US" sz="2000" b="1" u="sng" dirty="0"/>
          </a:p>
        </p:txBody>
      </p:sp>
      <p:sp>
        <p:nvSpPr>
          <p:cNvPr id="77" name="76 - TextBox"/>
          <p:cNvSpPr txBox="1"/>
          <p:nvPr/>
        </p:nvSpPr>
        <p:spPr>
          <a:xfrm>
            <a:off x="642910" y="2357430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-14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-3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31 - Ορθογώνιο"/>
          <p:cNvSpPr/>
          <p:nvPr/>
        </p:nvSpPr>
        <p:spPr>
          <a:xfrm>
            <a:off x="2714612" y="714356"/>
            <a:ext cx="1039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συνέχεια</a:t>
            </a:r>
            <a:endParaRPr lang="en-US" dirty="0"/>
          </a:p>
        </p:txBody>
      </p:sp>
      <p:sp>
        <p:nvSpPr>
          <p:cNvPr id="33" name="32 - TextBox"/>
          <p:cNvSpPr txBox="1"/>
          <p:nvPr/>
        </p:nvSpPr>
        <p:spPr>
          <a:xfrm>
            <a:off x="642910" y="3286124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-17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33 - Ορθογώνιο"/>
          <p:cNvSpPr/>
          <p:nvPr/>
        </p:nvSpPr>
        <p:spPr>
          <a:xfrm>
            <a:off x="285720" y="4000504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35 - Ορθογώνιο"/>
          <p:cNvSpPr/>
          <p:nvPr/>
        </p:nvSpPr>
        <p:spPr>
          <a:xfrm>
            <a:off x="1214414" y="414338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1714480" y="400050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428596" y="4452286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>
            <a:off x="1785918" y="442913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Ορθογώνιο"/>
          <p:cNvSpPr/>
          <p:nvPr/>
        </p:nvSpPr>
        <p:spPr>
          <a:xfrm>
            <a:off x="428596" y="4380848"/>
            <a:ext cx="660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</a:t>
            </a:r>
            <a:endParaRPr lang="en-US" sz="2800" dirty="0"/>
          </a:p>
        </p:txBody>
      </p:sp>
      <p:sp>
        <p:nvSpPr>
          <p:cNvPr id="43" name="42 - Ορθογώνιο"/>
          <p:cNvSpPr/>
          <p:nvPr/>
        </p:nvSpPr>
        <p:spPr>
          <a:xfrm>
            <a:off x="1785918" y="4357694"/>
            <a:ext cx="660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</a:t>
            </a:r>
            <a:endParaRPr lang="en-US" sz="2800" dirty="0"/>
          </a:p>
        </p:txBody>
      </p:sp>
      <p:cxnSp>
        <p:nvCxnSpPr>
          <p:cNvPr id="55" name="54 - Ευθεία γραμμή σύνδεσης"/>
          <p:cNvCxnSpPr/>
          <p:nvPr/>
        </p:nvCxnSpPr>
        <p:spPr>
          <a:xfrm rot="5400000">
            <a:off x="500034" y="4143380"/>
            <a:ext cx="285752" cy="28575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- Ευθεία γραμμή σύνδεσης"/>
          <p:cNvCxnSpPr/>
          <p:nvPr/>
        </p:nvCxnSpPr>
        <p:spPr>
          <a:xfrm rot="5400000">
            <a:off x="642910" y="4572008"/>
            <a:ext cx="285752" cy="28575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Ορθογώνιο"/>
          <p:cNvSpPr/>
          <p:nvPr/>
        </p:nvSpPr>
        <p:spPr>
          <a:xfrm>
            <a:off x="571472" y="5500702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2" name="61 - Ορθογώνιο"/>
          <p:cNvSpPr/>
          <p:nvPr/>
        </p:nvSpPr>
        <p:spPr>
          <a:xfrm>
            <a:off x="1071538" y="552583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64" name="63 - Ορθογώνιο"/>
          <p:cNvSpPr/>
          <p:nvPr/>
        </p:nvSpPr>
        <p:spPr>
          <a:xfrm>
            <a:off x="1571604" y="538295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6" name="65 - Ευθεία γραμμή σύνδεσης"/>
          <p:cNvCxnSpPr/>
          <p:nvPr/>
        </p:nvCxnSpPr>
        <p:spPr>
          <a:xfrm>
            <a:off x="1643042" y="5811584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Ορθογώνιο"/>
          <p:cNvSpPr/>
          <p:nvPr/>
        </p:nvSpPr>
        <p:spPr>
          <a:xfrm>
            <a:off x="1643042" y="5740146"/>
            <a:ext cx="660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</a:t>
            </a:r>
            <a:endParaRPr lang="en-US" sz="2800" dirty="0"/>
          </a:p>
        </p:txBody>
      </p:sp>
      <p:sp>
        <p:nvSpPr>
          <p:cNvPr id="73" name="72 - Ορθογώνιο"/>
          <p:cNvSpPr/>
          <p:nvPr/>
        </p:nvSpPr>
        <p:spPr>
          <a:xfrm>
            <a:off x="3500430" y="562042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4" name="73 - Ορθογώνιο"/>
          <p:cNvSpPr/>
          <p:nvPr/>
        </p:nvSpPr>
        <p:spPr>
          <a:xfrm>
            <a:off x="3929058" y="564357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78" name="77 - Ορθογώνιο"/>
          <p:cNvSpPr/>
          <p:nvPr/>
        </p:nvSpPr>
        <p:spPr>
          <a:xfrm>
            <a:off x="4339870" y="550070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9" name="78 - Ευθεία γραμμή σύνδεσης"/>
          <p:cNvCxnSpPr/>
          <p:nvPr/>
        </p:nvCxnSpPr>
        <p:spPr>
          <a:xfrm>
            <a:off x="4411308" y="5929330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- Ορθογώνιο"/>
          <p:cNvSpPr/>
          <p:nvPr/>
        </p:nvSpPr>
        <p:spPr>
          <a:xfrm>
            <a:off x="4411308" y="5857892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77" grpId="0"/>
      <p:bldP spid="33" grpId="0"/>
      <p:bldP spid="34" grpId="0"/>
      <p:bldP spid="36" grpId="0"/>
      <p:bldP spid="37" grpId="0"/>
      <p:bldP spid="41" grpId="0"/>
      <p:bldP spid="43" grpId="0"/>
      <p:bldP spid="60" grpId="0"/>
      <p:bldP spid="62" grpId="0"/>
      <p:bldP spid="64" grpId="0"/>
      <p:bldP spid="70" grpId="0"/>
      <p:bldP spid="73" grpId="0"/>
      <p:bldP spid="74" grpId="0"/>
      <p:bldP spid="78" grpId="0"/>
      <p:bldP spid="8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 rot="6996245">
            <a:off x="1008365" y="3683392"/>
            <a:ext cx="1857388" cy="2603696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2" y="5214950"/>
            <a:ext cx="36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3571868" y="45005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1000100" y="3143248"/>
            <a:ext cx="36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17" name="16 - TextBox"/>
          <p:cNvSpPr txBox="1"/>
          <p:nvPr/>
        </p:nvSpPr>
        <p:spPr>
          <a:xfrm>
            <a:off x="214282" y="714356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παρακάτω ορθογώνιο τρίγωνο (ΑΒΓ)  να βρεθεί πλευρά </a:t>
            </a:r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26" name="25 - TextBox"/>
          <p:cNvSpPr txBox="1"/>
          <p:nvPr/>
        </p:nvSpPr>
        <p:spPr>
          <a:xfrm>
            <a:off x="1857356" y="21429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Άσκηση 6</a:t>
            </a:r>
            <a:r>
              <a:rPr lang="en-US" sz="2400" b="1" dirty="0" smtClean="0">
                <a:solidFill>
                  <a:srgbClr val="8F0D8F"/>
                </a:solidFill>
              </a:rPr>
              <a:t> </a:t>
            </a:r>
            <a:r>
              <a:rPr lang="el-GR" sz="2400" b="1" dirty="0" smtClean="0">
                <a:solidFill>
                  <a:srgbClr val="8F0D8F"/>
                </a:solidFill>
              </a:rPr>
              <a:t> </a:t>
            </a:r>
            <a:endParaRPr lang="en-US" sz="2400" b="1" dirty="0">
              <a:solidFill>
                <a:srgbClr val="8F0D8F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3428992" y="1285860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8F0D8F"/>
                </a:solidFill>
              </a:rPr>
              <a:t>Λύση</a:t>
            </a:r>
            <a:endParaRPr lang="en-US" dirty="0">
              <a:solidFill>
                <a:srgbClr val="8F0D8F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142844" y="1714488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Από τον ορισμό της εφαπτομένης ισχύει:</a:t>
            </a:r>
            <a:endParaRPr lang="en-US" dirty="0"/>
          </a:p>
        </p:txBody>
      </p:sp>
      <p:sp>
        <p:nvSpPr>
          <p:cNvPr id="73" name="72 - TextBox"/>
          <p:cNvSpPr txBox="1"/>
          <p:nvPr/>
        </p:nvSpPr>
        <p:spPr>
          <a:xfrm>
            <a:off x="3071802" y="2285992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εφ 15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 =</a:t>
            </a:r>
            <a:endParaRPr lang="en-US" sz="24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4643438" y="2500306"/>
            <a:ext cx="7143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TextBox"/>
          <p:cNvSpPr txBox="1"/>
          <p:nvPr/>
        </p:nvSpPr>
        <p:spPr>
          <a:xfrm>
            <a:off x="4786314" y="207167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ΒΓ</a:t>
            </a:r>
            <a:endParaRPr lang="en-US" dirty="0"/>
          </a:p>
        </p:txBody>
      </p:sp>
      <p:sp>
        <p:nvSpPr>
          <p:cNvPr id="76" name="75 - TextBox"/>
          <p:cNvSpPr txBox="1"/>
          <p:nvPr/>
        </p:nvSpPr>
        <p:spPr>
          <a:xfrm>
            <a:off x="4714876" y="264318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ΑΒ</a:t>
            </a:r>
            <a:endParaRPr lang="en-US" dirty="0"/>
          </a:p>
        </p:txBody>
      </p:sp>
      <p:sp>
        <p:nvSpPr>
          <p:cNvPr id="80" name="79 - TextBox"/>
          <p:cNvSpPr txBox="1"/>
          <p:nvPr/>
        </p:nvSpPr>
        <p:spPr>
          <a:xfrm>
            <a:off x="3571868" y="322682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εφ 15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=</a:t>
            </a:r>
            <a:endParaRPr lang="en-US" sz="2400" dirty="0"/>
          </a:p>
        </p:txBody>
      </p:sp>
      <p:cxnSp>
        <p:nvCxnSpPr>
          <p:cNvPr id="81" name="80 - Ευθεία γραμμή σύνδεσης"/>
          <p:cNvCxnSpPr/>
          <p:nvPr/>
        </p:nvCxnSpPr>
        <p:spPr>
          <a:xfrm>
            <a:off x="5072066" y="3429000"/>
            <a:ext cx="428628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- TextBox"/>
          <p:cNvSpPr txBox="1"/>
          <p:nvPr/>
        </p:nvSpPr>
        <p:spPr>
          <a:xfrm>
            <a:off x="5143504" y="307181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3" name="82 - TextBox"/>
          <p:cNvSpPr txBox="1"/>
          <p:nvPr/>
        </p:nvSpPr>
        <p:spPr>
          <a:xfrm>
            <a:off x="5072066" y="342900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8" name="87 - TextBox"/>
          <p:cNvSpPr txBox="1"/>
          <p:nvPr/>
        </p:nvSpPr>
        <p:spPr>
          <a:xfrm>
            <a:off x="2643174" y="285749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33" name="32 - TextBox"/>
          <p:cNvSpPr txBox="1"/>
          <p:nvPr/>
        </p:nvSpPr>
        <p:spPr>
          <a:xfrm>
            <a:off x="2714612" y="5429264"/>
            <a:ext cx="6786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Ψάχνοντας στο πίνακα </a:t>
            </a:r>
            <a:r>
              <a:rPr lang="el-GR" dirty="0" err="1" smtClean="0"/>
              <a:t>εφαπτομένων</a:t>
            </a:r>
            <a:r>
              <a:rPr lang="el-GR" dirty="0" smtClean="0"/>
              <a:t>  η εφ 15</a:t>
            </a:r>
            <a:r>
              <a:rPr lang="el-GR" baseline="30000" dirty="0" smtClean="0"/>
              <a:t>ο  </a:t>
            </a:r>
            <a:r>
              <a:rPr lang="el-GR" dirty="0" smtClean="0"/>
              <a:t> =0,2679  , άρα:</a:t>
            </a:r>
            <a:endParaRPr lang="en-US" dirty="0"/>
          </a:p>
        </p:txBody>
      </p:sp>
      <p:sp>
        <p:nvSpPr>
          <p:cNvPr id="35" name="34 - Ελεύθερη σχεδίαση"/>
          <p:cNvSpPr/>
          <p:nvPr/>
        </p:nvSpPr>
        <p:spPr>
          <a:xfrm>
            <a:off x="1085850" y="3700463"/>
            <a:ext cx="300038" cy="200025"/>
          </a:xfrm>
          <a:custGeom>
            <a:avLst/>
            <a:gdLst>
              <a:gd name="connsiteX0" fmla="*/ 0 w 300038"/>
              <a:gd name="connsiteY0" fmla="*/ 100012 h 200025"/>
              <a:gd name="connsiteX1" fmla="*/ 200025 w 300038"/>
              <a:gd name="connsiteY1" fmla="*/ 200025 h 200025"/>
              <a:gd name="connsiteX2" fmla="*/ 300038 w 300038"/>
              <a:gd name="connsiteY2" fmla="*/ 0 h 20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038" h="200025">
                <a:moveTo>
                  <a:pt x="0" y="100012"/>
                </a:moveTo>
                <a:lnTo>
                  <a:pt x="200025" y="200025"/>
                </a:lnTo>
                <a:lnTo>
                  <a:pt x="300038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Ελεύθερη σχεδίαση"/>
          <p:cNvSpPr/>
          <p:nvPr/>
        </p:nvSpPr>
        <p:spPr>
          <a:xfrm>
            <a:off x="342900" y="4972050"/>
            <a:ext cx="385763" cy="242888"/>
          </a:xfrm>
          <a:custGeom>
            <a:avLst/>
            <a:gdLst>
              <a:gd name="connsiteX0" fmla="*/ 0 w 385763"/>
              <a:gd name="connsiteY0" fmla="*/ 242888 h 242888"/>
              <a:gd name="connsiteX1" fmla="*/ 385763 w 385763"/>
              <a:gd name="connsiteY1" fmla="*/ 200025 h 242888"/>
              <a:gd name="connsiteX2" fmla="*/ 328613 w 385763"/>
              <a:gd name="connsiteY2" fmla="*/ 28575 h 242888"/>
              <a:gd name="connsiteX3" fmla="*/ 228600 w 385763"/>
              <a:gd name="connsiteY3" fmla="*/ 14288 h 242888"/>
              <a:gd name="connsiteX4" fmla="*/ 128588 w 385763"/>
              <a:gd name="connsiteY4" fmla="*/ 0 h 242888"/>
              <a:gd name="connsiteX5" fmla="*/ 0 w 385763"/>
              <a:gd name="connsiteY5" fmla="*/ 242888 h 24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5763" h="242888">
                <a:moveTo>
                  <a:pt x="0" y="242888"/>
                </a:moveTo>
                <a:lnTo>
                  <a:pt x="385763" y="200025"/>
                </a:lnTo>
                <a:lnTo>
                  <a:pt x="328613" y="28575"/>
                </a:lnTo>
                <a:lnTo>
                  <a:pt x="228600" y="14288"/>
                </a:lnTo>
                <a:lnTo>
                  <a:pt x="128588" y="0"/>
                </a:lnTo>
                <a:lnTo>
                  <a:pt x="0" y="242888"/>
                </a:lnTo>
                <a:close/>
              </a:path>
            </a:pathLst>
          </a:custGeom>
          <a:solidFill>
            <a:srgbClr val="951F0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Ορθογώνιο"/>
          <p:cNvSpPr/>
          <p:nvPr/>
        </p:nvSpPr>
        <p:spPr>
          <a:xfrm>
            <a:off x="2143108" y="3714752"/>
            <a:ext cx="4286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/>
              <a:t> </a:t>
            </a:r>
            <a:r>
              <a:rPr lang="en-US" sz="2000" b="1" dirty="0" smtClean="0"/>
              <a:t>x</a:t>
            </a:r>
            <a:endParaRPr lang="en-US" sz="2000" b="1" dirty="0"/>
          </a:p>
        </p:txBody>
      </p:sp>
      <p:sp>
        <p:nvSpPr>
          <p:cNvPr id="38" name="37 - Ορθογώνιο"/>
          <p:cNvSpPr/>
          <p:nvPr/>
        </p:nvSpPr>
        <p:spPr>
          <a:xfrm>
            <a:off x="428596" y="4071942"/>
            <a:ext cx="4286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/>
              <a:t> </a:t>
            </a:r>
            <a:r>
              <a:rPr lang="en-US" sz="2000" b="1" dirty="0" smtClean="0"/>
              <a:t>6</a:t>
            </a:r>
            <a:endParaRPr lang="en-US" sz="20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714348" y="4714884"/>
            <a:ext cx="6429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/>
              <a:t>15</a:t>
            </a:r>
            <a:r>
              <a:rPr lang="el-GR" sz="2000" b="1" baseline="30000" dirty="0" smtClean="0"/>
              <a:t>ο</a:t>
            </a:r>
            <a:r>
              <a:rPr lang="el-GR" sz="2000" b="1" dirty="0" smtClean="0"/>
              <a:t> </a:t>
            </a:r>
            <a:endParaRPr lang="en-US" sz="2000" b="1" dirty="0"/>
          </a:p>
        </p:txBody>
      </p:sp>
      <p:cxnSp>
        <p:nvCxnSpPr>
          <p:cNvPr id="42" name="41 - Ευθύγραμμο βέλος σύνδεσης"/>
          <p:cNvCxnSpPr/>
          <p:nvPr/>
        </p:nvCxnSpPr>
        <p:spPr>
          <a:xfrm flipV="1">
            <a:off x="5643570" y="3143248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6643702" y="1857364"/>
            <a:ext cx="25002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Είναι εξίσωση με άγνωστο </a:t>
            </a:r>
            <a:r>
              <a:rPr lang="en-US" sz="1400" dirty="0" smtClean="0"/>
              <a:t>x </a:t>
            </a:r>
            <a:r>
              <a:rPr lang="el-GR" sz="1400" dirty="0" smtClean="0"/>
              <a:t>και με ένα κλάσμα,  άρα πρώτα πρέπει να βγάλω το κλάσμα , </a:t>
            </a:r>
            <a:r>
              <a:rPr lang="el-GR" sz="1400" dirty="0" err="1" smtClean="0"/>
              <a:t>γιαυτό</a:t>
            </a:r>
            <a:r>
              <a:rPr lang="el-GR" sz="1400" dirty="0" smtClean="0"/>
              <a:t> πολλαπλασιάζω τους όρους της εξίσωσης  με το παρονομαστή  6</a:t>
            </a:r>
            <a:endParaRPr lang="en-US" sz="1400" dirty="0"/>
          </a:p>
        </p:txBody>
      </p:sp>
      <p:sp>
        <p:nvSpPr>
          <p:cNvPr id="46" name="45 - TextBox"/>
          <p:cNvSpPr txBox="1"/>
          <p:nvPr/>
        </p:nvSpPr>
        <p:spPr>
          <a:xfrm>
            <a:off x="4143372" y="3929066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εφ 15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=</a:t>
            </a:r>
            <a:endParaRPr lang="en-US" sz="2400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5857884" y="4131238"/>
            <a:ext cx="428628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5929322" y="377404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9" name="48 - TextBox"/>
          <p:cNvSpPr txBox="1"/>
          <p:nvPr/>
        </p:nvSpPr>
        <p:spPr>
          <a:xfrm>
            <a:off x="5857884" y="413123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b="1" baseline="30000" dirty="0"/>
          </a:p>
        </p:txBody>
      </p:sp>
      <p:sp>
        <p:nvSpPr>
          <p:cNvPr id="50" name="49 - TextBox"/>
          <p:cNvSpPr txBox="1"/>
          <p:nvPr/>
        </p:nvSpPr>
        <p:spPr>
          <a:xfrm>
            <a:off x="3286116" y="385762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52" name="51 - TextBox"/>
          <p:cNvSpPr txBox="1"/>
          <p:nvPr/>
        </p:nvSpPr>
        <p:spPr>
          <a:xfrm>
            <a:off x="5429256" y="392906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r>
              <a:rPr lang="el-GR" dirty="0" smtClean="0"/>
              <a:t> </a:t>
            </a:r>
            <a:r>
              <a:rPr lang="el-GR" b="1" baseline="30000" dirty="0" smtClean="0"/>
              <a:t>.</a:t>
            </a:r>
            <a:endParaRPr lang="en-US" b="1" baseline="30000" dirty="0"/>
          </a:p>
        </p:txBody>
      </p:sp>
      <p:sp>
        <p:nvSpPr>
          <p:cNvPr id="53" name="52 - TextBox"/>
          <p:cNvSpPr txBox="1"/>
          <p:nvPr/>
        </p:nvSpPr>
        <p:spPr>
          <a:xfrm>
            <a:off x="3786182" y="400050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r>
              <a:rPr lang="el-GR" dirty="0" smtClean="0"/>
              <a:t> </a:t>
            </a:r>
            <a:r>
              <a:rPr lang="el-GR" b="1" baseline="30000" dirty="0" smtClean="0"/>
              <a:t>.</a:t>
            </a:r>
            <a:endParaRPr lang="en-US" b="1" baseline="30000" dirty="0"/>
          </a:p>
        </p:txBody>
      </p:sp>
      <p:cxnSp>
        <p:nvCxnSpPr>
          <p:cNvPr id="45" name="44 - Ευθεία γραμμή σύνδεσης"/>
          <p:cNvCxnSpPr/>
          <p:nvPr/>
        </p:nvCxnSpPr>
        <p:spPr>
          <a:xfrm flipV="1">
            <a:off x="5500694" y="4000504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- Ευθεία γραμμή σύνδεσης"/>
          <p:cNvCxnSpPr/>
          <p:nvPr/>
        </p:nvCxnSpPr>
        <p:spPr>
          <a:xfrm rot="5400000" flipH="1" flipV="1">
            <a:off x="5919798" y="4224342"/>
            <a:ext cx="223838" cy="204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4214810" y="4857760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6εφ 15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= </a:t>
            </a:r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57" name="56 - TextBox"/>
          <p:cNvSpPr txBox="1"/>
          <p:nvPr/>
        </p:nvSpPr>
        <p:spPr>
          <a:xfrm>
            <a:off x="4286248" y="6000768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r>
              <a:rPr lang="el-GR" dirty="0" smtClean="0"/>
              <a:t> </a:t>
            </a:r>
            <a:r>
              <a:rPr lang="el-GR" b="1" baseline="30000" dirty="0" smtClean="0"/>
              <a:t>. </a:t>
            </a:r>
            <a:r>
              <a:rPr lang="el-GR" b="1" dirty="0" smtClean="0"/>
              <a:t> 0,2679  =</a:t>
            </a:r>
            <a:r>
              <a:rPr lang="en-US" b="1" dirty="0" smtClean="0"/>
              <a:t>x</a:t>
            </a:r>
            <a:endParaRPr lang="en-US" b="1" baseline="30000" dirty="0"/>
          </a:p>
        </p:txBody>
      </p:sp>
      <p:sp>
        <p:nvSpPr>
          <p:cNvPr id="58" name="57 - TextBox"/>
          <p:cNvSpPr txBox="1"/>
          <p:nvPr/>
        </p:nvSpPr>
        <p:spPr>
          <a:xfrm>
            <a:off x="4286248" y="642939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1,6</a:t>
            </a:r>
            <a:r>
              <a:rPr lang="el-GR" dirty="0" smtClean="0"/>
              <a:t> </a:t>
            </a:r>
            <a:r>
              <a:rPr lang="el-GR" b="1" dirty="0" smtClean="0"/>
              <a:t>=</a:t>
            </a:r>
            <a:r>
              <a:rPr lang="en-US" b="1" dirty="0" smtClean="0"/>
              <a:t>x</a:t>
            </a:r>
            <a:endParaRPr lang="en-US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73" grpId="0"/>
      <p:bldP spid="75" grpId="0"/>
      <p:bldP spid="76" grpId="0"/>
      <p:bldP spid="80" grpId="0"/>
      <p:bldP spid="82" grpId="0"/>
      <p:bldP spid="83" grpId="0"/>
      <p:bldP spid="88" grpId="0"/>
      <p:bldP spid="33" grpId="0"/>
      <p:bldP spid="43" grpId="0"/>
      <p:bldP spid="46" grpId="0"/>
      <p:bldP spid="48" grpId="0"/>
      <p:bldP spid="49" grpId="0"/>
      <p:bldP spid="50" grpId="0"/>
      <p:bldP spid="52" grpId="0"/>
      <p:bldP spid="53" grpId="0"/>
      <p:bldP spid="55" grpId="0"/>
      <p:bldP spid="57" grpId="0"/>
      <p:bldP spid="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571472" y="1357298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428596" y="8572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1857356" y="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Ορθογώνιο τρίγωνο</a:t>
            </a:r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571472" y="1730326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576733" y="4093698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3214678" y="421481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 smtClean="0"/>
          </a:p>
        </p:txBody>
      </p:sp>
      <p:cxnSp>
        <p:nvCxnSpPr>
          <p:cNvPr id="20" name="19 - Γωνιακή σύνδεση"/>
          <p:cNvCxnSpPr/>
          <p:nvPr/>
        </p:nvCxnSpPr>
        <p:spPr>
          <a:xfrm rot="16200000" flipV="1">
            <a:off x="571472" y="4286256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2714612" y="2214554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Ένα </a:t>
            </a:r>
            <a:r>
              <a:rPr lang="el-GR" sz="2400" u="sng" dirty="0" smtClean="0"/>
              <a:t>τρίγωνο</a:t>
            </a:r>
            <a:r>
              <a:rPr lang="el-GR" sz="2400" dirty="0" smtClean="0"/>
              <a:t> μπορεί </a:t>
            </a:r>
            <a:r>
              <a:rPr lang="el-GR" sz="2400" u="sng" dirty="0" smtClean="0"/>
              <a:t>να έχει μόνο μια γωνία που είναι 90</a:t>
            </a:r>
            <a:r>
              <a:rPr lang="el-GR" sz="2400" u="sng" baseline="30000" dirty="0" smtClean="0"/>
              <a:t>ο</a:t>
            </a:r>
            <a:r>
              <a:rPr lang="el-GR" sz="2400" u="sng" dirty="0" smtClean="0"/>
              <a:t> </a:t>
            </a:r>
            <a:endParaRPr lang="en-US" sz="2400" u="sng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1500166" y="6182045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 Δ Ε</a:t>
            </a:r>
            <a:endParaRPr lang="en-US" sz="2400" dirty="0" smtClean="0"/>
          </a:p>
        </p:txBody>
      </p:sp>
      <p:grpSp>
        <p:nvGrpSpPr>
          <p:cNvPr id="2" name="21 - Ομάδα"/>
          <p:cNvGrpSpPr/>
          <p:nvPr/>
        </p:nvGrpSpPr>
        <p:grpSpPr>
          <a:xfrm>
            <a:off x="1785918" y="6182045"/>
            <a:ext cx="214314" cy="142876"/>
            <a:chOff x="6286512" y="3000372"/>
            <a:chExt cx="214314" cy="142876"/>
          </a:xfrm>
        </p:grpSpPr>
        <p:cxnSp>
          <p:nvCxnSpPr>
            <p:cNvPr id="38" name="3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40 - Ορθογώνιο"/>
          <p:cNvSpPr/>
          <p:nvPr/>
        </p:nvSpPr>
        <p:spPr>
          <a:xfrm>
            <a:off x="2214546" y="6143644"/>
            <a:ext cx="1103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   90</a:t>
            </a:r>
            <a:r>
              <a:rPr lang="el-GR" sz="2800" b="1" baseline="30000" dirty="0" smtClean="0"/>
              <a:t>ο</a:t>
            </a:r>
            <a:endParaRPr lang="en-US" sz="2800" dirty="0"/>
          </a:p>
        </p:txBody>
      </p:sp>
      <p:sp>
        <p:nvSpPr>
          <p:cNvPr id="22" name="21 - TextBox"/>
          <p:cNvSpPr txBox="1"/>
          <p:nvPr/>
        </p:nvSpPr>
        <p:spPr>
          <a:xfrm>
            <a:off x="2643174" y="1357298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ΠΡΟΣΟΧΗ!!!!!</a:t>
            </a:r>
            <a:endParaRPr lang="en-US" sz="2400" dirty="0" smtClean="0"/>
          </a:p>
        </p:txBody>
      </p:sp>
      <p:sp>
        <p:nvSpPr>
          <p:cNvPr id="17" name="16 - Ορθογώνιο"/>
          <p:cNvSpPr/>
          <p:nvPr/>
        </p:nvSpPr>
        <p:spPr>
          <a:xfrm>
            <a:off x="1500166" y="4071942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1928794" y="2571744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285720" y="3000372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32" grpId="0"/>
      <p:bldP spid="36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571504" y="928670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314" y="385762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428628" y="42860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571504" y="1301698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576765" y="3665070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3214710" y="378619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20" name="19 - Γωνιακή σύνδεση"/>
          <p:cNvCxnSpPr/>
          <p:nvPr/>
        </p:nvCxnSpPr>
        <p:spPr>
          <a:xfrm rot="16200000" flipV="1">
            <a:off x="571504" y="3857628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 rot="16200000">
            <a:off x="-1300143" y="2261850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Κάθετη πλευρά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724825" y="4139994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Κάθετη πλευρά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 rot="2687819">
            <a:off x="848321" y="2277300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υποτείνουσα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1857356" y="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Ορθογώνιο τρίγωνο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1857388" y="2747657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571504" y="2604781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1500198" y="3676351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6429388" y="1785926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Πλευρά ΑΓ = β</a:t>
            </a:r>
            <a:endParaRPr lang="en-US" sz="2800" dirty="0"/>
          </a:p>
        </p:txBody>
      </p:sp>
      <p:sp>
        <p:nvSpPr>
          <p:cNvPr id="18" name="17 - TextBox"/>
          <p:cNvSpPr txBox="1"/>
          <p:nvPr/>
        </p:nvSpPr>
        <p:spPr>
          <a:xfrm>
            <a:off x="6429388" y="2500306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Πλευρά ΑΒ = γ</a:t>
            </a:r>
            <a:endParaRPr lang="en-US" sz="2800" dirty="0"/>
          </a:p>
        </p:txBody>
      </p:sp>
      <p:sp>
        <p:nvSpPr>
          <p:cNvPr id="19" name="18 - TextBox"/>
          <p:cNvSpPr txBox="1"/>
          <p:nvPr/>
        </p:nvSpPr>
        <p:spPr>
          <a:xfrm>
            <a:off x="6429388" y="3286124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Πλευρά ΒΓ = α</a:t>
            </a:r>
            <a:endParaRPr lang="en-US" sz="2800" dirty="0"/>
          </a:p>
        </p:txBody>
      </p:sp>
      <p:sp>
        <p:nvSpPr>
          <p:cNvPr id="21" name="20 - TextBox"/>
          <p:cNvSpPr txBox="1"/>
          <p:nvPr/>
        </p:nvSpPr>
        <p:spPr>
          <a:xfrm>
            <a:off x="0" y="4929198"/>
            <a:ext cx="6643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</a:t>
            </a:r>
            <a:r>
              <a:rPr lang="el-GR" b="1" dirty="0" smtClean="0"/>
              <a:t>ορθογώνιο  τρίγωνο</a:t>
            </a:r>
            <a:r>
              <a:rPr lang="el-GR" dirty="0" smtClean="0"/>
              <a:t> έχει </a:t>
            </a:r>
            <a:r>
              <a:rPr lang="el-GR" b="1" dirty="0" smtClean="0"/>
              <a:t>δυο οξείες γωνίες </a:t>
            </a:r>
            <a:r>
              <a:rPr lang="el-GR" dirty="0" smtClean="0"/>
              <a:t>(= γωνίες μικρότερες από 90</a:t>
            </a:r>
            <a:r>
              <a:rPr lang="el-GR" baseline="30000" dirty="0" smtClean="0"/>
              <a:t>ο</a:t>
            </a:r>
            <a:r>
              <a:rPr lang="el-GR" dirty="0" smtClean="0"/>
              <a:t>) και </a:t>
            </a:r>
            <a:r>
              <a:rPr lang="el-GR" b="1" dirty="0" smtClean="0"/>
              <a:t>μια ορθή γωνία </a:t>
            </a:r>
            <a:r>
              <a:rPr lang="el-GR" dirty="0" smtClean="0"/>
              <a:t>(= γωνία 90</a:t>
            </a:r>
            <a:r>
              <a:rPr lang="el-GR" baseline="30000" dirty="0" smtClean="0"/>
              <a:t>ο</a:t>
            </a:r>
            <a:r>
              <a:rPr lang="el-GR" dirty="0" smtClean="0"/>
              <a:t> )</a:t>
            </a:r>
            <a:endParaRPr lang="en-US" dirty="0"/>
          </a:p>
        </p:txBody>
      </p:sp>
      <p:sp>
        <p:nvSpPr>
          <p:cNvPr id="22" name="21 - TextBox"/>
          <p:cNvSpPr txBox="1"/>
          <p:nvPr/>
        </p:nvSpPr>
        <p:spPr>
          <a:xfrm>
            <a:off x="32" y="614364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ορθογώνιο τρίγωνο ΑΒΓ οι   Β   και     Γ  γωνίες είναι οξείες γωνίες</a:t>
            </a:r>
            <a:endParaRPr lang="en-US" sz="2400" dirty="0" smtClean="0"/>
          </a:p>
        </p:txBody>
      </p:sp>
      <p:grpSp>
        <p:nvGrpSpPr>
          <p:cNvPr id="24" name="21 - Ομάδα"/>
          <p:cNvGrpSpPr/>
          <p:nvPr/>
        </p:nvGrpSpPr>
        <p:grpSpPr>
          <a:xfrm>
            <a:off x="5072066" y="6143644"/>
            <a:ext cx="214314" cy="142876"/>
            <a:chOff x="6286512" y="3000372"/>
            <a:chExt cx="214314" cy="142876"/>
          </a:xfrm>
        </p:grpSpPr>
        <p:cxnSp>
          <p:nvCxnSpPr>
            <p:cNvPr id="26" name="25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21 - Ομάδα"/>
          <p:cNvGrpSpPr/>
          <p:nvPr/>
        </p:nvGrpSpPr>
        <p:grpSpPr>
          <a:xfrm>
            <a:off x="4000496" y="6143644"/>
            <a:ext cx="214314" cy="142876"/>
            <a:chOff x="6286512" y="3000372"/>
            <a:chExt cx="214314" cy="142876"/>
          </a:xfrm>
        </p:grpSpPr>
        <p:cxnSp>
          <p:nvCxnSpPr>
            <p:cNvPr id="35" name="3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3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27 - TextBox"/>
          <p:cNvSpPr txBox="1"/>
          <p:nvPr/>
        </p:nvSpPr>
        <p:spPr>
          <a:xfrm>
            <a:off x="714348" y="364331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90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30" grpId="0"/>
      <p:bldP spid="31" grpId="0"/>
      <p:bldP spid="33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Τρίγωνα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571472" y="1357298"/>
            <a:ext cx="2571768" cy="3143272"/>
          </a:xfrm>
          <a:prstGeom prst="triangle">
            <a:avLst>
              <a:gd name="adj" fmla="val 1678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4" name="23 - TextBox"/>
          <p:cNvSpPr txBox="1"/>
          <p:nvPr/>
        </p:nvSpPr>
        <p:spPr>
          <a:xfrm>
            <a:off x="3143240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714348" y="9286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2214546" y="857232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Έστω το τρίγωνο ΑΒΓ </a:t>
            </a:r>
          </a:p>
          <a:p>
            <a:endParaRPr lang="el-GR" sz="2400" b="1" dirty="0" smtClean="0"/>
          </a:p>
        </p:txBody>
      </p:sp>
      <p:sp>
        <p:nvSpPr>
          <p:cNvPr id="20" name="19 - TextBox"/>
          <p:cNvSpPr txBox="1"/>
          <p:nvPr/>
        </p:nvSpPr>
        <p:spPr>
          <a:xfrm>
            <a:off x="5500694" y="2181517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2" name="21 - Ομάδα"/>
          <p:cNvGrpSpPr/>
          <p:nvPr/>
        </p:nvGrpSpPr>
        <p:grpSpPr>
          <a:xfrm>
            <a:off x="5572132" y="2143116"/>
            <a:ext cx="214314" cy="142876"/>
            <a:chOff x="6286512" y="3000372"/>
            <a:chExt cx="214314" cy="142876"/>
          </a:xfrm>
        </p:grpSpPr>
        <p:cxnSp>
          <p:nvCxnSpPr>
            <p:cNvPr id="27" name="2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52 - TextBox"/>
          <p:cNvSpPr txBox="1"/>
          <p:nvPr/>
        </p:nvSpPr>
        <p:spPr>
          <a:xfrm>
            <a:off x="4000496" y="2143116"/>
            <a:ext cx="4786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γωνία,            έχει </a:t>
            </a:r>
            <a:r>
              <a:rPr lang="el-GR" sz="2400" b="1" u="sng" dirty="0" smtClean="0"/>
              <a:t>προσκείμενες</a:t>
            </a:r>
            <a:r>
              <a:rPr lang="el-GR" sz="2400" u="sng" dirty="0" smtClean="0"/>
              <a:t> πλευρές  τις  πλευρές   ΑΓ και ΑΒ</a:t>
            </a:r>
            <a:endParaRPr lang="el-GR" sz="2400" dirty="0" smtClean="0"/>
          </a:p>
          <a:p>
            <a:endParaRPr lang="el-GR" sz="2400" dirty="0" smtClean="0"/>
          </a:p>
        </p:txBody>
      </p:sp>
      <p:sp>
        <p:nvSpPr>
          <p:cNvPr id="29" name="28 - Ορθογώνιο"/>
          <p:cNvSpPr/>
          <p:nvPr/>
        </p:nvSpPr>
        <p:spPr>
          <a:xfrm>
            <a:off x="1500166" y="4572008"/>
            <a:ext cx="348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2214546" y="2571744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18" name="17 - TextBox"/>
          <p:cNvSpPr txBox="1"/>
          <p:nvPr/>
        </p:nvSpPr>
        <p:spPr>
          <a:xfrm>
            <a:off x="3786182" y="5000636"/>
            <a:ext cx="4786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γωνία,    Α        έχει </a:t>
            </a:r>
            <a:r>
              <a:rPr lang="el-GR" sz="2400" b="1" u="sng" dirty="0" smtClean="0"/>
              <a:t>απέναντι</a:t>
            </a:r>
            <a:r>
              <a:rPr lang="el-GR" sz="2400" u="sng" dirty="0" smtClean="0"/>
              <a:t> πλευρά  την πλευρά ΒΓ (ή πλευρά α)</a:t>
            </a:r>
            <a:endParaRPr lang="el-GR" sz="2400" dirty="0" smtClean="0"/>
          </a:p>
          <a:p>
            <a:endParaRPr lang="el-GR" sz="2400" dirty="0" smtClean="0"/>
          </a:p>
        </p:txBody>
      </p:sp>
      <p:grpSp>
        <p:nvGrpSpPr>
          <p:cNvPr id="19" name="21 - Ομάδα"/>
          <p:cNvGrpSpPr/>
          <p:nvPr/>
        </p:nvGrpSpPr>
        <p:grpSpPr>
          <a:xfrm>
            <a:off x="5214942" y="5000636"/>
            <a:ext cx="214314" cy="142876"/>
            <a:chOff x="6286512" y="3000372"/>
            <a:chExt cx="214314" cy="142876"/>
          </a:xfrm>
        </p:grpSpPr>
        <p:cxnSp>
          <p:nvCxnSpPr>
            <p:cNvPr id="21" name="20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30 - Ορθογώνιο"/>
          <p:cNvSpPr/>
          <p:nvPr/>
        </p:nvSpPr>
        <p:spPr>
          <a:xfrm>
            <a:off x="357158" y="2857496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33" name="32 - Ελεύθερη σχεδίαση"/>
          <p:cNvSpPr/>
          <p:nvPr/>
        </p:nvSpPr>
        <p:spPr>
          <a:xfrm>
            <a:off x="581891" y="4267200"/>
            <a:ext cx="249382" cy="235527"/>
          </a:xfrm>
          <a:custGeom>
            <a:avLst/>
            <a:gdLst>
              <a:gd name="connsiteX0" fmla="*/ 0 w 249382"/>
              <a:gd name="connsiteY0" fmla="*/ 221673 h 235527"/>
              <a:gd name="connsiteX1" fmla="*/ 27709 w 249382"/>
              <a:gd name="connsiteY1" fmla="*/ 0 h 235527"/>
              <a:gd name="connsiteX2" fmla="*/ 180109 w 249382"/>
              <a:gd name="connsiteY2" fmla="*/ 0 h 235527"/>
              <a:gd name="connsiteX3" fmla="*/ 249382 w 249382"/>
              <a:gd name="connsiteY3" fmla="*/ 152400 h 235527"/>
              <a:gd name="connsiteX4" fmla="*/ 235527 w 249382"/>
              <a:gd name="connsiteY4" fmla="*/ 235527 h 235527"/>
              <a:gd name="connsiteX5" fmla="*/ 0 w 249382"/>
              <a:gd name="connsiteY5" fmla="*/ 221673 h 235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382" h="235527">
                <a:moveTo>
                  <a:pt x="0" y="221673"/>
                </a:moveTo>
                <a:lnTo>
                  <a:pt x="27709" y="0"/>
                </a:lnTo>
                <a:lnTo>
                  <a:pt x="180109" y="0"/>
                </a:lnTo>
                <a:lnTo>
                  <a:pt x="249382" y="152400"/>
                </a:lnTo>
                <a:lnTo>
                  <a:pt x="235527" y="235527"/>
                </a:lnTo>
                <a:lnTo>
                  <a:pt x="0" y="221673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3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571472" y="3143248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3" y="61041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428597" y="267508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214679" y="603267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30" name="29 - TextBox"/>
          <p:cNvSpPr txBox="1"/>
          <p:nvPr/>
        </p:nvSpPr>
        <p:spPr>
          <a:xfrm rot="16200000">
            <a:off x="-1045201" y="4474169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Κάθετη πλευρά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724794" y="6386476"/>
            <a:ext cx="3000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Κάθετη πλευρά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 rot="2999992">
            <a:off x="736762" y="4589186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υποτείνουσα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1857356" y="0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Ορθογώνιο τρίγωνο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1857357" y="4994139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571473" y="4851263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1500167" y="5922833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1000100" y="1142984"/>
            <a:ext cx="707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 ορθογώνιο τρίγωνο  ΑΒΓ η οξεία γωνία  </a:t>
            </a:r>
            <a:r>
              <a:rPr lang="el-GR" sz="2400" dirty="0" smtClean="0">
                <a:solidFill>
                  <a:srgbClr val="8F0D8F"/>
                </a:solidFill>
              </a:rPr>
              <a:t>Β</a:t>
            </a:r>
            <a:r>
              <a:rPr lang="el-GR" sz="2400" dirty="0" smtClean="0"/>
              <a:t>  έχει </a:t>
            </a:r>
            <a:r>
              <a:rPr lang="el-GR" sz="2400" b="1" dirty="0" smtClean="0"/>
              <a:t>απέναντι κάθετη πλευρά </a:t>
            </a:r>
            <a:r>
              <a:rPr lang="el-GR" sz="2400" dirty="0" smtClean="0"/>
              <a:t>την πλευρά ΑΓ:</a:t>
            </a:r>
            <a:endParaRPr lang="en-US" sz="2400" dirty="0"/>
          </a:p>
        </p:txBody>
      </p:sp>
      <p:grpSp>
        <p:nvGrpSpPr>
          <p:cNvPr id="2" name="23 - Ομάδα"/>
          <p:cNvGrpSpPr/>
          <p:nvPr/>
        </p:nvGrpSpPr>
        <p:grpSpPr>
          <a:xfrm>
            <a:off x="6572264" y="1071546"/>
            <a:ext cx="214314" cy="142876"/>
            <a:chOff x="6286512" y="3000372"/>
            <a:chExt cx="214314" cy="142876"/>
          </a:xfrm>
        </p:grpSpPr>
        <p:cxnSp>
          <p:nvCxnSpPr>
            <p:cNvPr id="26" name="25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52 - Ελεύθερη σχεδίαση"/>
          <p:cNvSpPr/>
          <p:nvPr/>
        </p:nvSpPr>
        <p:spPr>
          <a:xfrm>
            <a:off x="2643174" y="6072206"/>
            <a:ext cx="529070" cy="217342"/>
          </a:xfrm>
          <a:custGeom>
            <a:avLst/>
            <a:gdLst>
              <a:gd name="connsiteX0" fmla="*/ 498764 w 529070"/>
              <a:gd name="connsiteY0" fmla="*/ 346363 h 360218"/>
              <a:gd name="connsiteX1" fmla="*/ 69273 w 529070"/>
              <a:gd name="connsiteY1" fmla="*/ 360218 h 360218"/>
              <a:gd name="connsiteX2" fmla="*/ 0 w 529070"/>
              <a:gd name="connsiteY2" fmla="*/ 193963 h 360218"/>
              <a:gd name="connsiteX3" fmla="*/ 41564 w 529070"/>
              <a:gd name="connsiteY3" fmla="*/ 110836 h 360218"/>
              <a:gd name="connsiteX4" fmla="*/ 138545 w 529070"/>
              <a:gd name="connsiteY4" fmla="*/ 41563 h 360218"/>
              <a:gd name="connsiteX5" fmla="*/ 290945 w 529070"/>
              <a:gd name="connsiteY5" fmla="*/ 0 h 360218"/>
              <a:gd name="connsiteX6" fmla="*/ 498764 w 529070"/>
              <a:gd name="connsiteY6" fmla="*/ 346363 h 36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9070" h="360218">
                <a:moveTo>
                  <a:pt x="498764" y="346363"/>
                </a:moveTo>
                <a:lnTo>
                  <a:pt x="69273" y="360218"/>
                </a:lnTo>
                <a:lnTo>
                  <a:pt x="0" y="193963"/>
                </a:lnTo>
                <a:lnTo>
                  <a:pt x="41564" y="110836"/>
                </a:lnTo>
                <a:lnTo>
                  <a:pt x="138545" y="41563"/>
                </a:lnTo>
                <a:lnTo>
                  <a:pt x="290945" y="0"/>
                </a:lnTo>
                <a:cubicBezTo>
                  <a:pt x="529070" y="350182"/>
                  <a:pt x="386854" y="346363"/>
                  <a:pt x="498764" y="346363"/>
                </a:cubicBezTo>
                <a:close/>
              </a:path>
            </a:pathLst>
          </a:custGeom>
          <a:solidFill>
            <a:srgbClr val="8F0D8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54 - Ευθύγραμμο βέλος σύνδεσης"/>
          <p:cNvCxnSpPr/>
          <p:nvPr/>
        </p:nvCxnSpPr>
        <p:spPr>
          <a:xfrm rot="16200000" flipV="1">
            <a:off x="1535885" y="4464851"/>
            <a:ext cx="2500330" cy="428628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TextBox"/>
          <p:cNvSpPr txBox="1"/>
          <p:nvPr/>
        </p:nvSpPr>
        <p:spPr>
          <a:xfrm>
            <a:off x="3143208" y="3286124"/>
            <a:ext cx="6000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 ορθογώνιο τρίγωνο  ΑΒΓ η οξεία γωνία  </a:t>
            </a:r>
            <a:r>
              <a:rPr lang="el-GR" sz="2400" dirty="0" smtClean="0">
                <a:solidFill>
                  <a:srgbClr val="8F0D8F"/>
                </a:solidFill>
              </a:rPr>
              <a:t>Β</a:t>
            </a:r>
            <a:r>
              <a:rPr lang="el-GR" sz="2400" dirty="0" smtClean="0"/>
              <a:t>  έχει </a:t>
            </a:r>
            <a:r>
              <a:rPr lang="el-GR" sz="2400" b="1" dirty="0" smtClean="0"/>
              <a:t>προσκείμενη κάθετη πλευρά </a:t>
            </a:r>
            <a:r>
              <a:rPr lang="el-GR" sz="2400" dirty="0" smtClean="0"/>
              <a:t>την πλευρά ΑΒ</a:t>
            </a:r>
            <a:endParaRPr lang="en-US" sz="2400" dirty="0"/>
          </a:p>
        </p:txBody>
      </p:sp>
      <p:grpSp>
        <p:nvGrpSpPr>
          <p:cNvPr id="63" name="23 - Ομάδα"/>
          <p:cNvGrpSpPr/>
          <p:nvPr/>
        </p:nvGrpSpPr>
        <p:grpSpPr>
          <a:xfrm>
            <a:off x="8715404" y="3286124"/>
            <a:ext cx="134217" cy="142876"/>
            <a:chOff x="6286512" y="3000372"/>
            <a:chExt cx="214314" cy="142876"/>
          </a:xfrm>
        </p:grpSpPr>
        <p:cxnSp>
          <p:nvCxnSpPr>
            <p:cNvPr id="66" name="65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70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83 - Ελεύθερη σχεδίαση"/>
          <p:cNvSpPr/>
          <p:nvPr/>
        </p:nvSpPr>
        <p:spPr>
          <a:xfrm>
            <a:off x="568036" y="6068291"/>
            <a:ext cx="263237" cy="207818"/>
          </a:xfrm>
          <a:custGeom>
            <a:avLst/>
            <a:gdLst>
              <a:gd name="connsiteX0" fmla="*/ 0 w 263237"/>
              <a:gd name="connsiteY0" fmla="*/ 0 h 207818"/>
              <a:gd name="connsiteX1" fmla="*/ 263237 w 263237"/>
              <a:gd name="connsiteY1" fmla="*/ 0 h 207818"/>
              <a:gd name="connsiteX2" fmla="*/ 263237 w 263237"/>
              <a:gd name="connsiteY2" fmla="*/ 207818 h 207818"/>
              <a:gd name="connsiteX3" fmla="*/ 263237 w 263237"/>
              <a:gd name="connsiteY3" fmla="*/ 207818 h 20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237" h="207818">
                <a:moveTo>
                  <a:pt x="0" y="0"/>
                </a:moveTo>
                <a:lnTo>
                  <a:pt x="263237" y="0"/>
                </a:lnTo>
                <a:lnTo>
                  <a:pt x="263237" y="207818"/>
                </a:lnTo>
                <a:lnTo>
                  <a:pt x="263237" y="20781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  <p:bldP spid="13" grpId="0"/>
      <p:bldP spid="14" grpId="0"/>
      <p:bldP spid="16" grpId="0"/>
      <p:bldP spid="17" grpId="0"/>
      <p:bldP spid="53" grpId="0" animBg="1"/>
      <p:bldP spid="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571472" y="3143248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3" y="61041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428597" y="267508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214679" y="603267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30" name="29 - TextBox"/>
          <p:cNvSpPr txBox="1"/>
          <p:nvPr/>
        </p:nvSpPr>
        <p:spPr>
          <a:xfrm rot="16200000">
            <a:off x="-1045201" y="4474169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Κάθετη πλευρά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724794" y="6386476"/>
            <a:ext cx="3000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Κάθετη πλευρά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 rot="2999992">
            <a:off x="736762" y="4589186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υποτείνουσα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1857356" y="0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Ορθογώνιο τρίγωνο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1857357" y="4994139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571473" y="4851263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1500167" y="5922833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1000100" y="1142984"/>
            <a:ext cx="707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 ορθογώνιο τρίγωνο  ΑΒΓ η οξεία γωνία  </a:t>
            </a:r>
            <a:r>
              <a:rPr lang="el-GR" sz="2400" dirty="0" smtClean="0">
                <a:solidFill>
                  <a:srgbClr val="FF0000"/>
                </a:solidFill>
              </a:rPr>
              <a:t>Γ</a:t>
            </a:r>
            <a:r>
              <a:rPr lang="el-GR" sz="2400" dirty="0" smtClean="0"/>
              <a:t>  έχει </a:t>
            </a:r>
            <a:r>
              <a:rPr lang="el-GR" sz="2400" b="1" dirty="0" smtClean="0"/>
              <a:t>απέναντι κάθετη πλευρά </a:t>
            </a:r>
            <a:r>
              <a:rPr lang="el-GR" sz="2400" dirty="0" smtClean="0"/>
              <a:t>την πλευρά ΑΒ (ή γ)</a:t>
            </a:r>
            <a:endParaRPr lang="en-US" sz="2400" dirty="0"/>
          </a:p>
        </p:txBody>
      </p:sp>
      <p:grpSp>
        <p:nvGrpSpPr>
          <p:cNvPr id="2" name="23 - Ομάδα"/>
          <p:cNvGrpSpPr/>
          <p:nvPr/>
        </p:nvGrpSpPr>
        <p:grpSpPr>
          <a:xfrm>
            <a:off x="6572264" y="1071546"/>
            <a:ext cx="214314" cy="142876"/>
            <a:chOff x="6286512" y="3000372"/>
            <a:chExt cx="214314" cy="142876"/>
          </a:xfrm>
        </p:grpSpPr>
        <p:cxnSp>
          <p:nvCxnSpPr>
            <p:cNvPr id="26" name="25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54 - Ευθύγραμμο βέλος σύνδεσης"/>
          <p:cNvCxnSpPr/>
          <p:nvPr/>
        </p:nvCxnSpPr>
        <p:spPr>
          <a:xfrm flipV="1">
            <a:off x="928662" y="2571744"/>
            <a:ext cx="1785950" cy="500066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TextBox"/>
          <p:cNvSpPr txBox="1"/>
          <p:nvPr/>
        </p:nvSpPr>
        <p:spPr>
          <a:xfrm>
            <a:off x="3143208" y="3286124"/>
            <a:ext cx="6000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 ορθογώνιο τρίγωνο  ΑΒΓ η οξεία γωνία  </a:t>
            </a:r>
            <a:r>
              <a:rPr lang="el-GR" sz="2400" dirty="0" smtClean="0">
                <a:solidFill>
                  <a:srgbClr val="FF0000"/>
                </a:solidFill>
              </a:rPr>
              <a:t>Γ</a:t>
            </a:r>
            <a:r>
              <a:rPr lang="el-GR" sz="2400" dirty="0" smtClean="0"/>
              <a:t>  έχει </a:t>
            </a:r>
            <a:r>
              <a:rPr lang="el-GR" sz="2400" b="1" dirty="0" smtClean="0"/>
              <a:t>προσκείμενη κάθετη πλευρά </a:t>
            </a:r>
            <a:r>
              <a:rPr lang="el-GR" sz="2400" dirty="0" smtClean="0"/>
              <a:t>την πλευρά ΑΓ  (ή β)</a:t>
            </a:r>
            <a:endParaRPr lang="en-US" sz="2400" dirty="0"/>
          </a:p>
        </p:txBody>
      </p:sp>
      <p:grpSp>
        <p:nvGrpSpPr>
          <p:cNvPr id="3" name="23 - Ομάδα"/>
          <p:cNvGrpSpPr/>
          <p:nvPr/>
        </p:nvGrpSpPr>
        <p:grpSpPr>
          <a:xfrm>
            <a:off x="8715404" y="3286124"/>
            <a:ext cx="134217" cy="142876"/>
            <a:chOff x="6286512" y="3000372"/>
            <a:chExt cx="214314" cy="142876"/>
          </a:xfrm>
        </p:grpSpPr>
        <p:cxnSp>
          <p:nvCxnSpPr>
            <p:cNvPr id="66" name="65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70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23 - Ελεύθερη σχεδίαση"/>
          <p:cNvSpPr/>
          <p:nvPr/>
        </p:nvSpPr>
        <p:spPr>
          <a:xfrm>
            <a:off x="554182" y="3158836"/>
            <a:ext cx="277091" cy="512619"/>
          </a:xfrm>
          <a:custGeom>
            <a:avLst/>
            <a:gdLst>
              <a:gd name="connsiteX0" fmla="*/ 13854 w 277091"/>
              <a:gd name="connsiteY0" fmla="*/ 0 h 512619"/>
              <a:gd name="connsiteX1" fmla="*/ 0 w 277091"/>
              <a:gd name="connsiteY1" fmla="*/ 471055 h 512619"/>
              <a:gd name="connsiteX2" fmla="*/ 138545 w 277091"/>
              <a:gd name="connsiteY2" fmla="*/ 512619 h 512619"/>
              <a:gd name="connsiteX3" fmla="*/ 221673 w 277091"/>
              <a:gd name="connsiteY3" fmla="*/ 471055 h 512619"/>
              <a:gd name="connsiteX4" fmla="*/ 277091 w 277091"/>
              <a:gd name="connsiteY4" fmla="*/ 346364 h 512619"/>
              <a:gd name="connsiteX5" fmla="*/ 13854 w 277091"/>
              <a:gd name="connsiteY5" fmla="*/ 0 h 512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091" h="512619">
                <a:moveTo>
                  <a:pt x="13854" y="0"/>
                </a:moveTo>
                <a:lnTo>
                  <a:pt x="0" y="471055"/>
                </a:lnTo>
                <a:lnTo>
                  <a:pt x="138545" y="512619"/>
                </a:lnTo>
                <a:lnTo>
                  <a:pt x="221673" y="471055"/>
                </a:lnTo>
                <a:lnTo>
                  <a:pt x="277091" y="346364"/>
                </a:lnTo>
                <a:lnTo>
                  <a:pt x="13854" y="0"/>
                </a:lnTo>
                <a:close/>
              </a:path>
            </a:pathLst>
          </a:cu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568036" y="6054436"/>
            <a:ext cx="207819" cy="235528"/>
          </a:xfrm>
          <a:custGeom>
            <a:avLst/>
            <a:gdLst>
              <a:gd name="connsiteX0" fmla="*/ 0 w 207819"/>
              <a:gd name="connsiteY0" fmla="*/ 0 h 235528"/>
              <a:gd name="connsiteX1" fmla="*/ 207819 w 207819"/>
              <a:gd name="connsiteY1" fmla="*/ 0 h 235528"/>
              <a:gd name="connsiteX2" fmla="*/ 207819 w 207819"/>
              <a:gd name="connsiteY2" fmla="*/ 235528 h 235528"/>
              <a:gd name="connsiteX3" fmla="*/ 207819 w 207819"/>
              <a:gd name="connsiteY3" fmla="*/ 221673 h 235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819" h="235528">
                <a:moveTo>
                  <a:pt x="0" y="0"/>
                </a:moveTo>
                <a:lnTo>
                  <a:pt x="207819" y="0"/>
                </a:lnTo>
                <a:lnTo>
                  <a:pt x="207819" y="235528"/>
                </a:lnTo>
                <a:lnTo>
                  <a:pt x="207819" y="221673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  <p:bldP spid="13" grpId="0"/>
      <p:bldP spid="14" grpId="0"/>
      <p:bldP spid="16" grpId="0"/>
      <p:bldP spid="17" grpId="0"/>
      <p:bldP spid="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2714612" y="1214422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357423" y="417528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571737" y="74626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5357819" y="410384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34" name="33 - TextBox"/>
          <p:cNvSpPr txBox="1"/>
          <p:nvPr/>
        </p:nvSpPr>
        <p:spPr>
          <a:xfrm>
            <a:off x="1857356" y="0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Ορθογώνιο τρίγωνο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4000497" y="3065313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2714613" y="2922437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3643307" y="3994007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grpSp>
        <p:nvGrpSpPr>
          <p:cNvPr id="3" name="23 - Ομάδα"/>
          <p:cNvGrpSpPr/>
          <p:nvPr/>
        </p:nvGrpSpPr>
        <p:grpSpPr>
          <a:xfrm>
            <a:off x="7286644" y="5072074"/>
            <a:ext cx="134217" cy="142876"/>
            <a:chOff x="6286512" y="3000372"/>
            <a:chExt cx="214314" cy="142876"/>
          </a:xfrm>
        </p:grpSpPr>
        <p:cxnSp>
          <p:nvCxnSpPr>
            <p:cNvPr id="66" name="65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70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23 - Ελεύθερη σχεδίαση"/>
          <p:cNvSpPr/>
          <p:nvPr/>
        </p:nvSpPr>
        <p:spPr>
          <a:xfrm>
            <a:off x="2697322" y="1230010"/>
            <a:ext cx="277091" cy="512619"/>
          </a:xfrm>
          <a:custGeom>
            <a:avLst/>
            <a:gdLst>
              <a:gd name="connsiteX0" fmla="*/ 13854 w 277091"/>
              <a:gd name="connsiteY0" fmla="*/ 0 h 512619"/>
              <a:gd name="connsiteX1" fmla="*/ 0 w 277091"/>
              <a:gd name="connsiteY1" fmla="*/ 471055 h 512619"/>
              <a:gd name="connsiteX2" fmla="*/ 138545 w 277091"/>
              <a:gd name="connsiteY2" fmla="*/ 512619 h 512619"/>
              <a:gd name="connsiteX3" fmla="*/ 221673 w 277091"/>
              <a:gd name="connsiteY3" fmla="*/ 471055 h 512619"/>
              <a:gd name="connsiteX4" fmla="*/ 277091 w 277091"/>
              <a:gd name="connsiteY4" fmla="*/ 346364 h 512619"/>
              <a:gd name="connsiteX5" fmla="*/ 13854 w 277091"/>
              <a:gd name="connsiteY5" fmla="*/ 0 h 512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091" h="512619">
                <a:moveTo>
                  <a:pt x="13854" y="0"/>
                </a:moveTo>
                <a:lnTo>
                  <a:pt x="0" y="471055"/>
                </a:lnTo>
                <a:lnTo>
                  <a:pt x="138545" y="512619"/>
                </a:lnTo>
                <a:lnTo>
                  <a:pt x="221673" y="471055"/>
                </a:lnTo>
                <a:lnTo>
                  <a:pt x="277091" y="346364"/>
                </a:lnTo>
                <a:lnTo>
                  <a:pt x="13854" y="0"/>
                </a:lnTo>
                <a:close/>
              </a:path>
            </a:pathLst>
          </a:cu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2711176" y="4125610"/>
            <a:ext cx="207819" cy="235528"/>
          </a:xfrm>
          <a:custGeom>
            <a:avLst/>
            <a:gdLst>
              <a:gd name="connsiteX0" fmla="*/ 0 w 207819"/>
              <a:gd name="connsiteY0" fmla="*/ 0 h 235528"/>
              <a:gd name="connsiteX1" fmla="*/ 207819 w 207819"/>
              <a:gd name="connsiteY1" fmla="*/ 0 h 235528"/>
              <a:gd name="connsiteX2" fmla="*/ 207819 w 207819"/>
              <a:gd name="connsiteY2" fmla="*/ 235528 h 235528"/>
              <a:gd name="connsiteX3" fmla="*/ 207819 w 207819"/>
              <a:gd name="connsiteY3" fmla="*/ 221673 h 235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819" h="235528">
                <a:moveTo>
                  <a:pt x="0" y="0"/>
                </a:moveTo>
                <a:lnTo>
                  <a:pt x="207819" y="0"/>
                </a:lnTo>
                <a:lnTo>
                  <a:pt x="207819" y="235528"/>
                </a:lnTo>
                <a:lnTo>
                  <a:pt x="207819" y="221673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35 - Ευθύγραμμο βέλος σύνδεσης"/>
          <p:cNvCxnSpPr/>
          <p:nvPr/>
        </p:nvCxnSpPr>
        <p:spPr>
          <a:xfrm rot="5400000">
            <a:off x="3516383" y="4659398"/>
            <a:ext cx="396724" cy="142877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214282" y="5072074"/>
            <a:ext cx="8929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</a:t>
            </a:r>
            <a:r>
              <a:rPr lang="el-GR" sz="2400" b="1" dirty="0" smtClean="0"/>
              <a:t>πλευρά</a:t>
            </a:r>
            <a:r>
              <a:rPr lang="el-GR" sz="2400" dirty="0" smtClean="0"/>
              <a:t> </a:t>
            </a:r>
            <a:r>
              <a:rPr lang="el-GR" sz="2400" b="1" dirty="0" smtClean="0"/>
              <a:t>ΑΒ</a:t>
            </a:r>
            <a:r>
              <a:rPr lang="el-GR" sz="2400" dirty="0" smtClean="0"/>
              <a:t>  είναι απέναντι κάθετη πλευρά της γωνίας Γ. </a:t>
            </a:r>
          </a:p>
          <a:p>
            <a:endParaRPr lang="el-GR" sz="2400" dirty="0" smtClean="0"/>
          </a:p>
          <a:p>
            <a:r>
              <a:rPr lang="el-GR" sz="2400" dirty="0" smtClean="0"/>
              <a:t>Επίσης η </a:t>
            </a:r>
            <a:r>
              <a:rPr lang="el-GR" sz="2400" b="1" dirty="0" smtClean="0"/>
              <a:t>πλευρά</a:t>
            </a:r>
            <a:r>
              <a:rPr lang="el-GR" sz="2400" dirty="0" smtClean="0"/>
              <a:t> </a:t>
            </a:r>
            <a:r>
              <a:rPr lang="el-GR" sz="2400" b="1" dirty="0" smtClean="0"/>
              <a:t>ΑΒ</a:t>
            </a:r>
            <a:r>
              <a:rPr lang="el-GR" sz="2400" dirty="0" smtClean="0"/>
              <a:t> είναι προσκείμενη κάθετη πλευρά της γωνίας Β</a:t>
            </a:r>
            <a:endParaRPr lang="en-US" sz="2400" dirty="0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4786314" y="4143380"/>
            <a:ext cx="529070" cy="217342"/>
          </a:xfrm>
          <a:custGeom>
            <a:avLst/>
            <a:gdLst>
              <a:gd name="connsiteX0" fmla="*/ 498764 w 529070"/>
              <a:gd name="connsiteY0" fmla="*/ 346363 h 360218"/>
              <a:gd name="connsiteX1" fmla="*/ 69273 w 529070"/>
              <a:gd name="connsiteY1" fmla="*/ 360218 h 360218"/>
              <a:gd name="connsiteX2" fmla="*/ 0 w 529070"/>
              <a:gd name="connsiteY2" fmla="*/ 193963 h 360218"/>
              <a:gd name="connsiteX3" fmla="*/ 41564 w 529070"/>
              <a:gd name="connsiteY3" fmla="*/ 110836 h 360218"/>
              <a:gd name="connsiteX4" fmla="*/ 138545 w 529070"/>
              <a:gd name="connsiteY4" fmla="*/ 41563 h 360218"/>
              <a:gd name="connsiteX5" fmla="*/ 290945 w 529070"/>
              <a:gd name="connsiteY5" fmla="*/ 0 h 360218"/>
              <a:gd name="connsiteX6" fmla="*/ 498764 w 529070"/>
              <a:gd name="connsiteY6" fmla="*/ 346363 h 36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9070" h="360218">
                <a:moveTo>
                  <a:pt x="498764" y="346363"/>
                </a:moveTo>
                <a:lnTo>
                  <a:pt x="69273" y="360218"/>
                </a:lnTo>
                <a:lnTo>
                  <a:pt x="0" y="193963"/>
                </a:lnTo>
                <a:lnTo>
                  <a:pt x="41564" y="110836"/>
                </a:lnTo>
                <a:lnTo>
                  <a:pt x="138545" y="41563"/>
                </a:lnTo>
                <a:lnTo>
                  <a:pt x="290945" y="0"/>
                </a:lnTo>
                <a:cubicBezTo>
                  <a:pt x="529070" y="350182"/>
                  <a:pt x="386854" y="346363"/>
                  <a:pt x="498764" y="346363"/>
                </a:cubicBezTo>
                <a:close/>
              </a:path>
            </a:pathLst>
          </a:custGeom>
          <a:solidFill>
            <a:srgbClr val="8F0D8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23 - Ομάδα"/>
          <p:cNvGrpSpPr/>
          <p:nvPr/>
        </p:nvGrpSpPr>
        <p:grpSpPr>
          <a:xfrm>
            <a:off x="8643966" y="5786454"/>
            <a:ext cx="134217" cy="142876"/>
            <a:chOff x="6286512" y="3000372"/>
            <a:chExt cx="214314" cy="142876"/>
          </a:xfrm>
        </p:grpSpPr>
        <p:cxnSp>
          <p:nvCxnSpPr>
            <p:cNvPr id="43" name="42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6000759" y="1285860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5643570" y="424672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5857884" y="81769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8643966" y="417528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34" name="33 - TextBox"/>
          <p:cNvSpPr txBox="1"/>
          <p:nvPr/>
        </p:nvSpPr>
        <p:spPr>
          <a:xfrm>
            <a:off x="1857356" y="0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Ορθογώνιο τρίγωνο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7286644" y="3136751"/>
            <a:ext cx="34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6000760" y="2993875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6929454" y="4065445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grpSp>
        <p:nvGrpSpPr>
          <p:cNvPr id="2" name="23 - Ομάδα"/>
          <p:cNvGrpSpPr/>
          <p:nvPr/>
        </p:nvGrpSpPr>
        <p:grpSpPr>
          <a:xfrm>
            <a:off x="3428992" y="2571744"/>
            <a:ext cx="134217" cy="142876"/>
            <a:chOff x="6286512" y="3000372"/>
            <a:chExt cx="214314" cy="142876"/>
          </a:xfrm>
        </p:grpSpPr>
        <p:cxnSp>
          <p:nvCxnSpPr>
            <p:cNvPr id="66" name="65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70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23 - Ελεύθερη σχεδίαση"/>
          <p:cNvSpPr/>
          <p:nvPr/>
        </p:nvSpPr>
        <p:spPr>
          <a:xfrm>
            <a:off x="5983469" y="1301448"/>
            <a:ext cx="277091" cy="512619"/>
          </a:xfrm>
          <a:custGeom>
            <a:avLst/>
            <a:gdLst>
              <a:gd name="connsiteX0" fmla="*/ 13854 w 277091"/>
              <a:gd name="connsiteY0" fmla="*/ 0 h 512619"/>
              <a:gd name="connsiteX1" fmla="*/ 0 w 277091"/>
              <a:gd name="connsiteY1" fmla="*/ 471055 h 512619"/>
              <a:gd name="connsiteX2" fmla="*/ 138545 w 277091"/>
              <a:gd name="connsiteY2" fmla="*/ 512619 h 512619"/>
              <a:gd name="connsiteX3" fmla="*/ 221673 w 277091"/>
              <a:gd name="connsiteY3" fmla="*/ 471055 h 512619"/>
              <a:gd name="connsiteX4" fmla="*/ 277091 w 277091"/>
              <a:gd name="connsiteY4" fmla="*/ 346364 h 512619"/>
              <a:gd name="connsiteX5" fmla="*/ 13854 w 277091"/>
              <a:gd name="connsiteY5" fmla="*/ 0 h 512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091" h="512619">
                <a:moveTo>
                  <a:pt x="13854" y="0"/>
                </a:moveTo>
                <a:lnTo>
                  <a:pt x="0" y="471055"/>
                </a:lnTo>
                <a:lnTo>
                  <a:pt x="138545" y="512619"/>
                </a:lnTo>
                <a:lnTo>
                  <a:pt x="221673" y="471055"/>
                </a:lnTo>
                <a:lnTo>
                  <a:pt x="277091" y="346364"/>
                </a:lnTo>
                <a:lnTo>
                  <a:pt x="13854" y="0"/>
                </a:lnTo>
                <a:close/>
              </a:path>
            </a:pathLst>
          </a:cu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5997323" y="4197048"/>
            <a:ext cx="207819" cy="235528"/>
          </a:xfrm>
          <a:custGeom>
            <a:avLst/>
            <a:gdLst>
              <a:gd name="connsiteX0" fmla="*/ 0 w 207819"/>
              <a:gd name="connsiteY0" fmla="*/ 0 h 235528"/>
              <a:gd name="connsiteX1" fmla="*/ 207819 w 207819"/>
              <a:gd name="connsiteY1" fmla="*/ 0 h 235528"/>
              <a:gd name="connsiteX2" fmla="*/ 207819 w 207819"/>
              <a:gd name="connsiteY2" fmla="*/ 235528 h 235528"/>
              <a:gd name="connsiteX3" fmla="*/ 207819 w 207819"/>
              <a:gd name="connsiteY3" fmla="*/ 221673 h 235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819" h="235528">
                <a:moveTo>
                  <a:pt x="0" y="0"/>
                </a:moveTo>
                <a:lnTo>
                  <a:pt x="207819" y="0"/>
                </a:lnTo>
                <a:lnTo>
                  <a:pt x="207819" y="235528"/>
                </a:lnTo>
                <a:lnTo>
                  <a:pt x="207819" y="221673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35 - Ευθύγραμμο βέλος σύνδεσης"/>
          <p:cNvCxnSpPr/>
          <p:nvPr/>
        </p:nvCxnSpPr>
        <p:spPr>
          <a:xfrm rot="10800000">
            <a:off x="4357686" y="2857496"/>
            <a:ext cx="1285884" cy="428628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0" y="2214554"/>
            <a:ext cx="39290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</a:t>
            </a:r>
            <a:r>
              <a:rPr lang="el-GR" sz="2400" b="1" dirty="0" smtClean="0"/>
              <a:t>πλευρά</a:t>
            </a:r>
            <a:r>
              <a:rPr lang="el-GR" sz="2400" dirty="0" smtClean="0"/>
              <a:t> </a:t>
            </a:r>
            <a:r>
              <a:rPr lang="el-GR" sz="2400" b="1" dirty="0" smtClean="0"/>
              <a:t>ΑΓ</a:t>
            </a:r>
            <a:r>
              <a:rPr lang="el-GR" sz="2400" dirty="0" smtClean="0"/>
              <a:t>  είναι απέναντι κάθετη πλευρά της γωνίας Β. </a:t>
            </a:r>
          </a:p>
          <a:p>
            <a:endParaRPr lang="el-GR" sz="2400" dirty="0" smtClean="0"/>
          </a:p>
          <a:p>
            <a:r>
              <a:rPr lang="el-GR" sz="2400" dirty="0" smtClean="0"/>
              <a:t>Επίσης η </a:t>
            </a:r>
            <a:r>
              <a:rPr lang="el-GR" sz="2400" b="1" dirty="0" smtClean="0"/>
              <a:t>πλευρά</a:t>
            </a:r>
            <a:r>
              <a:rPr lang="el-GR" sz="2400" dirty="0" smtClean="0"/>
              <a:t> </a:t>
            </a:r>
            <a:r>
              <a:rPr lang="el-GR" sz="2400" b="1" dirty="0" smtClean="0"/>
              <a:t>ΑΓ</a:t>
            </a:r>
            <a:r>
              <a:rPr lang="el-GR" sz="2400" dirty="0" smtClean="0"/>
              <a:t> είναι προσκείμενη κάθετη πλευρά της γωνίας Γ</a:t>
            </a:r>
            <a:endParaRPr lang="en-US" sz="2400" dirty="0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8072461" y="4214818"/>
            <a:ext cx="529070" cy="217342"/>
          </a:xfrm>
          <a:custGeom>
            <a:avLst/>
            <a:gdLst>
              <a:gd name="connsiteX0" fmla="*/ 498764 w 529070"/>
              <a:gd name="connsiteY0" fmla="*/ 346363 h 360218"/>
              <a:gd name="connsiteX1" fmla="*/ 69273 w 529070"/>
              <a:gd name="connsiteY1" fmla="*/ 360218 h 360218"/>
              <a:gd name="connsiteX2" fmla="*/ 0 w 529070"/>
              <a:gd name="connsiteY2" fmla="*/ 193963 h 360218"/>
              <a:gd name="connsiteX3" fmla="*/ 41564 w 529070"/>
              <a:gd name="connsiteY3" fmla="*/ 110836 h 360218"/>
              <a:gd name="connsiteX4" fmla="*/ 138545 w 529070"/>
              <a:gd name="connsiteY4" fmla="*/ 41563 h 360218"/>
              <a:gd name="connsiteX5" fmla="*/ 290945 w 529070"/>
              <a:gd name="connsiteY5" fmla="*/ 0 h 360218"/>
              <a:gd name="connsiteX6" fmla="*/ 498764 w 529070"/>
              <a:gd name="connsiteY6" fmla="*/ 346363 h 36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9070" h="360218">
                <a:moveTo>
                  <a:pt x="498764" y="346363"/>
                </a:moveTo>
                <a:lnTo>
                  <a:pt x="69273" y="360218"/>
                </a:lnTo>
                <a:lnTo>
                  <a:pt x="0" y="193963"/>
                </a:lnTo>
                <a:lnTo>
                  <a:pt x="41564" y="110836"/>
                </a:lnTo>
                <a:lnTo>
                  <a:pt x="138545" y="41563"/>
                </a:lnTo>
                <a:lnTo>
                  <a:pt x="290945" y="0"/>
                </a:lnTo>
                <a:cubicBezTo>
                  <a:pt x="529070" y="350182"/>
                  <a:pt x="386854" y="346363"/>
                  <a:pt x="498764" y="346363"/>
                </a:cubicBezTo>
                <a:close/>
              </a:path>
            </a:pathLst>
          </a:custGeom>
          <a:solidFill>
            <a:srgbClr val="8F0D8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23 - Ομάδα"/>
          <p:cNvGrpSpPr/>
          <p:nvPr/>
        </p:nvGrpSpPr>
        <p:grpSpPr>
          <a:xfrm>
            <a:off x="1500166" y="4000504"/>
            <a:ext cx="134217" cy="142876"/>
            <a:chOff x="6286512" y="3000372"/>
            <a:chExt cx="214314" cy="142876"/>
          </a:xfrm>
        </p:grpSpPr>
        <p:cxnSp>
          <p:nvCxnSpPr>
            <p:cNvPr id="43" name="42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39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4445</TotalTime>
  <Words>1262</Words>
  <PresentationFormat>Προβολή στην οθόνη (4:3)</PresentationFormat>
  <Paragraphs>425</Paragraphs>
  <Slides>29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29</vt:i4>
      </vt:variant>
    </vt:vector>
  </HeadingPairs>
  <TitlesOfParts>
    <vt:vector size="30" baseType="lpstr">
      <vt:lpstr>Θέμα του Office</vt:lpstr>
      <vt:lpstr>ΕΦΑΠΤΟΜΕΝΗ ΓΩΝΙΑΣ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ΜΑΖΑ       -     ΒΑΡΟΣ (ή ΒΑΡΥΤΗΤΑ)</dc:title>
  <dc:creator>Panorea</dc:creator>
  <cp:lastModifiedBy>Panorea</cp:lastModifiedBy>
  <cp:revision>723</cp:revision>
  <dcterms:created xsi:type="dcterms:W3CDTF">2020-04-07T16:42:53Z</dcterms:created>
  <dcterms:modified xsi:type="dcterms:W3CDTF">2021-01-11T15:37:07Z</dcterms:modified>
</cp:coreProperties>
</file>