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gif" ContentType="image/gi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436" r:id="rId3"/>
    <p:sldId id="437" r:id="rId4"/>
    <p:sldId id="438" r:id="rId5"/>
    <p:sldId id="439" r:id="rId6"/>
    <p:sldId id="440" r:id="rId7"/>
    <p:sldId id="441" r:id="rId8"/>
    <p:sldId id="442" r:id="rId9"/>
    <p:sldId id="443" r:id="rId10"/>
    <p:sldId id="444" r:id="rId11"/>
    <p:sldId id="445" r:id="rId12"/>
    <p:sldId id="387" r:id="rId13"/>
    <p:sldId id="388" r:id="rId14"/>
    <p:sldId id="390" r:id="rId15"/>
    <p:sldId id="410" r:id="rId16"/>
    <p:sldId id="417" r:id="rId17"/>
    <p:sldId id="418" r:id="rId18"/>
    <p:sldId id="419" r:id="rId19"/>
    <p:sldId id="420" r:id="rId20"/>
    <p:sldId id="413" r:id="rId21"/>
    <p:sldId id="414" r:id="rId22"/>
    <p:sldId id="415" r:id="rId23"/>
    <p:sldId id="411" r:id="rId24"/>
    <p:sldId id="416" r:id="rId25"/>
    <p:sldId id="446" r:id="rId26"/>
    <p:sldId id="447" r:id="rId27"/>
    <p:sldId id="448" r:id="rId28"/>
    <p:sldId id="449" r:id="rId29"/>
    <p:sldId id="450" r:id="rId30"/>
    <p:sldId id="421" r:id="rId31"/>
    <p:sldId id="422" r:id="rId32"/>
    <p:sldId id="423" r:id="rId33"/>
    <p:sldId id="451" r:id="rId34"/>
    <p:sldId id="452" r:id="rId35"/>
    <p:sldId id="424" r:id="rId36"/>
    <p:sldId id="425" r:id="rId37"/>
    <p:sldId id="453" r:id="rId38"/>
    <p:sldId id="454" r:id="rId39"/>
    <p:sldId id="455" r:id="rId40"/>
    <p:sldId id="456" r:id="rId41"/>
    <p:sldId id="457" r:id="rId42"/>
    <p:sldId id="459" r:id="rId43"/>
    <p:sldId id="461" r:id="rId44"/>
    <p:sldId id="460" r:id="rId45"/>
    <p:sldId id="462" r:id="rId46"/>
    <p:sldId id="407" r:id="rId47"/>
    <p:sldId id="458" r:id="rId48"/>
    <p:sldId id="427" r:id="rId49"/>
    <p:sldId id="428" r:id="rId50"/>
    <p:sldId id="463" r:id="rId51"/>
    <p:sldId id="433" r:id="rId52"/>
    <p:sldId id="434" r:id="rId53"/>
    <p:sldId id="435" r:id="rId54"/>
    <p:sldId id="431" r:id="rId55"/>
    <p:sldId id="432" r:id="rId56"/>
    <p:sldId id="430" r:id="rId57"/>
    <p:sldId id="464" r:id="rId58"/>
    <p:sldId id="465" r:id="rId59"/>
    <p:sldId id="466" r:id="rId60"/>
    <p:sldId id="467" r:id="rId61"/>
    <p:sldId id="468" r:id="rId62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F3DB0"/>
    <a:srgbClr val="8F0D8F"/>
    <a:srgbClr val="951F07"/>
    <a:srgbClr val="851775"/>
    <a:srgbClr val="F5DFA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6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5/2/2021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smtClean="0"/>
              <a:t>Ημίτονο  - Συνιμήτονο οξείας γωνίας</a:t>
            </a:r>
            <a:endParaRPr lang="en-US" dirty="0"/>
          </a:p>
        </p:txBody>
      </p:sp>
      <p:sp>
        <p:nvSpPr>
          <p:cNvPr id="3" name="2 - Ισοσκελές τρίγωνο"/>
          <p:cNvSpPr/>
          <p:nvPr/>
        </p:nvSpPr>
        <p:spPr>
          <a:xfrm>
            <a:off x="0" y="371472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3 - Ελεύθερη σχεδίαση"/>
          <p:cNvSpPr/>
          <p:nvPr/>
        </p:nvSpPr>
        <p:spPr>
          <a:xfrm>
            <a:off x="2071670" y="6640658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714348" y="1214422"/>
            <a:ext cx="785818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48" y="1928802"/>
            <a:ext cx="1143008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6814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1571604" y="85723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1857356" y="2071678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886265" y="1772529"/>
            <a:ext cx="124264" cy="211016"/>
          </a:xfrm>
          <a:custGeom>
            <a:avLst/>
            <a:gdLst>
              <a:gd name="connsiteX0" fmla="*/ 0 w 124264"/>
              <a:gd name="connsiteY0" fmla="*/ 0 h 211016"/>
              <a:gd name="connsiteX1" fmla="*/ 112541 w 124264"/>
              <a:gd name="connsiteY1" fmla="*/ 84406 h 211016"/>
              <a:gd name="connsiteX2" fmla="*/ 70338 w 124264"/>
              <a:gd name="connsiteY2" fmla="*/ 211016 h 21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4264" h="211016">
                <a:moveTo>
                  <a:pt x="0" y="0"/>
                </a:moveTo>
                <a:cubicBezTo>
                  <a:pt x="50409" y="24618"/>
                  <a:pt x="100818" y="49237"/>
                  <a:pt x="112541" y="84406"/>
                </a:cubicBezTo>
                <a:cubicBezTo>
                  <a:pt x="124264" y="119575"/>
                  <a:pt x="97301" y="165295"/>
                  <a:pt x="70338" y="211016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1000100" y="1571612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ω</a:t>
            </a:r>
            <a:endParaRPr lang="en-US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3357554" y="135729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xOy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3643306" y="1285860"/>
            <a:ext cx="214314" cy="142876"/>
            <a:chOff x="6286512" y="3000372"/>
            <a:chExt cx="214314" cy="142876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20 - TextBox"/>
          <p:cNvSpPr txBox="1"/>
          <p:nvPr/>
        </p:nvSpPr>
        <p:spPr>
          <a:xfrm>
            <a:off x="4071934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139569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3" name="30 - Ομάδα"/>
          <p:cNvGrpSpPr/>
          <p:nvPr/>
        </p:nvGrpSpPr>
        <p:grpSpPr>
          <a:xfrm>
            <a:off x="4786314" y="1395699"/>
            <a:ext cx="174130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- TextBox"/>
          <p:cNvSpPr txBox="1"/>
          <p:nvPr/>
        </p:nvSpPr>
        <p:spPr>
          <a:xfrm>
            <a:off x="5500694" y="135729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35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5072066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6429388" y="857232"/>
            <a:ext cx="2714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35</a:t>
            </a:r>
            <a:r>
              <a:rPr lang="el-GR" baseline="30000" dirty="0" smtClean="0"/>
              <a:t>ο</a:t>
            </a:r>
            <a:r>
              <a:rPr lang="el-GR" dirty="0" smtClean="0"/>
              <a:t>, άρα είναι μικρότερη από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οξεία 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16200000" flipV="1">
            <a:off x="623726" y="4162565"/>
            <a:ext cx="824219" cy="5000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>
            <a:off x="1285884" y="4824723"/>
            <a:ext cx="1143008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000132" y="457737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642910" y="3643314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8892" y="4967599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357290" y="428625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ω</a:t>
            </a:r>
            <a:endParaRPr lang="en-US" sz="2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3643306" y="457200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grpSp>
        <p:nvGrpSpPr>
          <p:cNvPr id="4" name="36 - Ομάδα"/>
          <p:cNvGrpSpPr/>
          <p:nvPr/>
        </p:nvGrpSpPr>
        <p:grpSpPr>
          <a:xfrm>
            <a:off x="3714776" y="4500570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4143404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4643470" y="4561841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5" name="30 - Ομάδα"/>
          <p:cNvGrpSpPr/>
          <p:nvPr/>
        </p:nvGrpSpPr>
        <p:grpSpPr>
          <a:xfrm>
            <a:off x="4857784" y="4561841"/>
            <a:ext cx="174130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5572164" y="452344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110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5143536" y="452344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6429388" y="4000504"/>
            <a:ext cx="2714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110</a:t>
            </a:r>
            <a:r>
              <a:rPr lang="el-GR" baseline="30000" dirty="0" smtClean="0"/>
              <a:t>ο</a:t>
            </a:r>
            <a:r>
              <a:rPr lang="el-GR" dirty="0" smtClean="0"/>
              <a:t>, άρα είναι μεγαλύτερη από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αμβλεία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181686" y="4550898"/>
            <a:ext cx="422031" cy="372794"/>
          </a:xfrm>
          <a:custGeom>
            <a:avLst/>
            <a:gdLst>
              <a:gd name="connsiteX0" fmla="*/ 0 w 422031"/>
              <a:gd name="connsiteY0" fmla="*/ 35170 h 372794"/>
              <a:gd name="connsiteX1" fmla="*/ 239151 w 422031"/>
              <a:gd name="connsiteY1" fmla="*/ 21102 h 372794"/>
              <a:gd name="connsiteX2" fmla="*/ 379828 w 422031"/>
              <a:gd name="connsiteY2" fmla="*/ 161779 h 372794"/>
              <a:gd name="connsiteX3" fmla="*/ 422031 w 422031"/>
              <a:gd name="connsiteY3" fmla="*/ 372794 h 37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31" h="372794">
                <a:moveTo>
                  <a:pt x="0" y="35170"/>
                </a:moveTo>
                <a:cubicBezTo>
                  <a:pt x="87923" y="17585"/>
                  <a:pt x="175846" y="0"/>
                  <a:pt x="239151" y="21102"/>
                </a:cubicBezTo>
                <a:cubicBezTo>
                  <a:pt x="302456" y="42204"/>
                  <a:pt x="349348" y="103164"/>
                  <a:pt x="379828" y="161779"/>
                </a:cubicBezTo>
                <a:cubicBezTo>
                  <a:pt x="410308" y="220394"/>
                  <a:pt x="416169" y="296594"/>
                  <a:pt x="422031" y="37279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6" grpId="0"/>
      <p:bldP spid="28" grpId="0"/>
      <p:bldP spid="29" grpId="0"/>
      <p:bldP spid="36" grpId="0"/>
      <p:bldP spid="40" grpId="0"/>
      <p:bldP spid="41" grpId="0"/>
      <p:bldP spid="45" grpId="0"/>
      <p:bldP spid="46" grpId="0"/>
      <p:bldP spid="4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285720" y="1500174"/>
            <a:ext cx="85725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714348" y="1928802"/>
            <a:ext cx="107157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28596" y="168145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642910" y="714356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1857356" y="1714488"/>
            <a:ext cx="4023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x’</a:t>
            </a:r>
          </a:p>
        </p:txBody>
      </p:sp>
      <p:sp>
        <p:nvSpPr>
          <p:cNvPr id="15" name="14 - TextBox"/>
          <p:cNvSpPr txBox="1"/>
          <p:nvPr/>
        </p:nvSpPr>
        <p:spPr>
          <a:xfrm>
            <a:off x="857224" y="1314378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α</a:t>
            </a:r>
            <a:endParaRPr lang="en-US" sz="20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3357554" y="1357298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xOx</a:t>
            </a:r>
            <a:r>
              <a:rPr lang="en-US" sz="2400" dirty="0" smtClean="0"/>
              <a:t>’</a:t>
            </a:r>
          </a:p>
        </p:txBody>
      </p:sp>
      <p:grpSp>
        <p:nvGrpSpPr>
          <p:cNvPr id="2" name="17 - Ομάδα"/>
          <p:cNvGrpSpPr/>
          <p:nvPr/>
        </p:nvGrpSpPr>
        <p:grpSpPr>
          <a:xfrm>
            <a:off x="3643306" y="1285860"/>
            <a:ext cx="214314" cy="142876"/>
            <a:chOff x="6286512" y="3000372"/>
            <a:chExt cx="214314" cy="142876"/>
          </a:xfrm>
        </p:grpSpPr>
        <p:cxnSp>
          <p:nvCxnSpPr>
            <p:cNvPr id="19" name="1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20 - TextBox"/>
          <p:cNvSpPr txBox="1"/>
          <p:nvPr/>
        </p:nvSpPr>
        <p:spPr>
          <a:xfrm>
            <a:off x="4071934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2" name="21 - TextBox"/>
          <p:cNvSpPr txBox="1"/>
          <p:nvPr/>
        </p:nvSpPr>
        <p:spPr>
          <a:xfrm>
            <a:off x="4572000" y="1395699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grpSp>
        <p:nvGrpSpPr>
          <p:cNvPr id="3" name="30 - Ομάδα"/>
          <p:cNvGrpSpPr/>
          <p:nvPr/>
        </p:nvGrpSpPr>
        <p:grpSpPr>
          <a:xfrm>
            <a:off x="4786314" y="1395699"/>
            <a:ext cx="174130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25 - TextBox"/>
          <p:cNvSpPr txBox="1"/>
          <p:nvPr/>
        </p:nvSpPr>
        <p:spPr>
          <a:xfrm>
            <a:off x="5500694" y="1357298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90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5072066" y="135729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6429388" y="1071546"/>
            <a:ext cx="27146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ορθή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cxnSp>
        <p:nvCxnSpPr>
          <p:cNvPr id="27" name="26 - Ευθεία γραμμή σύνδεσης"/>
          <p:cNvCxnSpPr/>
          <p:nvPr/>
        </p:nvCxnSpPr>
        <p:spPr>
          <a:xfrm rot="16200000" flipV="1">
            <a:off x="802320" y="4341158"/>
            <a:ext cx="824220" cy="142911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- Ευθεία γραμμή σύνδεσης"/>
          <p:cNvCxnSpPr/>
          <p:nvPr/>
        </p:nvCxnSpPr>
        <p:spPr>
          <a:xfrm>
            <a:off x="1285884" y="4824723"/>
            <a:ext cx="1143008" cy="21431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1000100" y="4714884"/>
            <a:ext cx="3626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857224" y="3643314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33" name="32 - TextBox"/>
          <p:cNvSpPr txBox="1"/>
          <p:nvPr/>
        </p:nvSpPr>
        <p:spPr>
          <a:xfrm>
            <a:off x="2428892" y="4967599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35" name="34 - TextBox"/>
          <p:cNvSpPr txBox="1"/>
          <p:nvPr/>
        </p:nvSpPr>
        <p:spPr>
          <a:xfrm>
            <a:off x="1357290" y="4286256"/>
            <a:ext cx="4286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 β</a:t>
            </a:r>
            <a:endParaRPr lang="en-US" sz="20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3357554" y="4572008"/>
            <a:ext cx="7143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4" name="36 - Ομάδα"/>
          <p:cNvGrpSpPr/>
          <p:nvPr/>
        </p:nvGrpSpPr>
        <p:grpSpPr>
          <a:xfrm>
            <a:off x="3429024" y="4500570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3857652" y="457200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1" name="40 - TextBox"/>
          <p:cNvSpPr txBox="1"/>
          <p:nvPr/>
        </p:nvSpPr>
        <p:spPr>
          <a:xfrm>
            <a:off x="4357718" y="4561841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grpSp>
        <p:nvGrpSpPr>
          <p:cNvPr id="5" name="30 - Ομάδα"/>
          <p:cNvGrpSpPr/>
          <p:nvPr/>
        </p:nvGrpSpPr>
        <p:grpSpPr>
          <a:xfrm>
            <a:off x="4572032" y="4561841"/>
            <a:ext cx="174130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5" name="44 - TextBox"/>
          <p:cNvSpPr txBox="1"/>
          <p:nvPr/>
        </p:nvSpPr>
        <p:spPr>
          <a:xfrm>
            <a:off x="5286412" y="4523440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100</a:t>
            </a:r>
            <a:r>
              <a:rPr lang="el-GR" sz="2400" baseline="30000" dirty="0" smtClean="0"/>
              <a:t>ο</a:t>
            </a:r>
            <a:endParaRPr lang="en-US" sz="2400" baseline="300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4857784" y="452344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=</a:t>
            </a:r>
            <a:endParaRPr lang="en-US" sz="2400" dirty="0" smtClean="0"/>
          </a:p>
        </p:txBody>
      </p:sp>
      <p:sp>
        <p:nvSpPr>
          <p:cNvPr id="47" name="46 - TextBox"/>
          <p:cNvSpPr txBox="1"/>
          <p:nvPr/>
        </p:nvSpPr>
        <p:spPr>
          <a:xfrm>
            <a:off x="6429388" y="4000504"/>
            <a:ext cx="2714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 γωνία είναι 100</a:t>
            </a:r>
            <a:r>
              <a:rPr lang="el-GR" baseline="30000" dirty="0" smtClean="0"/>
              <a:t>ο</a:t>
            </a:r>
            <a:r>
              <a:rPr lang="el-GR" dirty="0" smtClean="0"/>
              <a:t>, άρα είναι μεγαλύτερη από 90</a:t>
            </a:r>
            <a:r>
              <a:rPr lang="el-GR" baseline="30000" dirty="0" smtClean="0"/>
              <a:t>ο </a:t>
            </a:r>
            <a:r>
              <a:rPr lang="el-GR" dirty="0" smtClean="0"/>
              <a:t> … και άρα είναι </a:t>
            </a:r>
            <a:r>
              <a:rPr lang="el-GR" b="1" dirty="0" smtClean="0">
                <a:solidFill>
                  <a:srgbClr val="FF0000"/>
                </a:solidFill>
              </a:rPr>
              <a:t>αμβλεία γωνία</a:t>
            </a:r>
            <a:r>
              <a:rPr lang="el-GR" dirty="0" smtClean="0"/>
              <a:t>.</a:t>
            </a:r>
            <a:endParaRPr lang="en-US" baseline="30000" dirty="0" smtClean="0"/>
          </a:p>
          <a:p>
            <a:r>
              <a:rPr lang="el-GR" dirty="0" smtClean="0"/>
              <a:t>  </a:t>
            </a:r>
            <a:endParaRPr lang="en-US" dirty="0" smtClean="0"/>
          </a:p>
        </p:txBody>
      </p:sp>
      <p:sp>
        <p:nvSpPr>
          <p:cNvPr id="49" name="48 - Ελεύθερη σχεδίαση"/>
          <p:cNvSpPr/>
          <p:nvPr/>
        </p:nvSpPr>
        <p:spPr>
          <a:xfrm>
            <a:off x="1181686" y="4550898"/>
            <a:ext cx="422031" cy="372794"/>
          </a:xfrm>
          <a:custGeom>
            <a:avLst/>
            <a:gdLst>
              <a:gd name="connsiteX0" fmla="*/ 0 w 422031"/>
              <a:gd name="connsiteY0" fmla="*/ 35170 h 372794"/>
              <a:gd name="connsiteX1" fmla="*/ 239151 w 422031"/>
              <a:gd name="connsiteY1" fmla="*/ 21102 h 372794"/>
              <a:gd name="connsiteX2" fmla="*/ 379828 w 422031"/>
              <a:gd name="connsiteY2" fmla="*/ 161779 h 372794"/>
              <a:gd name="connsiteX3" fmla="*/ 422031 w 422031"/>
              <a:gd name="connsiteY3" fmla="*/ 372794 h 372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2031" h="372794">
                <a:moveTo>
                  <a:pt x="0" y="35170"/>
                </a:moveTo>
                <a:cubicBezTo>
                  <a:pt x="87923" y="17585"/>
                  <a:pt x="175846" y="0"/>
                  <a:pt x="239151" y="21102"/>
                </a:cubicBezTo>
                <a:cubicBezTo>
                  <a:pt x="302456" y="42204"/>
                  <a:pt x="349348" y="103164"/>
                  <a:pt x="379828" y="161779"/>
                </a:cubicBezTo>
                <a:cubicBezTo>
                  <a:pt x="410308" y="220394"/>
                  <a:pt x="416169" y="296594"/>
                  <a:pt x="422031" y="37279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49 - Γωνιακή σύνδεση"/>
          <p:cNvCxnSpPr/>
          <p:nvPr/>
        </p:nvCxnSpPr>
        <p:spPr>
          <a:xfrm rot="16200000" flipV="1">
            <a:off x="714348" y="1714489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6" grpId="0"/>
      <p:bldP spid="28" grpId="0"/>
      <p:bldP spid="29" grpId="0"/>
      <p:bldP spid="36" grpId="0"/>
      <p:bldP spid="40" grpId="0"/>
      <p:bldP spid="41" grpId="0"/>
      <p:bldP spid="45" grpId="0"/>
      <p:bldP spid="46" grpId="0"/>
      <p:bldP spid="47" grpId="0"/>
      <p:bldP spid="4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2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52 - TextBox"/>
          <p:cNvSpPr txBox="1"/>
          <p:nvPr/>
        </p:nvSpPr>
        <p:spPr>
          <a:xfrm>
            <a:off x="2071670" y="1214422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δύο κάθετες πλευρές</a:t>
            </a:r>
            <a:r>
              <a:rPr lang="el-GR" sz="2400" dirty="0" smtClean="0"/>
              <a:t>: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2" y="4286256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20 - Ορθογώνιο"/>
          <p:cNvSpPr/>
          <p:nvPr/>
        </p:nvSpPr>
        <p:spPr>
          <a:xfrm>
            <a:off x="4643438" y="2285992"/>
            <a:ext cx="52931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ΑΒ</a:t>
            </a:r>
            <a:endParaRPr lang="en-US" sz="2400" dirty="0"/>
          </a:p>
        </p:txBody>
      </p:sp>
      <p:grpSp>
        <p:nvGrpSpPr>
          <p:cNvPr id="2" name="21 - Ομάδα"/>
          <p:cNvGrpSpPr/>
          <p:nvPr/>
        </p:nvGrpSpPr>
        <p:grpSpPr>
          <a:xfrm>
            <a:off x="5214942" y="2355842"/>
            <a:ext cx="285752" cy="287340"/>
            <a:chOff x="5500694" y="2214554"/>
            <a:chExt cx="285752" cy="287340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Ορθογώνιο"/>
          <p:cNvSpPr/>
          <p:nvPr/>
        </p:nvSpPr>
        <p:spPr>
          <a:xfrm>
            <a:off x="5615927" y="2285992"/>
            <a:ext cx="4908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ΑΓ</a:t>
            </a:r>
            <a:endParaRPr lang="en-US" sz="2400" dirty="0"/>
          </a:p>
        </p:txBody>
      </p:sp>
      <p:sp>
        <p:nvSpPr>
          <p:cNvPr id="32" name="31 - TextBox"/>
          <p:cNvSpPr txBox="1"/>
          <p:nvPr/>
        </p:nvSpPr>
        <p:spPr>
          <a:xfrm>
            <a:off x="714348" y="5357826"/>
            <a:ext cx="6858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ορθογώνιο τρίγωνο έχει </a:t>
            </a:r>
            <a:r>
              <a:rPr lang="el-GR" sz="2400" b="1" dirty="0" smtClean="0">
                <a:solidFill>
                  <a:srgbClr val="FF0000"/>
                </a:solidFill>
              </a:rPr>
              <a:t>μια ορθή γωνία 90</a:t>
            </a:r>
            <a:r>
              <a:rPr lang="el-GR" sz="2400" b="1" baseline="30000" dirty="0" smtClean="0">
                <a:solidFill>
                  <a:srgbClr val="FF0000"/>
                </a:solidFill>
              </a:rPr>
              <a:t>ο</a:t>
            </a:r>
            <a:endParaRPr lang="en-US" sz="2400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1500166" y="618204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 Α Γ</a:t>
            </a:r>
            <a:endParaRPr lang="en-US" sz="2400" dirty="0" smtClean="0"/>
          </a:p>
        </p:txBody>
      </p:sp>
      <p:grpSp>
        <p:nvGrpSpPr>
          <p:cNvPr id="3" name="21 - Ομάδα"/>
          <p:cNvGrpSpPr/>
          <p:nvPr/>
        </p:nvGrpSpPr>
        <p:grpSpPr>
          <a:xfrm>
            <a:off x="1785918" y="6182045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Ορθογώνιο"/>
          <p:cNvSpPr/>
          <p:nvPr/>
        </p:nvSpPr>
        <p:spPr>
          <a:xfrm>
            <a:off x="2214546" y="614364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   90</a:t>
            </a:r>
            <a:r>
              <a:rPr lang="el-GR" sz="2800" b="1" baseline="30000" dirty="0" smtClean="0"/>
              <a:t>ο</a:t>
            </a:r>
            <a:endParaRPr lang="en-US" sz="2800" dirty="0"/>
          </a:p>
        </p:txBody>
      </p:sp>
      <p:sp>
        <p:nvSpPr>
          <p:cNvPr id="22" name="21 - Ορθογώνιο"/>
          <p:cNvSpPr/>
          <p:nvPr/>
        </p:nvSpPr>
        <p:spPr>
          <a:xfrm>
            <a:off x="2000232" y="278605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30" name="29 - Ορθογώνιο"/>
          <p:cNvSpPr/>
          <p:nvPr/>
        </p:nvSpPr>
        <p:spPr>
          <a:xfrm>
            <a:off x="500034" y="2857496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31" name="30 - Ορθογώνιο"/>
          <p:cNvSpPr/>
          <p:nvPr/>
        </p:nvSpPr>
        <p:spPr>
          <a:xfrm>
            <a:off x="1357290" y="4143380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4643438" y="3395963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grpSp>
        <p:nvGrpSpPr>
          <p:cNvPr id="34" name="21 - Ομάδα"/>
          <p:cNvGrpSpPr/>
          <p:nvPr/>
        </p:nvGrpSpPr>
        <p:grpSpPr>
          <a:xfrm>
            <a:off x="5214942" y="3465813"/>
            <a:ext cx="285752" cy="287340"/>
            <a:chOff x="5500694" y="2214554"/>
            <a:chExt cx="285752" cy="287340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2" name="41 - Ορθογώνιο"/>
          <p:cNvSpPr/>
          <p:nvPr/>
        </p:nvSpPr>
        <p:spPr>
          <a:xfrm>
            <a:off x="5615927" y="3395963"/>
            <a:ext cx="322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43" name="42 - TextBox"/>
          <p:cNvSpPr txBox="1"/>
          <p:nvPr/>
        </p:nvSpPr>
        <p:spPr>
          <a:xfrm>
            <a:off x="642910" y="400050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90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53" grpId="0"/>
      <p:bldP spid="21" grpId="0"/>
      <p:bldP spid="28" grpId="0"/>
      <p:bldP spid="32" grpId="0"/>
      <p:bldP spid="36" grpId="0"/>
      <p:bldP spid="41" grpId="0"/>
      <p:bldP spid="33" grpId="0"/>
      <p:bldP spid="4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85723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472" y="1730326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33" y="4093698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214678" y="421481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472" y="4286256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- TextBox"/>
          <p:cNvSpPr txBox="1"/>
          <p:nvPr/>
        </p:nvSpPr>
        <p:spPr>
          <a:xfrm>
            <a:off x="2714612" y="2214554"/>
            <a:ext cx="54292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Ένα </a:t>
            </a:r>
            <a:r>
              <a:rPr lang="el-GR" sz="2400" u="sng" dirty="0" smtClean="0"/>
              <a:t>τρίγωνο</a:t>
            </a:r>
            <a:r>
              <a:rPr lang="el-GR" sz="2400" dirty="0" smtClean="0"/>
              <a:t> μπορεί </a:t>
            </a:r>
            <a:r>
              <a:rPr lang="el-GR" sz="2400" u="sng" dirty="0" smtClean="0"/>
              <a:t>να έχει μόνο μια γωνία που είναι 90</a:t>
            </a:r>
            <a:r>
              <a:rPr lang="el-GR" sz="2400" u="sng" baseline="30000" dirty="0" smtClean="0"/>
              <a:t>ο</a:t>
            </a:r>
            <a:r>
              <a:rPr lang="el-GR" sz="2400" u="sng" dirty="0" smtClean="0"/>
              <a:t> </a:t>
            </a:r>
            <a:endParaRPr lang="en-US" sz="2400" u="sng" dirty="0" smtClean="0"/>
          </a:p>
        </p:txBody>
      </p:sp>
      <p:sp>
        <p:nvSpPr>
          <p:cNvPr id="36" name="35 - TextBox"/>
          <p:cNvSpPr txBox="1"/>
          <p:nvPr/>
        </p:nvSpPr>
        <p:spPr>
          <a:xfrm>
            <a:off x="1500166" y="6182045"/>
            <a:ext cx="1000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Ζ Δ Ε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1785918" y="6182045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- Ορθογώνιο"/>
          <p:cNvSpPr/>
          <p:nvPr/>
        </p:nvSpPr>
        <p:spPr>
          <a:xfrm>
            <a:off x="2214546" y="6143644"/>
            <a:ext cx="11031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/>
              <a:t>=   90</a:t>
            </a:r>
            <a:r>
              <a:rPr lang="el-GR" sz="2800" b="1" baseline="30000" dirty="0" smtClean="0"/>
              <a:t>ο</a:t>
            </a:r>
            <a:endParaRPr lang="en-US" sz="28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643174" y="1357298"/>
            <a:ext cx="3929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ΠΡΟΣΟΧΗ!!!!!</a:t>
            </a:r>
            <a:endParaRPr lang="en-US" sz="2400" dirty="0" smtClean="0"/>
          </a:p>
        </p:txBody>
      </p:sp>
      <p:sp>
        <p:nvSpPr>
          <p:cNvPr id="17" name="16 - Ορθογώνιο"/>
          <p:cNvSpPr/>
          <p:nvPr/>
        </p:nvSpPr>
        <p:spPr>
          <a:xfrm>
            <a:off x="1500166" y="4071942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ε</a:t>
            </a:r>
            <a:endParaRPr lang="en-US" sz="2400" dirty="0"/>
          </a:p>
        </p:txBody>
      </p:sp>
      <p:sp>
        <p:nvSpPr>
          <p:cNvPr id="18" name="17 - Ορθογώνιο"/>
          <p:cNvSpPr/>
          <p:nvPr/>
        </p:nvSpPr>
        <p:spPr>
          <a:xfrm>
            <a:off x="1928794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δ</a:t>
            </a:r>
            <a:endParaRPr lang="en-US" sz="2400" dirty="0"/>
          </a:p>
        </p:txBody>
      </p:sp>
      <p:sp>
        <p:nvSpPr>
          <p:cNvPr id="19" name="18 - Ορθογώνιο"/>
          <p:cNvSpPr/>
          <p:nvPr/>
        </p:nvSpPr>
        <p:spPr>
          <a:xfrm>
            <a:off x="285720" y="3000372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ζ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2" grpId="0"/>
      <p:bldP spid="36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504" y="928670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314" y="385762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628" y="42860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571504" y="1301698"/>
            <a:ext cx="267287" cy="159434"/>
          </a:xfrm>
          <a:custGeom>
            <a:avLst/>
            <a:gdLst>
              <a:gd name="connsiteX0" fmla="*/ 0 w 267287"/>
              <a:gd name="connsiteY0" fmla="*/ 28136 h 159434"/>
              <a:gd name="connsiteX1" fmla="*/ 140677 w 267287"/>
              <a:gd name="connsiteY1" fmla="*/ 154745 h 159434"/>
              <a:gd name="connsiteX2" fmla="*/ 267287 w 267287"/>
              <a:gd name="connsiteY2" fmla="*/ 0 h 159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7287" h="159434">
                <a:moveTo>
                  <a:pt x="0" y="28136"/>
                </a:moveTo>
                <a:cubicBezTo>
                  <a:pt x="48064" y="93785"/>
                  <a:pt x="96129" y="159434"/>
                  <a:pt x="140677" y="154745"/>
                </a:cubicBezTo>
                <a:cubicBezTo>
                  <a:pt x="185225" y="150056"/>
                  <a:pt x="226256" y="75028"/>
                  <a:pt x="267287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2576765" y="3665070"/>
            <a:ext cx="279009" cy="379828"/>
          </a:xfrm>
          <a:custGeom>
            <a:avLst/>
            <a:gdLst>
              <a:gd name="connsiteX0" fmla="*/ 39858 w 279009"/>
              <a:gd name="connsiteY0" fmla="*/ 379828 h 379828"/>
              <a:gd name="connsiteX1" fmla="*/ 39858 w 279009"/>
              <a:gd name="connsiteY1" fmla="*/ 182880 h 379828"/>
              <a:gd name="connsiteX2" fmla="*/ 279009 w 279009"/>
              <a:gd name="connsiteY2" fmla="*/ 0 h 3798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9009" h="379828">
                <a:moveTo>
                  <a:pt x="39858" y="379828"/>
                </a:moveTo>
                <a:cubicBezTo>
                  <a:pt x="19929" y="313006"/>
                  <a:pt x="0" y="246185"/>
                  <a:pt x="39858" y="182880"/>
                </a:cubicBezTo>
                <a:cubicBezTo>
                  <a:pt x="79716" y="119575"/>
                  <a:pt x="179362" y="59787"/>
                  <a:pt x="279009" y="0"/>
                </a:cubicBezTo>
              </a:path>
            </a:pathLst>
          </a:cu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28 - TextBox"/>
          <p:cNvSpPr txBox="1"/>
          <p:nvPr/>
        </p:nvSpPr>
        <p:spPr>
          <a:xfrm>
            <a:off x="3214710" y="378619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571504" y="3857628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 rot="16200000">
            <a:off x="-1300143" y="226185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825" y="4139994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Κάθετη πλευρά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687819">
            <a:off x="848321" y="2277300"/>
            <a:ext cx="30003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>
                <a:solidFill>
                  <a:srgbClr val="FF0000"/>
                </a:solidFill>
              </a:rPr>
              <a:t>υποτείνουσα</a:t>
            </a:r>
            <a:endParaRPr lang="en-US" sz="20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457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88" y="2747657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504" y="2604781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98" y="3676351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429388" y="178592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ΑΓ = β</a:t>
            </a:r>
            <a:endParaRPr lang="en-US" sz="2800" dirty="0"/>
          </a:p>
        </p:txBody>
      </p:sp>
      <p:sp>
        <p:nvSpPr>
          <p:cNvPr id="18" name="17 - TextBox"/>
          <p:cNvSpPr txBox="1"/>
          <p:nvPr/>
        </p:nvSpPr>
        <p:spPr>
          <a:xfrm>
            <a:off x="6429388" y="2500306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ΑΒ = γ</a:t>
            </a:r>
            <a:endParaRPr lang="en-US" sz="2800" dirty="0"/>
          </a:p>
        </p:txBody>
      </p:sp>
      <p:sp>
        <p:nvSpPr>
          <p:cNvPr id="19" name="18 - TextBox"/>
          <p:cNvSpPr txBox="1"/>
          <p:nvPr/>
        </p:nvSpPr>
        <p:spPr>
          <a:xfrm>
            <a:off x="6429388" y="3286124"/>
            <a:ext cx="24288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Πλευρά ΒΓ = α</a:t>
            </a:r>
            <a:endParaRPr lang="en-US" sz="2800" dirty="0"/>
          </a:p>
        </p:txBody>
      </p:sp>
      <p:sp>
        <p:nvSpPr>
          <p:cNvPr id="21" name="20 - TextBox"/>
          <p:cNvSpPr txBox="1"/>
          <p:nvPr/>
        </p:nvSpPr>
        <p:spPr>
          <a:xfrm>
            <a:off x="0" y="4929198"/>
            <a:ext cx="6643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Ένα </a:t>
            </a:r>
            <a:r>
              <a:rPr lang="el-GR" b="1" dirty="0" smtClean="0"/>
              <a:t>ορθογώνιο  τρίγωνο</a:t>
            </a:r>
            <a:r>
              <a:rPr lang="el-GR" dirty="0" smtClean="0"/>
              <a:t> έχει </a:t>
            </a:r>
            <a:r>
              <a:rPr lang="el-GR" b="1" dirty="0" smtClean="0"/>
              <a:t>δυο οξείες γωνίες </a:t>
            </a:r>
            <a:r>
              <a:rPr lang="el-GR" dirty="0" smtClean="0"/>
              <a:t>(= γωνίες μικρότερες από 90</a:t>
            </a:r>
            <a:r>
              <a:rPr lang="el-GR" baseline="30000" dirty="0" smtClean="0"/>
              <a:t>ο</a:t>
            </a:r>
            <a:r>
              <a:rPr lang="el-GR" dirty="0" smtClean="0"/>
              <a:t>) και </a:t>
            </a:r>
            <a:r>
              <a:rPr lang="el-GR" b="1" dirty="0" smtClean="0"/>
              <a:t>μια ορθή γωνία </a:t>
            </a:r>
            <a:r>
              <a:rPr lang="el-GR" dirty="0" smtClean="0"/>
              <a:t>(= γωνία 90</a:t>
            </a:r>
            <a:r>
              <a:rPr lang="el-GR" baseline="30000" dirty="0" smtClean="0"/>
              <a:t>ο</a:t>
            </a:r>
            <a:r>
              <a:rPr lang="el-GR" dirty="0" smtClean="0"/>
              <a:t> )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32" y="6143644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ορθογώνιο τρίγωνο ΑΒΓ οι   Β   και     Γ  γωνίες είναι οξείες γωνίες</a:t>
            </a:r>
            <a:endParaRPr lang="en-US" sz="2400" dirty="0" smtClean="0"/>
          </a:p>
        </p:txBody>
      </p:sp>
      <p:grpSp>
        <p:nvGrpSpPr>
          <p:cNvPr id="24" name="21 - Ομάδα"/>
          <p:cNvGrpSpPr/>
          <p:nvPr/>
        </p:nvGrpSpPr>
        <p:grpSpPr>
          <a:xfrm>
            <a:off x="5072066" y="6143644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21 - Ομάδα"/>
          <p:cNvGrpSpPr/>
          <p:nvPr/>
        </p:nvGrpSpPr>
        <p:grpSpPr>
          <a:xfrm>
            <a:off x="4000496" y="6143644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TextBox"/>
          <p:cNvSpPr txBox="1"/>
          <p:nvPr/>
        </p:nvSpPr>
        <p:spPr>
          <a:xfrm>
            <a:off x="714348" y="3643314"/>
            <a:ext cx="7143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90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0" grpId="0" animBg="1"/>
      <p:bldP spid="30" grpId="0"/>
      <p:bldP spid="31" grpId="0"/>
      <p:bldP spid="33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Τρίγωνα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5" name="14 - Ισοσκελές τρίγωνο"/>
          <p:cNvSpPr/>
          <p:nvPr/>
        </p:nvSpPr>
        <p:spPr>
          <a:xfrm>
            <a:off x="571472" y="1357298"/>
            <a:ext cx="2571768" cy="3143272"/>
          </a:xfrm>
          <a:prstGeom prst="triangle">
            <a:avLst>
              <a:gd name="adj" fmla="val 16784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428625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714348" y="92867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26" name="25 - TextBox"/>
          <p:cNvSpPr txBox="1"/>
          <p:nvPr/>
        </p:nvSpPr>
        <p:spPr>
          <a:xfrm>
            <a:off x="2214546" y="857232"/>
            <a:ext cx="457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το τρίγωνο ΑΒΓ </a:t>
            </a:r>
          </a:p>
          <a:p>
            <a:endParaRPr lang="el-GR" sz="2400" b="1" dirty="0" smtClean="0"/>
          </a:p>
        </p:txBody>
      </p:sp>
      <p:sp>
        <p:nvSpPr>
          <p:cNvPr id="20" name="19 - TextBox"/>
          <p:cNvSpPr txBox="1"/>
          <p:nvPr/>
        </p:nvSpPr>
        <p:spPr>
          <a:xfrm>
            <a:off x="5500694" y="2181517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21 - Ομάδα"/>
          <p:cNvGrpSpPr/>
          <p:nvPr/>
        </p:nvGrpSpPr>
        <p:grpSpPr>
          <a:xfrm>
            <a:off x="5572132" y="2143116"/>
            <a:ext cx="214314" cy="142876"/>
            <a:chOff x="6286512" y="3000372"/>
            <a:chExt cx="214314" cy="142876"/>
          </a:xfrm>
        </p:grpSpPr>
        <p:cxnSp>
          <p:nvCxnSpPr>
            <p:cNvPr id="27" name="2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52 - TextBox"/>
          <p:cNvSpPr txBox="1"/>
          <p:nvPr/>
        </p:nvSpPr>
        <p:spPr>
          <a:xfrm>
            <a:off x="4000496" y="2143116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        έχει </a:t>
            </a:r>
            <a:r>
              <a:rPr lang="el-GR" sz="2400" b="1" u="sng" dirty="0" smtClean="0"/>
              <a:t>προσκείμενες</a:t>
            </a:r>
            <a:r>
              <a:rPr lang="el-GR" sz="2400" u="sng" dirty="0" smtClean="0"/>
              <a:t> πλευρές  τις  πλευρές   ΑΓ και ΑΒ</a:t>
            </a:r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29" name="28 - Ορθογώνιο"/>
          <p:cNvSpPr/>
          <p:nvPr/>
        </p:nvSpPr>
        <p:spPr>
          <a:xfrm>
            <a:off x="1500166" y="4572008"/>
            <a:ext cx="3481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7" name="16 - Ορθογώνιο"/>
          <p:cNvSpPr/>
          <p:nvPr/>
        </p:nvSpPr>
        <p:spPr>
          <a:xfrm>
            <a:off x="2214546" y="2571744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786182" y="5000636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γωνία,    Α        έχει </a:t>
            </a:r>
            <a:r>
              <a:rPr lang="el-GR" sz="2400" b="1" u="sng" dirty="0" smtClean="0"/>
              <a:t>απέναντι</a:t>
            </a:r>
            <a:r>
              <a:rPr lang="el-GR" sz="2400" u="sng" dirty="0" smtClean="0"/>
              <a:t> πλευρά  την πλευρά ΒΓ (ή πλευρά α)</a:t>
            </a:r>
            <a:endParaRPr lang="el-GR" sz="2400" dirty="0" smtClean="0"/>
          </a:p>
          <a:p>
            <a:endParaRPr lang="el-GR" sz="2400" dirty="0" smtClean="0"/>
          </a:p>
        </p:txBody>
      </p:sp>
      <p:grpSp>
        <p:nvGrpSpPr>
          <p:cNvPr id="19" name="21 - Ομάδα"/>
          <p:cNvGrpSpPr/>
          <p:nvPr/>
        </p:nvGrpSpPr>
        <p:grpSpPr>
          <a:xfrm>
            <a:off x="5214942" y="5000636"/>
            <a:ext cx="214314" cy="142876"/>
            <a:chOff x="6286512" y="3000372"/>
            <a:chExt cx="214314" cy="142876"/>
          </a:xfrm>
        </p:grpSpPr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30 - Ορθογώνιο"/>
          <p:cNvSpPr/>
          <p:nvPr/>
        </p:nvSpPr>
        <p:spPr>
          <a:xfrm>
            <a:off x="357158" y="2857496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33" name="32 - Ελεύθερη σχεδίαση"/>
          <p:cNvSpPr/>
          <p:nvPr/>
        </p:nvSpPr>
        <p:spPr>
          <a:xfrm>
            <a:off x="581891" y="4267200"/>
            <a:ext cx="249382" cy="235527"/>
          </a:xfrm>
          <a:custGeom>
            <a:avLst/>
            <a:gdLst>
              <a:gd name="connsiteX0" fmla="*/ 0 w 249382"/>
              <a:gd name="connsiteY0" fmla="*/ 221673 h 235527"/>
              <a:gd name="connsiteX1" fmla="*/ 27709 w 249382"/>
              <a:gd name="connsiteY1" fmla="*/ 0 h 235527"/>
              <a:gd name="connsiteX2" fmla="*/ 180109 w 249382"/>
              <a:gd name="connsiteY2" fmla="*/ 0 h 235527"/>
              <a:gd name="connsiteX3" fmla="*/ 249382 w 249382"/>
              <a:gd name="connsiteY3" fmla="*/ 152400 h 235527"/>
              <a:gd name="connsiteX4" fmla="*/ 235527 w 249382"/>
              <a:gd name="connsiteY4" fmla="*/ 235527 h 235527"/>
              <a:gd name="connsiteX5" fmla="*/ 0 w 249382"/>
              <a:gd name="connsiteY5" fmla="*/ 221673 h 2355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49382" h="235527">
                <a:moveTo>
                  <a:pt x="0" y="221673"/>
                </a:moveTo>
                <a:lnTo>
                  <a:pt x="27709" y="0"/>
                </a:lnTo>
                <a:lnTo>
                  <a:pt x="180109" y="0"/>
                </a:lnTo>
                <a:lnTo>
                  <a:pt x="249382" y="152400"/>
                </a:lnTo>
                <a:lnTo>
                  <a:pt x="235527" y="235527"/>
                </a:lnTo>
                <a:lnTo>
                  <a:pt x="0" y="22167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53" grpId="0"/>
      <p:bldP spid="1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1000100" y="1142984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οξεία γωνία  </a:t>
            </a:r>
            <a:r>
              <a:rPr lang="el-GR" sz="2400" dirty="0" smtClean="0">
                <a:solidFill>
                  <a:srgbClr val="8F0D8F"/>
                </a:solidFill>
              </a:rPr>
              <a:t>Β</a:t>
            </a:r>
            <a:r>
              <a:rPr lang="el-GR" sz="2400" dirty="0" smtClean="0"/>
              <a:t>  έχει </a:t>
            </a:r>
            <a:r>
              <a:rPr lang="el-GR" sz="2400" b="1" dirty="0" smtClean="0"/>
              <a:t>απέναντι κάθετη πλευρά </a:t>
            </a:r>
            <a:r>
              <a:rPr lang="el-GR" sz="2400" dirty="0" smtClean="0"/>
              <a:t>την πλευρά ΑΓ: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6572264" y="1071546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3" name="52 - Ελεύθερη σχεδίαση"/>
          <p:cNvSpPr/>
          <p:nvPr/>
        </p:nvSpPr>
        <p:spPr>
          <a:xfrm>
            <a:off x="2643174" y="6072206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rot="16200000" flipV="1">
            <a:off x="1535885" y="4464851"/>
            <a:ext cx="2500330" cy="42862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143208" y="3286124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οξεία γωνία  </a:t>
            </a:r>
            <a:r>
              <a:rPr lang="el-GR" sz="2400" dirty="0" smtClean="0">
                <a:solidFill>
                  <a:srgbClr val="8F0D8F"/>
                </a:solidFill>
              </a:rPr>
              <a:t>Β</a:t>
            </a:r>
            <a:r>
              <a:rPr lang="el-GR" sz="2400" dirty="0" smtClean="0"/>
              <a:t>  έχει </a:t>
            </a:r>
            <a:r>
              <a:rPr lang="el-GR" sz="2400" b="1" dirty="0" smtClean="0"/>
              <a:t>προσκείμενη κάθετη πλευρά </a:t>
            </a:r>
            <a:r>
              <a:rPr lang="el-GR" sz="2400" dirty="0" smtClean="0"/>
              <a:t>την πλευρά ΑΒ</a:t>
            </a:r>
            <a:endParaRPr lang="en-US" sz="2400" dirty="0"/>
          </a:p>
        </p:txBody>
      </p:sp>
      <p:grpSp>
        <p:nvGrpSpPr>
          <p:cNvPr id="63" name="23 - Ομάδα"/>
          <p:cNvGrpSpPr/>
          <p:nvPr/>
        </p:nvGrpSpPr>
        <p:grpSpPr>
          <a:xfrm>
            <a:off x="8715404" y="3286124"/>
            <a:ext cx="134217" cy="142876"/>
            <a:chOff x="6286512" y="3000372"/>
            <a:chExt cx="214314" cy="142876"/>
          </a:xfrm>
        </p:grpSpPr>
        <p:cxnSp>
          <p:nvCxnSpPr>
            <p:cNvPr id="66" name="6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83 - Ελεύθερη σχεδίαση"/>
          <p:cNvSpPr/>
          <p:nvPr/>
        </p:nvSpPr>
        <p:spPr>
          <a:xfrm>
            <a:off x="568036" y="6068291"/>
            <a:ext cx="263237" cy="207818"/>
          </a:xfrm>
          <a:custGeom>
            <a:avLst/>
            <a:gdLst>
              <a:gd name="connsiteX0" fmla="*/ 0 w 263237"/>
              <a:gd name="connsiteY0" fmla="*/ 0 h 207818"/>
              <a:gd name="connsiteX1" fmla="*/ 263237 w 263237"/>
              <a:gd name="connsiteY1" fmla="*/ 0 h 207818"/>
              <a:gd name="connsiteX2" fmla="*/ 263237 w 263237"/>
              <a:gd name="connsiteY2" fmla="*/ 207818 h 207818"/>
              <a:gd name="connsiteX3" fmla="*/ 263237 w 263237"/>
              <a:gd name="connsiteY3" fmla="*/ 207818 h 2078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3237" h="207818">
                <a:moveTo>
                  <a:pt x="0" y="0"/>
                </a:moveTo>
                <a:lnTo>
                  <a:pt x="263237" y="0"/>
                </a:lnTo>
                <a:lnTo>
                  <a:pt x="263237" y="207818"/>
                </a:lnTo>
                <a:lnTo>
                  <a:pt x="263237" y="20781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17" grpId="0"/>
      <p:bldP spid="53" grpId="0" animBg="1"/>
      <p:bldP spid="6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1000100" y="1142984"/>
            <a:ext cx="707236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οξεία γωνία  </a:t>
            </a:r>
            <a:r>
              <a:rPr lang="el-GR" sz="2400" dirty="0" smtClean="0">
                <a:solidFill>
                  <a:srgbClr val="FF0000"/>
                </a:solidFill>
              </a:rPr>
              <a:t>Γ</a:t>
            </a:r>
            <a:r>
              <a:rPr lang="el-GR" sz="2400" dirty="0" smtClean="0"/>
              <a:t>  έχει </a:t>
            </a:r>
            <a:r>
              <a:rPr lang="el-GR" sz="2400" b="1" dirty="0" smtClean="0"/>
              <a:t>απέναντι κάθετη πλευρά </a:t>
            </a:r>
            <a:r>
              <a:rPr lang="el-GR" sz="2400" dirty="0" smtClean="0"/>
              <a:t>την πλευρά ΑΒ (ή γ)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6572264" y="1071546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5" name="54 - Ευθύγραμμο βέλος σύνδεσης"/>
          <p:cNvCxnSpPr/>
          <p:nvPr/>
        </p:nvCxnSpPr>
        <p:spPr>
          <a:xfrm flipV="1">
            <a:off x="928662" y="2571744"/>
            <a:ext cx="1785950" cy="500066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61 - TextBox"/>
          <p:cNvSpPr txBox="1"/>
          <p:nvPr/>
        </p:nvSpPr>
        <p:spPr>
          <a:xfrm>
            <a:off x="3143208" y="3286124"/>
            <a:ext cx="6000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η οξεία γωνία  </a:t>
            </a:r>
            <a:r>
              <a:rPr lang="el-GR" sz="2400" dirty="0" smtClean="0">
                <a:solidFill>
                  <a:srgbClr val="FF0000"/>
                </a:solidFill>
              </a:rPr>
              <a:t>Γ</a:t>
            </a:r>
            <a:r>
              <a:rPr lang="el-GR" sz="2400" dirty="0" smtClean="0"/>
              <a:t>  έχει </a:t>
            </a:r>
            <a:r>
              <a:rPr lang="el-GR" sz="2400" b="1" dirty="0" smtClean="0"/>
              <a:t>προσκείμενη κάθετη πλευρά </a:t>
            </a:r>
            <a:r>
              <a:rPr lang="el-GR" sz="2400" dirty="0" smtClean="0"/>
              <a:t>την πλευρά ΑΓ  (ή β)</a:t>
            </a:r>
            <a:endParaRPr lang="en-US" sz="2400" dirty="0"/>
          </a:p>
        </p:txBody>
      </p:sp>
      <p:grpSp>
        <p:nvGrpSpPr>
          <p:cNvPr id="3" name="23 - Ομάδα"/>
          <p:cNvGrpSpPr/>
          <p:nvPr/>
        </p:nvGrpSpPr>
        <p:grpSpPr>
          <a:xfrm>
            <a:off x="8715404" y="3286124"/>
            <a:ext cx="134217" cy="142876"/>
            <a:chOff x="6286512" y="3000372"/>
            <a:chExt cx="214314" cy="142876"/>
          </a:xfrm>
        </p:grpSpPr>
        <p:cxnSp>
          <p:nvCxnSpPr>
            <p:cNvPr id="66" name="6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23 - Ελεύθερη σχεδίαση"/>
          <p:cNvSpPr/>
          <p:nvPr/>
        </p:nvSpPr>
        <p:spPr>
          <a:xfrm>
            <a:off x="554182" y="3158836"/>
            <a:ext cx="277091" cy="512619"/>
          </a:xfrm>
          <a:custGeom>
            <a:avLst/>
            <a:gdLst>
              <a:gd name="connsiteX0" fmla="*/ 13854 w 277091"/>
              <a:gd name="connsiteY0" fmla="*/ 0 h 512619"/>
              <a:gd name="connsiteX1" fmla="*/ 0 w 277091"/>
              <a:gd name="connsiteY1" fmla="*/ 471055 h 512619"/>
              <a:gd name="connsiteX2" fmla="*/ 138545 w 277091"/>
              <a:gd name="connsiteY2" fmla="*/ 512619 h 512619"/>
              <a:gd name="connsiteX3" fmla="*/ 221673 w 277091"/>
              <a:gd name="connsiteY3" fmla="*/ 471055 h 512619"/>
              <a:gd name="connsiteX4" fmla="*/ 277091 w 277091"/>
              <a:gd name="connsiteY4" fmla="*/ 346364 h 512619"/>
              <a:gd name="connsiteX5" fmla="*/ 13854 w 277091"/>
              <a:gd name="connsiteY5" fmla="*/ 0 h 5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512619">
                <a:moveTo>
                  <a:pt x="13854" y="0"/>
                </a:moveTo>
                <a:lnTo>
                  <a:pt x="0" y="471055"/>
                </a:lnTo>
                <a:lnTo>
                  <a:pt x="138545" y="512619"/>
                </a:lnTo>
                <a:lnTo>
                  <a:pt x="221673" y="471055"/>
                </a:lnTo>
                <a:lnTo>
                  <a:pt x="277091" y="346364"/>
                </a:lnTo>
                <a:lnTo>
                  <a:pt x="13854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568036" y="6054436"/>
            <a:ext cx="207819" cy="235528"/>
          </a:xfrm>
          <a:custGeom>
            <a:avLst/>
            <a:gdLst>
              <a:gd name="connsiteX0" fmla="*/ 0 w 207819"/>
              <a:gd name="connsiteY0" fmla="*/ 0 h 235528"/>
              <a:gd name="connsiteX1" fmla="*/ 207819 w 207819"/>
              <a:gd name="connsiteY1" fmla="*/ 0 h 235528"/>
              <a:gd name="connsiteX2" fmla="*/ 207819 w 207819"/>
              <a:gd name="connsiteY2" fmla="*/ 235528 h 235528"/>
              <a:gd name="connsiteX3" fmla="*/ 207819 w 207819"/>
              <a:gd name="connsiteY3" fmla="*/ 221673 h 23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9" h="235528">
                <a:moveTo>
                  <a:pt x="0" y="0"/>
                </a:moveTo>
                <a:lnTo>
                  <a:pt x="207819" y="0"/>
                </a:lnTo>
                <a:lnTo>
                  <a:pt x="207819" y="235528"/>
                </a:lnTo>
                <a:lnTo>
                  <a:pt x="207819" y="22167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17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714612" y="1214422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357423" y="41752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571737" y="74626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357819" y="410384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4000497" y="3065313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2714613" y="2922437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3643307" y="3994007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grpSp>
        <p:nvGrpSpPr>
          <p:cNvPr id="3" name="23 - Ομάδα"/>
          <p:cNvGrpSpPr/>
          <p:nvPr/>
        </p:nvGrpSpPr>
        <p:grpSpPr>
          <a:xfrm>
            <a:off x="7286644" y="5072074"/>
            <a:ext cx="134217" cy="142876"/>
            <a:chOff x="6286512" y="3000372"/>
            <a:chExt cx="214314" cy="142876"/>
          </a:xfrm>
        </p:grpSpPr>
        <p:cxnSp>
          <p:nvCxnSpPr>
            <p:cNvPr id="66" name="6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23 - Ελεύθερη σχεδίαση"/>
          <p:cNvSpPr/>
          <p:nvPr/>
        </p:nvSpPr>
        <p:spPr>
          <a:xfrm>
            <a:off x="2697322" y="1230010"/>
            <a:ext cx="277091" cy="512619"/>
          </a:xfrm>
          <a:custGeom>
            <a:avLst/>
            <a:gdLst>
              <a:gd name="connsiteX0" fmla="*/ 13854 w 277091"/>
              <a:gd name="connsiteY0" fmla="*/ 0 h 512619"/>
              <a:gd name="connsiteX1" fmla="*/ 0 w 277091"/>
              <a:gd name="connsiteY1" fmla="*/ 471055 h 512619"/>
              <a:gd name="connsiteX2" fmla="*/ 138545 w 277091"/>
              <a:gd name="connsiteY2" fmla="*/ 512619 h 512619"/>
              <a:gd name="connsiteX3" fmla="*/ 221673 w 277091"/>
              <a:gd name="connsiteY3" fmla="*/ 471055 h 512619"/>
              <a:gd name="connsiteX4" fmla="*/ 277091 w 277091"/>
              <a:gd name="connsiteY4" fmla="*/ 346364 h 512619"/>
              <a:gd name="connsiteX5" fmla="*/ 13854 w 277091"/>
              <a:gd name="connsiteY5" fmla="*/ 0 h 5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512619">
                <a:moveTo>
                  <a:pt x="13854" y="0"/>
                </a:moveTo>
                <a:lnTo>
                  <a:pt x="0" y="471055"/>
                </a:lnTo>
                <a:lnTo>
                  <a:pt x="138545" y="512619"/>
                </a:lnTo>
                <a:lnTo>
                  <a:pt x="221673" y="471055"/>
                </a:lnTo>
                <a:lnTo>
                  <a:pt x="277091" y="346364"/>
                </a:lnTo>
                <a:lnTo>
                  <a:pt x="13854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2711176" y="4125610"/>
            <a:ext cx="207819" cy="235528"/>
          </a:xfrm>
          <a:custGeom>
            <a:avLst/>
            <a:gdLst>
              <a:gd name="connsiteX0" fmla="*/ 0 w 207819"/>
              <a:gd name="connsiteY0" fmla="*/ 0 h 235528"/>
              <a:gd name="connsiteX1" fmla="*/ 207819 w 207819"/>
              <a:gd name="connsiteY1" fmla="*/ 0 h 235528"/>
              <a:gd name="connsiteX2" fmla="*/ 207819 w 207819"/>
              <a:gd name="connsiteY2" fmla="*/ 235528 h 235528"/>
              <a:gd name="connsiteX3" fmla="*/ 207819 w 207819"/>
              <a:gd name="connsiteY3" fmla="*/ 221673 h 23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9" h="235528">
                <a:moveTo>
                  <a:pt x="0" y="0"/>
                </a:moveTo>
                <a:lnTo>
                  <a:pt x="207819" y="0"/>
                </a:lnTo>
                <a:lnTo>
                  <a:pt x="207819" y="235528"/>
                </a:lnTo>
                <a:lnTo>
                  <a:pt x="207819" y="22167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5400000">
            <a:off x="3516383" y="4659398"/>
            <a:ext cx="396724" cy="142877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14282" y="5072074"/>
            <a:ext cx="8929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/>
              <a:t>πλευρά</a:t>
            </a:r>
            <a:r>
              <a:rPr lang="el-GR" sz="2400" dirty="0" smtClean="0"/>
              <a:t> </a:t>
            </a:r>
            <a:r>
              <a:rPr lang="el-GR" sz="2400" b="1" dirty="0" smtClean="0"/>
              <a:t>ΑΒ</a:t>
            </a:r>
            <a:r>
              <a:rPr lang="el-GR" sz="2400" dirty="0" smtClean="0"/>
              <a:t>  είναι απέναντι κάθετη πλευρά της γωνίας Γ. </a:t>
            </a:r>
          </a:p>
          <a:p>
            <a:endParaRPr lang="el-GR" sz="2400" dirty="0" smtClean="0"/>
          </a:p>
          <a:p>
            <a:r>
              <a:rPr lang="el-GR" sz="2400" dirty="0" smtClean="0"/>
              <a:t>Επίσης η </a:t>
            </a:r>
            <a:r>
              <a:rPr lang="el-GR" sz="2400" b="1" dirty="0" smtClean="0"/>
              <a:t>πλευρά</a:t>
            </a:r>
            <a:r>
              <a:rPr lang="el-GR" sz="2400" dirty="0" smtClean="0"/>
              <a:t> </a:t>
            </a:r>
            <a:r>
              <a:rPr lang="el-GR" sz="2400" b="1" dirty="0" smtClean="0"/>
              <a:t>ΑΒ</a:t>
            </a:r>
            <a:r>
              <a:rPr lang="el-GR" sz="2400" dirty="0" smtClean="0"/>
              <a:t> είναι προσκείμενη κάθετη πλευρά της γωνίας Β</a:t>
            </a:r>
            <a:endParaRPr lang="en-US" sz="2400" dirty="0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4786314" y="4143380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2" name="23 - Ομάδα"/>
          <p:cNvGrpSpPr/>
          <p:nvPr/>
        </p:nvGrpSpPr>
        <p:grpSpPr>
          <a:xfrm>
            <a:off x="8643966" y="5786454"/>
            <a:ext cx="134217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3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6000759" y="1285860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5643570" y="424672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5857884" y="81769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8643966" y="417528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solidFill>
                  <a:srgbClr val="FF0000"/>
                </a:solidFill>
              </a:rPr>
              <a:t>Ορθογώνιο τρίγωνο</a:t>
            </a:r>
          </a:p>
        </p:txBody>
      </p:sp>
      <p:sp>
        <p:nvSpPr>
          <p:cNvPr id="13" name="12 - Ορθογώνιο"/>
          <p:cNvSpPr/>
          <p:nvPr/>
        </p:nvSpPr>
        <p:spPr>
          <a:xfrm>
            <a:off x="7286644" y="3136751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6000760" y="2993875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6929454" y="4065445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3428992" y="2571744"/>
            <a:ext cx="134217" cy="142876"/>
            <a:chOff x="6286512" y="3000372"/>
            <a:chExt cx="214314" cy="142876"/>
          </a:xfrm>
        </p:grpSpPr>
        <p:cxnSp>
          <p:nvCxnSpPr>
            <p:cNvPr id="66" name="6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23 - Ελεύθερη σχεδίαση"/>
          <p:cNvSpPr/>
          <p:nvPr/>
        </p:nvSpPr>
        <p:spPr>
          <a:xfrm>
            <a:off x="5983469" y="1301448"/>
            <a:ext cx="277091" cy="512619"/>
          </a:xfrm>
          <a:custGeom>
            <a:avLst/>
            <a:gdLst>
              <a:gd name="connsiteX0" fmla="*/ 13854 w 277091"/>
              <a:gd name="connsiteY0" fmla="*/ 0 h 512619"/>
              <a:gd name="connsiteX1" fmla="*/ 0 w 277091"/>
              <a:gd name="connsiteY1" fmla="*/ 471055 h 512619"/>
              <a:gd name="connsiteX2" fmla="*/ 138545 w 277091"/>
              <a:gd name="connsiteY2" fmla="*/ 512619 h 512619"/>
              <a:gd name="connsiteX3" fmla="*/ 221673 w 277091"/>
              <a:gd name="connsiteY3" fmla="*/ 471055 h 512619"/>
              <a:gd name="connsiteX4" fmla="*/ 277091 w 277091"/>
              <a:gd name="connsiteY4" fmla="*/ 346364 h 512619"/>
              <a:gd name="connsiteX5" fmla="*/ 13854 w 277091"/>
              <a:gd name="connsiteY5" fmla="*/ 0 h 5126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77091" h="512619">
                <a:moveTo>
                  <a:pt x="13854" y="0"/>
                </a:moveTo>
                <a:lnTo>
                  <a:pt x="0" y="471055"/>
                </a:lnTo>
                <a:lnTo>
                  <a:pt x="138545" y="512619"/>
                </a:lnTo>
                <a:lnTo>
                  <a:pt x="221673" y="471055"/>
                </a:lnTo>
                <a:lnTo>
                  <a:pt x="277091" y="346364"/>
                </a:lnTo>
                <a:lnTo>
                  <a:pt x="13854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5997323" y="4197048"/>
            <a:ext cx="207819" cy="235528"/>
          </a:xfrm>
          <a:custGeom>
            <a:avLst/>
            <a:gdLst>
              <a:gd name="connsiteX0" fmla="*/ 0 w 207819"/>
              <a:gd name="connsiteY0" fmla="*/ 0 h 235528"/>
              <a:gd name="connsiteX1" fmla="*/ 207819 w 207819"/>
              <a:gd name="connsiteY1" fmla="*/ 0 h 235528"/>
              <a:gd name="connsiteX2" fmla="*/ 207819 w 207819"/>
              <a:gd name="connsiteY2" fmla="*/ 235528 h 235528"/>
              <a:gd name="connsiteX3" fmla="*/ 207819 w 207819"/>
              <a:gd name="connsiteY3" fmla="*/ 221673 h 2355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7819" h="235528">
                <a:moveTo>
                  <a:pt x="0" y="0"/>
                </a:moveTo>
                <a:lnTo>
                  <a:pt x="207819" y="0"/>
                </a:lnTo>
                <a:lnTo>
                  <a:pt x="207819" y="235528"/>
                </a:lnTo>
                <a:lnTo>
                  <a:pt x="207819" y="22167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35 - Ευθύγραμμο βέλος σύνδεσης"/>
          <p:cNvCxnSpPr/>
          <p:nvPr/>
        </p:nvCxnSpPr>
        <p:spPr>
          <a:xfrm rot="10800000">
            <a:off x="4357686" y="2857496"/>
            <a:ext cx="1285884" cy="428628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0" y="2214554"/>
            <a:ext cx="39290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</a:t>
            </a:r>
            <a:r>
              <a:rPr lang="el-GR" sz="2400" b="1" dirty="0" smtClean="0"/>
              <a:t>πλευρά</a:t>
            </a:r>
            <a:r>
              <a:rPr lang="el-GR" sz="2400" dirty="0" smtClean="0"/>
              <a:t> </a:t>
            </a:r>
            <a:r>
              <a:rPr lang="el-GR" sz="2400" b="1" dirty="0" smtClean="0"/>
              <a:t>ΑΓ</a:t>
            </a:r>
            <a:r>
              <a:rPr lang="el-GR" sz="2400" dirty="0" smtClean="0"/>
              <a:t>  είναι απέναντι κάθετη πλευρά της γωνίας Β. </a:t>
            </a:r>
          </a:p>
          <a:p>
            <a:endParaRPr lang="el-GR" sz="2400" dirty="0" smtClean="0"/>
          </a:p>
          <a:p>
            <a:r>
              <a:rPr lang="el-GR" sz="2400" dirty="0" smtClean="0"/>
              <a:t>Επίσης η </a:t>
            </a:r>
            <a:r>
              <a:rPr lang="el-GR" sz="2400" b="1" dirty="0" smtClean="0"/>
              <a:t>πλευρά</a:t>
            </a:r>
            <a:r>
              <a:rPr lang="el-GR" sz="2400" dirty="0" smtClean="0"/>
              <a:t> </a:t>
            </a:r>
            <a:r>
              <a:rPr lang="el-GR" sz="2400" b="1" dirty="0" smtClean="0"/>
              <a:t>ΑΓ</a:t>
            </a:r>
            <a:r>
              <a:rPr lang="el-GR" sz="2400" dirty="0" smtClean="0"/>
              <a:t> είναι προσκείμενη κάθετη πλευρά της γωνίας Γ</a:t>
            </a:r>
            <a:endParaRPr lang="en-US" sz="2400" dirty="0"/>
          </a:p>
        </p:txBody>
      </p:sp>
      <p:sp>
        <p:nvSpPr>
          <p:cNvPr id="40" name="39 - Ελεύθερη σχεδίαση"/>
          <p:cNvSpPr/>
          <p:nvPr/>
        </p:nvSpPr>
        <p:spPr>
          <a:xfrm>
            <a:off x="8072461" y="4214818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23 - Ομάδα"/>
          <p:cNvGrpSpPr/>
          <p:nvPr/>
        </p:nvGrpSpPr>
        <p:grpSpPr>
          <a:xfrm>
            <a:off x="1500166" y="4000504"/>
            <a:ext cx="134217" cy="142876"/>
            <a:chOff x="6286512" y="3000372"/>
            <a:chExt cx="214314" cy="142876"/>
          </a:xfrm>
        </p:grpSpPr>
        <p:cxnSp>
          <p:nvCxnSpPr>
            <p:cNvPr id="43" name="42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6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00034" y="4857760"/>
            <a:ext cx="72866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δύο ημιευθείες  Ο</a:t>
            </a:r>
            <a:r>
              <a:rPr lang="en-US" sz="2400" dirty="0" smtClean="0"/>
              <a:t>x</a:t>
            </a:r>
            <a:r>
              <a:rPr lang="el-GR" sz="2400" dirty="0" smtClean="0"/>
              <a:t>   και Ο</a:t>
            </a:r>
            <a:r>
              <a:rPr lang="en-US" sz="2400" dirty="0" smtClean="0"/>
              <a:t>y….. </a:t>
            </a:r>
            <a:r>
              <a:rPr lang="el-GR" sz="2400" dirty="0" smtClean="0"/>
              <a:t>σχηματίζουν γωνία με κορυφή Ο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Ημίτονο   (</a:t>
            </a:r>
            <a:r>
              <a:rPr lang="el-GR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</a:t>
            </a:r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  οξείας γωνίας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8715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</a:t>
            </a:r>
            <a:r>
              <a:rPr lang="el-GR" sz="2400" b="1" dirty="0" smtClean="0"/>
              <a:t>οποιαδήποτε γωνία </a:t>
            </a:r>
            <a:r>
              <a:rPr lang="el-GR" sz="2400" dirty="0" smtClean="0"/>
              <a:t>…αντιστοιχεί ένας αριθμός που λέγεται </a:t>
            </a:r>
            <a:r>
              <a:rPr lang="el-GR" sz="2400" b="1" dirty="0" smtClean="0"/>
              <a:t>ημίτονο αυτής της γωνίας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500166" y="2643182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 η γωνία  θ  έχει ημίτονο το    </a:t>
            </a:r>
            <a:r>
              <a:rPr lang="el-GR" sz="2400" b="1" dirty="0" err="1" smtClean="0"/>
              <a:t>ημθ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1000100" y="4572008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 η γωνία  Γ έχει ημίτονο</a:t>
            </a:r>
          </a:p>
          <a:p>
            <a:endParaRPr lang="el-GR" sz="2400" dirty="0" smtClean="0"/>
          </a:p>
          <a:p>
            <a:r>
              <a:rPr lang="el-GR" sz="2400" dirty="0" smtClean="0"/>
              <a:t> το    </a:t>
            </a:r>
            <a:r>
              <a:rPr lang="el-GR" sz="2400" b="1" dirty="0" err="1" smtClean="0"/>
              <a:t>ημ</a:t>
            </a:r>
            <a:r>
              <a:rPr lang="el-GR" sz="2400" b="1" dirty="0" smtClean="0"/>
              <a:t> Γ</a:t>
            </a:r>
            <a:endParaRPr lang="en-US" sz="2400" b="1" dirty="0"/>
          </a:p>
        </p:txBody>
      </p:sp>
      <p:grpSp>
        <p:nvGrpSpPr>
          <p:cNvPr id="22" name="21 - Ομάδα"/>
          <p:cNvGrpSpPr/>
          <p:nvPr/>
        </p:nvGrpSpPr>
        <p:grpSpPr>
          <a:xfrm>
            <a:off x="3786182" y="4500570"/>
            <a:ext cx="214314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21 - Ομάδα"/>
          <p:cNvGrpSpPr/>
          <p:nvPr/>
        </p:nvGrpSpPr>
        <p:grpSpPr>
          <a:xfrm>
            <a:off x="2071670" y="5286388"/>
            <a:ext cx="214314" cy="142876"/>
            <a:chOff x="6286512" y="3000372"/>
            <a:chExt cx="214314" cy="142876"/>
          </a:xfrm>
        </p:grpSpPr>
        <p:cxnSp>
          <p:nvCxnSpPr>
            <p:cNvPr id="28" name="2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TextBox"/>
          <p:cNvSpPr txBox="1"/>
          <p:nvPr/>
        </p:nvSpPr>
        <p:spPr>
          <a:xfrm>
            <a:off x="571472" y="164305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/>
              <a:t>ημθ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500694" y="150017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/>
              <a:t>ημΓ</a:t>
            </a:r>
            <a:endParaRPr lang="en-US" sz="2400" b="1" dirty="0"/>
          </a:p>
        </p:txBody>
      </p:sp>
      <p:grpSp>
        <p:nvGrpSpPr>
          <p:cNvPr id="2" name="21 - Ομάδα"/>
          <p:cNvGrpSpPr/>
          <p:nvPr/>
        </p:nvGrpSpPr>
        <p:grpSpPr>
          <a:xfrm>
            <a:off x="5929322" y="1428736"/>
            <a:ext cx="214314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Επεξήγηση με σύννεφο"/>
          <p:cNvSpPr/>
          <p:nvPr/>
        </p:nvSpPr>
        <p:spPr>
          <a:xfrm>
            <a:off x="500034" y="1357298"/>
            <a:ext cx="1214446" cy="1143008"/>
          </a:xfrm>
          <a:prstGeom prst="cloudCallout">
            <a:avLst>
              <a:gd name="adj1" fmla="val -6102"/>
              <a:gd name="adj2" fmla="val 16336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42910" y="4071942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ημίτονο της γωνίας θ</a:t>
            </a:r>
            <a:endParaRPr lang="en-US" dirty="0"/>
          </a:p>
        </p:txBody>
      </p:sp>
      <p:sp>
        <p:nvSpPr>
          <p:cNvPr id="15" name="14 - Επεξήγηση με σύννεφο"/>
          <p:cNvSpPr/>
          <p:nvPr/>
        </p:nvSpPr>
        <p:spPr>
          <a:xfrm>
            <a:off x="5286380" y="1142984"/>
            <a:ext cx="1214446" cy="1143008"/>
          </a:xfrm>
          <a:prstGeom prst="cloudCallout">
            <a:avLst>
              <a:gd name="adj1" fmla="val 57734"/>
              <a:gd name="adj2" fmla="val 1842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4643438" y="4071942"/>
            <a:ext cx="450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    ημίτονο    της   γωνίας Γ</a:t>
            </a:r>
            <a:endParaRPr lang="en-US" dirty="0"/>
          </a:p>
        </p:txBody>
      </p:sp>
      <p:grpSp>
        <p:nvGrpSpPr>
          <p:cNvPr id="20" name="19 - Ομάδα"/>
          <p:cNvGrpSpPr/>
          <p:nvPr/>
        </p:nvGrpSpPr>
        <p:grpSpPr>
          <a:xfrm>
            <a:off x="8001024" y="4000504"/>
            <a:ext cx="214314" cy="142876"/>
            <a:chOff x="6286512" y="3000372"/>
            <a:chExt cx="214314" cy="142876"/>
          </a:xfrm>
        </p:grpSpPr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22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Ημίτονο   (</a:t>
            </a:r>
            <a:r>
              <a:rPr lang="el-GR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</a:t>
            </a:r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  οξείας γωνίας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TextBox"/>
          <p:cNvSpPr txBox="1"/>
          <p:nvPr/>
        </p:nvSpPr>
        <p:spPr>
          <a:xfrm>
            <a:off x="571472" y="164305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ημ50</a:t>
            </a:r>
            <a:r>
              <a:rPr lang="el-GR" sz="2400" b="1" baseline="30000" dirty="0" smtClean="0"/>
              <a:t>ο</a:t>
            </a:r>
            <a:endParaRPr lang="en-US" sz="2400" b="1" baseline="30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500694" y="150017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ημ35</a:t>
            </a:r>
            <a:r>
              <a:rPr lang="el-GR" sz="2400" b="1" baseline="30000" dirty="0" smtClean="0"/>
              <a:t>ο</a:t>
            </a:r>
            <a:endParaRPr lang="en-US" sz="2400" b="1" dirty="0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500034" y="1357298"/>
            <a:ext cx="1214446" cy="1143008"/>
          </a:xfrm>
          <a:prstGeom prst="cloudCallout">
            <a:avLst>
              <a:gd name="adj1" fmla="val -6102"/>
              <a:gd name="adj2" fmla="val 16336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42910" y="4071942"/>
            <a:ext cx="20717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ημίτονο  γωνίας 50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5" name="14 - Επεξήγηση με σύννεφο"/>
          <p:cNvSpPr/>
          <p:nvPr/>
        </p:nvSpPr>
        <p:spPr>
          <a:xfrm>
            <a:off x="5286380" y="1142984"/>
            <a:ext cx="1214446" cy="1143008"/>
          </a:xfrm>
          <a:prstGeom prst="cloudCallout">
            <a:avLst>
              <a:gd name="adj1" fmla="val 57734"/>
              <a:gd name="adj2" fmla="val 1842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5143504" y="4000504"/>
            <a:ext cx="450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ημίτονο των 35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9" name="8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Ημίτονο   (</a:t>
            </a:r>
            <a:r>
              <a:rPr lang="el-GR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</a:t>
            </a:r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  οξείας γωνίας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78579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το ημίτονο μιας οξείας γωνίας Β  θα είναι:</a:t>
            </a:r>
            <a:endParaRPr lang="en-US" sz="2400" dirty="0"/>
          </a:p>
        </p:txBody>
      </p:sp>
      <p:grpSp>
        <p:nvGrpSpPr>
          <p:cNvPr id="24" name="23 - Ομάδα"/>
          <p:cNvGrpSpPr/>
          <p:nvPr/>
        </p:nvGrpSpPr>
        <p:grpSpPr>
          <a:xfrm>
            <a:off x="7929586" y="785794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TextBox"/>
          <p:cNvSpPr txBox="1"/>
          <p:nvPr/>
        </p:nvSpPr>
        <p:spPr>
          <a:xfrm>
            <a:off x="200023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Β  =</a:t>
            </a:r>
            <a:endParaRPr lang="en-US" sz="24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286116" y="3000372"/>
            <a:ext cx="435771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428992" y="2571744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Απέναντι κάθετη πλευρά της γωνίας  Β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307181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υποτείνουσα πλευρά</a:t>
            </a:r>
            <a:endParaRPr lang="en-US" dirty="0"/>
          </a:p>
        </p:txBody>
      </p:sp>
      <p:grpSp>
        <p:nvGrpSpPr>
          <p:cNvPr id="39" name="38 - Ομάδα"/>
          <p:cNvGrpSpPr/>
          <p:nvPr/>
        </p:nvGrpSpPr>
        <p:grpSpPr>
          <a:xfrm>
            <a:off x="7000892" y="2500306"/>
            <a:ext cx="214314" cy="142876"/>
            <a:chOff x="6286512" y="3000372"/>
            <a:chExt cx="214314" cy="142876"/>
          </a:xfrm>
        </p:grpSpPr>
        <p:cxnSp>
          <p:nvCxnSpPr>
            <p:cNvPr id="41" name="4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45 - TextBox"/>
          <p:cNvSpPr txBox="1"/>
          <p:nvPr/>
        </p:nvSpPr>
        <p:spPr>
          <a:xfrm>
            <a:off x="3857620" y="450057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Β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072066" y="471488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214942" y="42862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5143504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57" name="56 - Ομάδα"/>
          <p:cNvGrpSpPr/>
          <p:nvPr/>
        </p:nvGrpSpPr>
        <p:grpSpPr>
          <a:xfrm>
            <a:off x="2428860" y="2786058"/>
            <a:ext cx="214314" cy="142876"/>
            <a:chOff x="6286512" y="3000372"/>
            <a:chExt cx="214314" cy="142876"/>
          </a:xfrm>
        </p:grpSpPr>
        <p:cxnSp>
          <p:nvCxnSpPr>
            <p:cNvPr id="58" name="5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3" name="62 - Ομάδα"/>
          <p:cNvGrpSpPr/>
          <p:nvPr/>
        </p:nvGrpSpPr>
        <p:grpSpPr>
          <a:xfrm>
            <a:off x="4286248" y="4500570"/>
            <a:ext cx="214314" cy="142876"/>
            <a:chOff x="6286512" y="3000372"/>
            <a:chExt cx="214314" cy="142876"/>
          </a:xfrm>
        </p:grpSpPr>
        <p:cxnSp>
          <p:nvCxnSpPr>
            <p:cNvPr id="64" name="6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- TextBox"/>
          <p:cNvSpPr txBox="1"/>
          <p:nvPr/>
        </p:nvSpPr>
        <p:spPr>
          <a:xfrm>
            <a:off x="4929190" y="578645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Β  =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6072198" y="598862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6215074" y="55599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70" name="69 - TextBox"/>
          <p:cNvSpPr txBox="1"/>
          <p:nvPr/>
        </p:nvSpPr>
        <p:spPr>
          <a:xfrm>
            <a:off x="6215074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grpSp>
        <p:nvGrpSpPr>
          <p:cNvPr id="71" name="70 - Ομάδα"/>
          <p:cNvGrpSpPr/>
          <p:nvPr/>
        </p:nvGrpSpPr>
        <p:grpSpPr>
          <a:xfrm>
            <a:off x="5357818" y="5786454"/>
            <a:ext cx="214314" cy="142876"/>
            <a:chOff x="6286512" y="3000372"/>
            <a:chExt cx="214314" cy="142876"/>
          </a:xfrm>
        </p:grpSpPr>
        <p:cxnSp>
          <p:nvCxnSpPr>
            <p:cNvPr id="72" name="7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73 - TextBox"/>
          <p:cNvSpPr txBox="1"/>
          <p:nvPr/>
        </p:nvSpPr>
        <p:spPr>
          <a:xfrm>
            <a:off x="2928926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4143372" y="54292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3" name="52 - Ελεύθερη σχεδίαση"/>
          <p:cNvSpPr/>
          <p:nvPr/>
        </p:nvSpPr>
        <p:spPr>
          <a:xfrm>
            <a:off x="2643174" y="6072206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rot="16200000" flipV="1">
            <a:off x="1678761" y="4393413"/>
            <a:ext cx="2500330" cy="714380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Ημίτονο   (</a:t>
            </a:r>
            <a:r>
              <a:rPr lang="el-GR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</a:t>
            </a:r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  οξείας γωνίας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28" grpId="0"/>
      <p:bldP spid="37" grpId="0"/>
      <p:bldP spid="38" grpId="0"/>
      <p:bldP spid="46" grpId="0"/>
      <p:bldP spid="48" grpId="0"/>
      <p:bldP spid="49" grpId="0"/>
      <p:bldP spid="67" grpId="0"/>
      <p:bldP spid="69" grpId="0"/>
      <p:bldP spid="70" grpId="0"/>
      <p:bldP spid="74" grpId="0"/>
      <p:bldP spid="75" grpId="0"/>
      <p:bldP spid="5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7858148" y="785794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TextBox"/>
          <p:cNvSpPr txBox="1"/>
          <p:nvPr/>
        </p:nvSpPr>
        <p:spPr>
          <a:xfrm>
            <a:off x="200023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Γ  =</a:t>
            </a:r>
            <a:endParaRPr lang="en-US" sz="24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286116" y="3000372"/>
            <a:ext cx="435771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428992" y="2571744"/>
            <a:ext cx="4000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Απέναντι κάθετη πλευρά της γωνίας  Γ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307181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Υποτείνουσα πλευρά</a:t>
            </a:r>
            <a:endParaRPr lang="en-US" dirty="0"/>
          </a:p>
        </p:txBody>
      </p:sp>
      <p:grpSp>
        <p:nvGrpSpPr>
          <p:cNvPr id="3" name="38 - Ομάδα"/>
          <p:cNvGrpSpPr/>
          <p:nvPr/>
        </p:nvGrpSpPr>
        <p:grpSpPr>
          <a:xfrm>
            <a:off x="7000892" y="2500306"/>
            <a:ext cx="214314" cy="142876"/>
            <a:chOff x="6286512" y="3000372"/>
            <a:chExt cx="214314" cy="142876"/>
          </a:xfrm>
        </p:grpSpPr>
        <p:cxnSp>
          <p:nvCxnSpPr>
            <p:cNvPr id="41" name="4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45 - TextBox"/>
          <p:cNvSpPr txBox="1"/>
          <p:nvPr/>
        </p:nvSpPr>
        <p:spPr>
          <a:xfrm>
            <a:off x="3857620" y="450057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Γ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072066" y="471488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214942" y="42862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5143504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5" name="56 - Ομάδα"/>
          <p:cNvGrpSpPr/>
          <p:nvPr/>
        </p:nvGrpSpPr>
        <p:grpSpPr>
          <a:xfrm>
            <a:off x="2500298" y="2786058"/>
            <a:ext cx="214314" cy="142876"/>
            <a:chOff x="6286512" y="3000372"/>
            <a:chExt cx="214314" cy="142876"/>
          </a:xfrm>
        </p:grpSpPr>
        <p:cxnSp>
          <p:nvCxnSpPr>
            <p:cNvPr id="58" name="5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62 - Ομάδα"/>
          <p:cNvGrpSpPr/>
          <p:nvPr/>
        </p:nvGrpSpPr>
        <p:grpSpPr>
          <a:xfrm>
            <a:off x="4286248" y="4500570"/>
            <a:ext cx="214314" cy="142876"/>
            <a:chOff x="6286512" y="3000372"/>
            <a:chExt cx="214314" cy="142876"/>
          </a:xfrm>
        </p:grpSpPr>
        <p:cxnSp>
          <p:nvCxnSpPr>
            <p:cNvPr id="64" name="6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- TextBox"/>
          <p:cNvSpPr txBox="1"/>
          <p:nvPr/>
        </p:nvSpPr>
        <p:spPr>
          <a:xfrm>
            <a:off x="4929190" y="578645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Γ  =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6072198" y="598862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6215074" y="55599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70" name="69 - TextBox"/>
          <p:cNvSpPr txBox="1"/>
          <p:nvPr/>
        </p:nvSpPr>
        <p:spPr>
          <a:xfrm>
            <a:off x="6215074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grpSp>
        <p:nvGrpSpPr>
          <p:cNvPr id="7" name="70 - Ομάδα"/>
          <p:cNvGrpSpPr/>
          <p:nvPr/>
        </p:nvGrpSpPr>
        <p:grpSpPr>
          <a:xfrm>
            <a:off x="5357818" y="5786454"/>
            <a:ext cx="214314" cy="142876"/>
            <a:chOff x="6286512" y="3000372"/>
            <a:chExt cx="214314" cy="142876"/>
          </a:xfrm>
        </p:grpSpPr>
        <p:cxnSp>
          <p:nvCxnSpPr>
            <p:cNvPr id="72" name="7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73 - TextBox"/>
          <p:cNvSpPr txBox="1"/>
          <p:nvPr/>
        </p:nvSpPr>
        <p:spPr>
          <a:xfrm>
            <a:off x="2928926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4143372" y="54292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cxnSp>
        <p:nvCxnSpPr>
          <p:cNvPr id="55" name="54 - Ευθύγραμμο βέλος σύνδεσης"/>
          <p:cNvCxnSpPr>
            <a:endCxn id="28" idx="1"/>
          </p:cNvCxnSpPr>
          <p:nvPr/>
        </p:nvCxnSpPr>
        <p:spPr>
          <a:xfrm flipV="1">
            <a:off x="1071538" y="3016891"/>
            <a:ext cx="928694" cy="269233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554182" y="3158836"/>
            <a:ext cx="318654" cy="545514"/>
          </a:xfrm>
          <a:custGeom>
            <a:avLst/>
            <a:gdLst>
              <a:gd name="connsiteX0" fmla="*/ 0 w 318654"/>
              <a:gd name="connsiteY0" fmla="*/ 0 h 545514"/>
              <a:gd name="connsiteX1" fmla="*/ 27709 w 318654"/>
              <a:gd name="connsiteY1" fmla="*/ 443346 h 545514"/>
              <a:gd name="connsiteX2" fmla="*/ 152400 w 318654"/>
              <a:gd name="connsiteY2" fmla="*/ 512619 h 545514"/>
              <a:gd name="connsiteX3" fmla="*/ 152400 w 318654"/>
              <a:gd name="connsiteY3" fmla="*/ 512619 h 545514"/>
              <a:gd name="connsiteX4" fmla="*/ 304800 w 318654"/>
              <a:gd name="connsiteY4" fmla="*/ 387928 h 545514"/>
              <a:gd name="connsiteX5" fmla="*/ 318654 w 318654"/>
              <a:gd name="connsiteY5" fmla="*/ 360219 h 545514"/>
              <a:gd name="connsiteX6" fmla="*/ 0 w 318654"/>
              <a:gd name="connsiteY6" fmla="*/ 0 h 54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8654" h="545514">
                <a:moveTo>
                  <a:pt x="0" y="0"/>
                </a:moveTo>
                <a:lnTo>
                  <a:pt x="27709" y="443346"/>
                </a:lnTo>
                <a:cubicBezTo>
                  <a:pt x="132531" y="533193"/>
                  <a:pt x="86608" y="545514"/>
                  <a:pt x="152400" y="512619"/>
                </a:cubicBezTo>
                <a:lnTo>
                  <a:pt x="152400" y="512619"/>
                </a:lnTo>
                <a:cubicBezTo>
                  <a:pt x="287402" y="407618"/>
                  <a:pt x="239858" y="452870"/>
                  <a:pt x="304800" y="387928"/>
                </a:cubicBezTo>
                <a:lnTo>
                  <a:pt x="318654" y="360219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50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Ημίτονο   (</a:t>
            </a:r>
            <a:r>
              <a:rPr lang="el-GR" sz="32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</a:t>
            </a:r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   οξείας γωνίας</a:t>
            </a:r>
          </a:p>
        </p:txBody>
      </p:sp>
      <p:sp>
        <p:nvSpPr>
          <p:cNvPr id="52" name="51 - TextBox"/>
          <p:cNvSpPr txBox="1"/>
          <p:nvPr/>
        </p:nvSpPr>
        <p:spPr>
          <a:xfrm>
            <a:off x="357158" y="785794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το ημίτονο μιας οξείας γωνίας Γ  θα είναι:</a:t>
            </a:r>
            <a:endParaRPr lang="en-US" sz="2400" dirty="0"/>
          </a:p>
        </p:txBody>
      </p:sp>
      <p:sp>
        <p:nvSpPr>
          <p:cNvPr id="53" name="52 - TextBox"/>
          <p:cNvSpPr txBox="1"/>
          <p:nvPr/>
        </p:nvSpPr>
        <p:spPr>
          <a:xfrm>
            <a:off x="0" y="1428736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Το </a:t>
            </a:r>
            <a:r>
              <a:rPr lang="el-GR" b="1" dirty="0" smtClean="0"/>
              <a:t>ημίτονο</a:t>
            </a:r>
            <a:r>
              <a:rPr lang="el-GR" dirty="0" smtClean="0"/>
              <a:t> μιας οποιαδήποτε οξείας γωνίας μπορεί να πάρει τιμές από   μηδέν   έως   1.</a:t>
            </a:r>
          </a:p>
          <a:p>
            <a:endParaRPr lang="el-GR" dirty="0" smtClean="0"/>
          </a:p>
          <a:p>
            <a:r>
              <a:rPr lang="el-GR" dirty="0" smtClean="0"/>
              <a:t>Παράδειγμα :   είναι </a:t>
            </a:r>
            <a:r>
              <a:rPr lang="el-GR" b="1" dirty="0" smtClean="0"/>
              <a:t>λάθος</a:t>
            </a:r>
            <a:r>
              <a:rPr lang="el-GR" dirty="0" smtClean="0"/>
              <a:t> το </a:t>
            </a:r>
            <a:r>
              <a:rPr lang="el-GR" dirty="0" err="1" smtClean="0"/>
              <a:t>ημω</a:t>
            </a:r>
            <a:r>
              <a:rPr lang="el-GR" dirty="0" smtClean="0"/>
              <a:t>  = 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28" grpId="0"/>
      <p:bldP spid="37" grpId="0"/>
      <p:bldP spid="38" grpId="0"/>
      <p:bldP spid="46" grpId="0"/>
      <p:bldP spid="48" grpId="0"/>
      <p:bldP spid="49" grpId="0"/>
      <p:bldP spid="67" grpId="0"/>
      <p:bldP spid="69" grpId="0"/>
      <p:bldP spid="70" grpId="0"/>
      <p:bldP spid="74" grpId="0"/>
      <p:bldP spid="7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33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Συνημίτονο (συν)   οξείας γωνίας</a:t>
            </a:r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8715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Σε </a:t>
            </a:r>
            <a:r>
              <a:rPr lang="el-GR" sz="2400" b="1" dirty="0" smtClean="0"/>
              <a:t>οποιαδήποτε γωνία </a:t>
            </a:r>
            <a:r>
              <a:rPr lang="el-GR" sz="2400" dirty="0" smtClean="0"/>
              <a:t>…αντιστοιχεί ένας αριθμός που λέγεται συν</a:t>
            </a:r>
            <a:r>
              <a:rPr lang="el-GR" sz="2400" b="1" dirty="0" smtClean="0"/>
              <a:t>ημίτονο αυτής της γωνίας</a:t>
            </a:r>
            <a:endParaRPr lang="en-US" sz="2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500166" y="2643182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 η γωνία  θ  έχει συνημίτονο το    </a:t>
            </a:r>
            <a:r>
              <a:rPr lang="el-GR" sz="2400" b="1" dirty="0" err="1" smtClean="0"/>
              <a:t>συνθ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1000100" y="4572008"/>
            <a:ext cx="5357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Παράδειγμα</a:t>
            </a:r>
            <a:r>
              <a:rPr lang="el-GR" sz="2400" dirty="0" smtClean="0"/>
              <a:t> η γωνία  Γ έχει συνημίτονο</a:t>
            </a:r>
          </a:p>
          <a:p>
            <a:endParaRPr lang="el-GR" sz="2400" dirty="0" smtClean="0"/>
          </a:p>
          <a:p>
            <a:r>
              <a:rPr lang="el-GR" sz="2400" dirty="0" smtClean="0"/>
              <a:t> το    </a:t>
            </a:r>
            <a:r>
              <a:rPr lang="el-GR" sz="2400" b="1" dirty="0" smtClean="0"/>
              <a:t>συν Γ</a:t>
            </a:r>
            <a:endParaRPr lang="en-US" sz="2400" b="1" dirty="0"/>
          </a:p>
        </p:txBody>
      </p:sp>
      <p:grpSp>
        <p:nvGrpSpPr>
          <p:cNvPr id="2" name="21 - Ομάδα"/>
          <p:cNvGrpSpPr/>
          <p:nvPr/>
        </p:nvGrpSpPr>
        <p:grpSpPr>
          <a:xfrm>
            <a:off x="3786182" y="4500570"/>
            <a:ext cx="214314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21 - Ομάδα"/>
          <p:cNvGrpSpPr/>
          <p:nvPr/>
        </p:nvGrpSpPr>
        <p:grpSpPr>
          <a:xfrm>
            <a:off x="2214546" y="5286388"/>
            <a:ext cx="214314" cy="142876"/>
            <a:chOff x="6286512" y="3000372"/>
            <a:chExt cx="214314" cy="142876"/>
          </a:xfrm>
        </p:grpSpPr>
        <p:cxnSp>
          <p:nvCxnSpPr>
            <p:cNvPr id="28" name="2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TextBox"/>
          <p:cNvSpPr txBox="1"/>
          <p:nvPr/>
        </p:nvSpPr>
        <p:spPr>
          <a:xfrm>
            <a:off x="571472" y="1643050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/>
              <a:t>συνθ</a:t>
            </a:r>
            <a:endParaRPr lang="en-US" sz="2400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500694" y="150017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err="1" smtClean="0"/>
              <a:t>συνΓ</a:t>
            </a:r>
            <a:endParaRPr lang="en-US" sz="2400" b="1" dirty="0"/>
          </a:p>
        </p:txBody>
      </p:sp>
      <p:grpSp>
        <p:nvGrpSpPr>
          <p:cNvPr id="2" name="21 - Ομάδα"/>
          <p:cNvGrpSpPr/>
          <p:nvPr/>
        </p:nvGrpSpPr>
        <p:grpSpPr>
          <a:xfrm>
            <a:off x="6072198" y="1500174"/>
            <a:ext cx="214314" cy="142876"/>
            <a:chOff x="6286512" y="3000372"/>
            <a:chExt cx="214314" cy="142876"/>
          </a:xfrm>
        </p:grpSpPr>
        <p:cxnSp>
          <p:nvCxnSpPr>
            <p:cNvPr id="24" name="2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12 - Επεξήγηση με σύννεφο"/>
          <p:cNvSpPr/>
          <p:nvPr/>
        </p:nvSpPr>
        <p:spPr>
          <a:xfrm>
            <a:off x="500034" y="1357298"/>
            <a:ext cx="1214446" cy="1143008"/>
          </a:xfrm>
          <a:prstGeom prst="cloudCallout">
            <a:avLst>
              <a:gd name="adj1" fmla="val -6102"/>
              <a:gd name="adj2" fmla="val 16336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42910" y="4071942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συνημίτονο της γωνίας θ</a:t>
            </a:r>
            <a:endParaRPr lang="en-US" dirty="0"/>
          </a:p>
        </p:txBody>
      </p:sp>
      <p:sp>
        <p:nvSpPr>
          <p:cNvPr id="15" name="14 - Επεξήγηση με σύννεφο"/>
          <p:cNvSpPr/>
          <p:nvPr/>
        </p:nvSpPr>
        <p:spPr>
          <a:xfrm>
            <a:off x="5286380" y="1142984"/>
            <a:ext cx="1214446" cy="1143008"/>
          </a:xfrm>
          <a:prstGeom prst="cloudCallout">
            <a:avLst>
              <a:gd name="adj1" fmla="val 57734"/>
              <a:gd name="adj2" fmla="val 1842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4643438" y="4071942"/>
            <a:ext cx="450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    συνημίτονο    της   γωνίας Γ</a:t>
            </a:r>
            <a:endParaRPr lang="en-US" dirty="0"/>
          </a:p>
        </p:txBody>
      </p:sp>
      <p:grpSp>
        <p:nvGrpSpPr>
          <p:cNvPr id="3" name="19 - Ομάδα"/>
          <p:cNvGrpSpPr/>
          <p:nvPr/>
        </p:nvGrpSpPr>
        <p:grpSpPr>
          <a:xfrm>
            <a:off x="8001024" y="4000504"/>
            <a:ext cx="214314" cy="142876"/>
            <a:chOff x="6286512" y="3000372"/>
            <a:chExt cx="214314" cy="142876"/>
          </a:xfrm>
        </p:grpSpPr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16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Συνημίτονο (συν)   οξείας γωνίας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- TextBox"/>
          <p:cNvSpPr txBox="1"/>
          <p:nvPr/>
        </p:nvSpPr>
        <p:spPr>
          <a:xfrm>
            <a:off x="571472" y="164305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συν50</a:t>
            </a:r>
            <a:r>
              <a:rPr lang="el-GR" sz="2400" b="1" baseline="30000" dirty="0" smtClean="0"/>
              <a:t>ο</a:t>
            </a:r>
            <a:endParaRPr lang="en-US" sz="2400" b="1" baseline="30000" dirty="0"/>
          </a:p>
        </p:txBody>
      </p:sp>
      <p:sp>
        <p:nvSpPr>
          <p:cNvPr id="19" name="18 - TextBox"/>
          <p:cNvSpPr txBox="1"/>
          <p:nvPr/>
        </p:nvSpPr>
        <p:spPr>
          <a:xfrm>
            <a:off x="5286380" y="1500174"/>
            <a:ext cx="12858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συν35</a:t>
            </a:r>
            <a:r>
              <a:rPr lang="el-GR" sz="2400" b="1" baseline="30000" dirty="0" smtClean="0"/>
              <a:t>ο</a:t>
            </a:r>
            <a:endParaRPr lang="en-US" sz="2400" b="1" dirty="0"/>
          </a:p>
        </p:txBody>
      </p:sp>
      <p:sp>
        <p:nvSpPr>
          <p:cNvPr id="13" name="12 - Επεξήγηση με σύννεφο"/>
          <p:cNvSpPr/>
          <p:nvPr/>
        </p:nvSpPr>
        <p:spPr>
          <a:xfrm>
            <a:off x="500034" y="1357298"/>
            <a:ext cx="1214446" cy="1143008"/>
          </a:xfrm>
          <a:prstGeom prst="cloudCallout">
            <a:avLst>
              <a:gd name="adj1" fmla="val -6102"/>
              <a:gd name="adj2" fmla="val 16336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13 - TextBox"/>
          <p:cNvSpPr txBox="1"/>
          <p:nvPr/>
        </p:nvSpPr>
        <p:spPr>
          <a:xfrm>
            <a:off x="642910" y="4071942"/>
            <a:ext cx="207170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συνημίτονο  γωνίας 50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5" name="14 - Επεξήγηση με σύννεφο"/>
          <p:cNvSpPr/>
          <p:nvPr/>
        </p:nvSpPr>
        <p:spPr>
          <a:xfrm>
            <a:off x="5286380" y="1142984"/>
            <a:ext cx="1214446" cy="1143008"/>
          </a:xfrm>
          <a:prstGeom prst="cloudCallout">
            <a:avLst>
              <a:gd name="adj1" fmla="val 57734"/>
              <a:gd name="adj2" fmla="val 184239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TextBox"/>
          <p:cNvSpPr txBox="1"/>
          <p:nvPr/>
        </p:nvSpPr>
        <p:spPr>
          <a:xfrm>
            <a:off x="5143504" y="4000504"/>
            <a:ext cx="4500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Διαβάζετε συνημίτονο των 35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0" name="9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Συνημίτονο (συν)   οξείας γωνίας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5" grpId="0" animBg="1"/>
      <p:bldP spid="16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857232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το συνημίτονο μιας οξείας γωνίας Β  θα είναι: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8358214" y="785794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TextBox"/>
          <p:cNvSpPr txBox="1"/>
          <p:nvPr/>
        </p:nvSpPr>
        <p:spPr>
          <a:xfrm>
            <a:off x="1857356" y="2786058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Β  =</a:t>
            </a:r>
            <a:endParaRPr lang="en-US" sz="24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286116" y="3000372"/>
            <a:ext cx="464347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428992" y="2571744"/>
            <a:ext cx="4500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Προσκείμενη κάθετη πλευρά της γωνίας  Β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3071810"/>
            <a:ext cx="2643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υποτείνουσα πλευρά</a:t>
            </a:r>
            <a:endParaRPr lang="en-US" dirty="0"/>
          </a:p>
        </p:txBody>
      </p:sp>
      <p:grpSp>
        <p:nvGrpSpPr>
          <p:cNvPr id="3" name="38 - Ομάδα"/>
          <p:cNvGrpSpPr/>
          <p:nvPr/>
        </p:nvGrpSpPr>
        <p:grpSpPr>
          <a:xfrm>
            <a:off x="7358082" y="2500306"/>
            <a:ext cx="214314" cy="142876"/>
            <a:chOff x="6286512" y="3000372"/>
            <a:chExt cx="214314" cy="142876"/>
          </a:xfrm>
        </p:grpSpPr>
        <p:cxnSp>
          <p:nvCxnSpPr>
            <p:cNvPr id="41" name="4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45 - TextBox"/>
          <p:cNvSpPr txBox="1"/>
          <p:nvPr/>
        </p:nvSpPr>
        <p:spPr>
          <a:xfrm>
            <a:off x="3643306" y="450057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Β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072066" y="471488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214942" y="42862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5143504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4" name="56 - Ομάδα"/>
          <p:cNvGrpSpPr/>
          <p:nvPr/>
        </p:nvGrpSpPr>
        <p:grpSpPr>
          <a:xfrm>
            <a:off x="2428860" y="2786058"/>
            <a:ext cx="214314" cy="142876"/>
            <a:chOff x="6286512" y="3000372"/>
            <a:chExt cx="214314" cy="142876"/>
          </a:xfrm>
        </p:grpSpPr>
        <p:cxnSp>
          <p:nvCxnSpPr>
            <p:cNvPr id="58" name="5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62 - Ομάδα"/>
          <p:cNvGrpSpPr/>
          <p:nvPr/>
        </p:nvGrpSpPr>
        <p:grpSpPr>
          <a:xfrm>
            <a:off x="4286248" y="4500570"/>
            <a:ext cx="214314" cy="142876"/>
            <a:chOff x="6286512" y="3000372"/>
            <a:chExt cx="214314" cy="142876"/>
          </a:xfrm>
        </p:grpSpPr>
        <p:cxnSp>
          <p:nvCxnSpPr>
            <p:cNvPr id="64" name="6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- TextBox"/>
          <p:cNvSpPr txBox="1"/>
          <p:nvPr/>
        </p:nvSpPr>
        <p:spPr>
          <a:xfrm>
            <a:off x="4786314" y="5786454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Β  =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6072198" y="598862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6215074" y="55599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70" name="69 - TextBox"/>
          <p:cNvSpPr txBox="1"/>
          <p:nvPr/>
        </p:nvSpPr>
        <p:spPr>
          <a:xfrm>
            <a:off x="6215074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grpSp>
        <p:nvGrpSpPr>
          <p:cNvPr id="6" name="70 - Ομάδα"/>
          <p:cNvGrpSpPr/>
          <p:nvPr/>
        </p:nvGrpSpPr>
        <p:grpSpPr>
          <a:xfrm>
            <a:off x="5357818" y="5786454"/>
            <a:ext cx="214314" cy="142876"/>
            <a:chOff x="6286512" y="3000372"/>
            <a:chExt cx="214314" cy="142876"/>
          </a:xfrm>
        </p:grpSpPr>
        <p:cxnSp>
          <p:nvCxnSpPr>
            <p:cNvPr id="72" name="7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73 - TextBox"/>
          <p:cNvSpPr txBox="1"/>
          <p:nvPr/>
        </p:nvSpPr>
        <p:spPr>
          <a:xfrm>
            <a:off x="2928926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4143372" y="54292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3" name="52 - Ελεύθερη σχεδίαση"/>
          <p:cNvSpPr/>
          <p:nvPr/>
        </p:nvSpPr>
        <p:spPr>
          <a:xfrm>
            <a:off x="2643174" y="6072206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54 - Ευθύγραμμο βέλος σύνδεσης"/>
          <p:cNvCxnSpPr/>
          <p:nvPr/>
        </p:nvCxnSpPr>
        <p:spPr>
          <a:xfrm rot="16200000" flipV="1">
            <a:off x="1678761" y="4393413"/>
            <a:ext cx="2500330" cy="714380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Συνημίτονο (συν)   οξείας γωνίας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28" grpId="0"/>
      <p:bldP spid="37" grpId="0"/>
      <p:bldP spid="38" grpId="0"/>
      <p:bldP spid="46" grpId="0"/>
      <p:bldP spid="48" grpId="0"/>
      <p:bldP spid="49" grpId="0"/>
      <p:bldP spid="67" grpId="0"/>
      <p:bldP spid="69" grpId="0"/>
      <p:bldP spid="70" grpId="0"/>
      <p:bldP spid="74" grpId="0"/>
      <p:bldP spid="75" grpId="0"/>
      <p:bldP spid="53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3214679" y="60326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2999992">
            <a:off x="736762" y="4589186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857357" y="499413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500167" y="592283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grpSp>
        <p:nvGrpSpPr>
          <p:cNvPr id="2" name="23 - Ομάδα"/>
          <p:cNvGrpSpPr/>
          <p:nvPr/>
        </p:nvGrpSpPr>
        <p:grpSpPr>
          <a:xfrm>
            <a:off x="8358214" y="785794"/>
            <a:ext cx="214314" cy="142876"/>
            <a:chOff x="6286512" y="3000372"/>
            <a:chExt cx="214314" cy="142876"/>
          </a:xfrm>
        </p:grpSpPr>
        <p:cxnSp>
          <p:nvCxnSpPr>
            <p:cNvPr id="26" name="25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TextBox"/>
          <p:cNvSpPr txBox="1"/>
          <p:nvPr/>
        </p:nvSpPr>
        <p:spPr>
          <a:xfrm>
            <a:off x="2000232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Γ  =</a:t>
            </a:r>
            <a:endParaRPr lang="en-US" sz="2400" dirty="0"/>
          </a:p>
        </p:txBody>
      </p:sp>
      <p:cxnSp>
        <p:nvCxnSpPr>
          <p:cNvPr id="35" name="34 - Ευθεία γραμμή σύνδεσης"/>
          <p:cNvCxnSpPr/>
          <p:nvPr/>
        </p:nvCxnSpPr>
        <p:spPr>
          <a:xfrm>
            <a:off x="3286116" y="3000372"/>
            <a:ext cx="464347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- TextBox"/>
          <p:cNvSpPr txBox="1"/>
          <p:nvPr/>
        </p:nvSpPr>
        <p:spPr>
          <a:xfrm>
            <a:off x="3428992" y="2571744"/>
            <a:ext cx="4429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Προσκείμενη  κάθετη πλευρά της γωνίας  Γ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3786182" y="3071810"/>
            <a:ext cx="4286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Υποτείνουσα πλευρά</a:t>
            </a:r>
            <a:endParaRPr lang="en-US" dirty="0"/>
          </a:p>
        </p:txBody>
      </p:sp>
      <p:grpSp>
        <p:nvGrpSpPr>
          <p:cNvPr id="3" name="38 - Ομάδα"/>
          <p:cNvGrpSpPr/>
          <p:nvPr/>
        </p:nvGrpSpPr>
        <p:grpSpPr>
          <a:xfrm>
            <a:off x="7429520" y="2500306"/>
            <a:ext cx="214314" cy="142876"/>
            <a:chOff x="6286512" y="3000372"/>
            <a:chExt cx="214314" cy="142876"/>
          </a:xfrm>
        </p:grpSpPr>
        <p:cxnSp>
          <p:nvCxnSpPr>
            <p:cNvPr id="41" name="4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45 - TextBox"/>
          <p:cNvSpPr txBox="1"/>
          <p:nvPr/>
        </p:nvSpPr>
        <p:spPr>
          <a:xfrm>
            <a:off x="3714744" y="4500570"/>
            <a:ext cx="1571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Γ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5072066" y="471488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5214942" y="428625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5143504" y="485776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4" name="56 - Ομάδα"/>
          <p:cNvGrpSpPr/>
          <p:nvPr/>
        </p:nvGrpSpPr>
        <p:grpSpPr>
          <a:xfrm>
            <a:off x="2571736" y="2786058"/>
            <a:ext cx="214314" cy="142876"/>
            <a:chOff x="6286512" y="3000372"/>
            <a:chExt cx="214314" cy="142876"/>
          </a:xfrm>
        </p:grpSpPr>
        <p:cxnSp>
          <p:nvCxnSpPr>
            <p:cNvPr id="58" name="5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62 - Ομάδα"/>
          <p:cNvGrpSpPr/>
          <p:nvPr/>
        </p:nvGrpSpPr>
        <p:grpSpPr>
          <a:xfrm>
            <a:off x="4286248" y="4500570"/>
            <a:ext cx="214314" cy="142876"/>
            <a:chOff x="6286512" y="3000372"/>
            <a:chExt cx="214314" cy="142876"/>
          </a:xfrm>
        </p:grpSpPr>
        <p:cxnSp>
          <p:nvCxnSpPr>
            <p:cNvPr id="64" name="6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- TextBox"/>
          <p:cNvSpPr txBox="1"/>
          <p:nvPr/>
        </p:nvSpPr>
        <p:spPr>
          <a:xfrm>
            <a:off x="4643438" y="5786454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 Γ  =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6072198" y="598862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6215074" y="555999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70" name="69 - TextBox"/>
          <p:cNvSpPr txBox="1"/>
          <p:nvPr/>
        </p:nvSpPr>
        <p:spPr>
          <a:xfrm>
            <a:off x="6215074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grpSp>
        <p:nvGrpSpPr>
          <p:cNvPr id="6" name="70 - Ομάδα"/>
          <p:cNvGrpSpPr/>
          <p:nvPr/>
        </p:nvGrpSpPr>
        <p:grpSpPr>
          <a:xfrm>
            <a:off x="5286380" y="5786454"/>
            <a:ext cx="214314" cy="142876"/>
            <a:chOff x="6286512" y="3000372"/>
            <a:chExt cx="214314" cy="142876"/>
          </a:xfrm>
        </p:grpSpPr>
        <p:cxnSp>
          <p:nvCxnSpPr>
            <p:cNvPr id="72" name="7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73 - TextBox"/>
          <p:cNvSpPr txBox="1"/>
          <p:nvPr/>
        </p:nvSpPr>
        <p:spPr>
          <a:xfrm>
            <a:off x="2928926" y="407194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75" name="74 - TextBox"/>
          <p:cNvSpPr txBox="1"/>
          <p:nvPr/>
        </p:nvSpPr>
        <p:spPr>
          <a:xfrm>
            <a:off x="4143372" y="54292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cxnSp>
        <p:nvCxnSpPr>
          <p:cNvPr id="55" name="54 - Ευθύγραμμο βέλος σύνδεσης"/>
          <p:cNvCxnSpPr>
            <a:endCxn id="28" idx="1"/>
          </p:cNvCxnSpPr>
          <p:nvPr/>
        </p:nvCxnSpPr>
        <p:spPr>
          <a:xfrm flipV="1">
            <a:off x="1071538" y="3016891"/>
            <a:ext cx="928694" cy="269233"/>
          </a:xfrm>
          <a:prstGeom prst="straightConnector1">
            <a:avLst/>
          </a:prstGeom>
          <a:ln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Ελεύθερη σχεδίαση"/>
          <p:cNvSpPr/>
          <p:nvPr/>
        </p:nvSpPr>
        <p:spPr>
          <a:xfrm>
            <a:off x="554182" y="3158836"/>
            <a:ext cx="318654" cy="545514"/>
          </a:xfrm>
          <a:custGeom>
            <a:avLst/>
            <a:gdLst>
              <a:gd name="connsiteX0" fmla="*/ 0 w 318654"/>
              <a:gd name="connsiteY0" fmla="*/ 0 h 545514"/>
              <a:gd name="connsiteX1" fmla="*/ 27709 w 318654"/>
              <a:gd name="connsiteY1" fmla="*/ 443346 h 545514"/>
              <a:gd name="connsiteX2" fmla="*/ 152400 w 318654"/>
              <a:gd name="connsiteY2" fmla="*/ 512619 h 545514"/>
              <a:gd name="connsiteX3" fmla="*/ 152400 w 318654"/>
              <a:gd name="connsiteY3" fmla="*/ 512619 h 545514"/>
              <a:gd name="connsiteX4" fmla="*/ 304800 w 318654"/>
              <a:gd name="connsiteY4" fmla="*/ 387928 h 545514"/>
              <a:gd name="connsiteX5" fmla="*/ 318654 w 318654"/>
              <a:gd name="connsiteY5" fmla="*/ 360219 h 545514"/>
              <a:gd name="connsiteX6" fmla="*/ 0 w 318654"/>
              <a:gd name="connsiteY6" fmla="*/ 0 h 545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8654" h="545514">
                <a:moveTo>
                  <a:pt x="0" y="0"/>
                </a:moveTo>
                <a:lnTo>
                  <a:pt x="27709" y="443346"/>
                </a:lnTo>
                <a:cubicBezTo>
                  <a:pt x="132531" y="533193"/>
                  <a:pt x="86608" y="545514"/>
                  <a:pt x="152400" y="512619"/>
                </a:cubicBezTo>
                <a:lnTo>
                  <a:pt x="152400" y="512619"/>
                </a:lnTo>
                <a:cubicBezTo>
                  <a:pt x="287402" y="407618"/>
                  <a:pt x="239858" y="452870"/>
                  <a:pt x="304800" y="387928"/>
                </a:cubicBezTo>
                <a:lnTo>
                  <a:pt x="318654" y="360219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TextBox"/>
          <p:cNvSpPr txBox="1"/>
          <p:nvPr/>
        </p:nvSpPr>
        <p:spPr>
          <a:xfrm>
            <a:off x="357158" y="857232"/>
            <a:ext cx="8358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 ορθογώνιο τρίγωνο  ΑΒΓ το συνημίτονο μιας οξείας γωνίας Γ  θα είναι:</a:t>
            </a:r>
            <a:endParaRPr lang="en-US" sz="2400" dirty="0"/>
          </a:p>
        </p:txBody>
      </p:sp>
      <p:sp>
        <p:nvSpPr>
          <p:cNvPr id="45" name="44 - TextBox"/>
          <p:cNvSpPr txBox="1"/>
          <p:nvPr/>
        </p:nvSpPr>
        <p:spPr>
          <a:xfrm>
            <a:off x="1857356" y="0"/>
            <a:ext cx="62865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32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Συνημίτονο (συν)   οξείας γωνίας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28" grpId="0"/>
      <p:bldP spid="37" grpId="0"/>
      <p:bldP spid="38" grpId="0"/>
      <p:bldP spid="46" grpId="0"/>
      <p:bldP spid="48" grpId="0"/>
      <p:bldP spid="49" grpId="0"/>
      <p:bldP spid="67" grpId="0"/>
      <p:bldP spid="69" grpId="0"/>
      <p:bldP spid="70" grpId="0"/>
      <p:bldP spid="74" grpId="0"/>
      <p:bldP spid="7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9" name="8 - TextBox"/>
          <p:cNvSpPr txBox="1"/>
          <p:nvPr/>
        </p:nvSpPr>
        <p:spPr>
          <a:xfrm>
            <a:off x="500034" y="4929198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δύο ημιευθείες  </a:t>
            </a:r>
            <a:r>
              <a:rPr lang="el-GR" sz="2400" u="sng" dirty="0" smtClean="0"/>
              <a:t>Ο</a:t>
            </a:r>
            <a:r>
              <a:rPr lang="en-US" sz="2400" u="sng" dirty="0" smtClean="0"/>
              <a:t>x</a:t>
            </a:r>
            <a:r>
              <a:rPr lang="el-GR" sz="2400" u="sng" dirty="0" smtClean="0"/>
              <a:t>   και Ο</a:t>
            </a:r>
            <a:r>
              <a:rPr lang="en-US" sz="2400" u="sng" dirty="0" smtClean="0"/>
              <a:t>y</a:t>
            </a:r>
            <a:r>
              <a:rPr lang="en-US" sz="2400" dirty="0" smtClean="0"/>
              <a:t>….. </a:t>
            </a:r>
            <a:r>
              <a:rPr lang="el-GR" sz="2400" dirty="0" smtClean="0"/>
              <a:t>ονομάζονται </a:t>
            </a:r>
            <a:r>
              <a:rPr lang="el-GR" sz="2400" u="sng" dirty="0" smtClean="0"/>
              <a:t>πλευρές της γωνίας</a:t>
            </a:r>
            <a:r>
              <a:rPr lang="el-GR" sz="2400" dirty="0" smtClean="0"/>
              <a:t>.</a:t>
            </a:r>
            <a:endParaRPr lang="en-US" sz="2400" dirty="0" smtClean="0"/>
          </a:p>
        </p:txBody>
      </p:sp>
      <p:sp>
        <p:nvSpPr>
          <p:cNvPr id="11" name="10 - TextBox"/>
          <p:cNvSpPr txBox="1"/>
          <p:nvPr/>
        </p:nvSpPr>
        <p:spPr>
          <a:xfrm>
            <a:off x="285720" y="5929330"/>
            <a:ext cx="86439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Το σημείο Ο  ονομάζεται κορυφή της γωνίας</a:t>
            </a:r>
            <a:r>
              <a:rPr lang="el-GR" sz="2400" u="sng" dirty="0" smtClean="0"/>
              <a:t> </a:t>
            </a:r>
            <a:endParaRPr lang="en-US" sz="2400" dirty="0" smtClean="0"/>
          </a:p>
        </p:txBody>
      </p:sp>
      <p:sp>
        <p:nvSpPr>
          <p:cNvPr id="12" name="11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5 - Ευθύγραμμο βέλος σύνδεσης"/>
          <p:cNvCxnSpPr/>
          <p:nvPr/>
        </p:nvCxnSpPr>
        <p:spPr>
          <a:xfrm flipV="1">
            <a:off x="5572132" y="3071810"/>
            <a:ext cx="785818" cy="4286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6500826" y="2143116"/>
            <a:ext cx="2643174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Αυτός ο πίνακας υπάρχει στην τελευταία σελίδα στο σχολικό βιβλίο των μαθηματικών. 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Με αυτό το πίνακα μπορώ να βρω το ημίτονο, το συνημίτονο και την εφαπτομένη μιας οξείας γωνίας.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500694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0" y="285728"/>
            <a:ext cx="5429256" cy="357190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0"/>
            <a:ext cx="571504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4857752" y="357166"/>
            <a:ext cx="428628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8 - Ευθύγραμμο βέλος σύνδεσης"/>
          <p:cNvCxnSpPr/>
          <p:nvPr/>
        </p:nvCxnSpPr>
        <p:spPr>
          <a:xfrm flipV="1">
            <a:off x="5143504" y="2071678"/>
            <a:ext cx="2928958" cy="128588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8072462" y="1928802"/>
            <a:ext cx="10715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Γωνίες σε μοίρες</a:t>
            </a:r>
            <a:endParaRPr lang="en-US" dirty="0"/>
          </a:p>
        </p:txBody>
      </p:sp>
      <p:sp>
        <p:nvSpPr>
          <p:cNvPr id="13" name="12 - Ορθογώνιο"/>
          <p:cNvSpPr/>
          <p:nvPr/>
        </p:nvSpPr>
        <p:spPr>
          <a:xfrm>
            <a:off x="2000232" y="357166"/>
            <a:ext cx="428628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6200000" flipV="1">
            <a:off x="1321571" y="2607463"/>
            <a:ext cx="857260" cy="78582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85720" y="2214554"/>
            <a:ext cx="1428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Γωνίες σε μοίρες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3" grpId="0" animBg="1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0"/>
            <a:ext cx="58579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>
            <a:off x="7072330" y="2143116"/>
            <a:ext cx="785818" cy="42862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7500926" y="2500306"/>
            <a:ext cx="1643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εφαπτομένες</a:t>
            </a:r>
            <a:endParaRPr lang="en-US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10800000">
            <a:off x="1357290" y="2571744"/>
            <a:ext cx="2857520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2214554"/>
            <a:ext cx="171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Εφαπτομένες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6929454" y="357166"/>
            <a:ext cx="642942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Ορθογώνιο"/>
          <p:cNvSpPr/>
          <p:nvPr/>
        </p:nvSpPr>
        <p:spPr>
          <a:xfrm>
            <a:off x="3929058" y="357166"/>
            <a:ext cx="714380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0"/>
            <a:ext cx="58579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 flipV="1">
            <a:off x="6643702" y="2571744"/>
            <a:ext cx="1214446" cy="14287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10800000">
            <a:off x="1357290" y="2571744"/>
            <a:ext cx="2143140" cy="64294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2214554"/>
            <a:ext cx="171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Συνημίτονα διαφόρων γωνιών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6143636" y="357166"/>
            <a:ext cx="714380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Ορθογώνιο"/>
          <p:cNvSpPr/>
          <p:nvPr/>
        </p:nvSpPr>
        <p:spPr>
          <a:xfrm>
            <a:off x="3143240" y="357166"/>
            <a:ext cx="785818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7643834" y="2285992"/>
            <a:ext cx="171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συνημίτονα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0"/>
            <a:ext cx="5857916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/>
          <p:nvPr/>
        </p:nvCxnSpPr>
        <p:spPr>
          <a:xfrm flipV="1">
            <a:off x="5643570" y="2571744"/>
            <a:ext cx="2214578" cy="35719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ύγραμμο βέλος σύνδεσης"/>
          <p:cNvCxnSpPr/>
          <p:nvPr/>
        </p:nvCxnSpPr>
        <p:spPr>
          <a:xfrm rot="10800000">
            <a:off x="1357290" y="2571744"/>
            <a:ext cx="1214446" cy="7143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0" y="2214554"/>
            <a:ext cx="171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ημίτονα διαφόρων γωνιών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5286380" y="357166"/>
            <a:ext cx="714380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5 - Ορθογώνιο"/>
          <p:cNvSpPr/>
          <p:nvPr/>
        </p:nvSpPr>
        <p:spPr>
          <a:xfrm>
            <a:off x="2285984" y="357166"/>
            <a:ext cx="785818" cy="6500834"/>
          </a:xfrm>
          <a:prstGeom prst="rect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TextBox"/>
          <p:cNvSpPr txBox="1"/>
          <p:nvPr/>
        </p:nvSpPr>
        <p:spPr>
          <a:xfrm>
            <a:off x="7643834" y="2285992"/>
            <a:ext cx="171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ημίτονα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-1"/>
            <a:ext cx="6929486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>
            <a:endCxn id="10" idx="3"/>
          </p:cNvCxnSpPr>
          <p:nvPr/>
        </p:nvCxnSpPr>
        <p:spPr>
          <a:xfrm rot="16200000" flipH="1">
            <a:off x="-35745" y="3178961"/>
            <a:ext cx="4071954" cy="114300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85720" y="1214422"/>
            <a:ext cx="171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Παράδειγμα</a:t>
            </a:r>
            <a:r>
              <a:rPr lang="el-GR" dirty="0" smtClean="0"/>
              <a:t>:</a:t>
            </a:r>
          </a:p>
          <a:p>
            <a:r>
              <a:rPr lang="el-GR" dirty="0" smtClean="0"/>
              <a:t>Η γωνία 38</a:t>
            </a:r>
            <a:r>
              <a:rPr lang="el-GR" baseline="30000" dirty="0" smtClean="0"/>
              <a:t>ο</a:t>
            </a:r>
            <a:r>
              <a:rPr lang="el-GR" dirty="0" smtClean="0"/>
              <a:t> έχει ημίτονο 0,6157. </a:t>
            </a:r>
          </a:p>
          <a:p>
            <a:endParaRPr lang="el-GR" dirty="0" smtClean="0"/>
          </a:p>
          <a:p>
            <a:r>
              <a:rPr lang="el-GR" dirty="0" smtClean="0"/>
              <a:t>Άρα  ημ38</a:t>
            </a:r>
            <a:r>
              <a:rPr lang="el-GR" baseline="30000" dirty="0" smtClean="0"/>
              <a:t>ο </a:t>
            </a:r>
            <a:r>
              <a:rPr lang="el-GR" dirty="0" smtClean="0"/>
              <a:t>=0,6157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2143108" y="5715016"/>
            <a:ext cx="428628" cy="14285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857488" y="5715016"/>
            <a:ext cx="714380" cy="14287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>
            <a:endCxn id="11" idx="1"/>
          </p:cNvCxnSpPr>
          <p:nvPr/>
        </p:nvCxnSpPr>
        <p:spPr>
          <a:xfrm rot="16200000" flipH="1">
            <a:off x="642910" y="3571876"/>
            <a:ext cx="2857520" cy="157163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-1"/>
            <a:ext cx="6929486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9" name="8 - Ευθύγραμμο βέλος σύνδεσης"/>
          <p:cNvCxnSpPr>
            <a:endCxn id="10" idx="0"/>
          </p:cNvCxnSpPr>
          <p:nvPr/>
        </p:nvCxnSpPr>
        <p:spPr>
          <a:xfrm>
            <a:off x="1357290" y="1714488"/>
            <a:ext cx="4500594" cy="250033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17 - TextBox"/>
          <p:cNvSpPr txBox="1"/>
          <p:nvPr/>
        </p:nvSpPr>
        <p:spPr>
          <a:xfrm>
            <a:off x="285720" y="1214422"/>
            <a:ext cx="171441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Παράδειγμα</a:t>
            </a:r>
            <a:r>
              <a:rPr lang="el-GR" dirty="0" smtClean="0"/>
              <a:t>:</a:t>
            </a:r>
          </a:p>
          <a:p>
            <a:r>
              <a:rPr lang="el-GR" dirty="0" smtClean="0"/>
              <a:t>Η γωνία 72</a:t>
            </a:r>
            <a:r>
              <a:rPr lang="el-GR" baseline="30000" dirty="0" smtClean="0"/>
              <a:t>ο</a:t>
            </a:r>
            <a:r>
              <a:rPr lang="el-GR" dirty="0" smtClean="0"/>
              <a:t> έχει συνημίτονο 0,3090. </a:t>
            </a:r>
          </a:p>
          <a:p>
            <a:endParaRPr lang="el-GR" dirty="0" smtClean="0"/>
          </a:p>
          <a:p>
            <a:r>
              <a:rPr lang="el-GR" dirty="0" smtClean="0"/>
              <a:t>Άρα  συν72</a:t>
            </a:r>
            <a:r>
              <a:rPr lang="el-GR" baseline="30000" dirty="0" smtClean="0"/>
              <a:t>ο </a:t>
            </a:r>
            <a:r>
              <a:rPr lang="el-GR" dirty="0" smtClean="0"/>
              <a:t>=0,3090</a:t>
            </a:r>
            <a:endParaRPr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5643570" y="4214818"/>
            <a:ext cx="428628" cy="142852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7286644" y="4214818"/>
            <a:ext cx="928694" cy="142876"/>
          </a:xfrm>
          <a:prstGeom prst="rect">
            <a:avLst/>
          </a:prstGeom>
          <a:noFill/>
          <a:ln w="222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16 - Ευθύγραμμο βέλος σύνδεσης"/>
          <p:cNvCxnSpPr>
            <a:endCxn id="11" idx="1"/>
          </p:cNvCxnSpPr>
          <p:nvPr/>
        </p:nvCxnSpPr>
        <p:spPr>
          <a:xfrm>
            <a:off x="928662" y="2285992"/>
            <a:ext cx="6357982" cy="200026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357166"/>
            <a:ext cx="64294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Άρα</a:t>
            </a:r>
            <a:r>
              <a:rPr lang="el-GR" sz="2400" dirty="0" smtClean="0"/>
              <a:t> μια οποιαδήποτε γωνία (ω)μπορεί να έχει:</a:t>
            </a:r>
            <a:endParaRPr lang="en-US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428596" y="164305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dirty="0" smtClean="0"/>
              <a:t>      Ημίτονο                    </a:t>
            </a:r>
            <a:r>
              <a:rPr lang="el-GR" dirty="0" err="1" smtClean="0"/>
              <a:t>ημω</a:t>
            </a: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428868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dirty="0" smtClean="0"/>
              <a:t>     συνημίτονο                 </a:t>
            </a:r>
            <a:r>
              <a:rPr lang="el-GR" dirty="0" err="1" smtClean="0"/>
              <a:t>συνω</a:t>
            </a:r>
            <a:endParaRPr lang="en-US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 flipV="1">
            <a:off x="6143636" y="1285860"/>
            <a:ext cx="1675038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>
            <a:off x="6143636" y="2000240"/>
            <a:ext cx="2175104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786446" y="17859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7890112" y="100010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8533054" y="2681559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6643702" y="171448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6146257" y="1826195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285720" y="335756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dirty="0" smtClean="0"/>
              <a:t>     εφαπτομένη                   </a:t>
            </a:r>
            <a:r>
              <a:rPr lang="el-GR" dirty="0" err="1" smtClean="0"/>
              <a:t>εφω</a:t>
            </a:r>
            <a:endParaRPr lang="en-US" dirty="0"/>
          </a:p>
        </p:txBody>
      </p:sp>
      <p:sp>
        <p:nvSpPr>
          <p:cNvPr id="19" name="18 - Ισοσκελές τρίγωνο"/>
          <p:cNvSpPr/>
          <p:nvPr/>
        </p:nvSpPr>
        <p:spPr>
          <a:xfrm>
            <a:off x="6215074" y="4500570"/>
            <a:ext cx="1214446" cy="2143140"/>
          </a:xfrm>
          <a:prstGeom prst="triangl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500034" y="5500702"/>
            <a:ext cx="3241964" cy="1058994"/>
          </a:xfrm>
          <a:custGeom>
            <a:avLst/>
            <a:gdLst>
              <a:gd name="connsiteX0" fmla="*/ 0 w 3241964"/>
              <a:gd name="connsiteY0" fmla="*/ 872837 h 872837"/>
              <a:gd name="connsiteX1" fmla="*/ 1468582 w 3241964"/>
              <a:gd name="connsiteY1" fmla="*/ 0 h 872837"/>
              <a:gd name="connsiteX2" fmla="*/ 3241964 w 3241964"/>
              <a:gd name="connsiteY2" fmla="*/ 471055 h 872837"/>
              <a:gd name="connsiteX3" fmla="*/ 0 w 3241964"/>
              <a:gd name="connsiteY3" fmla="*/ 872837 h 87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64" h="872837">
                <a:moveTo>
                  <a:pt x="0" y="872837"/>
                </a:moveTo>
                <a:lnTo>
                  <a:pt x="1468582" y="0"/>
                </a:lnTo>
                <a:lnTo>
                  <a:pt x="3241964" y="471055"/>
                </a:lnTo>
                <a:lnTo>
                  <a:pt x="0" y="872837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214282" y="62865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6153160" y="42243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1785918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5929322" y="64886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7429520" y="62865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3786182" y="59293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6220691" y="6386945"/>
            <a:ext cx="249382" cy="249382"/>
          </a:xfrm>
          <a:custGeom>
            <a:avLst/>
            <a:gdLst>
              <a:gd name="connsiteX0" fmla="*/ 0 w 249382"/>
              <a:gd name="connsiteY0" fmla="*/ 0 h 249382"/>
              <a:gd name="connsiteX1" fmla="*/ 249382 w 249382"/>
              <a:gd name="connsiteY1" fmla="*/ 0 h 249382"/>
              <a:gd name="connsiteX2" fmla="*/ 249382 w 249382"/>
              <a:gd name="connsiteY2" fmla="*/ 249382 h 249382"/>
              <a:gd name="connsiteX3" fmla="*/ 249382 w 249382"/>
              <a:gd name="connsiteY3" fmla="*/ 249382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382" h="249382">
                <a:moveTo>
                  <a:pt x="0" y="0"/>
                </a:moveTo>
                <a:lnTo>
                  <a:pt x="249382" y="0"/>
                </a:lnTo>
                <a:lnTo>
                  <a:pt x="249382" y="249382"/>
                </a:lnTo>
                <a:lnTo>
                  <a:pt x="249382" y="24938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6220691" y="4516582"/>
            <a:ext cx="193964" cy="457200"/>
          </a:xfrm>
          <a:custGeom>
            <a:avLst/>
            <a:gdLst>
              <a:gd name="connsiteX0" fmla="*/ 0 w 193964"/>
              <a:gd name="connsiteY0" fmla="*/ 0 h 457200"/>
              <a:gd name="connsiteX1" fmla="*/ 0 w 193964"/>
              <a:gd name="connsiteY1" fmla="*/ 401782 h 457200"/>
              <a:gd name="connsiteX2" fmla="*/ 96982 w 193964"/>
              <a:gd name="connsiteY2" fmla="*/ 457200 h 457200"/>
              <a:gd name="connsiteX3" fmla="*/ 193964 w 193964"/>
              <a:gd name="connsiteY3" fmla="*/ 387927 h 457200"/>
              <a:gd name="connsiteX4" fmla="*/ 193964 w 193964"/>
              <a:gd name="connsiteY4" fmla="*/ 318654 h 457200"/>
              <a:gd name="connsiteX5" fmla="*/ 0 w 193964"/>
              <a:gd name="connsiteY5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964" h="457200">
                <a:moveTo>
                  <a:pt x="0" y="0"/>
                </a:moveTo>
                <a:lnTo>
                  <a:pt x="0" y="401782"/>
                </a:lnTo>
                <a:lnTo>
                  <a:pt x="96982" y="457200"/>
                </a:lnTo>
                <a:lnTo>
                  <a:pt x="193964" y="387927"/>
                </a:lnTo>
                <a:lnTo>
                  <a:pt x="193964" y="318654"/>
                </a:lnTo>
                <a:lnTo>
                  <a:pt x="0" y="0"/>
                </a:lnTo>
                <a:close/>
              </a:path>
            </a:pathLst>
          </a:custGeom>
          <a:solidFill>
            <a:srgbClr val="8F0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3103418" y="5888182"/>
            <a:ext cx="623455" cy="290945"/>
          </a:xfrm>
          <a:custGeom>
            <a:avLst/>
            <a:gdLst>
              <a:gd name="connsiteX0" fmla="*/ 96982 w 623455"/>
              <a:gd name="connsiteY0" fmla="*/ 0 h 290945"/>
              <a:gd name="connsiteX1" fmla="*/ 623455 w 623455"/>
              <a:gd name="connsiteY1" fmla="*/ 166254 h 290945"/>
              <a:gd name="connsiteX2" fmla="*/ 221673 w 623455"/>
              <a:gd name="connsiteY2" fmla="*/ 249382 h 290945"/>
              <a:gd name="connsiteX3" fmla="*/ 96982 w 623455"/>
              <a:gd name="connsiteY3" fmla="*/ 290945 h 290945"/>
              <a:gd name="connsiteX4" fmla="*/ 0 w 623455"/>
              <a:gd name="connsiteY4" fmla="*/ 180109 h 290945"/>
              <a:gd name="connsiteX5" fmla="*/ 27709 w 623455"/>
              <a:gd name="connsiteY5" fmla="*/ 83127 h 290945"/>
              <a:gd name="connsiteX6" fmla="*/ 96982 w 623455"/>
              <a:gd name="connsiteY6" fmla="*/ 0 h 29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455" h="290945">
                <a:moveTo>
                  <a:pt x="96982" y="0"/>
                </a:moveTo>
                <a:lnTo>
                  <a:pt x="623455" y="166254"/>
                </a:lnTo>
                <a:lnTo>
                  <a:pt x="221673" y="249382"/>
                </a:lnTo>
                <a:lnTo>
                  <a:pt x="96982" y="290945"/>
                </a:lnTo>
                <a:lnTo>
                  <a:pt x="0" y="180109"/>
                </a:lnTo>
                <a:cubicBezTo>
                  <a:pt x="29169" y="92601"/>
                  <a:pt x="27709" y="126190"/>
                  <a:pt x="27709" y="83127"/>
                </a:cubicBezTo>
                <a:lnTo>
                  <a:pt x="96982" y="0"/>
                </a:lnTo>
                <a:close/>
              </a:path>
            </a:pathLst>
          </a:custGeom>
          <a:solidFill>
            <a:srgbClr val="8F0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6072198" y="48577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2571736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8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357166"/>
            <a:ext cx="685801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</a:t>
            </a:r>
            <a:r>
              <a:rPr lang="el-GR" sz="2400" b="1" dirty="0" smtClean="0"/>
              <a:t> τριγωνομετρικοί αριθμοί </a:t>
            </a:r>
            <a:r>
              <a:rPr lang="el-GR" sz="2400" dirty="0" smtClean="0"/>
              <a:t>μιας</a:t>
            </a:r>
            <a:r>
              <a:rPr lang="el-GR" sz="2400" b="1" dirty="0" smtClean="0"/>
              <a:t> </a:t>
            </a:r>
            <a:r>
              <a:rPr lang="el-GR" sz="2400" dirty="0" smtClean="0"/>
              <a:t>οποιαδήποτε γωνίας (ω) είναι:</a:t>
            </a:r>
            <a:endParaRPr lang="en-US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428596" y="1643050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dirty="0" smtClean="0"/>
              <a:t>      Ημίτονο                    </a:t>
            </a:r>
            <a:r>
              <a:rPr lang="el-GR" dirty="0" err="1" smtClean="0"/>
              <a:t>ημω</a:t>
            </a: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428596" y="2428868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dirty="0" smtClean="0"/>
              <a:t>     συνημίτονο                 </a:t>
            </a:r>
            <a:r>
              <a:rPr lang="el-GR" dirty="0" err="1" smtClean="0"/>
              <a:t>συνω</a:t>
            </a:r>
            <a:endParaRPr lang="en-US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 flipV="1">
            <a:off x="6143636" y="1285860"/>
            <a:ext cx="1675038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>
            <a:off x="6143636" y="2000240"/>
            <a:ext cx="2175104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786446" y="17859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7890112" y="100010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8533054" y="2681559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6643702" y="171448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6146257" y="1826195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17 - TextBox"/>
          <p:cNvSpPr txBox="1"/>
          <p:nvPr/>
        </p:nvSpPr>
        <p:spPr>
          <a:xfrm>
            <a:off x="285720" y="3357562"/>
            <a:ext cx="49292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Blip>
                <a:blip r:embed="rId2"/>
              </a:buBlip>
            </a:pPr>
            <a:r>
              <a:rPr lang="el-GR" dirty="0" smtClean="0"/>
              <a:t>     εφαπτομένη                   </a:t>
            </a:r>
            <a:r>
              <a:rPr lang="el-GR" dirty="0" err="1" smtClean="0"/>
              <a:t>εφω</a:t>
            </a:r>
            <a:endParaRPr lang="en-US" dirty="0"/>
          </a:p>
        </p:txBody>
      </p:sp>
      <p:sp>
        <p:nvSpPr>
          <p:cNvPr id="19" name="18 - Ισοσκελές τρίγωνο"/>
          <p:cNvSpPr/>
          <p:nvPr/>
        </p:nvSpPr>
        <p:spPr>
          <a:xfrm>
            <a:off x="6215074" y="4500570"/>
            <a:ext cx="1214446" cy="2143140"/>
          </a:xfrm>
          <a:prstGeom prst="triangl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500034" y="5500702"/>
            <a:ext cx="3241964" cy="1058994"/>
          </a:xfrm>
          <a:custGeom>
            <a:avLst/>
            <a:gdLst>
              <a:gd name="connsiteX0" fmla="*/ 0 w 3241964"/>
              <a:gd name="connsiteY0" fmla="*/ 872837 h 872837"/>
              <a:gd name="connsiteX1" fmla="*/ 1468582 w 3241964"/>
              <a:gd name="connsiteY1" fmla="*/ 0 h 872837"/>
              <a:gd name="connsiteX2" fmla="*/ 3241964 w 3241964"/>
              <a:gd name="connsiteY2" fmla="*/ 471055 h 872837"/>
              <a:gd name="connsiteX3" fmla="*/ 0 w 3241964"/>
              <a:gd name="connsiteY3" fmla="*/ 872837 h 87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64" h="872837">
                <a:moveTo>
                  <a:pt x="0" y="872837"/>
                </a:moveTo>
                <a:lnTo>
                  <a:pt x="1468582" y="0"/>
                </a:lnTo>
                <a:lnTo>
                  <a:pt x="3241964" y="471055"/>
                </a:lnTo>
                <a:lnTo>
                  <a:pt x="0" y="872837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214282" y="62865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6153160" y="42243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1785918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5929322" y="64886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7429520" y="62865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3786182" y="59293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6220691" y="6386945"/>
            <a:ext cx="249382" cy="249382"/>
          </a:xfrm>
          <a:custGeom>
            <a:avLst/>
            <a:gdLst>
              <a:gd name="connsiteX0" fmla="*/ 0 w 249382"/>
              <a:gd name="connsiteY0" fmla="*/ 0 h 249382"/>
              <a:gd name="connsiteX1" fmla="*/ 249382 w 249382"/>
              <a:gd name="connsiteY1" fmla="*/ 0 h 249382"/>
              <a:gd name="connsiteX2" fmla="*/ 249382 w 249382"/>
              <a:gd name="connsiteY2" fmla="*/ 249382 h 249382"/>
              <a:gd name="connsiteX3" fmla="*/ 249382 w 249382"/>
              <a:gd name="connsiteY3" fmla="*/ 249382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382" h="249382">
                <a:moveTo>
                  <a:pt x="0" y="0"/>
                </a:moveTo>
                <a:lnTo>
                  <a:pt x="249382" y="0"/>
                </a:lnTo>
                <a:lnTo>
                  <a:pt x="249382" y="249382"/>
                </a:lnTo>
                <a:lnTo>
                  <a:pt x="249382" y="24938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6220691" y="4516582"/>
            <a:ext cx="193964" cy="457200"/>
          </a:xfrm>
          <a:custGeom>
            <a:avLst/>
            <a:gdLst>
              <a:gd name="connsiteX0" fmla="*/ 0 w 193964"/>
              <a:gd name="connsiteY0" fmla="*/ 0 h 457200"/>
              <a:gd name="connsiteX1" fmla="*/ 0 w 193964"/>
              <a:gd name="connsiteY1" fmla="*/ 401782 h 457200"/>
              <a:gd name="connsiteX2" fmla="*/ 96982 w 193964"/>
              <a:gd name="connsiteY2" fmla="*/ 457200 h 457200"/>
              <a:gd name="connsiteX3" fmla="*/ 193964 w 193964"/>
              <a:gd name="connsiteY3" fmla="*/ 387927 h 457200"/>
              <a:gd name="connsiteX4" fmla="*/ 193964 w 193964"/>
              <a:gd name="connsiteY4" fmla="*/ 318654 h 457200"/>
              <a:gd name="connsiteX5" fmla="*/ 0 w 193964"/>
              <a:gd name="connsiteY5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964" h="457200">
                <a:moveTo>
                  <a:pt x="0" y="0"/>
                </a:moveTo>
                <a:lnTo>
                  <a:pt x="0" y="401782"/>
                </a:lnTo>
                <a:lnTo>
                  <a:pt x="96982" y="457200"/>
                </a:lnTo>
                <a:lnTo>
                  <a:pt x="193964" y="387927"/>
                </a:lnTo>
                <a:lnTo>
                  <a:pt x="193964" y="318654"/>
                </a:lnTo>
                <a:lnTo>
                  <a:pt x="0" y="0"/>
                </a:lnTo>
                <a:close/>
              </a:path>
            </a:pathLst>
          </a:custGeom>
          <a:solidFill>
            <a:srgbClr val="8F0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3103418" y="5888182"/>
            <a:ext cx="623455" cy="290945"/>
          </a:xfrm>
          <a:custGeom>
            <a:avLst/>
            <a:gdLst>
              <a:gd name="connsiteX0" fmla="*/ 96982 w 623455"/>
              <a:gd name="connsiteY0" fmla="*/ 0 h 290945"/>
              <a:gd name="connsiteX1" fmla="*/ 623455 w 623455"/>
              <a:gd name="connsiteY1" fmla="*/ 166254 h 290945"/>
              <a:gd name="connsiteX2" fmla="*/ 221673 w 623455"/>
              <a:gd name="connsiteY2" fmla="*/ 249382 h 290945"/>
              <a:gd name="connsiteX3" fmla="*/ 96982 w 623455"/>
              <a:gd name="connsiteY3" fmla="*/ 290945 h 290945"/>
              <a:gd name="connsiteX4" fmla="*/ 0 w 623455"/>
              <a:gd name="connsiteY4" fmla="*/ 180109 h 290945"/>
              <a:gd name="connsiteX5" fmla="*/ 27709 w 623455"/>
              <a:gd name="connsiteY5" fmla="*/ 83127 h 290945"/>
              <a:gd name="connsiteX6" fmla="*/ 96982 w 623455"/>
              <a:gd name="connsiteY6" fmla="*/ 0 h 29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455" h="290945">
                <a:moveTo>
                  <a:pt x="96982" y="0"/>
                </a:moveTo>
                <a:lnTo>
                  <a:pt x="623455" y="166254"/>
                </a:lnTo>
                <a:lnTo>
                  <a:pt x="221673" y="249382"/>
                </a:lnTo>
                <a:lnTo>
                  <a:pt x="96982" y="290945"/>
                </a:lnTo>
                <a:lnTo>
                  <a:pt x="0" y="180109"/>
                </a:lnTo>
                <a:cubicBezTo>
                  <a:pt x="29169" y="92601"/>
                  <a:pt x="27709" y="126190"/>
                  <a:pt x="27709" y="83127"/>
                </a:cubicBezTo>
                <a:lnTo>
                  <a:pt x="96982" y="0"/>
                </a:lnTo>
                <a:close/>
              </a:path>
            </a:pathLst>
          </a:custGeom>
          <a:solidFill>
            <a:srgbClr val="8F0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6072198" y="48577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2571736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8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285728"/>
            <a:ext cx="6858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ΠΡΟΣΟΧΗ</a:t>
            </a:r>
            <a:endParaRPr lang="en-US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214282" y="1428736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Το </a:t>
            </a:r>
            <a:r>
              <a:rPr lang="el-GR" b="1" dirty="0" smtClean="0"/>
              <a:t>ημίτονο</a:t>
            </a:r>
            <a:r>
              <a:rPr lang="el-GR" dirty="0" smtClean="0"/>
              <a:t> μιας οποιαδήποτε οξείας γωνίας μπορεί να πάρει τιμές από   μηδέν   έως   1.</a:t>
            </a:r>
          </a:p>
          <a:p>
            <a:endParaRPr lang="el-GR" dirty="0" smtClean="0"/>
          </a:p>
          <a:p>
            <a:r>
              <a:rPr lang="el-GR" dirty="0" smtClean="0"/>
              <a:t>Παράδειγμα :   είναι </a:t>
            </a:r>
            <a:r>
              <a:rPr lang="el-GR" b="1" dirty="0" smtClean="0"/>
              <a:t>λάθος</a:t>
            </a:r>
            <a:r>
              <a:rPr lang="el-GR" dirty="0" smtClean="0"/>
              <a:t> το  </a:t>
            </a:r>
            <a:r>
              <a:rPr lang="el-GR" dirty="0" err="1" smtClean="0"/>
              <a:t>ημω</a:t>
            </a:r>
            <a:r>
              <a:rPr lang="el-GR" dirty="0" smtClean="0"/>
              <a:t>  = 5</a:t>
            </a:r>
            <a:endParaRPr lang="en-US" dirty="0"/>
          </a:p>
        </p:txBody>
      </p:sp>
      <p:cxnSp>
        <p:nvCxnSpPr>
          <p:cNvPr id="7" name="6 - Ευθεία γραμμή σύνδεσης"/>
          <p:cNvCxnSpPr/>
          <p:nvPr/>
        </p:nvCxnSpPr>
        <p:spPr>
          <a:xfrm flipV="1">
            <a:off x="6143636" y="1285860"/>
            <a:ext cx="1675038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- Ευθεία γραμμή σύνδεσης"/>
          <p:cNvCxnSpPr/>
          <p:nvPr/>
        </p:nvCxnSpPr>
        <p:spPr>
          <a:xfrm>
            <a:off x="6143636" y="2000240"/>
            <a:ext cx="2175104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5786446" y="1785926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" name="9 - TextBox"/>
          <p:cNvSpPr txBox="1"/>
          <p:nvPr/>
        </p:nvSpPr>
        <p:spPr>
          <a:xfrm>
            <a:off x="7890112" y="100010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1" name="10 - TextBox"/>
          <p:cNvSpPr txBox="1"/>
          <p:nvPr/>
        </p:nvSpPr>
        <p:spPr>
          <a:xfrm>
            <a:off x="8533054" y="2681559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2" name="11 - TextBox"/>
          <p:cNvSpPr txBox="1"/>
          <p:nvPr/>
        </p:nvSpPr>
        <p:spPr>
          <a:xfrm>
            <a:off x="6643702" y="171448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3" name="12 - Ελεύθερη σχεδίαση"/>
          <p:cNvSpPr/>
          <p:nvPr/>
        </p:nvSpPr>
        <p:spPr>
          <a:xfrm>
            <a:off x="6146257" y="1826195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18 - Ισοσκελές τρίγωνο"/>
          <p:cNvSpPr/>
          <p:nvPr/>
        </p:nvSpPr>
        <p:spPr>
          <a:xfrm>
            <a:off x="6215074" y="4500570"/>
            <a:ext cx="1214446" cy="2143140"/>
          </a:xfrm>
          <a:prstGeom prst="triangl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19 - Ελεύθερη σχεδίαση"/>
          <p:cNvSpPr/>
          <p:nvPr/>
        </p:nvSpPr>
        <p:spPr>
          <a:xfrm>
            <a:off x="500034" y="5500702"/>
            <a:ext cx="3241964" cy="1058994"/>
          </a:xfrm>
          <a:custGeom>
            <a:avLst/>
            <a:gdLst>
              <a:gd name="connsiteX0" fmla="*/ 0 w 3241964"/>
              <a:gd name="connsiteY0" fmla="*/ 872837 h 872837"/>
              <a:gd name="connsiteX1" fmla="*/ 1468582 w 3241964"/>
              <a:gd name="connsiteY1" fmla="*/ 0 h 872837"/>
              <a:gd name="connsiteX2" fmla="*/ 3241964 w 3241964"/>
              <a:gd name="connsiteY2" fmla="*/ 471055 h 872837"/>
              <a:gd name="connsiteX3" fmla="*/ 0 w 3241964"/>
              <a:gd name="connsiteY3" fmla="*/ 872837 h 87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64" h="872837">
                <a:moveTo>
                  <a:pt x="0" y="872837"/>
                </a:moveTo>
                <a:lnTo>
                  <a:pt x="1468582" y="0"/>
                </a:lnTo>
                <a:lnTo>
                  <a:pt x="3241964" y="471055"/>
                </a:lnTo>
                <a:lnTo>
                  <a:pt x="0" y="872837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20 - TextBox"/>
          <p:cNvSpPr txBox="1"/>
          <p:nvPr/>
        </p:nvSpPr>
        <p:spPr>
          <a:xfrm>
            <a:off x="214282" y="62865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6153160" y="42243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23" name="22 - TextBox"/>
          <p:cNvSpPr txBox="1"/>
          <p:nvPr/>
        </p:nvSpPr>
        <p:spPr>
          <a:xfrm>
            <a:off x="1785918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4" name="23 - TextBox"/>
          <p:cNvSpPr txBox="1"/>
          <p:nvPr/>
        </p:nvSpPr>
        <p:spPr>
          <a:xfrm>
            <a:off x="5929322" y="64886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25" name="24 - TextBox"/>
          <p:cNvSpPr txBox="1"/>
          <p:nvPr/>
        </p:nvSpPr>
        <p:spPr>
          <a:xfrm>
            <a:off x="7429520" y="62865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6" name="25 - TextBox"/>
          <p:cNvSpPr txBox="1"/>
          <p:nvPr/>
        </p:nvSpPr>
        <p:spPr>
          <a:xfrm>
            <a:off x="3786182" y="59293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27" name="26 - Ελεύθερη σχεδίαση"/>
          <p:cNvSpPr/>
          <p:nvPr/>
        </p:nvSpPr>
        <p:spPr>
          <a:xfrm>
            <a:off x="6220691" y="6386945"/>
            <a:ext cx="249382" cy="249382"/>
          </a:xfrm>
          <a:custGeom>
            <a:avLst/>
            <a:gdLst>
              <a:gd name="connsiteX0" fmla="*/ 0 w 249382"/>
              <a:gd name="connsiteY0" fmla="*/ 0 h 249382"/>
              <a:gd name="connsiteX1" fmla="*/ 249382 w 249382"/>
              <a:gd name="connsiteY1" fmla="*/ 0 h 249382"/>
              <a:gd name="connsiteX2" fmla="*/ 249382 w 249382"/>
              <a:gd name="connsiteY2" fmla="*/ 249382 h 249382"/>
              <a:gd name="connsiteX3" fmla="*/ 249382 w 249382"/>
              <a:gd name="connsiteY3" fmla="*/ 249382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382" h="249382">
                <a:moveTo>
                  <a:pt x="0" y="0"/>
                </a:moveTo>
                <a:lnTo>
                  <a:pt x="249382" y="0"/>
                </a:lnTo>
                <a:lnTo>
                  <a:pt x="249382" y="249382"/>
                </a:lnTo>
                <a:lnTo>
                  <a:pt x="249382" y="24938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27 - Ελεύθερη σχεδίαση"/>
          <p:cNvSpPr/>
          <p:nvPr/>
        </p:nvSpPr>
        <p:spPr>
          <a:xfrm>
            <a:off x="6220691" y="4516582"/>
            <a:ext cx="193964" cy="457200"/>
          </a:xfrm>
          <a:custGeom>
            <a:avLst/>
            <a:gdLst>
              <a:gd name="connsiteX0" fmla="*/ 0 w 193964"/>
              <a:gd name="connsiteY0" fmla="*/ 0 h 457200"/>
              <a:gd name="connsiteX1" fmla="*/ 0 w 193964"/>
              <a:gd name="connsiteY1" fmla="*/ 401782 h 457200"/>
              <a:gd name="connsiteX2" fmla="*/ 96982 w 193964"/>
              <a:gd name="connsiteY2" fmla="*/ 457200 h 457200"/>
              <a:gd name="connsiteX3" fmla="*/ 193964 w 193964"/>
              <a:gd name="connsiteY3" fmla="*/ 387927 h 457200"/>
              <a:gd name="connsiteX4" fmla="*/ 193964 w 193964"/>
              <a:gd name="connsiteY4" fmla="*/ 318654 h 457200"/>
              <a:gd name="connsiteX5" fmla="*/ 0 w 193964"/>
              <a:gd name="connsiteY5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964" h="457200">
                <a:moveTo>
                  <a:pt x="0" y="0"/>
                </a:moveTo>
                <a:lnTo>
                  <a:pt x="0" y="401782"/>
                </a:lnTo>
                <a:lnTo>
                  <a:pt x="96982" y="457200"/>
                </a:lnTo>
                <a:lnTo>
                  <a:pt x="193964" y="387927"/>
                </a:lnTo>
                <a:lnTo>
                  <a:pt x="193964" y="318654"/>
                </a:lnTo>
                <a:lnTo>
                  <a:pt x="0" y="0"/>
                </a:lnTo>
                <a:close/>
              </a:path>
            </a:pathLst>
          </a:custGeom>
          <a:solidFill>
            <a:srgbClr val="8F0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3103418" y="5888182"/>
            <a:ext cx="623455" cy="290945"/>
          </a:xfrm>
          <a:custGeom>
            <a:avLst/>
            <a:gdLst>
              <a:gd name="connsiteX0" fmla="*/ 96982 w 623455"/>
              <a:gd name="connsiteY0" fmla="*/ 0 h 290945"/>
              <a:gd name="connsiteX1" fmla="*/ 623455 w 623455"/>
              <a:gd name="connsiteY1" fmla="*/ 166254 h 290945"/>
              <a:gd name="connsiteX2" fmla="*/ 221673 w 623455"/>
              <a:gd name="connsiteY2" fmla="*/ 249382 h 290945"/>
              <a:gd name="connsiteX3" fmla="*/ 96982 w 623455"/>
              <a:gd name="connsiteY3" fmla="*/ 290945 h 290945"/>
              <a:gd name="connsiteX4" fmla="*/ 0 w 623455"/>
              <a:gd name="connsiteY4" fmla="*/ 180109 h 290945"/>
              <a:gd name="connsiteX5" fmla="*/ 27709 w 623455"/>
              <a:gd name="connsiteY5" fmla="*/ 83127 h 290945"/>
              <a:gd name="connsiteX6" fmla="*/ 96982 w 623455"/>
              <a:gd name="connsiteY6" fmla="*/ 0 h 29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455" h="290945">
                <a:moveTo>
                  <a:pt x="96982" y="0"/>
                </a:moveTo>
                <a:lnTo>
                  <a:pt x="623455" y="166254"/>
                </a:lnTo>
                <a:lnTo>
                  <a:pt x="221673" y="249382"/>
                </a:lnTo>
                <a:lnTo>
                  <a:pt x="96982" y="290945"/>
                </a:lnTo>
                <a:lnTo>
                  <a:pt x="0" y="180109"/>
                </a:lnTo>
                <a:cubicBezTo>
                  <a:pt x="29169" y="92601"/>
                  <a:pt x="27709" y="126190"/>
                  <a:pt x="27709" y="83127"/>
                </a:cubicBezTo>
                <a:lnTo>
                  <a:pt x="96982" y="0"/>
                </a:lnTo>
                <a:close/>
              </a:path>
            </a:pathLst>
          </a:custGeom>
          <a:solidFill>
            <a:srgbClr val="8F0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6072198" y="48577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2571736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0" y="3857628"/>
            <a:ext cx="492922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  Το </a:t>
            </a:r>
            <a:r>
              <a:rPr lang="el-GR" b="1" dirty="0" smtClean="0"/>
              <a:t>συνημίτονο</a:t>
            </a:r>
            <a:r>
              <a:rPr lang="el-GR" dirty="0" smtClean="0"/>
              <a:t> μιας οποιαδήποτε οξείας γωνίας μπορεί να πάρει τιμές από   μηδέν   έως   1.</a:t>
            </a:r>
          </a:p>
          <a:p>
            <a:endParaRPr lang="el-GR" dirty="0" smtClean="0"/>
          </a:p>
          <a:p>
            <a:r>
              <a:rPr lang="el-GR" dirty="0" smtClean="0"/>
              <a:t>Παράδειγμα :   είναι </a:t>
            </a:r>
            <a:r>
              <a:rPr lang="el-GR" b="1" dirty="0" smtClean="0"/>
              <a:t>λάθος</a:t>
            </a:r>
            <a:r>
              <a:rPr lang="el-GR" dirty="0" smtClean="0"/>
              <a:t> το </a:t>
            </a:r>
            <a:r>
              <a:rPr lang="el-GR" dirty="0" err="1" smtClean="0"/>
              <a:t>συνω</a:t>
            </a:r>
            <a:r>
              <a:rPr lang="el-GR" dirty="0" smtClean="0"/>
              <a:t>  = 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flipV="1">
            <a:off x="1285852" y="1643050"/>
            <a:ext cx="3071834" cy="135732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285852" y="3000372"/>
            <a:ext cx="2928958" cy="100013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928662" y="278605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4357686" y="1357298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357158" y="4714884"/>
            <a:ext cx="56436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συμβολίζετε  με :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857224" y="592933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/>
              <a:t>xOy</a:t>
            </a:r>
            <a:endParaRPr lang="en-US" sz="2400" dirty="0" smtClean="0"/>
          </a:p>
        </p:txBody>
      </p:sp>
      <p:grpSp>
        <p:nvGrpSpPr>
          <p:cNvPr id="2" name="28 - Ομάδα"/>
          <p:cNvGrpSpPr/>
          <p:nvPr/>
        </p:nvGrpSpPr>
        <p:grpSpPr>
          <a:xfrm>
            <a:off x="1071538" y="5929330"/>
            <a:ext cx="214314" cy="142876"/>
            <a:chOff x="6286512" y="3000372"/>
            <a:chExt cx="214314" cy="142876"/>
          </a:xfrm>
        </p:grpSpPr>
        <p:cxnSp>
          <p:nvCxnSpPr>
            <p:cNvPr id="20" name="19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TextBox"/>
          <p:cNvSpPr txBox="1"/>
          <p:nvPr/>
        </p:nvSpPr>
        <p:spPr>
          <a:xfrm>
            <a:off x="4071934" y="585789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785918" y="271462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1" name="20 - TextBox"/>
          <p:cNvSpPr txBox="1"/>
          <p:nvPr/>
        </p:nvSpPr>
        <p:spPr>
          <a:xfrm>
            <a:off x="6715140" y="5324789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O</a:t>
            </a:r>
          </a:p>
        </p:txBody>
      </p:sp>
      <p:grpSp>
        <p:nvGrpSpPr>
          <p:cNvPr id="5" name="22 - Ομάδα"/>
          <p:cNvGrpSpPr/>
          <p:nvPr/>
        </p:nvGrpSpPr>
        <p:grpSpPr>
          <a:xfrm>
            <a:off x="6786578" y="5286388"/>
            <a:ext cx="214314" cy="142876"/>
            <a:chOff x="6286512" y="3000372"/>
            <a:chExt cx="214314" cy="142876"/>
          </a:xfrm>
        </p:grpSpPr>
        <p:cxnSp>
          <p:nvCxnSpPr>
            <p:cNvPr id="25" name="2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27 - Ελεύθερη σχεδίαση"/>
          <p:cNvSpPr/>
          <p:nvPr/>
        </p:nvSpPr>
        <p:spPr>
          <a:xfrm>
            <a:off x="1288473" y="2826327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30 - Ομάδα"/>
          <p:cNvGrpSpPr/>
          <p:nvPr/>
        </p:nvGrpSpPr>
        <p:grpSpPr>
          <a:xfrm>
            <a:off x="4286248" y="5857892"/>
            <a:ext cx="214314" cy="142876"/>
            <a:chOff x="6286512" y="3000372"/>
            <a:chExt cx="214314" cy="142876"/>
          </a:xfrm>
        </p:grpSpPr>
        <p:cxnSp>
          <p:nvCxnSpPr>
            <p:cNvPr id="31" name="3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- TextBox"/>
          <p:cNvSpPr txBox="1"/>
          <p:nvPr/>
        </p:nvSpPr>
        <p:spPr>
          <a:xfrm>
            <a:off x="7643834" y="535782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1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571472" y="3143248"/>
            <a:ext cx="1714512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3" y="610411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428597" y="267508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428860" y="592933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30" name="29 - TextBox"/>
          <p:cNvSpPr txBox="1"/>
          <p:nvPr/>
        </p:nvSpPr>
        <p:spPr>
          <a:xfrm rot="16200000">
            <a:off x="-1045201" y="4474169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Κάθετη πλευρά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724794" y="6386476"/>
            <a:ext cx="30003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b="1" dirty="0" smtClean="0">
                <a:solidFill>
                  <a:srgbClr val="FF0000"/>
                </a:solidFill>
              </a:rPr>
              <a:t>Κάθετη πλευρά</a:t>
            </a:r>
            <a:endParaRPr lang="en-US" sz="1400" b="1" dirty="0" smtClean="0">
              <a:solidFill>
                <a:srgbClr val="FF0000"/>
              </a:solidFill>
            </a:endParaRPr>
          </a:p>
        </p:txBody>
      </p:sp>
      <p:sp>
        <p:nvSpPr>
          <p:cNvPr id="33" name="32 - TextBox"/>
          <p:cNvSpPr txBox="1"/>
          <p:nvPr/>
        </p:nvSpPr>
        <p:spPr>
          <a:xfrm rot="3678499">
            <a:off x="297196" y="4656991"/>
            <a:ext cx="300039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>
                <a:solidFill>
                  <a:srgbClr val="FF0000"/>
                </a:solidFill>
              </a:rPr>
              <a:t>υποτείνουσα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  <p:sp>
        <p:nvSpPr>
          <p:cNvPr id="13" name="12 - Ορθογώνιο"/>
          <p:cNvSpPr/>
          <p:nvPr/>
        </p:nvSpPr>
        <p:spPr>
          <a:xfrm>
            <a:off x="1428728" y="4714884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/>
          </a:p>
        </p:txBody>
      </p:sp>
      <p:sp>
        <p:nvSpPr>
          <p:cNvPr id="14" name="13 - Ορθογώνιο"/>
          <p:cNvSpPr/>
          <p:nvPr/>
        </p:nvSpPr>
        <p:spPr>
          <a:xfrm>
            <a:off x="571473" y="4851263"/>
            <a:ext cx="348172" cy="4711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1214414" y="5929330"/>
            <a:ext cx="2143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642918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Στο  ορθογώνιο τρίγωνο  ΑΒΓ οι τριγωνομετρικοί αριθμοί (</a:t>
            </a:r>
            <a:r>
              <a:rPr lang="el-GR" sz="2000" dirty="0" err="1" smtClean="0"/>
              <a:t>ημ</a:t>
            </a:r>
            <a:r>
              <a:rPr lang="el-GR" sz="2000" dirty="0" smtClean="0"/>
              <a:t>, συν, εφ)  μιας οξείας γωνίας Β  θα είναι:</a:t>
            </a:r>
            <a:endParaRPr lang="en-US" sz="2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2500298" y="200024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Β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714744" y="221455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857620" y="178592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3786182" y="23574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5" name="62 - Ομάδα"/>
          <p:cNvGrpSpPr/>
          <p:nvPr/>
        </p:nvGrpSpPr>
        <p:grpSpPr>
          <a:xfrm>
            <a:off x="2928926" y="2000240"/>
            <a:ext cx="214314" cy="142876"/>
            <a:chOff x="6286512" y="3000372"/>
            <a:chExt cx="214314" cy="142876"/>
          </a:xfrm>
        </p:grpSpPr>
        <p:cxnSp>
          <p:nvCxnSpPr>
            <p:cNvPr id="64" name="6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66 - TextBox"/>
          <p:cNvSpPr txBox="1"/>
          <p:nvPr/>
        </p:nvSpPr>
        <p:spPr>
          <a:xfrm>
            <a:off x="6500826" y="194094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Β  =</a:t>
            </a:r>
            <a:endParaRPr lang="en-US" sz="2400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>
            <a:off x="7643834" y="214311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7786710" y="171448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70" name="69 - TextBox"/>
          <p:cNvSpPr txBox="1"/>
          <p:nvPr/>
        </p:nvSpPr>
        <p:spPr>
          <a:xfrm>
            <a:off x="7786710" y="222669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grpSp>
        <p:nvGrpSpPr>
          <p:cNvPr id="6" name="70 - Ομάδα"/>
          <p:cNvGrpSpPr/>
          <p:nvPr/>
        </p:nvGrpSpPr>
        <p:grpSpPr>
          <a:xfrm>
            <a:off x="6929454" y="1940944"/>
            <a:ext cx="214314" cy="142876"/>
            <a:chOff x="6286512" y="3000372"/>
            <a:chExt cx="214314" cy="142876"/>
          </a:xfrm>
        </p:grpSpPr>
        <p:cxnSp>
          <p:nvCxnSpPr>
            <p:cNvPr id="72" name="7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73 - TextBox"/>
          <p:cNvSpPr txBox="1"/>
          <p:nvPr/>
        </p:nvSpPr>
        <p:spPr>
          <a:xfrm>
            <a:off x="5500694" y="207167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3" name="52 - Ελεύθερη σχεδίαση"/>
          <p:cNvSpPr/>
          <p:nvPr/>
        </p:nvSpPr>
        <p:spPr>
          <a:xfrm>
            <a:off x="1857356" y="6072206"/>
            <a:ext cx="529070" cy="217342"/>
          </a:xfrm>
          <a:custGeom>
            <a:avLst/>
            <a:gdLst>
              <a:gd name="connsiteX0" fmla="*/ 498764 w 529070"/>
              <a:gd name="connsiteY0" fmla="*/ 346363 h 360218"/>
              <a:gd name="connsiteX1" fmla="*/ 69273 w 529070"/>
              <a:gd name="connsiteY1" fmla="*/ 360218 h 360218"/>
              <a:gd name="connsiteX2" fmla="*/ 0 w 529070"/>
              <a:gd name="connsiteY2" fmla="*/ 193963 h 360218"/>
              <a:gd name="connsiteX3" fmla="*/ 41564 w 529070"/>
              <a:gd name="connsiteY3" fmla="*/ 110836 h 360218"/>
              <a:gd name="connsiteX4" fmla="*/ 138545 w 529070"/>
              <a:gd name="connsiteY4" fmla="*/ 41563 h 360218"/>
              <a:gd name="connsiteX5" fmla="*/ 290945 w 529070"/>
              <a:gd name="connsiteY5" fmla="*/ 0 h 360218"/>
              <a:gd name="connsiteX6" fmla="*/ 498764 w 529070"/>
              <a:gd name="connsiteY6" fmla="*/ 346363 h 360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9070" h="360218">
                <a:moveTo>
                  <a:pt x="498764" y="346363"/>
                </a:moveTo>
                <a:lnTo>
                  <a:pt x="69273" y="360218"/>
                </a:lnTo>
                <a:lnTo>
                  <a:pt x="0" y="193963"/>
                </a:lnTo>
                <a:lnTo>
                  <a:pt x="41564" y="110836"/>
                </a:lnTo>
                <a:lnTo>
                  <a:pt x="138545" y="41563"/>
                </a:lnTo>
                <a:lnTo>
                  <a:pt x="290945" y="0"/>
                </a:lnTo>
                <a:cubicBezTo>
                  <a:pt x="529070" y="350182"/>
                  <a:pt x="386854" y="346363"/>
                  <a:pt x="498764" y="346363"/>
                </a:cubicBezTo>
                <a:close/>
              </a:path>
            </a:pathLst>
          </a:custGeom>
          <a:solidFill>
            <a:srgbClr val="8F0D8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49 - TextBox"/>
          <p:cNvSpPr txBox="1"/>
          <p:nvPr/>
        </p:nvSpPr>
        <p:spPr>
          <a:xfrm>
            <a:off x="142844" y="0"/>
            <a:ext cx="900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Τριγωνομετρικοί αριθμοί  (</a:t>
            </a:r>
            <a:r>
              <a:rPr lang="el-GR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</a:t>
            </a:r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συν, εφ) οξείας γωνίας</a:t>
            </a:r>
          </a:p>
        </p:txBody>
      </p:sp>
      <p:sp>
        <p:nvSpPr>
          <p:cNvPr id="45" name="44 - Ελεύθερη σχεδίαση"/>
          <p:cNvSpPr/>
          <p:nvPr/>
        </p:nvSpPr>
        <p:spPr>
          <a:xfrm>
            <a:off x="785786" y="928670"/>
            <a:ext cx="193964" cy="83128"/>
          </a:xfrm>
          <a:custGeom>
            <a:avLst/>
            <a:gdLst>
              <a:gd name="connsiteX0" fmla="*/ 0 w 193964"/>
              <a:gd name="connsiteY0" fmla="*/ 69273 h 83128"/>
              <a:gd name="connsiteX1" fmla="*/ 96982 w 193964"/>
              <a:gd name="connsiteY1" fmla="*/ 0 h 83128"/>
              <a:gd name="connsiteX2" fmla="*/ 193964 w 193964"/>
              <a:gd name="connsiteY2" fmla="*/ 83128 h 83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964" h="83128">
                <a:moveTo>
                  <a:pt x="0" y="69273"/>
                </a:moveTo>
                <a:lnTo>
                  <a:pt x="96982" y="0"/>
                </a:lnTo>
                <a:lnTo>
                  <a:pt x="193964" y="8312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- Ελεύθερη σχεδίαση"/>
          <p:cNvSpPr/>
          <p:nvPr/>
        </p:nvSpPr>
        <p:spPr>
          <a:xfrm>
            <a:off x="554182" y="6012873"/>
            <a:ext cx="277091" cy="277091"/>
          </a:xfrm>
          <a:custGeom>
            <a:avLst/>
            <a:gdLst>
              <a:gd name="connsiteX0" fmla="*/ 0 w 277091"/>
              <a:gd name="connsiteY0" fmla="*/ 0 h 277091"/>
              <a:gd name="connsiteX1" fmla="*/ 277091 w 277091"/>
              <a:gd name="connsiteY1" fmla="*/ 0 h 277091"/>
              <a:gd name="connsiteX2" fmla="*/ 263236 w 277091"/>
              <a:gd name="connsiteY2" fmla="*/ 277091 h 277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77091" h="277091">
                <a:moveTo>
                  <a:pt x="0" y="0"/>
                </a:moveTo>
                <a:lnTo>
                  <a:pt x="277091" y="0"/>
                </a:lnTo>
                <a:lnTo>
                  <a:pt x="263236" y="277091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53 - TextBox"/>
          <p:cNvSpPr txBox="1"/>
          <p:nvPr/>
        </p:nvSpPr>
        <p:spPr>
          <a:xfrm>
            <a:off x="2285984" y="328612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Β  =</a:t>
            </a:r>
            <a:endParaRPr lang="en-US" sz="2400" dirty="0"/>
          </a:p>
        </p:txBody>
      </p:sp>
      <p:cxnSp>
        <p:nvCxnSpPr>
          <p:cNvPr id="56" name="55 - Ευθεία γραμμή σύνδεσης"/>
          <p:cNvCxnSpPr/>
          <p:nvPr/>
        </p:nvCxnSpPr>
        <p:spPr>
          <a:xfrm>
            <a:off x="3714744" y="3500438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- TextBox"/>
          <p:cNvSpPr txBox="1"/>
          <p:nvPr/>
        </p:nvSpPr>
        <p:spPr>
          <a:xfrm>
            <a:off x="3857620" y="307181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60" name="59 - TextBox"/>
          <p:cNvSpPr txBox="1"/>
          <p:nvPr/>
        </p:nvSpPr>
        <p:spPr>
          <a:xfrm>
            <a:off x="3786182" y="36433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61" name="62 - Ομάδα"/>
          <p:cNvGrpSpPr/>
          <p:nvPr/>
        </p:nvGrpSpPr>
        <p:grpSpPr>
          <a:xfrm>
            <a:off x="2928926" y="3286124"/>
            <a:ext cx="214314" cy="142876"/>
            <a:chOff x="6286512" y="3000372"/>
            <a:chExt cx="214314" cy="142876"/>
          </a:xfrm>
        </p:grpSpPr>
        <p:cxnSp>
          <p:nvCxnSpPr>
            <p:cNvPr id="62" name="6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6" name="65 - TextBox"/>
          <p:cNvSpPr txBox="1"/>
          <p:nvPr/>
        </p:nvSpPr>
        <p:spPr>
          <a:xfrm>
            <a:off x="6143636" y="32268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Β  =</a:t>
            </a:r>
            <a:endParaRPr lang="en-US" sz="2400" dirty="0"/>
          </a:p>
        </p:txBody>
      </p:sp>
      <p:cxnSp>
        <p:nvCxnSpPr>
          <p:cNvPr id="71" name="70 - Ευθεία γραμμή σύνδεσης"/>
          <p:cNvCxnSpPr/>
          <p:nvPr/>
        </p:nvCxnSpPr>
        <p:spPr>
          <a:xfrm>
            <a:off x="7643834" y="3429000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7786710" y="3000372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77" name="76 - TextBox"/>
          <p:cNvSpPr txBox="1"/>
          <p:nvPr/>
        </p:nvSpPr>
        <p:spPr>
          <a:xfrm>
            <a:off x="7786710" y="351258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grpSp>
        <p:nvGrpSpPr>
          <p:cNvPr id="78" name="70 - Ομάδα"/>
          <p:cNvGrpSpPr/>
          <p:nvPr/>
        </p:nvGrpSpPr>
        <p:grpSpPr>
          <a:xfrm>
            <a:off x="6715140" y="3214686"/>
            <a:ext cx="214314" cy="142876"/>
            <a:chOff x="6286512" y="3000372"/>
            <a:chExt cx="214314" cy="142876"/>
          </a:xfrm>
        </p:grpSpPr>
        <p:cxnSp>
          <p:nvCxnSpPr>
            <p:cNvPr id="79" name="7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7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1" name="80 - TextBox"/>
          <p:cNvSpPr txBox="1"/>
          <p:nvPr/>
        </p:nvSpPr>
        <p:spPr>
          <a:xfrm>
            <a:off x="5500694" y="335756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82" name="81 - TextBox"/>
          <p:cNvSpPr txBox="1"/>
          <p:nvPr/>
        </p:nvSpPr>
        <p:spPr>
          <a:xfrm>
            <a:off x="3357554" y="4857760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Β  =</a:t>
            </a:r>
            <a:endParaRPr lang="en-US" sz="24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572000" y="5059932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714876" y="463130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85" name="84 - TextBox"/>
          <p:cNvSpPr txBox="1"/>
          <p:nvPr/>
        </p:nvSpPr>
        <p:spPr>
          <a:xfrm>
            <a:off x="4643438" y="52028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grpSp>
        <p:nvGrpSpPr>
          <p:cNvPr id="86" name="62 - Ομάδα"/>
          <p:cNvGrpSpPr/>
          <p:nvPr/>
        </p:nvGrpSpPr>
        <p:grpSpPr>
          <a:xfrm>
            <a:off x="3786182" y="4845618"/>
            <a:ext cx="214314" cy="142876"/>
            <a:chOff x="6286512" y="3000372"/>
            <a:chExt cx="214314" cy="142876"/>
          </a:xfrm>
        </p:grpSpPr>
        <p:cxnSp>
          <p:nvCxnSpPr>
            <p:cNvPr id="87" name="8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8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9" name="88 - TextBox"/>
          <p:cNvSpPr txBox="1"/>
          <p:nvPr/>
        </p:nvSpPr>
        <p:spPr>
          <a:xfrm>
            <a:off x="7000892" y="478632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 εφ Β  =</a:t>
            </a:r>
            <a:endParaRPr lang="en-US" sz="2400" dirty="0"/>
          </a:p>
        </p:txBody>
      </p:sp>
      <p:cxnSp>
        <p:nvCxnSpPr>
          <p:cNvPr id="90" name="89 - Ευθεία γραμμή σύνδεσης"/>
          <p:cNvCxnSpPr/>
          <p:nvPr/>
        </p:nvCxnSpPr>
        <p:spPr>
          <a:xfrm>
            <a:off x="8501090" y="4988494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90 - TextBox"/>
          <p:cNvSpPr txBox="1"/>
          <p:nvPr/>
        </p:nvSpPr>
        <p:spPr>
          <a:xfrm>
            <a:off x="8643966" y="455986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92" name="91 - TextBox"/>
          <p:cNvSpPr txBox="1"/>
          <p:nvPr/>
        </p:nvSpPr>
        <p:spPr>
          <a:xfrm>
            <a:off x="8643966" y="507207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grpSp>
        <p:nvGrpSpPr>
          <p:cNvPr id="93" name="70 - Ομάδα"/>
          <p:cNvGrpSpPr/>
          <p:nvPr/>
        </p:nvGrpSpPr>
        <p:grpSpPr>
          <a:xfrm>
            <a:off x="7572396" y="4774180"/>
            <a:ext cx="214314" cy="142876"/>
            <a:chOff x="6286512" y="3000372"/>
            <a:chExt cx="214314" cy="142876"/>
          </a:xfrm>
        </p:grpSpPr>
        <p:cxnSp>
          <p:nvCxnSpPr>
            <p:cNvPr id="94" name="9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9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6" name="95 - TextBox"/>
          <p:cNvSpPr txBox="1"/>
          <p:nvPr/>
        </p:nvSpPr>
        <p:spPr>
          <a:xfrm>
            <a:off x="6357950" y="49170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31" grpId="0"/>
      <p:bldP spid="33" grpId="0"/>
      <p:bldP spid="13" grpId="0"/>
      <p:bldP spid="14" grpId="0"/>
      <p:bldP spid="16" grpId="0"/>
      <p:bldP spid="46" grpId="0"/>
      <p:bldP spid="48" grpId="0"/>
      <p:bldP spid="49" grpId="0"/>
      <p:bldP spid="67" grpId="0"/>
      <p:bldP spid="69" grpId="0"/>
      <p:bldP spid="70" grpId="0"/>
      <p:bldP spid="74" grpId="0"/>
      <p:bldP spid="53" grpId="0" animBg="1"/>
      <p:bldP spid="54" grpId="0"/>
      <p:bldP spid="57" grpId="0"/>
      <p:bldP spid="60" grpId="0"/>
      <p:bldP spid="66" grpId="0"/>
      <p:bldP spid="76" grpId="0"/>
      <p:bldP spid="77" grpId="0"/>
      <p:bldP spid="81" grpId="0"/>
      <p:bldP spid="82" grpId="0"/>
      <p:bldP spid="84" grpId="0"/>
      <p:bldP spid="85" grpId="0"/>
      <p:bldP spid="89" grpId="0"/>
      <p:bldP spid="91" grpId="0"/>
      <p:bldP spid="92" grpId="0"/>
      <p:bldP spid="9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642918"/>
            <a:ext cx="8858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dirty="0" smtClean="0"/>
              <a:t>Για οποιαδήποτε γωνία  ω ισχύει    η παρακάτω σχέση που συνδέει το </a:t>
            </a:r>
            <a:r>
              <a:rPr lang="el-GR" sz="2000" dirty="0" err="1" smtClean="0"/>
              <a:t>ημω</a:t>
            </a:r>
            <a:r>
              <a:rPr lang="el-GR" sz="2000" dirty="0" smtClean="0"/>
              <a:t>,   </a:t>
            </a:r>
            <a:r>
              <a:rPr lang="el-GR" sz="2000" dirty="0" err="1" smtClean="0"/>
              <a:t>συνω</a:t>
            </a:r>
            <a:r>
              <a:rPr lang="el-GR" sz="2000" dirty="0" smtClean="0"/>
              <a:t>,    </a:t>
            </a:r>
            <a:r>
              <a:rPr lang="el-GR" sz="2000" dirty="0" err="1" smtClean="0"/>
              <a:t>εφω</a:t>
            </a:r>
            <a:r>
              <a:rPr lang="el-GR" sz="2000" dirty="0" smtClean="0"/>
              <a:t>   :</a:t>
            </a:r>
            <a:endParaRPr lang="en-US" sz="20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000100" y="3000372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 smtClean="0"/>
              <a:t>εφω</a:t>
            </a:r>
            <a:r>
              <a:rPr lang="el-GR" sz="4000" b="1" dirty="0" smtClean="0"/>
              <a:t> =</a:t>
            </a:r>
            <a:endParaRPr lang="en-US" sz="4000" b="1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000364" y="3429000"/>
            <a:ext cx="2000264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- TextBox"/>
          <p:cNvSpPr txBox="1"/>
          <p:nvPr/>
        </p:nvSpPr>
        <p:spPr>
          <a:xfrm>
            <a:off x="142844" y="0"/>
            <a:ext cx="90011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Τριγωνομετρικοί αριθμοί  (</a:t>
            </a:r>
            <a:r>
              <a:rPr lang="el-GR" sz="28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ημ</a:t>
            </a:r>
            <a:r>
              <a:rPr lang="el-GR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συν, εφ) γωνίας</a:t>
            </a:r>
          </a:p>
        </p:txBody>
      </p:sp>
      <p:sp>
        <p:nvSpPr>
          <p:cNvPr id="93" name="92 - TextBox"/>
          <p:cNvSpPr txBox="1"/>
          <p:nvPr/>
        </p:nvSpPr>
        <p:spPr>
          <a:xfrm>
            <a:off x="3071802" y="2714620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 smtClean="0"/>
              <a:t>ημω</a:t>
            </a:r>
            <a:endParaRPr lang="en-US" sz="4000" b="1" dirty="0"/>
          </a:p>
        </p:txBody>
      </p:sp>
      <p:sp>
        <p:nvSpPr>
          <p:cNvPr id="97" name="96 - TextBox"/>
          <p:cNvSpPr txBox="1"/>
          <p:nvPr/>
        </p:nvSpPr>
        <p:spPr>
          <a:xfrm>
            <a:off x="3071802" y="3429000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err="1" smtClean="0"/>
              <a:t>συνω</a:t>
            </a:r>
            <a:endParaRPr lang="en-US" sz="4000" b="1" dirty="0"/>
          </a:p>
        </p:txBody>
      </p:sp>
      <p:cxnSp>
        <p:nvCxnSpPr>
          <p:cNvPr id="98" name="97 - Ευθεία γραμμή σύνδεσης"/>
          <p:cNvCxnSpPr/>
          <p:nvPr/>
        </p:nvCxnSpPr>
        <p:spPr>
          <a:xfrm flipV="1">
            <a:off x="6359048" y="1643074"/>
            <a:ext cx="1675038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98 - Ευθεία γραμμή σύνδεσης"/>
          <p:cNvCxnSpPr/>
          <p:nvPr/>
        </p:nvCxnSpPr>
        <p:spPr>
          <a:xfrm>
            <a:off x="6359048" y="2357454"/>
            <a:ext cx="2175104" cy="7143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TextBox"/>
          <p:cNvSpPr txBox="1"/>
          <p:nvPr/>
        </p:nvSpPr>
        <p:spPr>
          <a:xfrm>
            <a:off x="6001858" y="2143140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101" name="100 - TextBox"/>
          <p:cNvSpPr txBox="1"/>
          <p:nvPr/>
        </p:nvSpPr>
        <p:spPr>
          <a:xfrm>
            <a:off x="8105524" y="135732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102" name="101 - TextBox"/>
          <p:cNvSpPr txBox="1"/>
          <p:nvPr/>
        </p:nvSpPr>
        <p:spPr>
          <a:xfrm>
            <a:off x="8748466" y="3038773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103" name="102 - TextBox"/>
          <p:cNvSpPr txBox="1"/>
          <p:nvPr/>
        </p:nvSpPr>
        <p:spPr>
          <a:xfrm>
            <a:off x="6859114" y="207170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04" name="103 - Ελεύθερη σχεδίαση"/>
          <p:cNvSpPr/>
          <p:nvPr/>
        </p:nvSpPr>
        <p:spPr>
          <a:xfrm>
            <a:off x="6361669" y="2183409"/>
            <a:ext cx="512618" cy="318655"/>
          </a:xfrm>
          <a:custGeom>
            <a:avLst/>
            <a:gdLst>
              <a:gd name="connsiteX0" fmla="*/ 55418 w 512618"/>
              <a:gd name="connsiteY0" fmla="*/ 166255 h 318655"/>
              <a:gd name="connsiteX1" fmla="*/ 429491 w 512618"/>
              <a:gd name="connsiteY1" fmla="*/ 0 h 318655"/>
              <a:gd name="connsiteX2" fmla="*/ 484909 w 512618"/>
              <a:gd name="connsiteY2" fmla="*/ 83128 h 318655"/>
              <a:gd name="connsiteX3" fmla="*/ 512618 w 512618"/>
              <a:gd name="connsiteY3" fmla="*/ 138546 h 318655"/>
              <a:gd name="connsiteX4" fmla="*/ 512618 w 512618"/>
              <a:gd name="connsiteY4" fmla="*/ 138546 h 318655"/>
              <a:gd name="connsiteX5" fmla="*/ 471054 w 512618"/>
              <a:gd name="connsiteY5" fmla="*/ 277091 h 318655"/>
              <a:gd name="connsiteX6" fmla="*/ 429491 w 512618"/>
              <a:gd name="connsiteY6" fmla="*/ 318655 h 318655"/>
              <a:gd name="connsiteX7" fmla="*/ 0 w 512618"/>
              <a:gd name="connsiteY7" fmla="*/ 180109 h 318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2618" h="318655">
                <a:moveTo>
                  <a:pt x="55418" y="166255"/>
                </a:moveTo>
                <a:lnTo>
                  <a:pt x="429491" y="0"/>
                </a:lnTo>
                <a:lnTo>
                  <a:pt x="484909" y="83128"/>
                </a:lnTo>
                <a:lnTo>
                  <a:pt x="512618" y="138546"/>
                </a:lnTo>
                <a:lnTo>
                  <a:pt x="512618" y="138546"/>
                </a:lnTo>
                <a:lnTo>
                  <a:pt x="471054" y="277091"/>
                </a:lnTo>
                <a:lnTo>
                  <a:pt x="429491" y="318655"/>
                </a:lnTo>
                <a:lnTo>
                  <a:pt x="0" y="180109"/>
                </a:lnTo>
              </a:path>
            </a:pathLst>
          </a:custGeom>
          <a:solidFill>
            <a:srgbClr val="8F0D8F"/>
          </a:solidFill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104 - Ισοσκελές τρίγωνο"/>
          <p:cNvSpPr/>
          <p:nvPr/>
        </p:nvSpPr>
        <p:spPr>
          <a:xfrm>
            <a:off x="7286644" y="4500570"/>
            <a:ext cx="1214446" cy="2143140"/>
          </a:xfrm>
          <a:prstGeom prst="triangle">
            <a:avLst>
              <a:gd name="adj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105 - TextBox"/>
          <p:cNvSpPr txBox="1"/>
          <p:nvPr/>
        </p:nvSpPr>
        <p:spPr>
          <a:xfrm>
            <a:off x="7224730" y="422434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07" name="106 - TextBox"/>
          <p:cNvSpPr txBox="1"/>
          <p:nvPr/>
        </p:nvSpPr>
        <p:spPr>
          <a:xfrm>
            <a:off x="7000892" y="648866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108" name="107 - TextBox"/>
          <p:cNvSpPr txBox="1"/>
          <p:nvPr/>
        </p:nvSpPr>
        <p:spPr>
          <a:xfrm>
            <a:off x="8501090" y="62865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09" name="108 - Ελεύθερη σχεδίαση"/>
          <p:cNvSpPr/>
          <p:nvPr/>
        </p:nvSpPr>
        <p:spPr>
          <a:xfrm>
            <a:off x="7292261" y="6386945"/>
            <a:ext cx="249382" cy="249382"/>
          </a:xfrm>
          <a:custGeom>
            <a:avLst/>
            <a:gdLst>
              <a:gd name="connsiteX0" fmla="*/ 0 w 249382"/>
              <a:gd name="connsiteY0" fmla="*/ 0 h 249382"/>
              <a:gd name="connsiteX1" fmla="*/ 249382 w 249382"/>
              <a:gd name="connsiteY1" fmla="*/ 0 h 249382"/>
              <a:gd name="connsiteX2" fmla="*/ 249382 w 249382"/>
              <a:gd name="connsiteY2" fmla="*/ 249382 h 249382"/>
              <a:gd name="connsiteX3" fmla="*/ 249382 w 249382"/>
              <a:gd name="connsiteY3" fmla="*/ 249382 h 2493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9382" h="249382">
                <a:moveTo>
                  <a:pt x="0" y="0"/>
                </a:moveTo>
                <a:lnTo>
                  <a:pt x="249382" y="0"/>
                </a:lnTo>
                <a:lnTo>
                  <a:pt x="249382" y="249382"/>
                </a:lnTo>
                <a:lnTo>
                  <a:pt x="249382" y="249382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109 - Ελεύθερη σχεδίαση"/>
          <p:cNvSpPr/>
          <p:nvPr/>
        </p:nvSpPr>
        <p:spPr>
          <a:xfrm>
            <a:off x="7292261" y="4516582"/>
            <a:ext cx="193964" cy="457200"/>
          </a:xfrm>
          <a:custGeom>
            <a:avLst/>
            <a:gdLst>
              <a:gd name="connsiteX0" fmla="*/ 0 w 193964"/>
              <a:gd name="connsiteY0" fmla="*/ 0 h 457200"/>
              <a:gd name="connsiteX1" fmla="*/ 0 w 193964"/>
              <a:gd name="connsiteY1" fmla="*/ 401782 h 457200"/>
              <a:gd name="connsiteX2" fmla="*/ 96982 w 193964"/>
              <a:gd name="connsiteY2" fmla="*/ 457200 h 457200"/>
              <a:gd name="connsiteX3" fmla="*/ 193964 w 193964"/>
              <a:gd name="connsiteY3" fmla="*/ 387927 h 457200"/>
              <a:gd name="connsiteX4" fmla="*/ 193964 w 193964"/>
              <a:gd name="connsiteY4" fmla="*/ 318654 h 457200"/>
              <a:gd name="connsiteX5" fmla="*/ 0 w 193964"/>
              <a:gd name="connsiteY5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3964" h="457200">
                <a:moveTo>
                  <a:pt x="0" y="0"/>
                </a:moveTo>
                <a:lnTo>
                  <a:pt x="0" y="401782"/>
                </a:lnTo>
                <a:lnTo>
                  <a:pt x="96982" y="457200"/>
                </a:lnTo>
                <a:lnTo>
                  <a:pt x="193964" y="387927"/>
                </a:lnTo>
                <a:lnTo>
                  <a:pt x="193964" y="318654"/>
                </a:lnTo>
                <a:lnTo>
                  <a:pt x="0" y="0"/>
                </a:lnTo>
                <a:close/>
              </a:path>
            </a:pathLst>
          </a:custGeom>
          <a:solidFill>
            <a:srgbClr val="8F0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110 - TextBox"/>
          <p:cNvSpPr txBox="1"/>
          <p:nvPr/>
        </p:nvSpPr>
        <p:spPr>
          <a:xfrm>
            <a:off x="7143768" y="485776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12" name="111 - Ελεύθερη σχεδίαση"/>
          <p:cNvSpPr/>
          <p:nvPr/>
        </p:nvSpPr>
        <p:spPr>
          <a:xfrm>
            <a:off x="285720" y="5500702"/>
            <a:ext cx="3241964" cy="1058994"/>
          </a:xfrm>
          <a:custGeom>
            <a:avLst/>
            <a:gdLst>
              <a:gd name="connsiteX0" fmla="*/ 0 w 3241964"/>
              <a:gd name="connsiteY0" fmla="*/ 872837 h 872837"/>
              <a:gd name="connsiteX1" fmla="*/ 1468582 w 3241964"/>
              <a:gd name="connsiteY1" fmla="*/ 0 h 872837"/>
              <a:gd name="connsiteX2" fmla="*/ 3241964 w 3241964"/>
              <a:gd name="connsiteY2" fmla="*/ 471055 h 872837"/>
              <a:gd name="connsiteX3" fmla="*/ 0 w 3241964"/>
              <a:gd name="connsiteY3" fmla="*/ 872837 h 87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241964" h="872837">
                <a:moveTo>
                  <a:pt x="0" y="872837"/>
                </a:moveTo>
                <a:lnTo>
                  <a:pt x="1468582" y="0"/>
                </a:lnTo>
                <a:lnTo>
                  <a:pt x="3241964" y="471055"/>
                </a:lnTo>
                <a:lnTo>
                  <a:pt x="0" y="872837"/>
                </a:ln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112 - TextBox"/>
          <p:cNvSpPr txBox="1"/>
          <p:nvPr/>
        </p:nvSpPr>
        <p:spPr>
          <a:xfrm>
            <a:off x="-32" y="628652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</a:t>
            </a:r>
            <a:endParaRPr lang="en-US" dirty="0"/>
          </a:p>
        </p:txBody>
      </p:sp>
      <p:sp>
        <p:nvSpPr>
          <p:cNvPr id="114" name="113 - TextBox"/>
          <p:cNvSpPr txBox="1"/>
          <p:nvPr/>
        </p:nvSpPr>
        <p:spPr>
          <a:xfrm>
            <a:off x="1571604" y="514351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15" name="114 - TextBox"/>
          <p:cNvSpPr txBox="1"/>
          <p:nvPr/>
        </p:nvSpPr>
        <p:spPr>
          <a:xfrm>
            <a:off x="3571868" y="5929330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</a:t>
            </a:r>
            <a:endParaRPr lang="en-US" dirty="0"/>
          </a:p>
        </p:txBody>
      </p:sp>
      <p:sp>
        <p:nvSpPr>
          <p:cNvPr id="116" name="115 - Ελεύθερη σχεδίαση"/>
          <p:cNvSpPr/>
          <p:nvPr/>
        </p:nvSpPr>
        <p:spPr>
          <a:xfrm>
            <a:off x="2889104" y="5888182"/>
            <a:ext cx="623455" cy="290945"/>
          </a:xfrm>
          <a:custGeom>
            <a:avLst/>
            <a:gdLst>
              <a:gd name="connsiteX0" fmla="*/ 96982 w 623455"/>
              <a:gd name="connsiteY0" fmla="*/ 0 h 290945"/>
              <a:gd name="connsiteX1" fmla="*/ 623455 w 623455"/>
              <a:gd name="connsiteY1" fmla="*/ 166254 h 290945"/>
              <a:gd name="connsiteX2" fmla="*/ 221673 w 623455"/>
              <a:gd name="connsiteY2" fmla="*/ 249382 h 290945"/>
              <a:gd name="connsiteX3" fmla="*/ 96982 w 623455"/>
              <a:gd name="connsiteY3" fmla="*/ 290945 h 290945"/>
              <a:gd name="connsiteX4" fmla="*/ 0 w 623455"/>
              <a:gd name="connsiteY4" fmla="*/ 180109 h 290945"/>
              <a:gd name="connsiteX5" fmla="*/ 27709 w 623455"/>
              <a:gd name="connsiteY5" fmla="*/ 83127 h 290945"/>
              <a:gd name="connsiteX6" fmla="*/ 96982 w 623455"/>
              <a:gd name="connsiteY6" fmla="*/ 0 h 2909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3455" h="290945">
                <a:moveTo>
                  <a:pt x="96982" y="0"/>
                </a:moveTo>
                <a:lnTo>
                  <a:pt x="623455" y="166254"/>
                </a:lnTo>
                <a:lnTo>
                  <a:pt x="221673" y="249382"/>
                </a:lnTo>
                <a:lnTo>
                  <a:pt x="96982" y="290945"/>
                </a:lnTo>
                <a:lnTo>
                  <a:pt x="0" y="180109"/>
                </a:lnTo>
                <a:cubicBezTo>
                  <a:pt x="29169" y="92601"/>
                  <a:pt x="27709" y="126190"/>
                  <a:pt x="27709" y="83127"/>
                </a:cubicBezTo>
                <a:lnTo>
                  <a:pt x="96982" y="0"/>
                </a:lnTo>
                <a:close/>
              </a:path>
            </a:pathLst>
          </a:custGeom>
          <a:solidFill>
            <a:srgbClr val="8F0D8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116 - TextBox"/>
          <p:cNvSpPr txBox="1"/>
          <p:nvPr/>
        </p:nvSpPr>
        <p:spPr>
          <a:xfrm>
            <a:off x="2357422" y="571501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93" grpId="0"/>
      <p:bldP spid="97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753021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896029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Συμπληρωματικές 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7531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1181385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61027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1571604" y="335756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68171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flipV="1">
            <a:off x="1000100" y="1428736"/>
            <a:ext cx="2643206" cy="24672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786182" y="114298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406769" y="3516923"/>
            <a:ext cx="131298" cy="365760"/>
          </a:xfrm>
          <a:custGeom>
            <a:avLst/>
            <a:gdLst>
              <a:gd name="connsiteX0" fmla="*/ 0 w 131298"/>
              <a:gd name="connsiteY0" fmla="*/ 0 h 365760"/>
              <a:gd name="connsiteX1" fmla="*/ 98474 w 131298"/>
              <a:gd name="connsiteY1" fmla="*/ 140677 h 365760"/>
              <a:gd name="connsiteX2" fmla="*/ 126609 w 131298"/>
              <a:gd name="connsiteY2" fmla="*/ 239151 h 365760"/>
              <a:gd name="connsiteX3" fmla="*/ 126609 w 131298"/>
              <a:gd name="connsiteY3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98" h="365760">
                <a:moveTo>
                  <a:pt x="0" y="0"/>
                </a:moveTo>
                <a:cubicBezTo>
                  <a:pt x="38686" y="50409"/>
                  <a:pt x="77373" y="100819"/>
                  <a:pt x="98474" y="140677"/>
                </a:cubicBezTo>
                <a:cubicBezTo>
                  <a:pt x="119576" y="180536"/>
                  <a:pt x="121920" y="201637"/>
                  <a:pt x="126609" y="239151"/>
                </a:cubicBezTo>
                <a:cubicBezTo>
                  <a:pt x="131298" y="276665"/>
                  <a:pt x="128953" y="321212"/>
                  <a:pt x="126609" y="365760"/>
                </a:cubicBezTo>
              </a:path>
            </a:pathLst>
          </a:cu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98806" y="3130061"/>
            <a:ext cx="572086" cy="203982"/>
          </a:xfrm>
          <a:custGeom>
            <a:avLst/>
            <a:gdLst>
              <a:gd name="connsiteX0" fmla="*/ 0 w 572086"/>
              <a:gd name="connsiteY0" fmla="*/ 161779 h 203982"/>
              <a:gd name="connsiteX1" fmla="*/ 239151 w 572086"/>
              <a:gd name="connsiteY1" fmla="*/ 7034 h 203982"/>
              <a:gd name="connsiteX2" fmla="*/ 520505 w 572086"/>
              <a:gd name="connsiteY2" fmla="*/ 119576 h 203982"/>
              <a:gd name="connsiteX3" fmla="*/ 548640 w 572086"/>
              <a:gd name="connsiteY3" fmla="*/ 203982 h 20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086" h="203982">
                <a:moveTo>
                  <a:pt x="0" y="161779"/>
                </a:moveTo>
                <a:cubicBezTo>
                  <a:pt x="76200" y="87923"/>
                  <a:pt x="152400" y="14068"/>
                  <a:pt x="239151" y="7034"/>
                </a:cubicBezTo>
                <a:cubicBezTo>
                  <a:pt x="325902" y="0"/>
                  <a:pt x="468924" y="86751"/>
                  <a:pt x="520505" y="119576"/>
                </a:cubicBezTo>
                <a:cubicBezTo>
                  <a:pt x="572086" y="152401"/>
                  <a:pt x="560363" y="178191"/>
                  <a:pt x="548640" y="203982"/>
                </a:cubicBezTo>
              </a:path>
            </a:pathLst>
          </a:cu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1142976" y="264318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sp>
        <p:nvSpPr>
          <p:cNvPr id="32" name="31 - TextBox"/>
          <p:cNvSpPr txBox="1"/>
          <p:nvPr/>
        </p:nvSpPr>
        <p:spPr>
          <a:xfrm>
            <a:off x="214282" y="5357826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γωνία           είναι </a:t>
            </a:r>
            <a:r>
              <a:rPr lang="el-GR" sz="2400" u="sng" dirty="0" smtClean="0"/>
              <a:t>συμπληρωματική   γωνία </a:t>
            </a:r>
            <a:r>
              <a:rPr lang="el-GR" sz="2400" dirty="0" smtClean="0"/>
              <a:t>της γωνίας  </a:t>
            </a:r>
          </a:p>
          <a:p>
            <a:endParaRPr lang="el-GR" sz="2400" dirty="0" smtClean="0"/>
          </a:p>
          <a:p>
            <a:r>
              <a:rPr lang="el-GR" sz="2400" dirty="0" smtClean="0"/>
              <a:t>      γιατί   αν προσθέσω και τις δυο γωνίες μαζί θα κάνουν  </a:t>
            </a:r>
            <a:r>
              <a:rPr lang="el-GR" sz="2400" b="1" u="sng" dirty="0" smtClean="0">
                <a:solidFill>
                  <a:srgbClr val="FF0000"/>
                </a:solidFill>
              </a:rPr>
              <a:t>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endParaRPr lang="el-GR" sz="2400" dirty="0" smtClean="0"/>
          </a:p>
          <a:p>
            <a:endParaRPr lang="el-GR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38" name="3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39 - TextBox"/>
          <p:cNvSpPr txBox="1"/>
          <p:nvPr/>
        </p:nvSpPr>
        <p:spPr>
          <a:xfrm>
            <a:off x="7786710" y="532478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7858148" y="5324789"/>
            <a:ext cx="214314" cy="142876"/>
            <a:chOff x="6286512" y="3000372"/>
            <a:chExt cx="214314" cy="142876"/>
          </a:xfrm>
        </p:grpSpPr>
        <p:cxnSp>
          <p:nvCxnSpPr>
            <p:cNvPr id="42" name="41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6" grpId="0" animBg="1"/>
      <p:bldP spid="30" grpId="0" animBg="1"/>
      <p:bldP spid="31" grpId="0"/>
      <p:bldP spid="32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753021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896029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Συμπληρωματικές 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7531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1181385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61027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1357290" y="335756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68171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flipV="1">
            <a:off x="1000100" y="1428736"/>
            <a:ext cx="2643206" cy="24672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786182" y="114298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406769" y="3516923"/>
            <a:ext cx="131298" cy="365760"/>
          </a:xfrm>
          <a:custGeom>
            <a:avLst/>
            <a:gdLst>
              <a:gd name="connsiteX0" fmla="*/ 0 w 131298"/>
              <a:gd name="connsiteY0" fmla="*/ 0 h 365760"/>
              <a:gd name="connsiteX1" fmla="*/ 98474 w 131298"/>
              <a:gd name="connsiteY1" fmla="*/ 140677 h 365760"/>
              <a:gd name="connsiteX2" fmla="*/ 126609 w 131298"/>
              <a:gd name="connsiteY2" fmla="*/ 239151 h 365760"/>
              <a:gd name="connsiteX3" fmla="*/ 126609 w 131298"/>
              <a:gd name="connsiteY3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98" h="365760">
                <a:moveTo>
                  <a:pt x="0" y="0"/>
                </a:moveTo>
                <a:cubicBezTo>
                  <a:pt x="38686" y="50409"/>
                  <a:pt x="77373" y="100819"/>
                  <a:pt x="98474" y="140677"/>
                </a:cubicBezTo>
                <a:cubicBezTo>
                  <a:pt x="119576" y="180536"/>
                  <a:pt x="121920" y="201637"/>
                  <a:pt x="126609" y="239151"/>
                </a:cubicBezTo>
                <a:cubicBezTo>
                  <a:pt x="131298" y="276665"/>
                  <a:pt x="128953" y="321212"/>
                  <a:pt x="126609" y="365760"/>
                </a:cubicBezTo>
              </a:path>
            </a:pathLst>
          </a:cu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98806" y="3130061"/>
            <a:ext cx="572086" cy="203982"/>
          </a:xfrm>
          <a:custGeom>
            <a:avLst/>
            <a:gdLst>
              <a:gd name="connsiteX0" fmla="*/ 0 w 572086"/>
              <a:gd name="connsiteY0" fmla="*/ 161779 h 203982"/>
              <a:gd name="connsiteX1" fmla="*/ 239151 w 572086"/>
              <a:gd name="connsiteY1" fmla="*/ 7034 h 203982"/>
              <a:gd name="connsiteX2" fmla="*/ 520505 w 572086"/>
              <a:gd name="connsiteY2" fmla="*/ 119576 h 203982"/>
              <a:gd name="connsiteX3" fmla="*/ 548640 w 572086"/>
              <a:gd name="connsiteY3" fmla="*/ 203982 h 20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086" h="203982">
                <a:moveTo>
                  <a:pt x="0" y="161779"/>
                </a:moveTo>
                <a:cubicBezTo>
                  <a:pt x="76200" y="87923"/>
                  <a:pt x="152400" y="14068"/>
                  <a:pt x="239151" y="7034"/>
                </a:cubicBezTo>
                <a:cubicBezTo>
                  <a:pt x="325902" y="0"/>
                  <a:pt x="468924" y="86751"/>
                  <a:pt x="520505" y="119576"/>
                </a:cubicBezTo>
                <a:cubicBezTo>
                  <a:pt x="572086" y="152401"/>
                  <a:pt x="560363" y="178191"/>
                  <a:pt x="548640" y="203982"/>
                </a:cubicBezTo>
              </a:path>
            </a:pathLst>
          </a:cu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857224" y="2714620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535782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συμπληρωματικές.</a:t>
            </a:r>
          </a:p>
          <a:p>
            <a:endParaRPr lang="el-GR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36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44" name="4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31 - TextBox"/>
          <p:cNvSpPr txBox="1"/>
          <p:nvPr/>
        </p:nvSpPr>
        <p:spPr>
          <a:xfrm>
            <a:off x="5715008" y="2786058"/>
            <a:ext cx="25717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50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+ 40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=90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 </a:t>
            </a:r>
            <a:endParaRPr lang="en-US" sz="2400" dirty="0" smtClean="0"/>
          </a:p>
        </p:txBody>
      </p:sp>
      <p:sp>
        <p:nvSpPr>
          <p:cNvPr id="33" name="32 - TextBox"/>
          <p:cNvSpPr txBox="1"/>
          <p:nvPr/>
        </p:nvSpPr>
        <p:spPr>
          <a:xfrm>
            <a:off x="1785918" y="3467401"/>
            <a:ext cx="857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50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n-US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428728" y="2681583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40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6" grpId="0" animBg="1"/>
      <p:bldP spid="30" grpId="0" animBg="1"/>
      <p:bldP spid="31" grpId="0"/>
      <p:bldP spid="25" grpId="0"/>
      <p:bldP spid="33" grpId="0"/>
      <p:bldP spid="34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753021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896029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Συμπληρωματικές  γωνίες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753153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1181385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610277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9" name="28 - TextBox"/>
          <p:cNvSpPr txBox="1"/>
          <p:nvPr/>
        </p:nvSpPr>
        <p:spPr>
          <a:xfrm>
            <a:off x="1571604" y="335756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α</a:t>
            </a:r>
            <a:endParaRPr lang="en-US" sz="2400" dirty="0" smtClean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681715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- Ευθεία γραμμή σύνδεσης"/>
          <p:cNvCxnSpPr/>
          <p:nvPr/>
        </p:nvCxnSpPr>
        <p:spPr>
          <a:xfrm flipV="1">
            <a:off x="1000100" y="1428736"/>
            <a:ext cx="2643206" cy="24672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3786182" y="1142984"/>
            <a:ext cx="3241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</a:t>
            </a:r>
          </a:p>
        </p:txBody>
      </p:sp>
      <p:sp>
        <p:nvSpPr>
          <p:cNvPr id="26" name="25 - Ελεύθερη σχεδίαση"/>
          <p:cNvSpPr/>
          <p:nvPr/>
        </p:nvSpPr>
        <p:spPr>
          <a:xfrm>
            <a:off x="1406769" y="3516923"/>
            <a:ext cx="131298" cy="365760"/>
          </a:xfrm>
          <a:custGeom>
            <a:avLst/>
            <a:gdLst>
              <a:gd name="connsiteX0" fmla="*/ 0 w 131298"/>
              <a:gd name="connsiteY0" fmla="*/ 0 h 365760"/>
              <a:gd name="connsiteX1" fmla="*/ 98474 w 131298"/>
              <a:gd name="connsiteY1" fmla="*/ 140677 h 365760"/>
              <a:gd name="connsiteX2" fmla="*/ 126609 w 131298"/>
              <a:gd name="connsiteY2" fmla="*/ 239151 h 365760"/>
              <a:gd name="connsiteX3" fmla="*/ 126609 w 131298"/>
              <a:gd name="connsiteY3" fmla="*/ 36576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1298" h="365760">
                <a:moveTo>
                  <a:pt x="0" y="0"/>
                </a:moveTo>
                <a:cubicBezTo>
                  <a:pt x="38686" y="50409"/>
                  <a:pt x="77373" y="100819"/>
                  <a:pt x="98474" y="140677"/>
                </a:cubicBezTo>
                <a:cubicBezTo>
                  <a:pt x="119576" y="180536"/>
                  <a:pt x="121920" y="201637"/>
                  <a:pt x="126609" y="239151"/>
                </a:cubicBezTo>
                <a:cubicBezTo>
                  <a:pt x="131298" y="276665"/>
                  <a:pt x="128953" y="321212"/>
                  <a:pt x="126609" y="365760"/>
                </a:cubicBezTo>
              </a:path>
            </a:pathLst>
          </a:cu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29 - Ελεύθερη σχεδίαση"/>
          <p:cNvSpPr/>
          <p:nvPr/>
        </p:nvSpPr>
        <p:spPr>
          <a:xfrm>
            <a:off x="998806" y="3130061"/>
            <a:ext cx="572086" cy="203982"/>
          </a:xfrm>
          <a:custGeom>
            <a:avLst/>
            <a:gdLst>
              <a:gd name="connsiteX0" fmla="*/ 0 w 572086"/>
              <a:gd name="connsiteY0" fmla="*/ 161779 h 203982"/>
              <a:gd name="connsiteX1" fmla="*/ 239151 w 572086"/>
              <a:gd name="connsiteY1" fmla="*/ 7034 h 203982"/>
              <a:gd name="connsiteX2" fmla="*/ 520505 w 572086"/>
              <a:gd name="connsiteY2" fmla="*/ 119576 h 203982"/>
              <a:gd name="connsiteX3" fmla="*/ 548640 w 572086"/>
              <a:gd name="connsiteY3" fmla="*/ 203982 h 203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086" h="203982">
                <a:moveTo>
                  <a:pt x="0" y="161779"/>
                </a:moveTo>
                <a:cubicBezTo>
                  <a:pt x="76200" y="87923"/>
                  <a:pt x="152400" y="14068"/>
                  <a:pt x="239151" y="7034"/>
                </a:cubicBezTo>
                <a:cubicBezTo>
                  <a:pt x="325902" y="0"/>
                  <a:pt x="468924" y="86751"/>
                  <a:pt x="520505" y="119576"/>
                </a:cubicBezTo>
                <a:cubicBezTo>
                  <a:pt x="572086" y="152401"/>
                  <a:pt x="560363" y="178191"/>
                  <a:pt x="548640" y="203982"/>
                </a:cubicBezTo>
              </a:path>
            </a:pathLst>
          </a:custGeom>
          <a:ln w="254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30 - TextBox"/>
          <p:cNvSpPr txBox="1"/>
          <p:nvPr/>
        </p:nvSpPr>
        <p:spPr>
          <a:xfrm>
            <a:off x="1142976" y="264318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β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14282" y="5357826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 γωνίες          και         ονομάζονται μεταξύ τους   </a:t>
            </a:r>
            <a:r>
              <a:rPr lang="el-GR" sz="2400" b="1" dirty="0" smtClean="0">
                <a:solidFill>
                  <a:srgbClr val="FF0000"/>
                </a:solidFill>
              </a:rPr>
              <a:t>συμπληρωματικές.</a:t>
            </a:r>
          </a:p>
          <a:p>
            <a:endParaRPr lang="el-GR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157160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grpSp>
        <p:nvGrpSpPr>
          <p:cNvPr id="2" name="17 - Ομάδα"/>
          <p:cNvGrpSpPr/>
          <p:nvPr/>
        </p:nvGrpSpPr>
        <p:grpSpPr>
          <a:xfrm>
            <a:off x="1643042" y="5357826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36 - TextBox"/>
          <p:cNvSpPr txBox="1"/>
          <p:nvPr/>
        </p:nvSpPr>
        <p:spPr>
          <a:xfrm>
            <a:off x="2643174" y="535782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grpSp>
        <p:nvGrpSpPr>
          <p:cNvPr id="3" name="17 - Ομάδα"/>
          <p:cNvGrpSpPr/>
          <p:nvPr/>
        </p:nvGrpSpPr>
        <p:grpSpPr>
          <a:xfrm>
            <a:off x="2714612" y="5357826"/>
            <a:ext cx="214314" cy="142876"/>
            <a:chOff x="6286512" y="3000372"/>
            <a:chExt cx="214314" cy="142876"/>
          </a:xfrm>
        </p:grpSpPr>
        <p:cxnSp>
          <p:nvCxnSpPr>
            <p:cNvPr id="44" name="4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26" grpId="0" animBg="1"/>
      <p:bldP spid="30" grpId="0" animBg="1"/>
      <p:bldP spid="31" grpId="0"/>
      <p:bldP spid="25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1714480" y="214290"/>
            <a:ext cx="5357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/>
              <a:t>Ημίτονο   - συνημίτονο</a:t>
            </a:r>
            <a:endParaRPr lang="en-US" sz="2800" b="1" dirty="0"/>
          </a:p>
        </p:txBody>
      </p:sp>
      <p:sp>
        <p:nvSpPr>
          <p:cNvPr id="5" name="4 - TextBox"/>
          <p:cNvSpPr txBox="1"/>
          <p:nvPr/>
        </p:nvSpPr>
        <p:spPr>
          <a:xfrm>
            <a:off x="214282" y="1357298"/>
            <a:ext cx="71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Αν δυο οποιαδήποτε γωνίες είναι μεταξύ  συμπληρωματικές τότε το ημίτονο της μιας γωνίας είναι ίσο με το συνημίτονο της άλλης γωνίας.</a:t>
            </a:r>
            <a:endParaRPr lang="en-US" dirty="0"/>
          </a:p>
        </p:txBody>
      </p:sp>
      <p:sp>
        <p:nvSpPr>
          <p:cNvPr id="6" name="5 - TextBox"/>
          <p:cNvSpPr txBox="1"/>
          <p:nvPr/>
        </p:nvSpPr>
        <p:spPr>
          <a:xfrm>
            <a:off x="357158" y="2786058"/>
            <a:ext cx="73581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ΠΑΡΑΔΕΙΓΜΑ:</a:t>
            </a:r>
          </a:p>
          <a:p>
            <a:endParaRPr lang="el-GR" b="1" dirty="0" smtClean="0"/>
          </a:p>
          <a:p>
            <a:r>
              <a:rPr lang="el-GR" dirty="0" smtClean="0"/>
              <a:t>Έστω </a:t>
            </a:r>
            <a:r>
              <a:rPr lang="el-GR" b="1" dirty="0" smtClean="0"/>
              <a:t>η γωνία ω και η  γωνία θ </a:t>
            </a:r>
            <a:r>
              <a:rPr lang="el-GR" dirty="0" smtClean="0"/>
              <a:t>είναι μεταξύ τους </a:t>
            </a:r>
            <a:r>
              <a:rPr lang="el-GR" b="1" dirty="0" smtClean="0"/>
              <a:t>συμπληρωματικές</a:t>
            </a:r>
            <a:r>
              <a:rPr lang="el-GR" dirty="0" smtClean="0"/>
              <a:t> δηλαδή ισχύει   ω  +  θ  =90</a:t>
            </a:r>
            <a:r>
              <a:rPr lang="el-GR" baseline="30000" dirty="0" smtClean="0"/>
              <a:t>ο</a:t>
            </a:r>
            <a:r>
              <a:rPr lang="el-GR" dirty="0" smtClean="0"/>
              <a:t>  </a:t>
            </a:r>
          </a:p>
          <a:p>
            <a:r>
              <a:rPr lang="el-GR" dirty="0" smtClean="0"/>
              <a:t>Έστω ότι η γωνία ω έχει   </a:t>
            </a:r>
            <a:r>
              <a:rPr lang="el-GR" dirty="0" err="1" smtClean="0"/>
              <a:t>ημω</a:t>
            </a:r>
            <a:r>
              <a:rPr lang="el-GR" dirty="0" smtClean="0"/>
              <a:t>    και η γωνία  θ  έχει  </a:t>
            </a:r>
            <a:r>
              <a:rPr lang="el-GR" dirty="0" err="1" smtClean="0"/>
              <a:t>συνθ</a:t>
            </a:r>
            <a:r>
              <a:rPr lang="el-GR" dirty="0" smtClean="0"/>
              <a:t>  , τότε ισχύει:</a:t>
            </a:r>
          </a:p>
          <a:p>
            <a:endParaRPr lang="el-GR" dirty="0" smtClean="0"/>
          </a:p>
          <a:p>
            <a:pPr algn="ctr"/>
            <a:r>
              <a:rPr lang="el-GR" b="1" dirty="0" smtClean="0"/>
              <a:t> </a:t>
            </a:r>
            <a:r>
              <a:rPr lang="el-GR" b="1" dirty="0" err="1" smtClean="0"/>
              <a:t>ημω</a:t>
            </a:r>
            <a:r>
              <a:rPr lang="el-GR" b="1" dirty="0" smtClean="0"/>
              <a:t>   = συν θ</a:t>
            </a:r>
          </a:p>
          <a:p>
            <a:endParaRPr lang="en-US" b="1" dirty="0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85720" y="3467401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71470" y="639635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142844" y="2967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786050" y="636443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285720" y="6396359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214281" y="5221423"/>
            <a:ext cx="5000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857225" y="6215082"/>
            <a:ext cx="1214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64291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το ημίτονο και το συνημίτονο της γωνίας  ω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857356" y="6078679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1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143240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1571604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Β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2786050" y="3000372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2928926" y="257174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2928926" y="3000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77" name="76 - Ομάδα"/>
          <p:cNvGrpSpPr/>
          <p:nvPr/>
        </p:nvGrpSpPr>
        <p:grpSpPr>
          <a:xfrm>
            <a:off x="2000232" y="2786058"/>
            <a:ext cx="214314" cy="142876"/>
            <a:chOff x="6286512" y="3000372"/>
            <a:chExt cx="214314" cy="142876"/>
          </a:xfrm>
        </p:grpSpPr>
        <p:cxnSp>
          <p:nvCxnSpPr>
            <p:cNvPr id="78" name="7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79 - TextBox"/>
          <p:cNvSpPr txBox="1"/>
          <p:nvPr/>
        </p:nvSpPr>
        <p:spPr>
          <a:xfrm>
            <a:off x="4857752" y="271462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Β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6000760" y="2916792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6143636" y="248816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5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6000760" y="29289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11,2</a:t>
            </a:r>
            <a:endParaRPr lang="en-US" dirty="0"/>
          </a:p>
        </p:txBody>
      </p:sp>
      <p:grpSp>
        <p:nvGrpSpPr>
          <p:cNvPr id="84" name="83 - Ομάδα"/>
          <p:cNvGrpSpPr/>
          <p:nvPr/>
        </p:nvGrpSpPr>
        <p:grpSpPr>
          <a:xfrm>
            <a:off x="5286380" y="2714620"/>
            <a:ext cx="214314" cy="142876"/>
            <a:chOff x="6286512" y="3000372"/>
            <a:chExt cx="214314" cy="142876"/>
          </a:xfrm>
        </p:grpSpPr>
        <p:cxnSp>
          <p:nvCxnSpPr>
            <p:cNvPr id="85" name="8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8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87 - TextBox"/>
          <p:cNvSpPr txBox="1"/>
          <p:nvPr/>
        </p:nvSpPr>
        <p:spPr>
          <a:xfrm>
            <a:off x="4000496" y="278605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47" name="46 - Ελεύθερη σχεδίαση"/>
          <p:cNvSpPr/>
          <p:nvPr/>
        </p:nvSpPr>
        <p:spPr>
          <a:xfrm>
            <a:off x="2364797" y="6136678"/>
            <a:ext cx="484909" cy="484909"/>
          </a:xfrm>
          <a:custGeom>
            <a:avLst/>
            <a:gdLst>
              <a:gd name="connsiteX0" fmla="*/ 484909 w 484909"/>
              <a:gd name="connsiteY0" fmla="*/ 443345 h 484909"/>
              <a:gd name="connsiteX1" fmla="*/ 110836 w 484909"/>
              <a:gd name="connsiteY1" fmla="*/ 0 h 484909"/>
              <a:gd name="connsiteX2" fmla="*/ 13854 w 484909"/>
              <a:gd name="connsiteY2" fmla="*/ 124691 h 484909"/>
              <a:gd name="connsiteX3" fmla="*/ 0 w 484909"/>
              <a:gd name="connsiteY3" fmla="*/ 401782 h 484909"/>
              <a:gd name="connsiteX4" fmla="*/ 13854 w 484909"/>
              <a:gd name="connsiteY4" fmla="*/ 484909 h 484909"/>
              <a:gd name="connsiteX5" fmla="*/ 484909 w 484909"/>
              <a:gd name="connsiteY5" fmla="*/ 443345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909" h="484909">
                <a:moveTo>
                  <a:pt x="484909" y="443345"/>
                </a:moveTo>
                <a:lnTo>
                  <a:pt x="110836" y="0"/>
                </a:lnTo>
                <a:lnTo>
                  <a:pt x="13854" y="124691"/>
                </a:lnTo>
                <a:lnTo>
                  <a:pt x="0" y="401782"/>
                </a:lnTo>
                <a:lnTo>
                  <a:pt x="13854" y="484909"/>
                </a:lnTo>
                <a:lnTo>
                  <a:pt x="484909" y="443345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45 - TextBox"/>
          <p:cNvSpPr txBox="1"/>
          <p:nvPr/>
        </p:nvSpPr>
        <p:spPr>
          <a:xfrm>
            <a:off x="7429520" y="2681583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Β  = 0,45</a:t>
            </a:r>
            <a:endParaRPr lang="en-US" sz="2400" dirty="0"/>
          </a:p>
        </p:txBody>
      </p:sp>
      <p:grpSp>
        <p:nvGrpSpPr>
          <p:cNvPr id="48" name="47 - Ομάδα"/>
          <p:cNvGrpSpPr/>
          <p:nvPr/>
        </p:nvGrpSpPr>
        <p:grpSpPr>
          <a:xfrm>
            <a:off x="7929586" y="2643182"/>
            <a:ext cx="214314" cy="142876"/>
            <a:chOff x="6286512" y="3000372"/>
            <a:chExt cx="214314" cy="142876"/>
          </a:xfrm>
        </p:grpSpPr>
        <p:cxnSp>
          <p:nvCxnSpPr>
            <p:cNvPr id="49" name="4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50 - Ορθογώνιο"/>
          <p:cNvSpPr/>
          <p:nvPr/>
        </p:nvSpPr>
        <p:spPr>
          <a:xfrm>
            <a:off x="1285852" y="4435605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11,2</a:t>
            </a:r>
            <a:endParaRPr lang="en-US" sz="2400" dirty="0"/>
          </a:p>
        </p:txBody>
      </p:sp>
      <p:sp>
        <p:nvSpPr>
          <p:cNvPr id="34" name="33 - TextBox"/>
          <p:cNvSpPr txBox="1"/>
          <p:nvPr/>
        </p:nvSpPr>
        <p:spPr>
          <a:xfrm>
            <a:off x="1285852" y="2000240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Πρώτα βρίσκω το ημίτονο (</a:t>
            </a:r>
            <a:r>
              <a:rPr lang="el-GR" dirty="0" err="1" smtClean="0"/>
              <a:t>ημ</a:t>
            </a:r>
            <a:r>
              <a:rPr lang="el-GR" dirty="0" smtClean="0"/>
              <a:t>)  της γωνίας ω:</a:t>
            </a:r>
            <a:endParaRPr lang="en-US" dirty="0"/>
          </a:p>
        </p:txBody>
      </p:sp>
      <p:sp>
        <p:nvSpPr>
          <p:cNvPr id="35" name="34 - TextBox"/>
          <p:cNvSpPr txBox="1"/>
          <p:nvPr/>
        </p:nvSpPr>
        <p:spPr>
          <a:xfrm>
            <a:off x="6929454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3143240" y="490491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Β 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4572000" y="5119228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4714876" y="469060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4714876" y="51192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40" name="39 - Ομάδα"/>
          <p:cNvGrpSpPr/>
          <p:nvPr/>
        </p:nvGrpSpPr>
        <p:grpSpPr>
          <a:xfrm>
            <a:off x="3786182" y="4904914"/>
            <a:ext cx="214314" cy="142876"/>
            <a:chOff x="6286512" y="3000372"/>
            <a:chExt cx="214314" cy="142876"/>
          </a:xfrm>
        </p:grpSpPr>
        <p:cxnSp>
          <p:nvCxnSpPr>
            <p:cNvPr id="41" name="4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42 - TextBox"/>
          <p:cNvSpPr txBox="1"/>
          <p:nvPr/>
        </p:nvSpPr>
        <p:spPr>
          <a:xfrm>
            <a:off x="6429388" y="483347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Β  =</a:t>
            </a:r>
            <a:endParaRPr lang="en-US" sz="24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7786710" y="5035648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929586" y="460702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</a:t>
            </a:r>
            <a:endParaRPr lang="en-US" dirty="0"/>
          </a:p>
        </p:txBody>
      </p:sp>
      <p:sp>
        <p:nvSpPr>
          <p:cNvPr id="52" name="51 - TextBox"/>
          <p:cNvSpPr txBox="1"/>
          <p:nvPr/>
        </p:nvSpPr>
        <p:spPr>
          <a:xfrm>
            <a:off x="7786710" y="51313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11,2</a:t>
            </a:r>
            <a:endParaRPr lang="en-US" dirty="0"/>
          </a:p>
        </p:txBody>
      </p:sp>
      <p:grpSp>
        <p:nvGrpSpPr>
          <p:cNvPr id="53" name="52 - Ομάδα"/>
          <p:cNvGrpSpPr/>
          <p:nvPr/>
        </p:nvGrpSpPr>
        <p:grpSpPr>
          <a:xfrm>
            <a:off x="7072330" y="4833476"/>
            <a:ext cx="214314" cy="142876"/>
            <a:chOff x="6286512" y="3000372"/>
            <a:chExt cx="214314" cy="142876"/>
          </a:xfrm>
        </p:grpSpPr>
        <p:cxnSp>
          <p:nvCxnSpPr>
            <p:cNvPr id="54" name="5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55 - TextBox"/>
          <p:cNvSpPr txBox="1"/>
          <p:nvPr/>
        </p:nvSpPr>
        <p:spPr>
          <a:xfrm>
            <a:off x="5786446" y="49049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7" name="56 - TextBox"/>
          <p:cNvSpPr txBox="1"/>
          <p:nvPr/>
        </p:nvSpPr>
        <p:spPr>
          <a:xfrm>
            <a:off x="5072066" y="6039169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Β  = 0,89</a:t>
            </a:r>
            <a:endParaRPr lang="en-US" sz="2400" dirty="0"/>
          </a:p>
        </p:txBody>
      </p:sp>
      <p:grpSp>
        <p:nvGrpSpPr>
          <p:cNvPr id="58" name="57 - Ομάδα"/>
          <p:cNvGrpSpPr/>
          <p:nvPr/>
        </p:nvGrpSpPr>
        <p:grpSpPr>
          <a:xfrm>
            <a:off x="5572132" y="6000768"/>
            <a:ext cx="214314" cy="142876"/>
            <a:chOff x="6286512" y="3000372"/>
            <a:chExt cx="214314" cy="142876"/>
          </a:xfrm>
        </p:grpSpPr>
        <p:cxnSp>
          <p:nvCxnSpPr>
            <p:cNvPr id="59" name="5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60 - TextBox"/>
          <p:cNvSpPr txBox="1"/>
          <p:nvPr/>
        </p:nvSpPr>
        <p:spPr>
          <a:xfrm>
            <a:off x="3071802" y="4119096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Μετά βρίσκω το συνημίτονο (συν)  της γωνίας ω:</a:t>
            </a:r>
            <a:endParaRPr lang="en-US" dirty="0"/>
          </a:p>
        </p:txBody>
      </p:sp>
      <p:sp>
        <p:nvSpPr>
          <p:cNvPr id="62" name="61 - TextBox"/>
          <p:cNvSpPr txBox="1"/>
          <p:nvPr/>
        </p:nvSpPr>
        <p:spPr>
          <a:xfrm>
            <a:off x="4429124" y="61436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46" grpId="0"/>
      <p:bldP spid="35" grpId="0"/>
      <p:bldP spid="36" grpId="0"/>
      <p:bldP spid="38" grpId="0"/>
      <p:bldP spid="39" grpId="0"/>
      <p:bldP spid="43" grpId="0"/>
      <p:bldP spid="45" grpId="0"/>
      <p:bldP spid="52" grpId="0"/>
      <p:bldP spid="56" grpId="0"/>
      <p:bldP spid="57" grpId="0"/>
      <p:bldP spid="62" grpId="0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285720" y="3467401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-71470" y="6396359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142844" y="2967335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786050" y="6364431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285720" y="6396359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- Ορθογώνιο"/>
          <p:cNvSpPr/>
          <p:nvPr/>
        </p:nvSpPr>
        <p:spPr>
          <a:xfrm>
            <a:off x="214281" y="5221423"/>
            <a:ext cx="5000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5</a:t>
            </a:r>
            <a:endParaRPr lang="en-US" sz="2400" dirty="0"/>
          </a:p>
        </p:txBody>
      </p:sp>
      <p:sp>
        <p:nvSpPr>
          <p:cNvPr id="16" name="15 - Ορθογώνιο"/>
          <p:cNvSpPr/>
          <p:nvPr/>
        </p:nvSpPr>
        <p:spPr>
          <a:xfrm>
            <a:off x="857225" y="6215082"/>
            <a:ext cx="12144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10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0" y="642918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το ημίτονο και το συνημίτονο της γωνίας  Γ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2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143240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73" name="72 - TextBox"/>
          <p:cNvSpPr txBox="1"/>
          <p:nvPr/>
        </p:nvSpPr>
        <p:spPr>
          <a:xfrm>
            <a:off x="1571604" y="278605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Γ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2786050" y="3000372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2928926" y="257174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2928926" y="300037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2" name="76 - Ομάδα"/>
          <p:cNvGrpSpPr/>
          <p:nvPr/>
        </p:nvGrpSpPr>
        <p:grpSpPr>
          <a:xfrm>
            <a:off x="2000232" y="2786058"/>
            <a:ext cx="214314" cy="142876"/>
            <a:chOff x="6286512" y="3000372"/>
            <a:chExt cx="214314" cy="142876"/>
          </a:xfrm>
        </p:grpSpPr>
        <p:cxnSp>
          <p:nvCxnSpPr>
            <p:cNvPr id="78" name="77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0" name="79 - TextBox"/>
          <p:cNvSpPr txBox="1"/>
          <p:nvPr/>
        </p:nvSpPr>
        <p:spPr>
          <a:xfrm>
            <a:off x="4857752" y="271462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Γ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6000760" y="2916792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6143636" y="2488164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10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6000760" y="2928934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11,2</a:t>
            </a:r>
            <a:endParaRPr lang="en-US" dirty="0"/>
          </a:p>
        </p:txBody>
      </p:sp>
      <p:grpSp>
        <p:nvGrpSpPr>
          <p:cNvPr id="3" name="83 - Ομάδα"/>
          <p:cNvGrpSpPr/>
          <p:nvPr/>
        </p:nvGrpSpPr>
        <p:grpSpPr>
          <a:xfrm>
            <a:off x="5286380" y="2714620"/>
            <a:ext cx="214314" cy="142876"/>
            <a:chOff x="6286512" y="3000372"/>
            <a:chExt cx="214314" cy="142876"/>
          </a:xfrm>
        </p:grpSpPr>
        <p:cxnSp>
          <p:nvCxnSpPr>
            <p:cNvPr id="85" name="8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8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8" name="87 - TextBox"/>
          <p:cNvSpPr txBox="1"/>
          <p:nvPr/>
        </p:nvSpPr>
        <p:spPr>
          <a:xfrm>
            <a:off x="4000496" y="278605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46" name="45 - TextBox"/>
          <p:cNvSpPr txBox="1"/>
          <p:nvPr/>
        </p:nvSpPr>
        <p:spPr>
          <a:xfrm>
            <a:off x="7429520" y="2681583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Γ  = 0,89</a:t>
            </a:r>
            <a:endParaRPr lang="en-US" sz="2400" dirty="0"/>
          </a:p>
        </p:txBody>
      </p:sp>
      <p:grpSp>
        <p:nvGrpSpPr>
          <p:cNvPr id="4" name="47 - Ομάδα"/>
          <p:cNvGrpSpPr/>
          <p:nvPr/>
        </p:nvGrpSpPr>
        <p:grpSpPr>
          <a:xfrm>
            <a:off x="7929586" y="2643182"/>
            <a:ext cx="214314" cy="142876"/>
            <a:chOff x="6286512" y="3000372"/>
            <a:chExt cx="214314" cy="142876"/>
          </a:xfrm>
        </p:grpSpPr>
        <p:cxnSp>
          <p:nvCxnSpPr>
            <p:cNvPr id="49" name="4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50 - Ορθογώνιο"/>
          <p:cNvSpPr/>
          <p:nvPr/>
        </p:nvSpPr>
        <p:spPr>
          <a:xfrm>
            <a:off x="1285852" y="4435605"/>
            <a:ext cx="7858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11,2</a:t>
            </a:r>
            <a:endParaRPr lang="en-US" sz="2400" dirty="0"/>
          </a:p>
        </p:txBody>
      </p:sp>
      <p:sp>
        <p:nvSpPr>
          <p:cNvPr id="34" name="33 - TextBox"/>
          <p:cNvSpPr txBox="1"/>
          <p:nvPr/>
        </p:nvSpPr>
        <p:spPr>
          <a:xfrm>
            <a:off x="1285852" y="2000240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Πρώτα βρίσκω το ημίτονο (</a:t>
            </a:r>
            <a:r>
              <a:rPr lang="el-GR" dirty="0" err="1" smtClean="0"/>
              <a:t>ημ</a:t>
            </a:r>
            <a:r>
              <a:rPr lang="el-GR" dirty="0" smtClean="0"/>
              <a:t>)  της γωνίας Γ    :</a:t>
            </a:r>
            <a:endParaRPr lang="en-US" dirty="0"/>
          </a:p>
        </p:txBody>
      </p:sp>
      <p:sp>
        <p:nvSpPr>
          <p:cNvPr id="35" name="34 - TextBox"/>
          <p:cNvSpPr txBox="1"/>
          <p:nvPr/>
        </p:nvSpPr>
        <p:spPr>
          <a:xfrm>
            <a:off x="6929454" y="27146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3143240" y="4904914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Γ  =</a:t>
            </a:r>
            <a:endParaRPr lang="en-US" sz="24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4572000" y="5119228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37 - TextBox"/>
          <p:cNvSpPr txBox="1"/>
          <p:nvPr/>
        </p:nvSpPr>
        <p:spPr>
          <a:xfrm>
            <a:off x="4714876" y="469060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4714876" y="51192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grpSp>
        <p:nvGrpSpPr>
          <p:cNvPr id="5" name="39 - Ομάδα"/>
          <p:cNvGrpSpPr/>
          <p:nvPr/>
        </p:nvGrpSpPr>
        <p:grpSpPr>
          <a:xfrm>
            <a:off x="3714744" y="4857760"/>
            <a:ext cx="214314" cy="142876"/>
            <a:chOff x="6286512" y="3000372"/>
            <a:chExt cx="214314" cy="142876"/>
          </a:xfrm>
        </p:grpSpPr>
        <p:cxnSp>
          <p:nvCxnSpPr>
            <p:cNvPr id="41" name="40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42 - TextBox"/>
          <p:cNvSpPr txBox="1"/>
          <p:nvPr/>
        </p:nvSpPr>
        <p:spPr>
          <a:xfrm>
            <a:off x="6429388" y="483347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Γ  =</a:t>
            </a:r>
            <a:endParaRPr lang="en-US" sz="2400" dirty="0"/>
          </a:p>
        </p:txBody>
      </p:sp>
      <p:cxnSp>
        <p:nvCxnSpPr>
          <p:cNvPr id="44" name="43 - Ευθεία γραμμή σύνδεσης"/>
          <p:cNvCxnSpPr/>
          <p:nvPr/>
        </p:nvCxnSpPr>
        <p:spPr>
          <a:xfrm>
            <a:off x="7786710" y="5035648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7929586" y="460702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5</a:t>
            </a:r>
            <a:endParaRPr lang="en-US" dirty="0"/>
          </a:p>
        </p:txBody>
      </p:sp>
      <p:sp>
        <p:nvSpPr>
          <p:cNvPr id="52" name="51 - TextBox"/>
          <p:cNvSpPr txBox="1"/>
          <p:nvPr/>
        </p:nvSpPr>
        <p:spPr>
          <a:xfrm>
            <a:off x="7786710" y="513137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11,2</a:t>
            </a:r>
            <a:endParaRPr lang="en-US" dirty="0"/>
          </a:p>
        </p:txBody>
      </p:sp>
      <p:grpSp>
        <p:nvGrpSpPr>
          <p:cNvPr id="6" name="52 - Ομάδα"/>
          <p:cNvGrpSpPr/>
          <p:nvPr/>
        </p:nvGrpSpPr>
        <p:grpSpPr>
          <a:xfrm>
            <a:off x="7000892" y="4857760"/>
            <a:ext cx="214314" cy="142876"/>
            <a:chOff x="6286512" y="3000372"/>
            <a:chExt cx="214314" cy="142876"/>
          </a:xfrm>
        </p:grpSpPr>
        <p:cxnSp>
          <p:nvCxnSpPr>
            <p:cNvPr id="54" name="53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55 - TextBox"/>
          <p:cNvSpPr txBox="1"/>
          <p:nvPr/>
        </p:nvSpPr>
        <p:spPr>
          <a:xfrm>
            <a:off x="5786446" y="490491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7" name="56 - TextBox"/>
          <p:cNvSpPr txBox="1"/>
          <p:nvPr/>
        </p:nvSpPr>
        <p:spPr>
          <a:xfrm>
            <a:off x="5072066" y="6039169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συνΓ</a:t>
            </a:r>
            <a:r>
              <a:rPr lang="el-GR" sz="2400" dirty="0" smtClean="0"/>
              <a:t>= 0,45</a:t>
            </a:r>
            <a:endParaRPr lang="en-US" sz="2400" dirty="0"/>
          </a:p>
        </p:txBody>
      </p:sp>
      <p:grpSp>
        <p:nvGrpSpPr>
          <p:cNvPr id="7" name="57 - Ομάδα"/>
          <p:cNvGrpSpPr/>
          <p:nvPr/>
        </p:nvGrpSpPr>
        <p:grpSpPr>
          <a:xfrm>
            <a:off x="5572132" y="6000768"/>
            <a:ext cx="214314" cy="142876"/>
            <a:chOff x="6286512" y="3000372"/>
            <a:chExt cx="214314" cy="142876"/>
          </a:xfrm>
        </p:grpSpPr>
        <p:cxnSp>
          <p:nvCxnSpPr>
            <p:cNvPr id="59" name="58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60 - TextBox"/>
          <p:cNvSpPr txBox="1"/>
          <p:nvPr/>
        </p:nvSpPr>
        <p:spPr>
          <a:xfrm>
            <a:off x="3071802" y="4119096"/>
            <a:ext cx="52149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Μετά βρίσκω το συνημίτονο (συν)  της γωνίας Γ   :</a:t>
            </a:r>
            <a:endParaRPr lang="en-US" dirty="0"/>
          </a:p>
        </p:txBody>
      </p:sp>
      <p:sp>
        <p:nvSpPr>
          <p:cNvPr id="62" name="61 - TextBox"/>
          <p:cNvSpPr txBox="1"/>
          <p:nvPr/>
        </p:nvSpPr>
        <p:spPr>
          <a:xfrm>
            <a:off x="4429124" y="614364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8" name="57 - Ελεύθερη σχεδίαση"/>
          <p:cNvSpPr/>
          <p:nvPr/>
        </p:nvSpPr>
        <p:spPr>
          <a:xfrm>
            <a:off x="290945" y="3491345"/>
            <a:ext cx="277091" cy="460465"/>
          </a:xfrm>
          <a:custGeom>
            <a:avLst/>
            <a:gdLst>
              <a:gd name="connsiteX0" fmla="*/ 0 w 277091"/>
              <a:gd name="connsiteY0" fmla="*/ 0 h 460465"/>
              <a:gd name="connsiteX1" fmla="*/ 0 w 277091"/>
              <a:gd name="connsiteY1" fmla="*/ 374073 h 460465"/>
              <a:gd name="connsiteX2" fmla="*/ 96982 w 277091"/>
              <a:gd name="connsiteY2" fmla="*/ 457200 h 460465"/>
              <a:gd name="connsiteX3" fmla="*/ 180110 w 277091"/>
              <a:gd name="connsiteY3" fmla="*/ 429491 h 460465"/>
              <a:gd name="connsiteX4" fmla="*/ 249382 w 277091"/>
              <a:gd name="connsiteY4" fmla="*/ 360219 h 460465"/>
              <a:gd name="connsiteX5" fmla="*/ 277091 w 277091"/>
              <a:gd name="connsiteY5" fmla="*/ 277091 h 460465"/>
              <a:gd name="connsiteX6" fmla="*/ 0 w 277091"/>
              <a:gd name="connsiteY6" fmla="*/ 0 h 460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77091" h="460465">
                <a:moveTo>
                  <a:pt x="0" y="0"/>
                </a:moveTo>
                <a:lnTo>
                  <a:pt x="0" y="374073"/>
                </a:lnTo>
                <a:cubicBezTo>
                  <a:pt x="86393" y="460465"/>
                  <a:pt x="43941" y="457200"/>
                  <a:pt x="96982" y="457200"/>
                </a:cubicBezTo>
                <a:cubicBezTo>
                  <a:pt x="160662" y="425360"/>
                  <a:pt x="131747" y="429491"/>
                  <a:pt x="180110" y="429491"/>
                </a:cubicBezTo>
                <a:lnTo>
                  <a:pt x="249382" y="360219"/>
                </a:lnTo>
                <a:lnTo>
                  <a:pt x="277091" y="277091"/>
                </a:lnTo>
                <a:lnTo>
                  <a:pt x="0" y="0"/>
                </a:lnTo>
                <a:close/>
              </a:path>
            </a:pathLst>
          </a:cu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62 - Ελεύθερη σχεδίαση"/>
          <p:cNvSpPr/>
          <p:nvPr/>
        </p:nvSpPr>
        <p:spPr>
          <a:xfrm>
            <a:off x="3380509" y="1025236"/>
            <a:ext cx="249382" cy="124691"/>
          </a:xfrm>
          <a:custGeom>
            <a:avLst/>
            <a:gdLst>
              <a:gd name="connsiteX0" fmla="*/ 0 w 249382"/>
              <a:gd name="connsiteY0" fmla="*/ 110837 h 124691"/>
              <a:gd name="connsiteX1" fmla="*/ 110836 w 249382"/>
              <a:gd name="connsiteY1" fmla="*/ 0 h 124691"/>
              <a:gd name="connsiteX2" fmla="*/ 249382 w 249382"/>
              <a:gd name="connsiteY2" fmla="*/ 124691 h 124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382" h="124691">
                <a:moveTo>
                  <a:pt x="0" y="110837"/>
                </a:moveTo>
                <a:lnTo>
                  <a:pt x="110836" y="0"/>
                </a:lnTo>
                <a:lnTo>
                  <a:pt x="249382" y="12469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63 - Ελεύθερη σχεδίαση"/>
          <p:cNvSpPr/>
          <p:nvPr/>
        </p:nvSpPr>
        <p:spPr>
          <a:xfrm>
            <a:off x="7500958" y="4071942"/>
            <a:ext cx="249382" cy="124691"/>
          </a:xfrm>
          <a:custGeom>
            <a:avLst/>
            <a:gdLst>
              <a:gd name="connsiteX0" fmla="*/ 0 w 249382"/>
              <a:gd name="connsiteY0" fmla="*/ 110837 h 124691"/>
              <a:gd name="connsiteX1" fmla="*/ 110836 w 249382"/>
              <a:gd name="connsiteY1" fmla="*/ 0 h 124691"/>
              <a:gd name="connsiteX2" fmla="*/ 249382 w 249382"/>
              <a:gd name="connsiteY2" fmla="*/ 124691 h 124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382" h="124691">
                <a:moveTo>
                  <a:pt x="0" y="110837"/>
                </a:moveTo>
                <a:lnTo>
                  <a:pt x="110836" y="0"/>
                </a:lnTo>
                <a:lnTo>
                  <a:pt x="249382" y="12469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- Ελεύθερη σχεδίαση"/>
          <p:cNvSpPr/>
          <p:nvPr/>
        </p:nvSpPr>
        <p:spPr>
          <a:xfrm>
            <a:off x="5357818" y="1928802"/>
            <a:ext cx="249382" cy="124691"/>
          </a:xfrm>
          <a:custGeom>
            <a:avLst/>
            <a:gdLst>
              <a:gd name="connsiteX0" fmla="*/ 0 w 249382"/>
              <a:gd name="connsiteY0" fmla="*/ 110837 h 124691"/>
              <a:gd name="connsiteX1" fmla="*/ 110836 w 249382"/>
              <a:gd name="connsiteY1" fmla="*/ 0 h 124691"/>
              <a:gd name="connsiteX2" fmla="*/ 249382 w 249382"/>
              <a:gd name="connsiteY2" fmla="*/ 124691 h 1246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49382" h="124691">
                <a:moveTo>
                  <a:pt x="0" y="110837"/>
                </a:moveTo>
                <a:lnTo>
                  <a:pt x="110836" y="0"/>
                </a:lnTo>
                <a:lnTo>
                  <a:pt x="249382" y="124691"/>
                </a:lnTo>
              </a:path>
            </a:pathLst>
          </a:cu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46" grpId="0"/>
      <p:bldP spid="35" grpId="0"/>
      <p:bldP spid="36" grpId="0"/>
      <p:bldP spid="38" grpId="0"/>
      <p:bldP spid="39" grpId="0"/>
      <p:bldP spid="43" grpId="0"/>
      <p:bldP spid="45" grpId="0"/>
      <p:bldP spid="52" grpId="0"/>
      <p:bldP spid="56" grpId="0"/>
      <p:bldP spid="57" grpId="0"/>
      <p:bldP spid="62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282" y="714356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Να βρεθούν σε ποιες γωνίες αντιστοιχούν τα παρακάτω ημίτονα και συνημίτονα (</a:t>
            </a:r>
            <a:r>
              <a:rPr lang="el-GR" sz="2400" u="sng" dirty="0" smtClean="0"/>
              <a:t>συμβουλευτείτε τον πίνακα</a:t>
            </a:r>
            <a:r>
              <a:rPr lang="el-GR" sz="2400" dirty="0" smtClean="0"/>
              <a:t>):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214546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Άσκηση3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357158" y="2143116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ημ</a:t>
            </a:r>
            <a:r>
              <a:rPr lang="el-GR" b="1" dirty="0" err="1" smtClean="0"/>
              <a:t>ω</a:t>
            </a:r>
            <a:r>
              <a:rPr lang="el-GR" dirty="0" smtClean="0"/>
              <a:t>= 0,2419 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2357422" y="2143116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γωνία </a:t>
            </a:r>
            <a:r>
              <a:rPr lang="el-GR" b="1" dirty="0" smtClean="0"/>
              <a:t>ω</a:t>
            </a:r>
            <a:r>
              <a:rPr lang="el-GR" dirty="0" smtClean="0"/>
              <a:t>   θα είναι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5357818" y="2143116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r>
              <a:rPr lang="el-GR" dirty="0" smtClean="0"/>
              <a:t>   =  14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4" name="33 - TextBox"/>
          <p:cNvSpPr txBox="1"/>
          <p:nvPr/>
        </p:nvSpPr>
        <p:spPr>
          <a:xfrm>
            <a:off x="285720" y="3559734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συν</a:t>
            </a:r>
            <a:r>
              <a:rPr lang="el-GR" b="1" dirty="0" err="1" smtClean="0"/>
              <a:t>ω</a:t>
            </a:r>
            <a:r>
              <a:rPr lang="el-GR" dirty="0" smtClean="0"/>
              <a:t>= 0,7071 </a:t>
            </a:r>
            <a:endParaRPr lang="en-US" dirty="0"/>
          </a:p>
        </p:txBody>
      </p:sp>
      <p:sp>
        <p:nvSpPr>
          <p:cNvPr id="35" name="34 - TextBox"/>
          <p:cNvSpPr txBox="1"/>
          <p:nvPr/>
        </p:nvSpPr>
        <p:spPr>
          <a:xfrm>
            <a:off x="2285984" y="355973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γωνία </a:t>
            </a:r>
            <a:r>
              <a:rPr lang="el-GR" b="1" dirty="0" smtClean="0"/>
              <a:t>ω</a:t>
            </a:r>
            <a:r>
              <a:rPr lang="el-GR" dirty="0" smtClean="0"/>
              <a:t>   θα είναι</a:t>
            </a:r>
            <a:endParaRPr lang="en-US" dirty="0"/>
          </a:p>
        </p:txBody>
      </p:sp>
      <p:sp>
        <p:nvSpPr>
          <p:cNvPr id="36" name="35 - TextBox"/>
          <p:cNvSpPr txBox="1"/>
          <p:nvPr/>
        </p:nvSpPr>
        <p:spPr>
          <a:xfrm>
            <a:off x="5286380" y="355973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r>
              <a:rPr lang="el-GR" dirty="0" smtClean="0"/>
              <a:t>   =  45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7" name="36 - TextBox"/>
          <p:cNvSpPr txBox="1"/>
          <p:nvPr/>
        </p:nvSpPr>
        <p:spPr>
          <a:xfrm>
            <a:off x="142844" y="485776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ημ</a:t>
            </a:r>
            <a:r>
              <a:rPr lang="el-GR" b="1" dirty="0" err="1" smtClean="0"/>
              <a:t>ω</a:t>
            </a:r>
            <a:r>
              <a:rPr lang="el-GR" dirty="0" smtClean="0"/>
              <a:t>= 0,5736 </a:t>
            </a:r>
            <a:endParaRPr lang="en-US" dirty="0"/>
          </a:p>
        </p:txBody>
      </p:sp>
      <p:sp>
        <p:nvSpPr>
          <p:cNvPr id="38" name="37 - TextBox"/>
          <p:cNvSpPr txBox="1"/>
          <p:nvPr/>
        </p:nvSpPr>
        <p:spPr>
          <a:xfrm>
            <a:off x="2143108" y="485776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γωνία </a:t>
            </a:r>
            <a:r>
              <a:rPr lang="el-GR" b="1" dirty="0" smtClean="0"/>
              <a:t>ω</a:t>
            </a:r>
            <a:r>
              <a:rPr lang="el-GR" dirty="0" smtClean="0"/>
              <a:t>   θα είναι</a:t>
            </a:r>
            <a:endParaRPr lang="en-US" dirty="0"/>
          </a:p>
        </p:txBody>
      </p:sp>
      <p:sp>
        <p:nvSpPr>
          <p:cNvPr id="39" name="38 - TextBox"/>
          <p:cNvSpPr txBox="1"/>
          <p:nvPr/>
        </p:nvSpPr>
        <p:spPr>
          <a:xfrm>
            <a:off x="5143504" y="485776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r>
              <a:rPr lang="el-GR" dirty="0" smtClean="0"/>
              <a:t>   =  35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40" name="39 - TextBox"/>
          <p:cNvSpPr txBox="1"/>
          <p:nvPr/>
        </p:nvSpPr>
        <p:spPr>
          <a:xfrm>
            <a:off x="357158" y="5845750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συν</a:t>
            </a:r>
            <a:r>
              <a:rPr lang="el-GR" b="1" dirty="0" smtClean="0"/>
              <a:t>ω</a:t>
            </a:r>
            <a:r>
              <a:rPr lang="el-GR" dirty="0" smtClean="0"/>
              <a:t>=0,5</a:t>
            </a:r>
            <a:endParaRPr lang="en-US" dirty="0"/>
          </a:p>
        </p:txBody>
      </p:sp>
      <p:sp>
        <p:nvSpPr>
          <p:cNvPr id="41" name="40 - TextBox"/>
          <p:cNvSpPr txBox="1"/>
          <p:nvPr/>
        </p:nvSpPr>
        <p:spPr>
          <a:xfrm>
            <a:off x="2357422" y="5845750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γωνία </a:t>
            </a:r>
            <a:r>
              <a:rPr lang="el-GR" b="1" dirty="0" smtClean="0"/>
              <a:t>ω</a:t>
            </a:r>
            <a:r>
              <a:rPr lang="el-GR" dirty="0" smtClean="0"/>
              <a:t>   θα είναι</a:t>
            </a:r>
            <a:endParaRPr lang="en-US" dirty="0"/>
          </a:p>
        </p:txBody>
      </p:sp>
      <p:sp>
        <p:nvSpPr>
          <p:cNvPr id="42" name="41 - TextBox"/>
          <p:cNvSpPr txBox="1"/>
          <p:nvPr/>
        </p:nvSpPr>
        <p:spPr>
          <a:xfrm>
            <a:off x="5357818" y="5845750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r>
              <a:rPr lang="el-GR" dirty="0" smtClean="0"/>
              <a:t>   =  60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1857356" y="585789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71435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το ημίτονο της γωνίας ω καθώς και η γωνία ω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0" y="4929198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2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4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928926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7158" y="18573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του  ημιτόνου   ισχύει: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3500430" y="2643182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ω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4714876" y="285749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4857752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4857752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sp>
        <p:nvSpPr>
          <p:cNvPr id="80" name="79 - TextBox"/>
          <p:cNvSpPr txBox="1"/>
          <p:nvPr/>
        </p:nvSpPr>
        <p:spPr>
          <a:xfrm>
            <a:off x="4357686" y="365545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ω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5500694" y="3857628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5643570" y="342900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5643570" y="39412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6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3786182" y="357187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4214810" y="4643446"/>
            <a:ext cx="17859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ω  = 0,33</a:t>
            </a:r>
            <a:endParaRPr lang="en-US" sz="2400" dirty="0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2507673" y="5915891"/>
            <a:ext cx="484909" cy="484909"/>
          </a:xfrm>
          <a:custGeom>
            <a:avLst/>
            <a:gdLst>
              <a:gd name="connsiteX0" fmla="*/ 484909 w 484909"/>
              <a:gd name="connsiteY0" fmla="*/ 443345 h 484909"/>
              <a:gd name="connsiteX1" fmla="*/ 110836 w 484909"/>
              <a:gd name="connsiteY1" fmla="*/ 0 h 484909"/>
              <a:gd name="connsiteX2" fmla="*/ 13854 w 484909"/>
              <a:gd name="connsiteY2" fmla="*/ 124691 h 484909"/>
              <a:gd name="connsiteX3" fmla="*/ 0 w 484909"/>
              <a:gd name="connsiteY3" fmla="*/ 401782 h 484909"/>
              <a:gd name="connsiteX4" fmla="*/ 13854 w 484909"/>
              <a:gd name="connsiteY4" fmla="*/ 484909 h 484909"/>
              <a:gd name="connsiteX5" fmla="*/ 484909 w 484909"/>
              <a:gd name="connsiteY5" fmla="*/ 443345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909" h="484909">
                <a:moveTo>
                  <a:pt x="484909" y="443345"/>
                </a:moveTo>
                <a:lnTo>
                  <a:pt x="110836" y="0"/>
                </a:lnTo>
                <a:lnTo>
                  <a:pt x="13854" y="124691"/>
                </a:lnTo>
                <a:lnTo>
                  <a:pt x="0" y="401782"/>
                </a:lnTo>
                <a:lnTo>
                  <a:pt x="13854" y="484909"/>
                </a:lnTo>
                <a:lnTo>
                  <a:pt x="484909" y="443345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4357686" y="5572140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Ψάχνοντας στο πίνακα της τελευταίας σελίδας του βιβλίου η γωνία ω θα είναι  περίπου  19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1714480" y="4357694"/>
            <a:ext cx="3481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6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-142908" y="2357430"/>
            <a:ext cx="2286016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3500438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Ορθή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357562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857224" y="785794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214686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34" name="33 - TextBox"/>
          <p:cNvSpPr txBox="1"/>
          <p:nvPr/>
        </p:nvSpPr>
        <p:spPr>
          <a:xfrm>
            <a:off x="1071538" y="2928934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28" name="27 - TextBox"/>
          <p:cNvSpPr txBox="1"/>
          <p:nvPr/>
        </p:nvSpPr>
        <p:spPr>
          <a:xfrm>
            <a:off x="-32" y="4573984"/>
            <a:ext cx="814393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</a:t>
            </a:r>
            <a:r>
              <a:rPr lang="el-GR" sz="2400" b="1" u="sng" dirty="0" smtClean="0">
                <a:solidFill>
                  <a:srgbClr val="FF0000"/>
                </a:solidFill>
              </a:rPr>
              <a:t>είναι ίση με  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ορθή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  <a:p>
            <a:r>
              <a:rPr lang="el-GR" sz="2400" dirty="0" smtClean="0"/>
              <a:t>Οι πλευρές μιας ορθής γωνίας είναι μεταξύ τους  κάθετες: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643174" y="457200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2" name="30 - Ομάδα"/>
          <p:cNvGrpSpPr/>
          <p:nvPr/>
        </p:nvGrpSpPr>
        <p:grpSpPr>
          <a:xfrm>
            <a:off x="2857488" y="4500570"/>
            <a:ext cx="214314" cy="142876"/>
            <a:chOff x="6286512" y="3000372"/>
            <a:chExt cx="214314" cy="142876"/>
          </a:xfrm>
        </p:grpSpPr>
        <p:cxnSp>
          <p:nvCxnSpPr>
            <p:cNvPr id="35" name="34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14 - Ορθογώνιο"/>
          <p:cNvSpPr/>
          <p:nvPr/>
        </p:nvSpPr>
        <p:spPr>
          <a:xfrm>
            <a:off x="4429124" y="6215082"/>
            <a:ext cx="61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Ο</a:t>
            </a:r>
            <a:r>
              <a:rPr lang="en-US" sz="2400" dirty="0" smtClean="0"/>
              <a:t>y</a:t>
            </a:r>
            <a:r>
              <a:rPr lang="el-GR" sz="2400" dirty="0" smtClean="0"/>
              <a:t>’</a:t>
            </a:r>
            <a:endParaRPr lang="en-US" sz="2400" dirty="0"/>
          </a:p>
        </p:txBody>
      </p:sp>
      <p:grpSp>
        <p:nvGrpSpPr>
          <p:cNvPr id="3" name="23 - Ομάδα"/>
          <p:cNvGrpSpPr/>
          <p:nvPr/>
        </p:nvGrpSpPr>
        <p:grpSpPr>
          <a:xfrm>
            <a:off x="5000628" y="6215082"/>
            <a:ext cx="285752" cy="287340"/>
            <a:chOff x="5500694" y="2214554"/>
            <a:chExt cx="285752" cy="287340"/>
          </a:xfrm>
        </p:grpSpPr>
        <p:cxnSp>
          <p:nvCxnSpPr>
            <p:cNvPr id="18" name="17 - Ευθεία γραμμή σύνδεσης"/>
            <p:cNvCxnSpPr/>
            <p:nvPr/>
          </p:nvCxnSpPr>
          <p:spPr>
            <a:xfrm>
              <a:off x="5500694" y="2500306"/>
              <a:ext cx="285752" cy="1588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- Ευθεία γραμμή σύνδεσης"/>
            <p:cNvCxnSpPr/>
            <p:nvPr/>
          </p:nvCxnSpPr>
          <p:spPr>
            <a:xfrm rot="5400000">
              <a:off x="5499900" y="2357430"/>
              <a:ext cx="286546" cy="794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24 - Ορθογώνιο"/>
          <p:cNvSpPr/>
          <p:nvPr/>
        </p:nvSpPr>
        <p:spPr>
          <a:xfrm>
            <a:off x="5401613" y="6215082"/>
            <a:ext cx="5212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dirty="0" smtClean="0"/>
              <a:t>Ο</a:t>
            </a:r>
            <a:r>
              <a:rPr lang="en-US" sz="2400" smtClean="0"/>
              <a:t>x</a:t>
            </a:r>
            <a:endParaRPr lang="en-US" sz="2400" dirty="0"/>
          </a:p>
        </p:txBody>
      </p:sp>
      <p:cxnSp>
        <p:nvCxnSpPr>
          <p:cNvPr id="27" name="26 - Γωνιακή σύνδεση"/>
          <p:cNvCxnSpPr/>
          <p:nvPr/>
        </p:nvCxnSpPr>
        <p:spPr>
          <a:xfrm rot="16200000" flipV="1">
            <a:off x="1000101" y="3286124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428596" y="3246614"/>
            <a:ext cx="2571768" cy="3143272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71406" y="6175572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85720" y="2746548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2928926" y="6143644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cxnSp>
        <p:nvCxnSpPr>
          <p:cNvPr id="20" name="19 - Γωνιακή σύνδεση"/>
          <p:cNvCxnSpPr/>
          <p:nvPr/>
        </p:nvCxnSpPr>
        <p:spPr>
          <a:xfrm rot="16200000" flipV="1">
            <a:off x="428596" y="6175572"/>
            <a:ext cx="214314" cy="214314"/>
          </a:xfrm>
          <a:prstGeom prst="bentConnector3">
            <a:avLst>
              <a:gd name="adj1" fmla="val 95948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- Ορθογώνιο"/>
          <p:cNvSpPr/>
          <p:nvPr/>
        </p:nvSpPr>
        <p:spPr>
          <a:xfrm>
            <a:off x="1857356" y="5857892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ω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214282" y="71435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το συνημίτονο της γωνίας ω καθώς και η γωνία ω</a:t>
            </a:r>
            <a:endParaRPr lang="en-US" sz="2400" dirty="0"/>
          </a:p>
        </p:txBody>
      </p:sp>
      <p:sp>
        <p:nvSpPr>
          <p:cNvPr id="24" name="23 - Ορθογώνιο"/>
          <p:cNvSpPr/>
          <p:nvPr/>
        </p:nvSpPr>
        <p:spPr>
          <a:xfrm>
            <a:off x="1142976" y="6000768"/>
            <a:ext cx="276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5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1857356" y="21429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5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928926" y="1500174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7158" y="1857364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του  συνημίτονου   ισχύει: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3214678" y="2643182"/>
            <a:ext cx="14287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ω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4714876" y="285749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4857752" y="242886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4857752" y="292893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ΓΒ</a:t>
            </a:r>
            <a:endParaRPr lang="en-US" dirty="0"/>
          </a:p>
        </p:txBody>
      </p:sp>
      <p:sp>
        <p:nvSpPr>
          <p:cNvPr id="80" name="79 - TextBox"/>
          <p:cNvSpPr txBox="1"/>
          <p:nvPr/>
        </p:nvSpPr>
        <p:spPr>
          <a:xfrm>
            <a:off x="4143372" y="3655456"/>
            <a:ext cx="13573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ω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5500694" y="3857628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5643570" y="3429000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5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5643570" y="394120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15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3786182" y="357187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1" name="30 - TextBox"/>
          <p:cNvSpPr txBox="1"/>
          <p:nvPr/>
        </p:nvSpPr>
        <p:spPr>
          <a:xfrm>
            <a:off x="3929058" y="4643446"/>
            <a:ext cx="20716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ω  = 0,33</a:t>
            </a:r>
            <a:endParaRPr lang="en-US" sz="2400" dirty="0"/>
          </a:p>
        </p:txBody>
      </p:sp>
      <p:sp>
        <p:nvSpPr>
          <p:cNvPr id="32" name="31 - Ελεύθερη σχεδίαση"/>
          <p:cNvSpPr/>
          <p:nvPr/>
        </p:nvSpPr>
        <p:spPr>
          <a:xfrm>
            <a:off x="2507673" y="5915891"/>
            <a:ext cx="484909" cy="484909"/>
          </a:xfrm>
          <a:custGeom>
            <a:avLst/>
            <a:gdLst>
              <a:gd name="connsiteX0" fmla="*/ 484909 w 484909"/>
              <a:gd name="connsiteY0" fmla="*/ 443345 h 484909"/>
              <a:gd name="connsiteX1" fmla="*/ 110836 w 484909"/>
              <a:gd name="connsiteY1" fmla="*/ 0 h 484909"/>
              <a:gd name="connsiteX2" fmla="*/ 13854 w 484909"/>
              <a:gd name="connsiteY2" fmla="*/ 124691 h 484909"/>
              <a:gd name="connsiteX3" fmla="*/ 0 w 484909"/>
              <a:gd name="connsiteY3" fmla="*/ 401782 h 484909"/>
              <a:gd name="connsiteX4" fmla="*/ 13854 w 484909"/>
              <a:gd name="connsiteY4" fmla="*/ 484909 h 484909"/>
              <a:gd name="connsiteX5" fmla="*/ 484909 w 484909"/>
              <a:gd name="connsiteY5" fmla="*/ 443345 h 484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909" h="484909">
                <a:moveTo>
                  <a:pt x="484909" y="443345"/>
                </a:moveTo>
                <a:lnTo>
                  <a:pt x="110836" y="0"/>
                </a:lnTo>
                <a:lnTo>
                  <a:pt x="13854" y="124691"/>
                </a:lnTo>
                <a:lnTo>
                  <a:pt x="0" y="401782"/>
                </a:lnTo>
                <a:lnTo>
                  <a:pt x="13854" y="484909"/>
                </a:lnTo>
                <a:lnTo>
                  <a:pt x="484909" y="443345"/>
                </a:lnTo>
                <a:close/>
              </a:path>
            </a:pathLst>
          </a:cu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32 - TextBox"/>
          <p:cNvSpPr txBox="1"/>
          <p:nvPr/>
        </p:nvSpPr>
        <p:spPr>
          <a:xfrm>
            <a:off x="4357686" y="5572140"/>
            <a:ext cx="43577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Ψάχνοντας στο πίνακα της τελευταίας σελίδας του βιβλίου η γωνία ω θα είναι  περίπου  71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1643042" y="4357694"/>
            <a:ext cx="7143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dirty="0" smtClean="0"/>
              <a:t>15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31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TextBox"/>
          <p:cNvSpPr txBox="1"/>
          <p:nvPr/>
        </p:nvSpPr>
        <p:spPr>
          <a:xfrm>
            <a:off x="1500134" y="571480"/>
            <a:ext cx="7643866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chemeClr val="tx2">
                    <a:lumMod val="75000"/>
                  </a:schemeClr>
                </a:solidFill>
              </a:rPr>
              <a:t>Αν ένα κλάσμα έχει μόνο πολλαπλασιασμό στον αριθμητή και μόνο πολλαπλασιασμό στον παρονομαστή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.. 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sz="2800" b="1" u="sng" dirty="0" smtClean="0">
                <a:solidFill>
                  <a:schemeClr val="tx2">
                    <a:lumMod val="75000"/>
                  </a:schemeClr>
                </a:solidFill>
              </a:rPr>
              <a:t>τότε</a:t>
            </a:r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 αν στον αριθμητή και στον παρονομαστή έχω τον ίδιο αριθμό ή ίδια μεταβλητή (=γράμμα) ή ίδια παρένθεση ..</a:t>
            </a:r>
          </a:p>
          <a:p>
            <a:endParaRPr lang="el-GR" sz="28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el-GR" sz="2800" u="sng" dirty="0" smtClean="0">
                <a:solidFill>
                  <a:srgbClr val="FF0000"/>
                </a:solidFill>
              </a:rPr>
              <a:t>τότε</a:t>
            </a:r>
            <a:r>
              <a:rPr lang="el-GR" sz="2800" dirty="0" smtClean="0">
                <a:solidFill>
                  <a:srgbClr val="FF0000"/>
                </a:solidFill>
              </a:rPr>
              <a:t> τα ίδια φεύγουν ….και στην θέση τους μπαίνει το ένα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0" name="49 - Ορθογώνιο"/>
          <p:cNvSpPr/>
          <p:nvPr/>
        </p:nvSpPr>
        <p:spPr>
          <a:xfrm>
            <a:off x="3143240" y="4500570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643042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428596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571472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571472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1000100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928662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857224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785786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37" name="36 - Ευθεία γραμμή σύνδεσης"/>
          <p:cNvCxnSpPr/>
          <p:nvPr/>
        </p:nvCxnSpPr>
        <p:spPr>
          <a:xfrm>
            <a:off x="2126533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- TextBox"/>
          <p:cNvSpPr txBox="1"/>
          <p:nvPr/>
        </p:nvSpPr>
        <p:spPr>
          <a:xfrm>
            <a:off x="2269409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40" name="39 - Ορθογώνιο"/>
          <p:cNvSpPr/>
          <p:nvPr/>
        </p:nvSpPr>
        <p:spPr>
          <a:xfrm>
            <a:off x="2269409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41" name="40 - Ορθογώνιο"/>
          <p:cNvSpPr/>
          <p:nvPr/>
        </p:nvSpPr>
        <p:spPr>
          <a:xfrm>
            <a:off x="2698037" y="5357826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2" name="41 - Ορθογώνιο"/>
          <p:cNvSpPr/>
          <p:nvPr/>
        </p:nvSpPr>
        <p:spPr>
          <a:xfrm>
            <a:off x="2626599" y="5925941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6" name="45 - Ορθογώνιο"/>
          <p:cNvSpPr/>
          <p:nvPr/>
        </p:nvSpPr>
        <p:spPr>
          <a:xfrm>
            <a:off x="3214678" y="55721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2750331" y="546498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2607455" y="610792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3769607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3912483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3912483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4341111" y="5357826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4269673" y="5925941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4198235" y="5286388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4126797" y="585789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5072066" y="564357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6000760" y="6000768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6143636" y="535782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6143636" y="5854503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39" grpId="0"/>
      <p:bldP spid="40" grpId="0"/>
      <p:bldP spid="41" grpId="0"/>
      <p:bldP spid="42" grpId="0"/>
      <p:bldP spid="4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49 - Ορθογώνιο"/>
          <p:cNvSpPr/>
          <p:nvPr/>
        </p:nvSpPr>
        <p:spPr>
          <a:xfrm>
            <a:off x="2928926" y="857232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8" name="27 - Ορθογώνιο"/>
          <p:cNvSpPr/>
          <p:nvPr/>
        </p:nvSpPr>
        <p:spPr>
          <a:xfrm>
            <a:off x="1428728" y="192880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0" name="29 - Ευθεία γραμμή σύνδεσης"/>
          <p:cNvCxnSpPr/>
          <p:nvPr/>
        </p:nvCxnSpPr>
        <p:spPr>
          <a:xfrm>
            <a:off x="214282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357158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357158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33" name="32 - Ορθογώνιο"/>
          <p:cNvSpPr/>
          <p:nvPr/>
        </p:nvSpPr>
        <p:spPr>
          <a:xfrm>
            <a:off x="785786" y="1714488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4" name="33 - Ορθογώνιο"/>
          <p:cNvSpPr/>
          <p:nvPr/>
        </p:nvSpPr>
        <p:spPr>
          <a:xfrm>
            <a:off x="714348" y="2282603"/>
            <a:ext cx="6527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10</a:t>
            </a:r>
            <a:endParaRPr lang="en-US" sz="3600" dirty="0"/>
          </a:p>
        </p:txBody>
      </p:sp>
      <p:sp>
        <p:nvSpPr>
          <p:cNvPr id="35" name="34 - Ορθογώνιο"/>
          <p:cNvSpPr/>
          <p:nvPr/>
        </p:nvSpPr>
        <p:spPr>
          <a:xfrm>
            <a:off x="642910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36" name="35 - Ορθογώνιο"/>
          <p:cNvSpPr/>
          <p:nvPr/>
        </p:nvSpPr>
        <p:spPr>
          <a:xfrm>
            <a:off x="571472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48" name="47 - Ευθεία γραμμή σύνδεσης"/>
          <p:cNvCxnSpPr/>
          <p:nvPr/>
        </p:nvCxnSpPr>
        <p:spPr>
          <a:xfrm rot="5400000">
            <a:off x="964381" y="1821645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60 - Ευθεία γραμμή σύνδεσης"/>
          <p:cNvCxnSpPr/>
          <p:nvPr/>
        </p:nvCxnSpPr>
        <p:spPr>
          <a:xfrm rot="5400000">
            <a:off x="892943" y="246458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- Ευθεία γραμμή σύνδεσης"/>
          <p:cNvCxnSpPr/>
          <p:nvPr/>
        </p:nvCxnSpPr>
        <p:spPr>
          <a:xfrm>
            <a:off x="2071670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62 - TextBox"/>
          <p:cNvSpPr txBox="1"/>
          <p:nvPr/>
        </p:nvSpPr>
        <p:spPr>
          <a:xfrm>
            <a:off x="2214546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64" name="63 - Ορθογώνιο"/>
          <p:cNvSpPr/>
          <p:nvPr/>
        </p:nvSpPr>
        <p:spPr>
          <a:xfrm>
            <a:off x="2214546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65" name="64 - Ορθογώνιο"/>
          <p:cNvSpPr/>
          <p:nvPr/>
        </p:nvSpPr>
        <p:spPr>
          <a:xfrm>
            <a:off x="2643174" y="171448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6" name="65 - Ορθογώνιο"/>
          <p:cNvSpPr/>
          <p:nvPr/>
        </p:nvSpPr>
        <p:spPr>
          <a:xfrm>
            <a:off x="2571736" y="2282603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67" name="66 - Ορθογώνιο"/>
          <p:cNvSpPr/>
          <p:nvPr/>
        </p:nvSpPr>
        <p:spPr>
          <a:xfrm>
            <a:off x="2500298" y="1643050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8" name="67 - Ορθογώνιο"/>
          <p:cNvSpPr/>
          <p:nvPr/>
        </p:nvSpPr>
        <p:spPr>
          <a:xfrm>
            <a:off x="2428860" y="221455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9" name="68 - Ορθογώνιο"/>
          <p:cNvSpPr/>
          <p:nvPr/>
        </p:nvSpPr>
        <p:spPr>
          <a:xfrm>
            <a:off x="3428992" y="200024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83" name="82 - Ευθεία γραμμή σύνδεσης"/>
          <p:cNvCxnSpPr/>
          <p:nvPr/>
        </p:nvCxnSpPr>
        <p:spPr>
          <a:xfrm>
            <a:off x="4357686" y="2357430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83 - TextBox"/>
          <p:cNvSpPr txBox="1"/>
          <p:nvPr/>
        </p:nvSpPr>
        <p:spPr>
          <a:xfrm>
            <a:off x="4500562" y="1714488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/>
              <a:t>8</a:t>
            </a:r>
            <a:endParaRPr lang="en-US" sz="4000" b="1" dirty="0"/>
          </a:p>
        </p:txBody>
      </p:sp>
      <p:sp>
        <p:nvSpPr>
          <p:cNvPr id="85" name="84 - Ορθογώνιο"/>
          <p:cNvSpPr/>
          <p:nvPr/>
        </p:nvSpPr>
        <p:spPr>
          <a:xfrm>
            <a:off x="4500562" y="2211165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7</a:t>
            </a:r>
            <a:endParaRPr lang="en-US" sz="4000" dirty="0"/>
          </a:p>
        </p:txBody>
      </p:sp>
      <p:sp>
        <p:nvSpPr>
          <p:cNvPr id="91" name="90 - Ορθογώνιο"/>
          <p:cNvSpPr/>
          <p:nvPr/>
        </p:nvSpPr>
        <p:spPr>
          <a:xfrm>
            <a:off x="0" y="0"/>
            <a:ext cx="37844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Απλοποίηση κλάσματος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38" name="37 - Ορθογώνιο"/>
          <p:cNvSpPr/>
          <p:nvPr/>
        </p:nvSpPr>
        <p:spPr>
          <a:xfrm>
            <a:off x="1428728" y="3857628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43" name="42 - Ευθεία γραμμή σύνδεσης"/>
          <p:cNvCxnSpPr/>
          <p:nvPr/>
        </p:nvCxnSpPr>
        <p:spPr>
          <a:xfrm>
            <a:off x="214282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357158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785786" y="3643314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49" name="48 - Ορθογώνιο"/>
          <p:cNvSpPr/>
          <p:nvPr/>
        </p:nvSpPr>
        <p:spPr>
          <a:xfrm>
            <a:off x="714348" y="4211429"/>
            <a:ext cx="39626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52" name="51 - Ευθεία γραμμή σύνδεσης"/>
          <p:cNvCxnSpPr/>
          <p:nvPr/>
        </p:nvCxnSpPr>
        <p:spPr>
          <a:xfrm rot="5400000">
            <a:off x="964381" y="375047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52 - Ευθεία γραμμή σύνδεσης"/>
          <p:cNvCxnSpPr/>
          <p:nvPr/>
        </p:nvCxnSpPr>
        <p:spPr>
          <a:xfrm rot="5400000">
            <a:off x="892943" y="4393413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- Ευθεία γραμμή σύνδεσης"/>
          <p:cNvCxnSpPr/>
          <p:nvPr/>
        </p:nvCxnSpPr>
        <p:spPr>
          <a:xfrm>
            <a:off x="2071670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2214546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57" name="56 - Ορθογώνιο"/>
          <p:cNvSpPr/>
          <p:nvPr/>
        </p:nvSpPr>
        <p:spPr>
          <a:xfrm>
            <a:off x="2643174" y="3643314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8" name="57 - Ορθογώνιο"/>
          <p:cNvSpPr/>
          <p:nvPr/>
        </p:nvSpPr>
        <p:spPr>
          <a:xfrm>
            <a:off x="2428860" y="4214818"/>
            <a:ext cx="41870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1</a:t>
            </a:r>
            <a:endParaRPr lang="en-US" sz="3600" dirty="0"/>
          </a:p>
        </p:txBody>
      </p:sp>
      <p:sp>
        <p:nvSpPr>
          <p:cNvPr id="59" name="58 - Ορθογώνιο"/>
          <p:cNvSpPr/>
          <p:nvPr/>
        </p:nvSpPr>
        <p:spPr>
          <a:xfrm>
            <a:off x="2500298" y="3643314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60" name="59 - Ορθογώνιο"/>
          <p:cNvSpPr/>
          <p:nvPr/>
        </p:nvSpPr>
        <p:spPr>
          <a:xfrm>
            <a:off x="3428992" y="378619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0" name="69 - Ευθεία γραμμή σύνδεσης"/>
          <p:cNvCxnSpPr/>
          <p:nvPr/>
        </p:nvCxnSpPr>
        <p:spPr>
          <a:xfrm>
            <a:off x="4071934" y="428625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70 - TextBox"/>
          <p:cNvSpPr txBox="1"/>
          <p:nvPr/>
        </p:nvSpPr>
        <p:spPr>
          <a:xfrm>
            <a:off x="4214810" y="3643314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2" name="71 - Ορθογώνιο"/>
          <p:cNvSpPr/>
          <p:nvPr/>
        </p:nvSpPr>
        <p:spPr>
          <a:xfrm>
            <a:off x="4214810" y="4139991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dirty="0" smtClean="0"/>
              <a:t>1</a:t>
            </a:r>
            <a:endParaRPr lang="en-US" sz="4000" dirty="0"/>
          </a:p>
        </p:txBody>
      </p:sp>
      <p:sp>
        <p:nvSpPr>
          <p:cNvPr id="74" name="73 - Ορθογώνιο"/>
          <p:cNvSpPr/>
          <p:nvPr/>
        </p:nvSpPr>
        <p:spPr>
          <a:xfrm>
            <a:off x="5500694" y="392906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5" name="74 - TextBox"/>
          <p:cNvSpPr txBox="1"/>
          <p:nvPr/>
        </p:nvSpPr>
        <p:spPr>
          <a:xfrm>
            <a:off x="6072198" y="3929066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6" name="75 - Ορθογώνιο"/>
          <p:cNvSpPr/>
          <p:nvPr/>
        </p:nvSpPr>
        <p:spPr>
          <a:xfrm>
            <a:off x="1428728" y="5715016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77" name="76 - Ευθεία γραμμή σύνδεσης"/>
          <p:cNvCxnSpPr/>
          <p:nvPr/>
        </p:nvCxnSpPr>
        <p:spPr>
          <a:xfrm>
            <a:off x="214282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357158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79" name="78 - Ορθογώνιο"/>
          <p:cNvSpPr/>
          <p:nvPr/>
        </p:nvSpPr>
        <p:spPr>
          <a:xfrm>
            <a:off x="785786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80" name="79 - Ορθογώνιο"/>
          <p:cNvSpPr/>
          <p:nvPr/>
        </p:nvSpPr>
        <p:spPr>
          <a:xfrm>
            <a:off x="428596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5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 rot="5400000">
            <a:off x="392877" y="5679297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- Ευθεία γραμμή σύνδεσης"/>
          <p:cNvCxnSpPr/>
          <p:nvPr/>
        </p:nvCxnSpPr>
        <p:spPr>
          <a:xfrm rot="5400000">
            <a:off x="464315" y="6250801"/>
            <a:ext cx="357190" cy="285752"/>
          </a:xfrm>
          <a:prstGeom prst="line">
            <a:avLst/>
          </a:prstGeom>
          <a:ln w="19050">
            <a:solidFill>
              <a:srgbClr val="7030A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97 - Ευθεία γραμμή σύνδεσης"/>
          <p:cNvCxnSpPr/>
          <p:nvPr/>
        </p:nvCxnSpPr>
        <p:spPr>
          <a:xfrm>
            <a:off x="1887630" y="6143644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98 - TextBox"/>
          <p:cNvSpPr txBox="1"/>
          <p:nvPr/>
        </p:nvSpPr>
        <p:spPr>
          <a:xfrm>
            <a:off x="2030506" y="5500702"/>
            <a:ext cx="4609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1</a:t>
            </a:r>
            <a:endParaRPr lang="en-US" sz="4000" b="1" dirty="0"/>
          </a:p>
        </p:txBody>
      </p:sp>
      <p:sp>
        <p:nvSpPr>
          <p:cNvPr id="100" name="99 - Ορθογώνιο"/>
          <p:cNvSpPr/>
          <p:nvPr/>
        </p:nvSpPr>
        <p:spPr>
          <a:xfrm>
            <a:off x="2459134" y="5500702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1" name="100 - Ορθογώνιο"/>
          <p:cNvSpPr/>
          <p:nvPr/>
        </p:nvSpPr>
        <p:spPr>
          <a:xfrm>
            <a:off x="2101944" y="6068817"/>
            <a:ext cx="91605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3600" b="1" dirty="0" smtClean="0"/>
              <a:t>1  </a:t>
            </a:r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04" name="103 - Ορθογώνιο"/>
          <p:cNvSpPr/>
          <p:nvPr/>
        </p:nvSpPr>
        <p:spPr>
          <a:xfrm>
            <a:off x="2357422" y="550070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sp>
        <p:nvSpPr>
          <p:cNvPr id="105" name="104 - Ορθογώνιο"/>
          <p:cNvSpPr/>
          <p:nvPr/>
        </p:nvSpPr>
        <p:spPr>
          <a:xfrm>
            <a:off x="2428860" y="6007262"/>
            <a:ext cx="27603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baseline="30000" dirty="0" smtClean="0"/>
              <a:t>.</a:t>
            </a:r>
            <a:endParaRPr lang="en-US" sz="4000" dirty="0"/>
          </a:p>
        </p:txBody>
      </p:sp>
      <p:cxnSp>
        <p:nvCxnSpPr>
          <p:cNvPr id="106" name="105 - Ευθεία γραμμή σύνδεσης"/>
          <p:cNvCxnSpPr/>
          <p:nvPr/>
        </p:nvCxnSpPr>
        <p:spPr>
          <a:xfrm>
            <a:off x="3602142" y="6072206"/>
            <a:ext cx="1088145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8" name="107 - Ορθογώνιο"/>
          <p:cNvSpPr/>
          <p:nvPr/>
        </p:nvSpPr>
        <p:spPr>
          <a:xfrm>
            <a:off x="3929058" y="5429264"/>
            <a:ext cx="6126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3600" b="1" dirty="0" smtClean="0"/>
              <a:t>α</a:t>
            </a:r>
            <a:r>
              <a:rPr lang="el-GR" sz="3600" b="1" baseline="30000" dirty="0" smtClean="0"/>
              <a:t>2</a:t>
            </a:r>
            <a:endParaRPr lang="en-US" sz="3600" baseline="30000" dirty="0"/>
          </a:p>
        </p:txBody>
      </p:sp>
      <p:sp>
        <p:nvSpPr>
          <p:cNvPr id="109" name="108 - Ορθογώνιο"/>
          <p:cNvSpPr/>
          <p:nvPr/>
        </p:nvSpPr>
        <p:spPr>
          <a:xfrm>
            <a:off x="4000496" y="5997379"/>
            <a:ext cx="398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/>
              <a:t>x</a:t>
            </a:r>
            <a:endParaRPr lang="en-US" sz="3600" dirty="0"/>
          </a:p>
        </p:txBody>
      </p:sp>
      <p:sp>
        <p:nvSpPr>
          <p:cNvPr id="112" name="111 - Ορθογώνιο"/>
          <p:cNvSpPr/>
          <p:nvPr/>
        </p:nvSpPr>
        <p:spPr>
          <a:xfrm>
            <a:off x="3016908" y="578645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8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6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7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28" grpId="0"/>
      <p:bldP spid="31" grpId="0"/>
      <p:bldP spid="32" grpId="0"/>
      <p:bldP spid="33" grpId="0"/>
      <p:bldP spid="34" grpId="0"/>
      <p:bldP spid="35" grpId="0"/>
      <p:bldP spid="36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84" grpId="0"/>
      <p:bldP spid="85" grpId="0"/>
      <p:bldP spid="38" grpId="0"/>
      <p:bldP spid="44" grpId="0"/>
      <p:bldP spid="47" grpId="0"/>
      <p:bldP spid="49" grpId="0"/>
      <p:bldP spid="55" grpId="0"/>
      <p:bldP spid="57" grpId="0"/>
      <p:bldP spid="58" grpId="0"/>
      <p:bldP spid="59" grpId="0"/>
      <p:bldP spid="60" grpId="0"/>
      <p:bldP spid="71" grpId="0"/>
      <p:bldP spid="72" grpId="0"/>
      <p:bldP spid="74" grpId="0"/>
      <p:bldP spid="75" grpId="0"/>
      <p:bldP spid="76" grpId="0"/>
      <p:bldP spid="78" grpId="0"/>
      <p:bldP spid="79" grpId="0"/>
      <p:bldP spid="80" grpId="0"/>
      <p:bldP spid="99" grpId="0"/>
      <p:bldP spid="100" grpId="0"/>
      <p:bldP spid="101" grpId="0"/>
      <p:bldP spid="104" grpId="0"/>
      <p:bldP spid="105" grpId="0"/>
      <p:bldP spid="108" grpId="0"/>
      <p:bldP spid="109" grpId="0"/>
      <p:bldP spid="112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TextBox"/>
          <p:cNvSpPr txBox="1"/>
          <p:nvPr/>
        </p:nvSpPr>
        <p:spPr>
          <a:xfrm>
            <a:off x="-32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500034" y="0"/>
            <a:ext cx="764386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2">
                    <a:lumMod val="75000"/>
                  </a:schemeClr>
                </a:solidFill>
              </a:rPr>
              <a:t>Πολλαπλασιασμός μεταξύ κλασμάτων και αριθμών (ή μεταβλητών)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13 - Ορθογώνιο"/>
          <p:cNvSpPr/>
          <p:nvPr/>
        </p:nvSpPr>
        <p:spPr>
          <a:xfrm>
            <a:off x="1357290" y="2149610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50" name="49 - Ορθογώνιο"/>
          <p:cNvSpPr/>
          <p:nvPr/>
        </p:nvSpPr>
        <p:spPr>
          <a:xfrm>
            <a:off x="0" y="1071546"/>
            <a:ext cx="20654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400" b="1" i="1" u="sng" dirty="0" smtClean="0"/>
              <a:t>παραδείγματα</a:t>
            </a:r>
            <a:endParaRPr lang="en-US" sz="2400" i="1" u="sng" dirty="0"/>
          </a:p>
        </p:txBody>
      </p:sp>
      <p:sp>
        <p:nvSpPr>
          <p:cNvPr id="22" name="21 - Ορθογώνιο"/>
          <p:cNvSpPr/>
          <p:nvPr/>
        </p:nvSpPr>
        <p:spPr>
          <a:xfrm>
            <a:off x="357158" y="2078172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cxnSp>
        <p:nvCxnSpPr>
          <p:cNvPr id="23" name="22 - Ευθεία γραμμή σύνδεσης"/>
          <p:cNvCxnSpPr/>
          <p:nvPr/>
        </p:nvCxnSpPr>
        <p:spPr>
          <a:xfrm>
            <a:off x="642910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23 - TextBox"/>
          <p:cNvSpPr txBox="1"/>
          <p:nvPr/>
        </p:nvSpPr>
        <p:spPr>
          <a:xfrm>
            <a:off x="714348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25" name="24 - Ορθογώνιο"/>
          <p:cNvSpPr/>
          <p:nvPr/>
        </p:nvSpPr>
        <p:spPr>
          <a:xfrm>
            <a:off x="785786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cxnSp>
        <p:nvCxnSpPr>
          <p:cNvPr id="26" name="25 - Ευθεία γραμμή σύνδεσης"/>
          <p:cNvCxnSpPr/>
          <p:nvPr/>
        </p:nvCxnSpPr>
        <p:spPr>
          <a:xfrm>
            <a:off x="4357686" y="2435362"/>
            <a:ext cx="1428760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30 - TextBox"/>
          <p:cNvSpPr txBox="1"/>
          <p:nvPr/>
        </p:nvSpPr>
        <p:spPr>
          <a:xfrm>
            <a:off x="4357686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32" name="31 - Ορθογώνιο"/>
          <p:cNvSpPr/>
          <p:nvPr/>
        </p:nvSpPr>
        <p:spPr>
          <a:xfrm>
            <a:off x="4714876" y="181867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33" name="32 - TextBox"/>
          <p:cNvSpPr txBox="1"/>
          <p:nvPr/>
        </p:nvSpPr>
        <p:spPr>
          <a:xfrm>
            <a:off x="5000628" y="179891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4714876" y="236392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40" name="39 - Ορθογώνιο"/>
          <p:cNvSpPr/>
          <p:nvPr/>
        </p:nvSpPr>
        <p:spPr>
          <a:xfrm>
            <a:off x="5929322" y="2006734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sp>
        <p:nvSpPr>
          <p:cNvPr id="77" name="76 - TextBox"/>
          <p:cNvSpPr txBox="1"/>
          <p:nvPr/>
        </p:nvSpPr>
        <p:spPr>
          <a:xfrm>
            <a:off x="2071670" y="207817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2500298" y="2506800"/>
            <a:ext cx="64294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TextBox"/>
          <p:cNvSpPr txBox="1"/>
          <p:nvPr/>
        </p:nvSpPr>
        <p:spPr>
          <a:xfrm>
            <a:off x="2571736" y="186385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81" name="80 - Ορθογώνιο"/>
          <p:cNvSpPr/>
          <p:nvPr/>
        </p:nvSpPr>
        <p:spPr>
          <a:xfrm>
            <a:off x="2643174" y="2435362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82" name="81 - Ορθογώνιο"/>
          <p:cNvSpPr/>
          <p:nvPr/>
        </p:nvSpPr>
        <p:spPr>
          <a:xfrm>
            <a:off x="3286116" y="2078172"/>
            <a:ext cx="55496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</a:t>
            </a:r>
            <a:endParaRPr lang="en-US" sz="4000" dirty="0"/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6572264" y="2493812"/>
            <a:ext cx="1071570" cy="64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TextBox"/>
          <p:cNvSpPr txBox="1"/>
          <p:nvPr/>
        </p:nvSpPr>
        <p:spPr>
          <a:xfrm>
            <a:off x="6572264" y="18573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b="1" dirty="0"/>
          </a:p>
        </p:txBody>
      </p:sp>
      <p:sp>
        <p:nvSpPr>
          <p:cNvPr id="43" name="42 - Ορθογώνιο"/>
          <p:cNvSpPr/>
          <p:nvPr/>
        </p:nvSpPr>
        <p:spPr>
          <a:xfrm>
            <a:off x="6929454" y="1877129"/>
            <a:ext cx="29367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800" b="1" baseline="30000" dirty="0" smtClean="0"/>
              <a:t>.</a:t>
            </a:r>
            <a:endParaRPr lang="en-US" sz="4800" dirty="0"/>
          </a:p>
        </p:txBody>
      </p:sp>
      <p:sp>
        <p:nvSpPr>
          <p:cNvPr id="44" name="43 - TextBox"/>
          <p:cNvSpPr txBox="1"/>
          <p:nvPr/>
        </p:nvSpPr>
        <p:spPr>
          <a:xfrm>
            <a:off x="7215206" y="1857364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5</a:t>
            </a:r>
            <a:endParaRPr lang="en-US" sz="4000" b="1" dirty="0"/>
          </a:p>
        </p:txBody>
      </p:sp>
      <p:sp>
        <p:nvSpPr>
          <p:cNvPr id="47" name="46 - Ορθογώνιο"/>
          <p:cNvSpPr/>
          <p:nvPr/>
        </p:nvSpPr>
        <p:spPr>
          <a:xfrm>
            <a:off x="6929454" y="2422374"/>
            <a:ext cx="4443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6</a:t>
            </a:r>
            <a:endParaRPr lang="en-US" sz="4000" dirty="0"/>
          </a:p>
        </p:txBody>
      </p:sp>
      <p:sp>
        <p:nvSpPr>
          <p:cNvPr id="48" name="47 - Ορθογώνιο"/>
          <p:cNvSpPr/>
          <p:nvPr/>
        </p:nvSpPr>
        <p:spPr>
          <a:xfrm>
            <a:off x="7786710" y="2071678"/>
            <a:ext cx="93006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4000" b="1" dirty="0" smtClean="0"/>
              <a:t>=  5</a:t>
            </a:r>
            <a:endParaRPr lang="en-US" sz="4000" dirty="0"/>
          </a:p>
        </p:txBody>
      </p:sp>
      <p:cxnSp>
        <p:nvCxnSpPr>
          <p:cNvPr id="51" name="50 - Ευθεία γραμμή σύνδεσης"/>
          <p:cNvCxnSpPr/>
          <p:nvPr/>
        </p:nvCxnSpPr>
        <p:spPr>
          <a:xfrm rot="5400000" flipH="1" flipV="1">
            <a:off x="6822297" y="2678901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- Ευθεία γραμμή σύνδεσης"/>
          <p:cNvCxnSpPr/>
          <p:nvPr/>
        </p:nvCxnSpPr>
        <p:spPr>
          <a:xfrm rot="5400000" flipH="1" flipV="1">
            <a:off x="6607983" y="1964521"/>
            <a:ext cx="428628" cy="35719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53 - TextBox"/>
          <p:cNvSpPr txBox="1"/>
          <p:nvPr/>
        </p:nvSpPr>
        <p:spPr>
          <a:xfrm>
            <a:off x="0" y="5000636"/>
            <a:ext cx="50006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b="1" dirty="0"/>
          </a:p>
        </p:txBody>
      </p:sp>
      <p:sp>
        <p:nvSpPr>
          <p:cNvPr id="55" name="54 - Ορθογώνιο"/>
          <p:cNvSpPr/>
          <p:nvPr/>
        </p:nvSpPr>
        <p:spPr>
          <a:xfrm>
            <a:off x="1214414" y="4957716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cxnSp>
        <p:nvCxnSpPr>
          <p:cNvPr id="57" name="56 - Ευθεία γραμμή σύνδεσης"/>
          <p:cNvCxnSpPr/>
          <p:nvPr/>
        </p:nvCxnSpPr>
        <p:spPr>
          <a:xfrm>
            <a:off x="500034" y="5214950"/>
            <a:ext cx="571504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57 - TextBox"/>
          <p:cNvSpPr txBox="1"/>
          <p:nvPr/>
        </p:nvSpPr>
        <p:spPr>
          <a:xfrm>
            <a:off x="428596" y="4786322"/>
            <a:ext cx="785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endParaRPr lang="en-US" sz="2000" b="1" dirty="0"/>
          </a:p>
        </p:txBody>
      </p:sp>
      <p:sp>
        <p:nvSpPr>
          <p:cNvPr id="59" name="58 - Ορθογώνιο"/>
          <p:cNvSpPr/>
          <p:nvPr/>
        </p:nvSpPr>
        <p:spPr>
          <a:xfrm>
            <a:off x="571472" y="528638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dirty="0"/>
          </a:p>
        </p:txBody>
      </p:sp>
      <p:sp>
        <p:nvSpPr>
          <p:cNvPr id="88" name="87 - Ορθογώνιο"/>
          <p:cNvSpPr/>
          <p:nvPr/>
        </p:nvSpPr>
        <p:spPr>
          <a:xfrm>
            <a:off x="2786050" y="492919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sp>
        <p:nvSpPr>
          <p:cNvPr id="91" name="90 - TextBox"/>
          <p:cNvSpPr txBox="1"/>
          <p:nvPr/>
        </p:nvSpPr>
        <p:spPr>
          <a:xfrm>
            <a:off x="1571604" y="478632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12(</a:t>
            </a:r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92" name="91 - Ορθογώνιο"/>
          <p:cNvSpPr/>
          <p:nvPr/>
        </p:nvSpPr>
        <p:spPr>
          <a:xfrm>
            <a:off x="1785918" y="528638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dirty="0"/>
          </a:p>
        </p:txBody>
      </p:sp>
      <p:cxnSp>
        <p:nvCxnSpPr>
          <p:cNvPr id="97" name="96 - Ευθεία γραμμή σύνδεσης"/>
          <p:cNvCxnSpPr/>
          <p:nvPr/>
        </p:nvCxnSpPr>
        <p:spPr>
          <a:xfrm>
            <a:off x="1643042" y="5213362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99 - Ορθογώνιο"/>
          <p:cNvSpPr/>
          <p:nvPr/>
        </p:nvSpPr>
        <p:spPr>
          <a:xfrm>
            <a:off x="4415700" y="4886278"/>
            <a:ext cx="37061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= </a:t>
            </a:r>
            <a:endParaRPr lang="en-US" sz="2000" dirty="0"/>
          </a:p>
        </p:txBody>
      </p:sp>
      <p:sp>
        <p:nvSpPr>
          <p:cNvPr id="101" name="100 - TextBox"/>
          <p:cNvSpPr txBox="1"/>
          <p:nvPr/>
        </p:nvSpPr>
        <p:spPr>
          <a:xfrm>
            <a:off x="3201254" y="4743402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12(</a:t>
            </a:r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r>
              <a:rPr lang="en-US" sz="2000" b="1" dirty="0" smtClean="0"/>
              <a:t>)</a:t>
            </a:r>
            <a:endParaRPr lang="en-US" sz="2000" b="1" dirty="0"/>
          </a:p>
        </p:txBody>
      </p:sp>
      <p:sp>
        <p:nvSpPr>
          <p:cNvPr id="102" name="101 - Ορθογώνιο"/>
          <p:cNvSpPr/>
          <p:nvPr/>
        </p:nvSpPr>
        <p:spPr>
          <a:xfrm>
            <a:off x="3415568" y="5243468"/>
            <a:ext cx="44435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000" b="1" dirty="0" smtClean="0"/>
              <a:t>12</a:t>
            </a:r>
            <a:endParaRPr lang="en-US" sz="2000" dirty="0"/>
          </a:p>
        </p:txBody>
      </p:sp>
      <p:cxnSp>
        <p:nvCxnSpPr>
          <p:cNvPr id="103" name="102 - Ευθεία γραμμή σύνδεσης"/>
          <p:cNvCxnSpPr/>
          <p:nvPr/>
        </p:nvCxnSpPr>
        <p:spPr>
          <a:xfrm>
            <a:off x="3272692" y="5170442"/>
            <a:ext cx="1000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103 - Ευθεία γραμμή σύνδεσης"/>
          <p:cNvCxnSpPr/>
          <p:nvPr/>
        </p:nvCxnSpPr>
        <p:spPr>
          <a:xfrm rot="5400000" flipH="1" flipV="1">
            <a:off x="3321835" y="4822041"/>
            <a:ext cx="285752" cy="21431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104 - Ευθεία γραμμή σύνδεσης"/>
          <p:cNvCxnSpPr/>
          <p:nvPr/>
        </p:nvCxnSpPr>
        <p:spPr>
          <a:xfrm rot="5400000" flipH="1" flipV="1">
            <a:off x="3536149" y="5393545"/>
            <a:ext cx="214314" cy="14287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- TextBox"/>
          <p:cNvSpPr txBox="1"/>
          <p:nvPr/>
        </p:nvSpPr>
        <p:spPr>
          <a:xfrm>
            <a:off x="4714876" y="4886278"/>
            <a:ext cx="12144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5</a:t>
            </a:r>
            <a:r>
              <a:rPr lang="en-US" sz="2000" b="1" dirty="0" smtClean="0"/>
              <a:t>x</a:t>
            </a:r>
            <a:r>
              <a:rPr lang="el-GR" sz="2000" b="1" dirty="0" smtClean="0"/>
              <a:t>+ 2</a:t>
            </a:r>
            <a:endParaRPr lang="en-US" sz="2000" b="1" dirty="0"/>
          </a:p>
        </p:txBody>
      </p:sp>
    </p:spTree>
  </p:cSld>
  <p:clrMapOvr>
    <a:masterClrMapping/>
  </p:clrMapOvr>
  <p:transition>
    <p:randomBa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4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2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6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8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22" grpId="0"/>
      <p:bldP spid="24" grpId="0"/>
      <p:bldP spid="25" grpId="0"/>
      <p:bldP spid="31" grpId="0"/>
      <p:bldP spid="32" grpId="0"/>
      <p:bldP spid="33" grpId="0"/>
      <p:bldP spid="39" grpId="0"/>
      <p:bldP spid="40" grpId="0"/>
      <p:bldP spid="77" grpId="0"/>
      <p:bldP spid="80" grpId="0"/>
      <p:bldP spid="81" grpId="0"/>
      <p:bldP spid="82" grpId="0"/>
      <p:bldP spid="41" grpId="0"/>
      <p:bldP spid="43" grpId="0"/>
      <p:bldP spid="44" grpId="0"/>
      <p:bldP spid="47" grpId="0"/>
      <p:bldP spid="48" grpId="0"/>
      <p:bldP spid="54" grpId="0"/>
      <p:bldP spid="55" grpId="0"/>
      <p:bldP spid="58" grpId="0"/>
      <p:bldP spid="59" grpId="0"/>
      <p:bldP spid="88" grpId="0"/>
      <p:bldP spid="91" grpId="0"/>
      <p:bldP spid="92" grpId="0"/>
      <p:bldP spid="100" grpId="0"/>
      <p:bldP spid="101" grpId="0"/>
      <p:bldP spid="102" grpId="0"/>
      <p:bldP spid="45" grpId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714876" y="107154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4" name="13 - TextBox"/>
          <p:cNvSpPr txBox="1"/>
          <p:nvPr/>
        </p:nvSpPr>
        <p:spPr>
          <a:xfrm>
            <a:off x="1071538" y="5714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6</a:t>
            </a:r>
            <a:endParaRPr lang="en-US" sz="2800" i="1" u="sng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6357950" y="92867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429388" y="135729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6429388" y="12858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με ένα κλάσμα </a:t>
            </a:r>
            <a:endParaRPr lang="en-US" sz="2000" b="1" u="sng" dirty="0"/>
          </a:p>
        </p:txBody>
      </p:sp>
      <p:sp>
        <p:nvSpPr>
          <p:cNvPr id="27" name="26 - TextBox"/>
          <p:cNvSpPr txBox="1"/>
          <p:nvPr/>
        </p:nvSpPr>
        <p:spPr>
          <a:xfrm>
            <a:off x="-285784" y="2405714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8" name="27 - Ορθογώνιο"/>
          <p:cNvSpPr/>
          <p:nvPr/>
        </p:nvSpPr>
        <p:spPr>
          <a:xfrm>
            <a:off x="1357290" y="2262838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1" name="30 - Ευθεία γραμμή σύνδεσης"/>
          <p:cNvCxnSpPr/>
          <p:nvPr/>
        </p:nvCxnSpPr>
        <p:spPr>
          <a:xfrm>
            <a:off x="1428728" y="2691466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- Ορθογώνιο"/>
          <p:cNvSpPr/>
          <p:nvPr/>
        </p:nvSpPr>
        <p:spPr>
          <a:xfrm>
            <a:off x="1428728" y="2620028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cxnSp>
        <p:nvCxnSpPr>
          <p:cNvPr id="39" name="38 - Ευθύγραμμο βέλος σύνδεσης"/>
          <p:cNvCxnSpPr/>
          <p:nvPr/>
        </p:nvCxnSpPr>
        <p:spPr>
          <a:xfrm flipV="1">
            <a:off x="3500430" y="2571744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- TextBox"/>
          <p:cNvSpPr txBox="1"/>
          <p:nvPr/>
        </p:nvSpPr>
        <p:spPr>
          <a:xfrm>
            <a:off x="5214910" y="2357430"/>
            <a:ext cx="392909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Πρώτα πρέπει να βγάλω το κλάσμα. </a:t>
            </a:r>
          </a:p>
          <a:p>
            <a:r>
              <a:rPr lang="el-GR" sz="1600" dirty="0" smtClean="0"/>
              <a:t>Έτσι πολλαπλασιάζω όλους τους όρους της εξίσωσης με τον παρονομαστή του μοναδικού κλάσματος (το 2)</a:t>
            </a:r>
            <a:endParaRPr lang="en-US" sz="1600" dirty="0" smtClean="0"/>
          </a:p>
        </p:txBody>
      </p:sp>
      <p:sp>
        <p:nvSpPr>
          <p:cNvPr id="46" name="45 - TextBox"/>
          <p:cNvSpPr txBox="1"/>
          <p:nvPr/>
        </p:nvSpPr>
        <p:spPr>
          <a:xfrm>
            <a:off x="214282" y="3571876"/>
            <a:ext cx="50006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   = 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8" name="47 - Ορθογώνιο"/>
          <p:cNvSpPr/>
          <p:nvPr/>
        </p:nvSpPr>
        <p:spPr>
          <a:xfrm>
            <a:off x="2071670" y="342900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0" name="49 - Ευθεία γραμμή σύνδεσης"/>
          <p:cNvCxnSpPr/>
          <p:nvPr/>
        </p:nvCxnSpPr>
        <p:spPr>
          <a:xfrm>
            <a:off x="2143108" y="385762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50 - Ορθογώνιο"/>
          <p:cNvSpPr/>
          <p:nvPr/>
        </p:nvSpPr>
        <p:spPr>
          <a:xfrm>
            <a:off x="2214546" y="378619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52" name="51 - TextBox"/>
          <p:cNvSpPr txBox="1"/>
          <p:nvPr/>
        </p:nvSpPr>
        <p:spPr>
          <a:xfrm>
            <a:off x="142844" y="4477416"/>
            <a:ext cx="50720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    = 2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+2</a:t>
            </a:r>
            <a:r>
              <a:rPr lang="el-GR" sz="2800" b="1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– 2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57" name="56 - Ορθογώνιο"/>
          <p:cNvSpPr/>
          <p:nvPr/>
        </p:nvSpPr>
        <p:spPr>
          <a:xfrm>
            <a:off x="2000232" y="433454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2071670" y="476316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- Ορθογώνιο"/>
          <p:cNvSpPr/>
          <p:nvPr/>
        </p:nvSpPr>
        <p:spPr>
          <a:xfrm>
            <a:off x="2143108" y="4834606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cxnSp>
        <p:nvCxnSpPr>
          <p:cNvPr id="63" name="62 - Ευθεία γραμμή σύνδεσης"/>
          <p:cNvCxnSpPr>
            <a:endCxn id="57" idx="1"/>
          </p:cNvCxnSpPr>
          <p:nvPr/>
        </p:nvCxnSpPr>
        <p:spPr>
          <a:xfrm flipV="1">
            <a:off x="1643042" y="4596150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- Ευθεία γραμμή σύνδεσης"/>
          <p:cNvCxnSpPr/>
          <p:nvPr/>
        </p:nvCxnSpPr>
        <p:spPr>
          <a:xfrm flipV="1">
            <a:off x="2071670" y="4929198"/>
            <a:ext cx="357190" cy="26161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68 - TextBox"/>
          <p:cNvSpPr txBox="1"/>
          <p:nvPr/>
        </p:nvSpPr>
        <p:spPr>
          <a:xfrm>
            <a:off x="214282" y="5500702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= 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5" name="74 - Ευθύγραμμο βέλος σύνδεσης"/>
          <p:cNvCxnSpPr/>
          <p:nvPr/>
        </p:nvCxnSpPr>
        <p:spPr>
          <a:xfrm flipV="1">
            <a:off x="3428992" y="5572140"/>
            <a:ext cx="1571636" cy="1428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75 - TextBox"/>
          <p:cNvSpPr txBox="1"/>
          <p:nvPr/>
        </p:nvSpPr>
        <p:spPr>
          <a:xfrm>
            <a:off x="5214910" y="5214950"/>
            <a:ext cx="39290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dirty="0" smtClean="0"/>
              <a:t>Χωρίζω γνωστούς από αγνώστους</a:t>
            </a:r>
            <a:endParaRPr lang="en-US" sz="1600" dirty="0" smtClean="0"/>
          </a:p>
        </p:txBody>
      </p:sp>
      <p:sp>
        <p:nvSpPr>
          <p:cNvPr id="77" name="76 - TextBox"/>
          <p:cNvSpPr txBox="1"/>
          <p:nvPr/>
        </p:nvSpPr>
        <p:spPr>
          <a:xfrm>
            <a:off x="214282" y="614364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7" grpId="0"/>
      <p:bldP spid="28" grpId="0"/>
      <p:bldP spid="35" grpId="0"/>
      <p:bldP spid="44" grpId="0"/>
      <p:bldP spid="46" grpId="0"/>
      <p:bldP spid="48" grpId="0"/>
      <p:bldP spid="51" grpId="0"/>
      <p:bldP spid="52" grpId="0"/>
      <p:bldP spid="57" grpId="0"/>
      <p:bldP spid="61" grpId="0"/>
      <p:bldP spid="69" grpId="0"/>
      <p:bldP spid="76" grpId="0"/>
      <p:bldP spid="77" grpId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TextBox"/>
          <p:cNvSpPr txBox="1"/>
          <p:nvPr/>
        </p:nvSpPr>
        <p:spPr>
          <a:xfrm>
            <a:off x="4714876" y="1071546"/>
            <a:ext cx="40719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-7x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=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– 2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1" name="20 - TextBox"/>
          <p:cNvSpPr txBox="1"/>
          <p:nvPr/>
        </p:nvSpPr>
        <p:spPr>
          <a:xfrm>
            <a:off x="285720" y="1071546"/>
            <a:ext cx="84296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Να λύσετε την εξίσωση:</a:t>
            </a:r>
            <a:endParaRPr lang="en-US" sz="2800" dirty="0" smtClean="0"/>
          </a:p>
        </p:txBody>
      </p:sp>
      <p:sp>
        <p:nvSpPr>
          <p:cNvPr id="30" name="29 - TextBox"/>
          <p:cNvSpPr txBox="1"/>
          <p:nvPr/>
        </p:nvSpPr>
        <p:spPr>
          <a:xfrm>
            <a:off x="2571736" y="1571612"/>
            <a:ext cx="18573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Λύση</a:t>
            </a:r>
            <a:r>
              <a:rPr lang="en-US" sz="2800" b="1" dirty="0" smtClean="0">
                <a:solidFill>
                  <a:srgbClr val="FF0000"/>
                </a:solidFill>
              </a:rPr>
              <a:t>  </a:t>
            </a:r>
            <a:r>
              <a:rPr lang="el-GR" sz="1400" dirty="0" smtClean="0"/>
              <a:t>συνέχεια</a:t>
            </a:r>
            <a:endParaRPr lang="en-US" sz="1400" dirty="0" smtClean="0"/>
          </a:p>
        </p:txBody>
      </p:sp>
      <p:sp>
        <p:nvSpPr>
          <p:cNvPr id="14" name="13 - TextBox"/>
          <p:cNvSpPr txBox="1"/>
          <p:nvPr/>
        </p:nvSpPr>
        <p:spPr>
          <a:xfrm>
            <a:off x="1071538" y="571480"/>
            <a:ext cx="178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i="1" u="sng" dirty="0" smtClean="0">
                <a:solidFill>
                  <a:schemeClr val="accent2">
                    <a:lumMod val="75000"/>
                  </a:schemeClr>
                </a:solidFill>
              </a:rPr>
              <a:t>Άσκηση  6</a:t>
            </a:r>
            <a:endParaRPr lang="en-US" sz="2800" i="1" u="sng" dirty="0" smtClean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5" name="44 - Ορθογώνιο"/>
          <p:cNvSpPr/>
          <p:nvPr/>
        </p:nvSpPr>
        <p:spPr>
          <a:xfrm>
            <a:off x="6357950" y="928670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3x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6429388" y="1357298"/>
            <a:ext cx="4286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48 - Ορθογώνιο"/>
          <p:cNvSpPr/>
          <p:nvPr/>
        </p:nvSpPr>
        <p:spPr>
          <a:xfrm>
            <a:off x="6429388" y="1285860"/>
            <a:ext cx="3674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2800" dirty="0"/>
          </a:p>
        </p:txBody>
      </p:sp>
      <p:sp>
        <p:nvSpPr>
          <p:cNvPr id="42" name="41 - TextBox"/>
          <p:cNvSpPr txBox="1"/>
          <p:nvPr/>
        </p:nvSpPr>
        <p:spPr>
          <a:xfrm>
            <a:off x="857224" y="0"/>
            <a:ext cx="6929486" cy="40011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l-GR" sz="2000" b="1" dirty="0" smtClean="0"/>
              <a:t>Εξίσωση πρώτου βαθμού</a:t>
            </a:r>
            <a:r>
              <a:rPr lang="en-US" sz="2000" b="1" dirty="0" smtClean="0"/>
              <a:t>  </a:t>
            </a:r>
            <a:r>
              <a:rPr lang="el-GR" sz="2000" b="1" u="sng" dirty="0" smtClean="0"/>
              <a:t>με ένα κλάσμα </a:t>
            </a:r>
            <a:endParaRPr lang="en-US" sz="2000" b="1" u="sng" dirty="0"/>
          </a:p>
        </p:txBody>
      </p:sp>
      <p:sp>
        <p:nvSpPr>
          <p:cNvPr id="77" name="76 - TextBox"/>
          <p:cNvSpPr txBox="1"/>
          <p:nvPr/>
        </p:nvSpPr>
        <p:spPr>
          <a:xfrm>
            <a:off x="642910" y="2357430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-14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-3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 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2" name="31 - Ορθογώνιο"/>
          <p:cNvSpPr/>
          <p:nvPr/>
        </p:nvSpPr>
        <p:spPr>
          <a:xfrm>
            <a:off x="2714612" y="714356"/>
            <a:ext cx="103970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συνέχεια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642910" y="3286124"/>
            <a:ext cx="235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-17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= 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-4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4" name="33 - Ορθογώνιο"/>
          <p:cNvSpPr/>
          <p:nvPr/>
        </p:nvSpPr>
        <p:spPr>
          <a:xfrm>
            <a:off x="285720" y="4000504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6" name="35 - Ορθογώνιο"/>
          <p:cNvSpPr/>
          <p:nvPr/>
        </p:nvSpPr>
        <p:spPr>
          <a:xfrm>
            <a:off x="1214414" y="4143380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37" name="36 - Ορθογώνιο"/>
          <p:cNvSpPr/>
          <p:nvPr/>
        </p:nvSpPr>
        <p:spPr>
          <a:xfrm>
            <a:off x="1714480" y="4000504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38" name="37 - Ευθεία γραμμή σύνδεσης"/>
          <p:cNvCxnSpPr/>
          <p:nvPr/>
        </p:nvCxnSpPr>
        <p:spPr>
          <a:xfrm>
            <a:off x="428596" y="4452286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39 - Ευθεία γραμμή σύνδεσης"/>
          <p:cNvCxnSpPr/>
          <p:nvPr/>
        </p:nvCxnSpPr>
        <p:spPr>
          <a:xfrm>
            <a:off x="1785918" y="4429132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- Ορθογώνιο"/>
          <p:cNvSpPr/>
          <p:nvPr/>
        </p:nvSpPr>
        <p:spPr>
          <a:xfrm>
            <a:off x="428596" y="4380848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43" name="42 - Ορθογώνιο"/>
          <p:cNvSpPr/>
          <p:nvPr/>
        </p:nvSpPr>
        <p:spPr>
          <a:xfrm>
            <a:off x="1785918" y="4357694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cxnSp>
        <p:nvCxnSpPr>
          <p:cNvPr id="55" name="54 - Ευθεία γραμμή σύνδεσης"/>
          <p:cNvCxnSpPr/>
          <p:nvPr/>
        </p:nvCxnSpPr>
        <p:spPr>
          <a:xfrm rot="5400000">
            <a:off x="500034" y="4143380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- Ευθεία γραμμή σύνδεσης"/>
          <p:cNvCxnSpPr/>
          <p:nvPr/>
        </p:nvCxnSpPr>
        <p:spPr>
          <a:xfrm rot="5400000">
            <a:off x="642910" y="4572008"/>
            <a:ext cx="285752" cy="285752"/>
          </a:xfrm>
          <a:prstGeom prst="line">
            <a:avLst/>
          </a:prstGeom>
          <a:ln w="222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59 - Ορθογώνιο"/>
          <p:cNvSpPr/>
          <p:nvPr/>
        </p:nvSpPr>
        <p:spPr>
          <a:xfrm>
            <a:off x="571472" y="5500702"/>
            <a:ext cx="9286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62" name="61 - Ορθογώνιο"/>
          <p:cNvSpPr/>
          <p:nvPr/>
        </p:nvSpPr>
        <p:spPr>
          <a:xfrm>
            <a:off x="1071538" y="5525832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64" name="63 - Ορθογώνιο"/>
          <p:cNvSpPr/>
          <p:nvPr/>
        </p:nvSpPr>
        <p:spPr>
          <a:xfrm>
            <a:off x="1571604" y="5382956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66" name="65 - Ευθεία γραμμή σύνδεσης"/>
          <p:cNvCxnSpPr/>
          <p:nvPr/>
        </p:nvCxnSpPr>
        <p:spPr>
          <a:xfrm>
            <a:off x="1643042" y="5811584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Ορθογώνιο"/>
          <p:cNvSpPr/>
          <p:nvPr/>
        </p:nvSpPr>
        <p:spPr>
          <a:xfrm>
            <a:off x="1643042" y="5740146"/>
            <a:ext cx="6607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  <p:sp>
        <p:nvSpPr>
          <p:cNvPr id="73" name="72 - Ορθογώνιο"/>
          <p:cNvSpPr/>
          <p:nvPr/>
        </p:nvSpPr>
        <p:spPr>
          <a:xfrm>
            <a:off x="3500430" y="5620424"/>
            <a:ext cx="5715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x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4" name="73 - Ορθογώνιο"/>
          <p:cNvSpPr/>
          <p:nvPr/>
        </p:nvSpPr>
        <p:spPr>
          <a:xfrm>
            <a:off x="3929058" y="5643578"/>
            <a:ext cx="3642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=</a:t>
            </a:r>
            <a:endParaRPr lang="en-US" sz="2800" dirty="0"/>
          </a:p>
        </p:txBody>
      </p:sp>
      <p:sp>
        <p:nvSpPr>
          <p:cNvPr id="78" name="77 - Ορθογώνιο"/>
          <p:cNvSpPr/>
          <p:nvPr/>
        </p:nvSpPr>
        <p:spPr>
          <a:xfrm>
            <a:off x="4339870" y="5500702"/>
            <a:ext cx="6429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cxnSp>
        <p:nvCxnSpPr>
          <p:cNvPr id="79" name="78 - Ευθεία γραμμή σύνδεσης"/>
          <p:cNvCxnSpPr/>
          <p:nvPr/>
        </p:nvCxnSpPr>
        <p:spPr>
          <a:xfrm>
            <a:off x="4411308" y="5929330"/>
            <a:ext cx="642942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- Ορθογώνιο"/>
          <p:cNvSpPr/>
          <p:nvPr/>
        </p:nvSpPr>
        <p:spPr>
          <a:xfrm>
            <a:off x="4411308" y="5857892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28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17</a:t>
            </a:r>
            <a:endParaRPr lang="en-US" sz="2800" dirty="0"/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77" grpId="0"/>
      <p:bldP spid="33" grpId="0"/>
      <p:bldP spid="34" grpId="0"/>
      <p:bldP spid="36" grpId="0"/>
      <p:bldP spid="37" grpId="0"/>
      <p:bldP spid="41" grpId="0"/>
      <p:bldP spid="43" grpId="0"/>
      <p:bldP spid="60" grpId="0"/>
      <p:bldP spid="62" grpId="0"/>
      <p:bldP spid="64" grpId="0"/>
      <p:bldP spid="70" grpId="0"/>
      <p:bldP spid="73" grpId="0"/>
      <p:bldP spid="74" grpId="0"/>
      <p:bldP spid="78" grpId="0"/>
      <p:bldP spid="80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 rot="6996245">
            <a:off x="1008365" y="2040318"/>
            <a:ext cx="1857388" cy="2603696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3571876"/>
            <a:ext cx="36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3428992" y="285749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1000100" y="1500174"/>
            <a:ext cx="36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0" y="500042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000232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7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357554" y="928670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285820" y="128586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του συνημίτονου  ισχύει: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3571868" y="228599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15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143504" y="250030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286380" y="20716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5214942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80" name="79 - TextBox"/>
          <p:cNvSpPr txBox="1"/>
          <p:nvPr/>
        </p:nvSpPr>
        <p:spPr>
          <a:xfrm>
            <a:off x="3571868" y="32268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15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5072066" y="3429000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5143504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6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5000628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4000496" y="42862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357158" y="5072074"/>
            <a:ext cx="6786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Ψάχνοντας στο πίνακα    το    συν15</a:t>
            </a:r>
            <a:r>
              <a:rPr lang="el-GR" baseline="30000" dirty="0" smtClean="0"/>
              <a:t>ο  </a:t>
            </a:r>
            <a:r>
              <a:rPr lang="el-GR" dirty="0" smtClean="0"/>
              <a:t> =</a:t>
            </a:r>
            <a:r>
              <a:rPr lang="en-US" dirty="0" smtClean="0"/>
              <a:t>  </a:t>
            </a:r>
            <a:r>
              <a:rPr lang="el-GR" dirty="0" smtClean="0"/>
              <a:t>0,</a:t>
            </a:r>
            <a:r>
              <a:rPr lang="en-US" dirty="0" smtClean="0"/>
              <a:t>9659</a:t>
            </a:r>
            <a:r>
              <a:rPr lang="el-GR" dirty="0" smtClean="0"/>
              <a:t>  , άρα:</a:t>
            </a:r>
            <a:endParaRPr lang="en-US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1085850" y="2057389"/>
            <a:ext cx="300038" cy="200025"/>
          </a:xfrm>
          <a:custGeom>
            <a:avLst/>
            <a:gdLst>
              <a:gd name="connsiteX0" fmla="*/ 0 w 300038"/>
              <a:gd name="connsiteY0" fmla="*/ 100012 h 200025"/>
              <a:gd name="connsiteX1" fmla="*/ 200025 w 300038"/>
              <a:gd name="connsiteY1" fmla="*/ 200025 h 200025"/>
              <a:gd name="connsiteX2" fmla="*/ 300038 w 300038"/>
              <a:gd name="connsiteY2" fmla="*/ 0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038" h="200025">
                <a:moveTo>
                  <a:pt x="0" y="100012"/>
                </a:moveTo>
                <a:lnTo>
                  <a:pt x="200025" y="200025"/>
                </a:lnTo>
                <a:lnTo>
                  <a:pt x="30003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35 - Ελεύθερη σχεδίαση"/>
          <p:cNvSpPr/>
          <p:nvPr/>
        </p:nvSpPr>
        <p:spPr>
          <a:xfrm>
            <a:off x="342900" y="3328976"/>
            <a:ext cx="385763" cy="242888"/>
          </a:xfrm>
          <a:custGeom>
            <a:avLst/>
            <a:gdLst>
              <a:gd name="connsiteX0" fmla="*/ 0 w 385763"/>
              <a:gd name="connsiteY0" fmla="*/ 242888 h 242888"/>
              <a:gd name="connsiteX1" fmla="*/ 385763 w 385763"/>
              <a:gd name="connsiteY1" fmla="*/ 200025 h 242888"/>
              <a:gd name="connsiteX2" fmla="*/ 328613 w 385763"/>
              <a:gd name="connsiteY2" fmla="*/ 28575 h 242888"/>
              <a:gd name="connsiteX3" fmla="*/ 228600 w 385763"/>
              <a:gd name="connsiteY3" fmla="*/ 14288 h 242888"/>
              <a:gd name="connsiteX4" fmla="*/ 128588 w 385763"/>
              <a:gd name="connsiteY4" fmla="*/ 0 h 242888"/>
              <a:gd name="connsiteX5" fmla="*/ 0 w 385763"/>
              <a:gd name="connsiteY5" fmla="*/ 242888 h 242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85763" h="242888">
                <a:moveTo>
                  <a:pt x="0" y="242888"/>
                </a:moveTo>
                <a:lnTo>
                  <a:pt x="385763" y="200025"/>
                </a:lnTo>
                <a:lnTo>
                  <a:pt x="328613" y="28575"/>
                </a:lnTo>
                <a:lnTo>
                  <a:pt x="228600" y="14288"/>
                </a:lnTo>
                <a:lnTo>
                  <a:pt x="128588" y="0"/>
                </a:lnTo>
                <a:lnTo>
                  <a:pt x="0" y="242888"/>
                </a:lnTo>
                <a:close/>
              </a:path>
            </a:pathLst>
          </a:custGeom>
          <a:solidFill>
            <a:srgbClr val="951F07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Ορθογώνιο"/>
          <p:cNvSpPr/>
          <p:nvPr/>
        </p:nvSpPr>
        <p:spPr>
          <a:xfrm>
            <a:off x="1571604" y="3429000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428596" y="2428868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6</a:t>
            </a:r>
            <a:endParaRPr lang="en-US" sz="2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714348" y="3071810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15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</a:t>
            </a:r>
            <a:endParaRPr lang="en-US" sz="20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flipV="1">
            <a:off x="5643570" y="2500306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643702" y="1571612"/>
            <a:ext cx="25002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Είναι </a:t>
            </a:r>
            <a:r>
              <a:rPr lang="el-GR" sz="1400" b="1" u="sng" dirty="0" smtClean="0"/>
              <a:t>εξίσωση</a:t>
            </a:r>
            <a:r>
              <a:rPr lang="el-GR" sz="1400" dirty="0" smtClean="0"/>
              <a:t> με άγνωστο </a:t>
            </a:r>
            <a:r>
              <a:rPr lang="en-US" sz="1400" dirty="0" smtClean="0"/>
              <a:t>x </a:t>
            </a:r>
            <a:r>
              <a:rPr lang="el-GR" sz="1400" dirty="0" smtClean="0"/>
              <a:t>και με ένα κλάσμα,  άρα πρώτα πρέπει να βγάλω το κλάσμα , </a:t>
            </a:r>
            <a:r>
              <a:rPr lang="el-GR" sz="1400" dirty="0" err="1" smtClean="0"/>
              <a:t>γιαυτό</a:t>
            </a:r>
            <a:r>
              <a:rPr lang="el-GR" sz="1400" dirty="0" smtClean="0"/>
              <a:t> πολλαπλασιάζω τους όρους της εξίσωσης  με το παρονομαστή  </a:t>
            </a:r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357290" y="428625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15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071802" y="4488428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143240" y="413123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3071802" y="44884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428596" y="44291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2" name="51 - TextBox"/>
          <p:cNvSpPr txBox="1"/>
          <p:nvPr/>
        </p:nvSpPr>
        <p:spPr>
          <a:xfrm>
            <a:off x="2643174" y="42862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1000100" y="435769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l-GR" dirty="0" smtClean="0"/>
              <a:t> </a:t>
            </a:r>
            <a:r>
              <a:rPr lang="el-GR" b="1" baseline="30000" dirty="0" smtClean="0"/>
              <a:t>.</a:t>
            </a:r>
            <a:endParaRPr lang="en-US" b="1" baseline="30000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 flipV="1">
            <a:off x="3000364" y="457200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 rot="5400000" flipH="1" flipV="1">
            <a:off x="2776526" y="4367218"/>
            <a:ext cx="223838" cy="204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4572000" y="421481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συν 15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 </a:t>
            </a:r>
            <a:r>
              <a:rPr lang="en-US" sz="2400" dirty="0" smtClean="0"/>
              <a:t>6</a:t>
            </a:r>
            <a:endParaRPr lang="en-US" sz="2400" dirty="0"/>
          </a:p>
        </p:txBody>
      </p:sp>
      <p:sp>
        <p:nvSpPr>
          <p:cNvPr id="57" name="56 - TextBox"/>
          <p:cNvSpPr txBox="1"/>
          <p:nvPr/>
        </p:nvSpPr>
        <p:spPr>
          <a:xfrm>
            <a:off x="0" y="585789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l-GR" dirty="0" smtClean="0"/>
              <a:t> </a:t>
            </a:r>
            <a:r>
              <a:rPr lang="el-GR" b="1" baseline="30000" dirty="0" smtClean="0"/>
              <a:t>. </a:t>
            </a:r>
            <a:r>
              <a:rPr lang="el-GR" b="1" dirty="0" smtClean="0"/>
              <a:t> 0,</a:t>
            </a:r>
            <a:r>
              <a:rPr lang="en-US" b="1" dirty="0" smtClean="0"/>
              <a:t>9659</a:t>
            </a:r>
            <a:r>
              <a:rPr lang="el-GR" b="1" dirty="0" smtClean="0"/>
              <a:t>  =</a:t>
            </a:r>
            <a:r>
              <a:rPr lang="en-US" b="1" dirty="0" smtClean="0"/>
              <a:t> 6</a:t>
            </a:r>
            <a:endParaRPr lang="en-US" b="1" baseline="30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6429388" y="6488668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X =   6,2</a:t>
            </a:r>
            <a:endParaRPr lang="en-US" sz="2000" b="1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1785918" y="578645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4" name="53 - TextBox"/>
          <p:cNvSpPr txBox="1"/>
          <p:nvPr/>
        </p:nvSpPr>
        <p:spPr>
          <a:xfrm>
            <a:off x="2643174" y="578645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l-GR" dirty="0" smtClean="0"/>
              <a:t> </a:t>
            </a:r>
            <a:r>
              <a:rPr lang="el-GR" b="1" baseline="30000" dirty="0" smtClean="0"/>
              <a:t>. </a:t>
            </a:r>
            <a:r>
              <a:rPr lang="el-GR" b="1" dirty="0" smtClean="0"/>
              <a:t> 0,</a:t>
            </a:r>
            <a:r>
              <a:rPr lang="en-US" b="1" dirty="0" smtClean="0"/>
              <a:t>9659</a:t>
            </a:r>
            <a:r>
              <a:rPr lang="el-GR" b="1" dirty="0" smtClean="0"/>
              <a:t> </a:t>
            </a:r>
            <a:r>
              <a:rPr lang="en-US" b="1" dirty="0" smtClean="0"/>
              <a:t>  </a:t>
            </a:r>
            <a:r>
              <a:rPr lang="el-GR" b="1" dirty="0" smtClean="0"/>
              <a:t> =</a:t>
            </a:r>
            <a:r>
              <a:rPr lang="en-US" b="1" dirty="0" smtClean="0"/>
              <a:t>    6</a:t>
            </a:r>
            <a:endParaRPr lang="en-US" b="1" baseline="30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2786050" y="6072206"/>
            <a:ext cx="9286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>
            <a:off x="4143372" y="6072206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643174" y="607220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0,9659</a:t>
            </a:r>
            <a:endParaRPr lang="en-US" dirty="0"/>
          </a:p>
        </p:txBody>
      </p:sp>
      <p:sp>
        <p:nvSpPr>
          <p:cNvPr id="67" name="66 - TextBox"/>
          <p:cNvSpPr txBox="1"/>
          <p:nvPr/>
        </p:nvSpPr>
        <p:spPr>
          <a:xfrm>
            <a:off x="4000496" y="6072206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0,9659</a:t>
            </a:r>
            <a:endParaRPr lang="en-US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 flipV="1">
            <a:off x="3286116" y="578645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flipV="1">
            <a:off x="2928926" y="6072206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7500958" y="550070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6</a:t>
            </a:r>
            <a:endParaRPr lang="en-US" b="1" baseline="30000" dirty="0"/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7429520" y="5857892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7286644" y="585789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0,9659</a:t>
            </a:r>
            <a:endParaRPr lang="en-US" dirty="0"/>
          </a:p>
        </p:txBody>
      </p:sp>
      <p:sp>
        <p:nvSpPr>
          <p:cNvPr id="85" name="84 - TextBox"/>
          <p:cNvSpPr txBox="1"/>
          <p:nvPr/>
        </p:nvSpPr>
        <p:spPr>
          <a:xfrm>
            <a:off x="6643702" y="57150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   =</a:t>
            </a:r>
            <a:endParaRPr lang="en-US" b="1" baseline="30000" dirty="0"/>
          </a:p>
        </p:txBody>
      </p:sp>
      <p:sp>
        <p:nvSpPr>
          <p:cNvPr id="86" name="85 - TextBox"/>
          <p:cNvSpPr txBox="1"/>
          <p:nvPr/>
        </p:nvSpPr>
        <p:spPr>
          <a:xfrm>
            <a:off x="5500694" y="57150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87" name="86 - TextBox"/>
          <p:cNvSpPr txBox="1"/>
          <p:nvPr/>
        </p:nvSpPr>
        <p:spPr>
          <a:xfrm>
            <a:off x="5857884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33" grpId="0"/>
      <p:bldP spid="43" grpId="0"/>
      <p:bldP spid="46" grpId="0"/>
      <p:bldP spid="48" grpId="0"/>
      <p:bldP spid="49" grpId="0"/>
      <p:bldP spid="50" grpId="0"/>
      <p:bldP spid="52" grpId="0"/>
      <p:bldP spid="53" grpId="0"/>
      <p:bldP spid="55" grpId="0"/>
      <p:bldP spid="57" grpId="0"/>
      <p:bldP spid="58" grpId="0"/>
      <p:bldP spid="44" grpId="0"/>
      <p:bldP spid="54" grpId="0"/>
      <p:bldP spid="66" grpId="0"/>
      <p:bldP spid="67" grpId="0"/>
      <p:bldP spid="70" grpId="0"/>
      <p:bldP spid="78" grpId="0"/>
      <p:bldP spid="85" grpId="0"/>
      <p:bldP spid="86" grpId="0"/>
      <p:bldP spid="87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 rot="6996245">
            <a:off x="1008365" y="2040318"/>
            <a:ext cx="1857388" cy="2603696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14282" y="3571876"/>
            <a:ext cx="36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3428992" y="2857496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1000100" y="1500174"/>
            <a:ext cx="36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0" y="500042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000232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8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357554" y="928670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285820" y="128586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του ημίτονου  ισχύει: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3571868" y="228599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30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143504" y="250030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286380" y="20716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5214942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80" name="79 - TextBox"/>
          <p:cNvSpPr txBox="1"/>
          <p:nvPr/>
        </p:nvSpPr>
        <p:spPr>
          <a:xfrm>
            <a:off x="3571868" y="32268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30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5072066" y="3429000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5143504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5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5000628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4000496" y="42862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357158" y="5072074"/>
            <a:ext cx="6786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Ψάχνοντας στο πίνακα    το </a:t>
            </a:r>
            <a:r>
              <a:rPr lang="el-GR" dirty="0" err="1" smtClean="0"/>
              <a:t>ημ</a:t>
            </a:r>
            <a:r>
              <a:rPr lang="el-GR" dirty="0" smtClean="0"/>
              <a:t> 30</a:t>
            </a:r>
            <a:r>
              <a:rPr lang="el-GR" baseline="30000" dirty="0" smtClean="0"/>
              <a:t>ο  </a:t>
            </a:r>
            <a:r>
              <a:rPr lang="el-GR" dirty="0" smtClean="0"/>
              <a:t> =</a:t>
            </a:r>
            <a:r>
              <a:rPr lang="en-US" dirty="0" smtClean="0"/>
              <a:t>  </a:t>
            </a:r>
            <a:r>
              <a:rPr lang="el-GR" dirty="0" smtClean="0"/>
              <a:t>0,5  , άρα:</a:t>
            </a:r>
            <a:endParaRPr lang="en-US" dirty="0"/>
          </a:p>
        </p:txBody>
      </p:sp>
      <p:sp>
        <p:nvSpPr>
          <p:cNvPr id="35" name="34 - Ελεύθερη σχεδίαση"/>
          <p:cNvSpPr/>
          <p:nvPr/>
        </p:nvSpPr>
        <p:spPr>
          <a:xfrm>
            <a:off x="1085850" y="2057389"/>
            <a:ext cx="300038" cy="200025"/>
          </a:xfrm>
          <a:custGeom>
            <a:avLst/>
            <a:gdLst>
              <a:gd name="connsiteX0" fmla="*/ 0 w 300038"/>
              <a:gd name="connsiteY0" fmla="*/ 100012 h 200025"/>
              <a:gd name="connsiteX1" fmla="*/ 200025 w 300038"/>
              <a:gd name="connsiteY1" fmla="*/ 200025 h 200025"/>
              <a:gd name="connsiteX2" fmla="*/ 300038 w 300038"/>
              <a:gd name="connsiteY2" fmla="*/ 0 h 200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00038" h="200025">
                <a:moveTo>
                  <a:pt x="0" y="100012"/>
                </a:moveTo>
                <a:lnTo>
                  <a:pt x="200025" y="200025"/>
                </a:lnTo>
                <a:lnTo>
                  <a:pt x="300038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36 - Ορθογώνιο"/>
          <p:cNvSpPr/>
          <p:nvPr/>
        </p:nvSpPr>
        <p:spPr>
          <a:xfrm>
            <a:off x="1571604" y="3429000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428596" y="2428868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5</a:t>
            </a:r>
            <a:endParaRPr lang="en-US" sz="2000" b="1" dirty="0"/>
          </a:p>
        </p:txBody>
      </p:sp>
      <p:sp>
        <p:nvSpPr>
          <p:cNvPr id="39" name="38 - Ορθογώνιο"/>
          <p:cNvSpPr/>
          <p:nvPr/>
        </p:nvSpPr>
        <p:spPr>
          <a:xfrm>
            <a:off x="2071670" y="2714620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30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</a:t>
            </a:r>
            <a:endParaRPr lang="en-US" sz="20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flipV="1">
            <a:off x="5643570" y="2500306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643702" y="1571612"/>
            <a:ext cx="25002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Είναι </a:t>
            </a:r>
            <a:r>
              <a:rPr lang="el-GR" sz="1400" b="1" u="sng" dirty="0" smtClean="0"/>
              <a:t>εξίσωση</a:t>
            </a:r>
            <a:r>
              <a:rPr lang="el-GR" sz="1400" dirty="0" smtClean="0"/>
              <a:t> με άγνωστο </a:t>
            </a:r>
            <a:r>
              <a:rPr lang="en-US" sz="1400" dirty="0" smtClean="0"/>
              <a:t>x </a:t>
            </a:r>
            <a:r>
              <a:rPr lang="el-GR" sz="1400" dirty="0" smtClean="0"/>
              <a:t>και με ένα κλάσμα,  άρα πρώτα πρέπει να βγάλω το κλάσμα , </a:t>
            </a:r>
            <a:r>
              <a:rPr lang="el-GR" sz="1400" dirty="0" err="1" smtClean="0"/>
              <a:t>γιαυτό</a:t>
            </a:r>
            <a:r>
              <a:rPr lang="el-GR" sz="1400" dirty="0" smtClean="0"/>
              <a:t> πολλαπλασιάζω τους όρους της εξίσωσης  με το παρονομαστή  </a:t>
            </a:r>
            <a:r>
              <a:rPr lang="en-US" sz="1400" dirty="0" smtClean="0"/>
              <a:t>x</a:t>
            </a:r>
            <a:endParaRPr lang="en-US" sz="1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357290" y="428625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30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071802" y="4488428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143240" y="413123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5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3071802" y="448842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428596" y="442913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2" name="51 - TextBox"/>
          <p:cNvSpPr txBox="1"/>
          <p:nvPr/>
        </p:nvSpPr>
        <p:spPr>
          <a:xfrm>
            <a:off x="2643174" y="428625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</a:t>
            </a:r>
            <a:endParaRPr lang="en-US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1000100" y="435769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l-GR" dirty="0" smtClean="0"/>
              <a:t> </a:t>
            </a:r>
            <a:r>
              <a:rPr lang="el-GR" b="1" baseline="30000" dirty="0" smtClean="0"/>
              <a:t>.</a:t>
            </a:r>
            <a:endParaRPr lang="en-US" b="1" baseline="30000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 flipV="1">
            <a:off x="3000364" y="4572008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 rot="5400000" flipH="1" flipV="1">
            <a:off x="2776526" y="4367218"/>
            <a:ext cx="223838" cy="204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4572000" y="421481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r>
              <a:rPr lang="el-GR" sz="2400" dirty="0" smtClean="0"/>
              <a:t> </a:t>
            </a:r>
            <a:r>
              <a:rPr lang="el-GR" sz="2400" dirty="0" err="1" smtClean="0"/>
              <a:t>ημ</a:t>
            </a:r>
            <a:r>
              <a:rPr lang="el-GR" sz="2400" dirty="0" smtClean="0"/>
              <a:t> 30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 5</a:t>
            </a:r>
            <a:endParaRPr lang="en-US" sz="2400" dirty="0"/>
          </a:p>
        </p:txBody>
      </p:sp>
      <p:sp>
        <p:nvSpPr>
          <p:cNvPr id="57" name="56 - TextBox"/>
          <p:cNvSpPr txBox="1"/>
          <p:nvPr/>
        </p:nvSpPr>
        <p:spPr>
          <a:xfrm>
            <a:off x="0" y="5857892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l-GR" dirty="0" smtClean="0"/>
              <a:t> </a:t>
            </a:r>
            <a:r>
              <a:rPr lang="el-GR" b="1" baseline="30000" dirty="0" smtClean="0"/>
              <a:t>. </a:t>
            </a:r>
            <a:r>
              <a:rPr lang="el-GR" b="1" dirty="0" smtClean="0"/>
              <a:t> 0,5 =</a:t>
            </a:r>
            <a:r>
              <a:rPr lang="en-US" b="1" dirty="0" smtClean="0"/>
              <a:t> </a:t>
            </a:r>
            <a:r>
              <a:rPr lang="el-GR" b="1" dirty="0" smtClean="0"/>
              <a:t>5</a:t>
            </a:r>
            <a:endParaRPr lang="en-US" b="1" baseline="30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6429388" y="6488668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X =   </a:t>
            </a:r>
            <a:r>
              <a:rPr lang="el-GR" sz="2000" b="1" dirty="0" smtClean="0"/>
              <a:t>10</a:t>
            </a:r>
            <a:endParaRPr lang="en-US" sz="2000" b="1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1785918" y="578645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4" name="53 - TextBox"/>
          <p:cNvSpPr txBox="1"/>
          <p:nvPr/>
        </p:nvSpPr>
        <p:spPr>
          <a:xfrm>
            <a:off x="2643174" y="5786454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r>
              <a:rPr lang="el-GR" dirty="0" smtClean="0"/>
              <a:t> </a:t>
            </a:r>
            <a:r>
              <a:rPr lang="el-GR" b="1" baseline="30000" dirty="0" smtClean="0"/>
              <a:t>. </a:t>
            </a:r>
            <a:r>
              <a:rPr lang="el-GR" b="1" dirty="0" smtClean="0"/>
              <a:t> 0,5 </a:t>
            </a:r>
            <a:r>
              <a:rPr lang="en-US" b="1" dirty="0" smtClean="0"/>
              <a:t>  </a:t>
            </a:r>
            <a:r>
              <a:rPr lang="el-GR" b="1" dirty="0" smtClean="0"/>
              <a:t> =</a:t>
            </a:r>
            <a:r>
              <a:rPr lang="en-US" b="1" dirty="0" smtClean="0"/>
              <a:t>    </a:t>
            </a:r>
            <a:r>
              <a:rPr lang="el-GR" b="1" dirty="0" smtClean="0"/>
              <a:t>5</a:t>
            </a:r>
            <a:endParaRPr lang="en-US" b="1" baseline="30000" dirty="0"/>
          </a:p>
        </p:txBody>
      </p:sp>
      <p:cxnSp>
        <p:nvCxnSpPr>
          <p:cNvPr id="59" name="58 - Ευθεία γραμμή σύνδεσης"/>
          <p:cNvCxnSpPr/>
          <p:nvPr/>
        </p:nvCxnSpPr>
        <p:spPr>
          <a:xfrm>
            <a:off x="2786050" y="6072206"/>
            <a:ext cx="64294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62 - Ευθεία γραμμή σύνδεσης"/>
          <p:cNvCxnSpPr/>
          <p:nvPr/>
        </p:nvCxnSpPr>
        <p:spPr>
          <a:xfrm>
            <a:off x="3714744" y="6072206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- TextBox"/>
          <p:cNvSpPr txBox="1"/>
          <p:nvPr/>
        </p:nvSpPr>
        <p:spPr>
          <a:xfrm>
            <a:off x="2643174" y="607220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</a:t>
            </a:r>
            <a:r>
              <a:rPr lang="el-GR" dirty="0" smtClean="0"/>
              <a:t>5</a:t>
            </a:r>
            <a:endParaRPr lang="en-US" dirty="0"/>
          </a:p>
        </p:txBody>
      </p:sp>
      <p:sp>
        <p:nvSpPr>
          <p:cNvPr id="67" name="66 - TextBox"/>
          <p:cNvSpPr txBox="1"/>
          <p:nvPr/>
        </p:nvSpPr>
        <p:spPr>
          <a:xfrm>
            <a:off x="3643306" y="607220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</a:t>
            </a:r>
            <a:r>
              <a:rPr lang="el-GR" dirty="0" smtClean="0"/>
              <a:t>5</a:t>
            </a:r>
            <a:endParaRPr lang="en-US" dirty="0"/>
          </a:p>
        </p:txBody>
      </p:sp>
      <p:cxnSp>
        <p:nvCxnSpPr>
          <p:cNvPr id="68" name="67 - Ευθεία γραμμή σύνδεσης"/>
          <p:cNvCxnSpPr/>
          <p:nvPr/>
        </p:nvCxnSpPr>
        <p:spPr>
          <a:xfrm flipV="1">
            <a:off x="3000364" y="578645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68 - Ευθεία γραμμή σύνδεσης"/>
          <p:cNvCxnSpPr/>
          <p:nvPr/>
        </p:nvCxnSpPr>
        <p:spPr>
          <a:xfrm flipV="1">
            <a:off x="2786050" y="614364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69 - TextBox"/>
          <p:cNvSpPr txBox="1"/>
          <p:nvPr/>
        </p:nvSpPr>
        <p:spPr>
          <a:xfrm>
            <a:off x="7500958" y="5500702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5</a:t>
            </a:r>
            <a:endParaRPr lang="en-US" b="1" baseline="30000" dirty="0"/>
          </a:p>
        </p:txBody>
      </p:sp>
      <p:cxnSp>
        <p:nvCxnSpPr>
          <p:cNvPr id="72" name="71 - Ευθεία γραμμή σύνδεσης"/>
          <p:cNvCxnSpPr/>
          <p:nvPr/>
        </p:nvCxnSpPr>
        <p:spPr>
          <a:xfrm>
            <a:off x="7429520" y="5857892"/>
            <a:ext cx="85725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77 - TextBox"/>
          <p:cNvSpPr txBox="1"/>
          <p:nvPr/>
        </p:nvSpPr>
        <p:spPr>
          <a:xfrm>
            <a:off x="7286644" y="5857892"/>
            <a:ext cx="1143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0,</a:t>
            </a:r>
            <a:r>
              <a:rPr lang="el-GR" dirty="0" smtClean="0"/>
              <a:t>5</a:t>
            </a:r>
            <a:endParaRPr lang="en-US" dirty="0"/>
          </a:p>
        </p:txBody>
      </p:sp>
      <p:sp>
        <p:nvSpPr>
          <p:cNvPr id="85" name="84 - TextBox"/>
          <p:cNvSpPr txBox="1"/>
          <p:nvPr/>
        </p:nvSpPr>
        <p:spPr>
          <a:xfrm>
            <a:off x="6643702" y="5715016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X   =</a:t>
            </a:r>
            <a:endParaRPr lang="en-US" b="1" baseline="30000" dirty="0"/>
          </a:p>
        </p:txBody>
      </p:sp>
      <p:sp>
        <p:nvSpPr>
          <p:cNvPr id="86" name="85 - TextBox"/>
          <p:cNvSpPr txBox="1"/>
          <p:nvPr/>
        </p:nvSpPr>
        <p:spPr>
          <a:xfrm>
            <a:off x="5500694" y="5715016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87" name="86 - TextBox"/>
          <p:cNvSpPr txBox="1"/>
          <p:nvPr/>
        </p:nvSpPr>
        <p:spPr>
          <a:xfrm>
            <a:off x="5857884" y="64886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6" name="55 - Ελεύθερη σχεδίαση"/>
          <p:cNvSpPr/>
          <p:nvPr/>
        </p:nvSpPr>
        <p:spPr>
          <a:xfrm>
            <a:off x="2723322" y="2782957"/>
            <a:ext cx="775252" cy="437321"/>
          </a:xfrm>
          <a:custGeom>
            <a:avLst/>
            <a:gdLst>
              <a:gd name="connsiteX0" fmla="*/ 298174 w 775252"/>
              <a:gd name="connsiteY0" fmla="*/ 59634 h 437321"/>
              <a:gd name="connsiteX1" fmla="*/ 775252 w 775252"/>
              <a:gd name="connsiteY1" fmla="*/ 298173 h 437321"/>
              <a:gd name="connsiteX2" fmla="*/ 198782 w 775252"/>
              <a:gd name="connsiteY2" fmla="*/ 437321 h 437321"/>
              <a:gd name="connsiteX3" fmla="*/ 0 w 775252"/>
              <a:gd name="connsiteY3" fmla="*/ 318052 h 437321"/>
              <a:gd name="connsiteX4" fmla="*/ 59635 w 775252"/>
              <a:gd name="connsiteY4" fmla="*/ 159026 h 437321"/>
              <a:gd name="connsiteX5" fmla="*/ 198782 w 775252"/>
              <a:gd name="connsiteY5" fmla="*/ 0 h 437321"/>
              <a:gd name="connsiteX6" fmla="*/ 198782 w 775252"/>
              <a:gd name="connsiteY6" fmla="*/ 0 h 4373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5252" h="437321">
                <a:moveTo>
                  <a:pt x="298174" y="59634"/>
                </a:moveTo>
                <a:lnTo>
                  <a:pt x="775252" y="298173"/>
                </a:lnTo>
                <a:lnTo>
                  <a:pt x="198782" y="437321"/>
                </a:lnTo>
                <a:lnTo>
                  <a:pt x="0" y="318052"/>
                </a:lnTo>
                <a:lnTo>
                  <a:pt x="59635" y="159026"/>
                </a:lnTo>
                <a:lnTo>
                  <a:pt x="198782" y="0"/>
                </a:lnTo>
                <a:lnTo>
                  <a:pt x="198782" y="0"/>
                </a:lnTo>
              </a:path>
            </a:pathLst>
          </a:custGeom>
          <a:solidFill>
            <a:srgbClr val="FF0000"/>
          </a:solidFill>
          <a:ln w="254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33" grpId="0"/>
      <p:bldP spid="43" grpId="0"/>
      <p:bldP spid="46" grpId="0"/>
      <p:bldP spid="48" grpId="0"/>
      <p:bldP spid="49" grpId="0"/>
      <p:bldP spid="50" grpId="0"/>
      <p:bldP spid="52" grpId="0"/>
      <p:bldP spid="53" grpId="0"/>
      <p:bldP spid="55" grpId="0"/>
      <p:bldP spid="57" grpId="0"/>
      <p:bldP spid="58" grpId="0"/>
      <p:bldP spid="44" grpId="0"/>
      <p:bldP spid="54" grpId="0"/>
      <p:bldP spid="66" grpId="0"/>
      <p:bldP spid="67" grpId="0"/>
      <p:bldP spid="70" grpId="0"/>
      <p:bldP spid="78" grpId="0"/>
      <p:bldP spid="85" grpId="0"/>
      <p:bldP spid="86" grpId="0"/>
      <p:bldP spid="87" grpId="0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714348" y="1428736"/>
            <a:ext cx="1857388" cy="2603696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85720" y="378619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571736" y="378619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71472" y="1071546"/>
            <a:ext cx="36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0" y="500042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000232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9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357554" y="928670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285820" y="128586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του ημίτονου  ισχύει: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3571868" y="228599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60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143504" y="250030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286380" y="20716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ΑΒ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5214942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ΒΓ</a:t>
            </a:r>
            <a:endParaRPr lang="en-US" dirty="0"/>
          </a:p>
        </p:txBody>
      </p:sp>
      <p:sp>
        <p:nvSpPr>
          <p:cNvPr id="80" name="79 - TextBox"/>
          <p:cNvSpPr txBox="1"/>
          <p:nvPr/>
        </p:nvSpPr>
        <p:spPr>
          <a:xfrm>
            <a:off x="3571868" y="32268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60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5072066" y="3429000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5143504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5000628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4000496" y="461269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357158" y="5398510"/>
            <a:ext cx="6786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Ψάχνοντας στο πίνακα    το </a:t>
            </a:r>
            <a:r>
              <a:rPr lang="el-GR" dirty="0" err="1" smtClean="0"/>
              <a:t>ημ</a:t>
            </a:r>
            <a:r>
              <a:rPr lang="el-GR" dirty="0" smtClean="0"/>
              <a:t> 60</a:t>
            </a:r>
            <a:r>
              <a:rPr lang="el-GR" baseline="30000" dirty="0" smtClean="0"/>
              <a:t>ο  </a:t>
            </a:r>
            <a:r>
              <a:rPr lang="el-GR" dirty="0" smtClean="0"/>
              <a:t> =</a:t>
            </a:r>
            <a:r>
              <a:rPr lang="en-US" dirty="0" smtClean="0"/>
              <a:t>  </a:t>
            </a:r>
            <a:r>
              <a:rPr lang="el-GR" dirty="0" smtClean="0"/>
              <a:t>0,866  , άρα: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214282" y="2714620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500166" y="2214554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8</a:t>
            </a:r>
            <a:endParaRPr lang="en-US" sz="20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flipV="1">
            <a:off x="5643570" y="2500306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643702" y="1571612"/>
            <a:ext cx="25002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Είναι </a:t>
            </a:r>
            <a:r>
              <a:rPr lang="el-GR" sz="1400" b="1" u="sng" dirty="0" smtClean="0"/>
              <a:t>εξίσωση</a:t>
            </a:r>
            <a:r>
              <a:rPr lang="el-GR" sz="1400" dirty="0" smtClean="0"/>
              <a:t> με άγνωστο </a:t>
            </a:r>
            <a:r>
              <a:rPr lang="en-US" sz="1400" dirty="0" smtClean="0"/>
              <a:t>x </a:t>
            </a:r>
            <a:r>
              <a:rPr lang="el-GR" sz="1400" dirty="0" smtClean="0"/>
              <a:t>και με ένα κλάσμα,  άρα πρώτα πρέπει να βγάλω το κλάσμα , </a:t>
            </a:r>
            <a:r>
              <a:rPr lang="el-GR" sz="1400" dirty="0" err="1" smtClean="0"/>
              <a:t>γιαυτό</a:t>
            </a:r>
            <a:r>
              <a:rPr lang="el-GR" sz="1400" dirty="0" smtClean="0"/>
              <a:t> πολλαπλασιάζω τους όρους της εξίσωσης  με το παρονομαστή  </a:t>
            </a:r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357290" y="461269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err="1" smtClean="0"/>
              <a:t>ημ</a:t>
            </a:r>
            <a:r>
              <a:rPr lang="el-GR" sz="2400" dirty="0" smtClean="0"/>
              <a:t> 60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071802" y="4814864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143240" y="44884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3071802" y="48148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428596" y="47555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2" name="51 - TextBox"/>
          <p:cNvSpPr txBox="1"/>
          <p:nvPr/>
        </p:nvSpPr>
        <p:spPr>
          <a:xfrm>
            <a:off x="2643174" y="461269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1000100" y="46841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r>
              <a:rPr lang="el-GR" dirty="0" smtClean="0"/>
              <a:t> </a:t>
            </a:r>
            <a:r>
              <a:rPr lang="el-GR" b="1" baseline="30000" dirty="0" smtClean="0"/>
              <a:t>.</a:t>
            </a:r>
            <a:endParaRPr lang="en-US" b="1" baseline="30000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 flipV="1">
            <a:off x="3000364" y="489844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 rot="5400000" flipH="1" flipV="1">
            <a:off x="2776526" y="4693654"/>
            <a:ext cx="223838" cy="204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4572000" y="4541254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</a:t>
            </a:r>
            <a:r>
              <a:rPr lang="el-GR" sz="2400" dirty="0" smtClean="0"/>
              <a:t> </a:t>
            </a:r>
            <a:r>
              <a:rPr lang="el-GR" sz="2400" dirty="0" err="1" smtClean="0"/>
              <a:t>ημ</a:t>
            </a:r>
            <a:r>
              <a:rPr lang="el-GR" sz="2400" dirty="0" smtClean="0"/>
              <a:t> 60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57" name="56 - TextBox"/>
          <p:cNvSpPr txBox="1"/>
          <p:nvPr/>
        </p:nvSpPr>
        <p:spPr>
          <a:xfrm>
            <a:off x="0" y="618432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r>
              <a:rPr lang="el-GR" dirty="0" smtClean="0"/>
              <a:t> </a:t>
            </a:r>
            <a:r>
              <a:rPr lang="el-GR" b="1" baseline="30000" dirty="0" smtClean="0"/>
              <a:t>. </a:t>
            </a:r>
            <a:r>
              <a:rPr lang="el-GR" b="1" dirty="0" smtClean="0"/>
              <a:t> 0,866 =</a:t>
            </a:r>
            <a:r>
              <a:rPr lang="en-US" b="1" dirty="0" smtClean="0"/>
              <a:t> x</a:t>
            </a:r>
            <a:endParaRPr lang="en-US" b="1" baseline="30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2928926" y="614364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X =   6,928</a:t>
            </a:r>
            <a:endParaRPr lang="en-US" sz="2000" b="1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1785918" y="611289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60" name="59 - Ελεύθερη σχεδίαση"/>
          <p:cNvSpPr/>
          <p:nvPr/>
        </p:nvSpPr>
        <p:spPr>
          <a:xfrm>
            <a:off x="2202873" y="3740727"/>
            <a:ext cx="360218" cy="304800"/>
          </a:xfrm>
          <a:custGeom>
            <a:avLst/>
            <a:gdLst>
              <a:gd name="connsiteX0" fmla="*/ 360218 w 360218"/>
              <a:gd name="connsiteY0" fmla="*/ 277091 h 304800"/>
              <a:gd name="connsiteX1" fmla="*/ 138545 w 360218"/>
              <a:gd name="connsiteY1" fmla="*/ 0 h 304800"/>
              <a:gd name="connsiteX2" fmla="*/ 0 w 360218"/>
              <a:gd name="connsiteY2" fmla="*/ 69273 h 304800"/>
              <a:gd name="connsiteX3" fmla="*/ 0 w 360218"/>
              <a:gd name="connsiteY3" fmla="*/ 193964 h 304800"/>
              <a:gd name="connsiteX4" fmla="*/ 0 w 360218"/>
              <a:gd name="connsiteY4" fmla="*/ 304800 h 304800"/>
              <a:gd name="connsiteX5" fmla="*/ 360218 w 360218"/>
              <a:gd name="connsiteY5" fmla="*/ 277091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218" h="304800">
                <a:moveTo>
                  <a:pt x="360218" y="277091"/>
                </a:moveTo>
                <a:lnTo>
                  <a:pt x="138545" y="0"/>
                </a:lnTo>
                <a:lnTo>
                  <a:pt x="0" y="69273"/>
                </a:lnTo>
                <a:lnTo>
                  <a:pt x="0" y="193964"/>
                </a:lnTo>
                <a:lnTo>
                  <a:pt x="0" y="304800"/>
                </a:lnTo>
                <a:lnTo>
                  <a:pt x="360218" y="277091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Ορθογώνιο"/>
          <p:cNvSpPr/>
          <p:nvPr/>
        </p:nvSpPr>
        <p:spPr>
          <a:xfrm>
            <a:off x="1500166" y="3500438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6</a:t>
            </a:r>
            <a:r>
              <a:rPr lang="en-US" sz="2000" b="1" dirty="0" smtClean="0"/>
              <a:t>0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33" grpId="0"/>
      <p:bldP spid="43" grpId="0"/>
      <p:bldP spid="46" grpId="0"/>
      <p:bldP spid="48" grpId="0"/>
      <p:bldP spid="49" grpId="0"/>
      <p:bldP spid="50" grpId="0"/>
      <p:bldP spid="52" grpId="0"/>
      <p:bldP spid="53" grpId="0"/>
      <p:bldP spid="55" grpId="0"/>
      <p:bldP spid="57" grpId="0"/>
      <p:bldP spid="58" grpId="0"/>
      <p:bldP spid="44" grpId="0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Ισοσκελές τρίγωνο"/>
          <p:cNvSpPr/>
          <p:nvPr/>
        </p:nvSpPr>
        <p:spPr>
          <a:xfrm>
            <a:off x="714348" y="1428736"/>
            <a:ext cx="1857388" cy="2603696"/>
          </a:xfrm>
          <a:prstGeom prst="triangle">
            <a:avLst>
              <a:gd name="adj" fmla="val 0"/>
            </a:avLst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22 - TextBox"/>
          <p:cNvSpPr txBox="1"/>
          <p:nvPr/>
        </p:nvSpPr>
        <p:spPr>
          <a:xfrm>
            <a:off x="285720" y="3786190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</a:t>
            </a:r>
            <a:endParaRPr lang="en-US" sz="2400" dirty="0" smtClean="0"/>
          </a:p>
        </p:txBody>
      </p:sp>
      <p:sp>
        <p:nvSpPr>
          <p:cNvPr id="25" name="24 - TextBox"/>
          <p:cNvSpPr txBox="1"/>
          <p:nvPr/>
        </p:nvSpPr>
        <p:spPr>
          <a:xfrm>
            <a:off x="2571736" y="3786190"/>
            <a:ext cx="5000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Γ</a:t>
            </a:r>
            <a:endParaRPr lang="en-US" sz="2400" dirty="0" smtClean="0"/>
          </a:p>
        </p:txBody>
      </p:sp>
      <p:sp>
        <p:nvSpPr>
          <p:cNvPr id="29" name="28 - TextBox"/>
          <p:cNvSpPr txBox="1"/>
          <p:nvPr/>
        </p:nvSpPr>
        <p:spPr>
          <a:xfrm>
            <a:off x="571472" y="1071546"/>
            <a:ext cx="3611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Β</a:t>
            </a:r>
            <a:endParaRPr lang="en-US" sz="2400" dirty="0" smtClean="0"/>
          </a:p>
        </p:txBody>
      </p:sp>
      <p:sp>
        <p:nvSpPr>
          <p:cNvPr id="17" name="16 - TextBox"/>
          <p:cNvSpPr txBox="1"/>
          <p:nvPr/>
        </p:nvSpPr>
        <p:spPr>
          <a:xfrm>
            <a:off x="0" y="500042"/>
            <a:ext cx="87154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Στο παρακάτω ορθογώνιο τρίγωνο (ΑΒΓ)  να βρεθεί πλευρά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000232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</a:t>
            </a:r>
            <a:r>
              <a:rPr lang="en-US" sz="2400" b="1" dirty="0" smtClean="0">
                <a:solidFill>
                  <a:srgbClr val="8F0D8F"/>
                </a:solidFill>
              </a:rPr>
              <a:t>10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3357554" y="928670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1285820" y="1285860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Από τον ορισμό του συνημίτονου  ισχύει: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3571868" y="228599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45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5143504" y="2500306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5286380" y="2071678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ΑΓ</a:t>
            </a:r>
            <a:endParaRPr lang="en-US" dirty="0"/>
          </a:p>
        </p:txBody>
      </p:sp>
      <p:sp>
        <p:nvSpPr>
          <p:cNvPr id="76" name="75 - TextBox"/>
          <p:cNvSpPr txBox="1"/>
          <p:nvPr/>
        </p:nvSpPr>
        <p:spPr>
          <a:xfrm>
            <a:off x="5214942" y="264318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ΒΓ</a:t>
            </a:r>
            <a:endParaRPr lang="en-US" dirty="0"/>
          </a:p>
        </p:txBody>
      </p:sp>
      <p:sp>
        <p:nvSpPr>
          <p:cNvPr id="80" name="79 - TextBox"/>
          <p:cNvSpPr txBox="1"/>
          <p:nvPr/>
        </p:nvSpPr>
        <p:spPr>
          <a:xfrm>
            <a:off x="3571868" y="32268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45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5072066" y="3429000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5143504" y="307181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5000628" y="342900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4000496" y="461269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357158" y="5398510"/>
            <a:ext cx="67865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Ψάχνοντας στο πίνακα    το συν 45</a:t>
            </a:r>
            <a:r>
              <a:rPr lang="el-GR" baseline="30000" dirty="0" smtClean="0"/>
              <a:t>ο  </a:t>
            </a:r>
            <a:r>
              <a:rPr lang="el-GR" dirty="0" smtClean="0"/>
              <a:t> =</a:t>
            </a:r>
            <a:r>
              <a:rPr lang="en-US" dirty="0" smtClean="0"/>
              <a:t>  </a:t>
            </a:r>
            <a:r>
              <a:rPr lang="el-GR" dirty="0" smtClean="0"/>
              <a:t>0,7071  , άρα:</a:t>
            </a:r>
            <a:endParaRPr lang="en-US" dirty="0"/>
          </a:p>
        </p:txBody>
      </p:sp>
      <p:sp>
        <p:nvSpPr>
          <p:cNvPr id="37" name="36 - Ορθογώνιο"/>
          <p:cNvSpPr/>
          <p:nvPr/>
        </p:nvSpPr>
        <p:spPr>
          <a:xfrm>
            <a:off x="1071538" y="4000504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</a:t>
            </a:r>
            <a:r>
              <a:rPr lang="en-US" sz="2000" b="1" dirty="0" smtClean="0"/>
              <a:t>x</a:t>
            </a:r>
            <a:endParaRPr lang="en-US" sz="2000" b="1" dirty="0"/>
          </a:p>
        </p:txBody>
      </p:sp>
      <p:sp>
        <p:nvSpPr>
          <p:cNvPr id="38" name="37 - Ορθογώνιο"/>
          <p:cNvSpPr/>
          <p:nvPr/>
        </p:nvSpPr>
        <p:spPr>
          <a:xfrm>
            <a:off x="1500166" y="2214554"/>
            <a:ext cx="42862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b="1" dirty="0" smtClean="0"/>
              <a:t> 8</a:t>
            </a:r>
            <a:endParaRPr lang="en-US" sz="2000" b="1" dirty="0"/>
          </a:p>
        </p:txBody>
      </p:sp>
      <p:cxnSp>
        <p:nvCxnSpPr>
          <p:cNvPr id="42" name="41 - Ευθύγραμμο βέλος σύνδεσης"/>
          <p:cNvCxnSpPr/>
          <p:nvPr/>
        </p:nvCxnSpPr>
        <p:spPr>
          <a:xfrm flipV="1">
            <a:off x="5643570" y="2500306"/>
            <a:ext cx="857256" cy="7143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42 - TextBox"/>
          <p:cNvSpPr txBox="1"/>
          <p:nvPr/>
        </p:nvSpPr>
        <p:spPr>
          <a:xfrm>
            <a:off x="6643702" y="1571612"/>
            <a:ext cx="250029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Είναι </a:t>
            </a:r>
            <a:r>
              <a:rPr lang="el-GR" sz="1400" b="1" u="sng" dirty="0" smtClean="0"/>
              <a:t>εξίσωση</a:t>
            </a:r>
            <a:r>
              <a:rPr lang="el-GR" sz="1400" dirty="0" smtClean="0"/>
              <a:t> με άγνωστο </a:t>
            </a:r>
            <a:r>
              <a:rPr lang="en-US" sz="1400" dirty="0" smtClean="0"/>
              <a:t>x </a:t>
            </a:r>
            <a:r>
              <a:rPr lang="el-GR" sz="1400" dirty="0" smtClean="0"/>
              <a:t>και με ένα κλάσμα,  άρα πρώτα πρέπει να βγάλω το κλάσμα , </a:t>
            </a:r>
            <a:r>
              <a:rPr lang="el-GR" sz="1400" dirty="0" err="1" smtClean="0"/>
              <a:t>γιαυτό</a:t>
            </a:r>
            <a:r>
              <a:rPr lang="el-GR" sz="1400" dirty="0" smtClean="0"/>
              <a:t> πολλαπλασιάζω τους όρους της εξίσωσης  με το παρονομαστή  </a:t>
            </a:r>
            <a:r>
              <a:rPr lang="en-US" sz="1400" dirty="0" smtClean="0"/>
              <a:t>8</a:t>
            </a:r>
            <a:endParaRPr lang="en-US" sz="1400" dirty="0"/>
          </a:p>
        </p:txBody>
      </p:sp>
      <p:sp>
        <p:nvSpPr>
          <p:cNvPr id="46" name="45 - TextBox"/>
          <p:cNvSpPr txBox="1"/>
          <p:nvPr/>
        </p:nvSpPr>
        <p:spPr>
          <a:xfrm>
            <a:off x="1357290" y="461269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συν 45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</a:t>
            </a:r>
            <a:endParaRPr lang="en-US" sz="2400" dirty="0"/>
          </a:p>
        </p:txBody>
      </p:sp>
      <p:cxnSp>
        <p:nvCxnSpPr>
          <p:cNvPr id="47" name="46 - Ευθεία γραμμή σύνδεσης"/>
          <p:cNvCxnSpPr/>
          <p:nvPr/>
        </p:nvCxnSpPr>
        <p:spPr>
          <a:xfrm>
            <a:off x="3071802" y="4814864"/>
            <a:ext cx="428628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47 - TextBox"/>
          <p:cNvSpPr txBox="1"/>
          <p:nvPr/>
        </p:nvSpPr>
        <p:spPr>
          <a:xfrm>
            <a:off x="3143240" y="448842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9" name="48 - TextBox"/>
          <p:cNvSpPr txBox="1"/>
          <p:nvPr/>
        </p:nvSpPr>
        <p:spPr>
          <a:xfrm>
            <a:off x="3071802" y="4814864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50" name="49 - TextBox"/>
          <p:cNvSpPr txBox="1"/>
          <p:nvPr/>
        </p:nvSpPr>
        <p:spPr>
          <a:xfrm>
            <a:off x="428596" y="475556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2" name="51 - TextBox"/>
          <p:cNvSpPr txBox="1"/>
          <p:nvPr/>
        </p:nvSpPr>
        <p:spPr>
          <a:xfrm>
            <a:off x="2643174" y="4612692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8</a:t>
            </a:r>
            <a:endParaRPr lang="en-US" b="1" dirty="0"/>
          </a:p>
        </p:txBody>
      </p:sp>
      <p:sp>
        <p:nvSpPr>
          <p:cNvPr id="53" name="52 - TextBox"/>
          <p:cNvSpPr txBox="1"/>
          <p:nvPr/>
        </p:nvSpPr>
        <p:spPr>
          <a:xfrm>
            <a:off x="1000100" y="468413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r>
              <a:rPr lang="el-GR" dirty="0" smtClean="0"/>
              <a:t> </a:t>
            </a:r>
            <a:r>
              <a:rPr lang="el-GR" b="1" baseline="30000" dirty="0" smtClean="0"/>
              <a:t>.</a:t>
            </a:r>
            <a:endParaRPr lang="en-US" b="1" baseline="30000" dirty="0"/>
          </a:p>
        </p:txBody>
      </p:sp>
      <p:cxnSp>
        <p:nvCxnSpPr>
          <p:cNvPr id="45" name="44 - Ευθεία γραμμή σύνδεσης"/>
          <p:cNvCxnSpPr/>
          <p:nvPr/>
        </p:nvCxnSpPr>
        <p:spPr>
          <a:xfrm flipV="1">
            <a:off x="3000364" y="4898444"/>
            <a:ext cx="285752" cy="2143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50 - Ευθεία γραμμή σύνδεσης"/>
          <p:cNvCxnSpPr/>
          <p:nvPr/>
        </p:nvCxnSpPr>
        <p:spPr>
          <a:xfrm rot="5400000" flipH="1" flipV="1">
            <a:off x="2776526" y="4693654"/>
            <a:ext cx="223838" cy="2047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- TextBox"/>
          <p:cNvSpPr txBox="1"/>
          <p:nvPr/>
        </p:nvSpPr>
        <p:spPr>
          <a:xfrm>
            <a:off x="4572000" y="4541254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8</a:t>
            </a:r>
            <a:r>
              <a:rPr lang="el-GR" sz="2400" dirty="0" smtClean="0"/>
              <a:t> συν 45</a:t>
            </a:r>
            <a:r>
              <a:rPr lang="el-GR" sz="2400" baseline="30000" dirty="0" smtClean="0"/>
              <a:t>ο</a:t>
            </a:r>
            <a:r>
              <a:rPr lang="el-GR" sz="2400" dirty="0" smtClean="0"/>
              <a:t>  = </a:t>
            </a:r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57" name="56 - TextBox"/>
          <p:cNvSpPr txBox="1"/>
          <p:nvPr/>
        </p:nvSpPr>
        <p:spPr>
          <a:xfrm>
            <a:off x="0" y="6184328"/>
            <a:ext cx="19288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</a:t>
            </a:r>
            <a:r>
              <a:rPr lang="el-GR" dirty="0" smtClean="0"/>
              <a:t> </a:t>
            </a:r>
            <a:r>
              <a:rPr lang="el-GR" b="1" baseline="30000" dirty="0" smtClean="0"/>
              <a:t>. </a:t>
            </a:r>
            <a:r>
              <a:rPr lang="el-GR" b="1" dirty="0" smtClean="0"/>
              <a:t> 0,7071=</a:t>
            </a:r>
            <a:r>
              <a:rPr lang="en-US" b="1" dirty="0" smtClean="0"/>
              <a:t> x</a:t>
            </a:r>
            <a:endParaRPr lang="en-US" b="1" baseline="30000" dirty="0"/>
          </a:p>
        </p:txBody>
      </p:sp>
      <p:sp>
        <p:nvSpPr>
          <p:cNvPr id="58" name="57 - TextBox"/>
          <p:cNvSpPr txBox="1"/>
          <p:nvPr/>
        </p:nvSpPr>
        <p:spPr>
          <a:xfrm>
            <a:off x="2928926" y="6143644"/>
            <a:ext cx="135732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X =   6,928</a:t>
            </a:r>
            <a:endParaRPr lang="en-US" sz="2000" b="1" baseline="30000" dirty="0"/>
          </a:p>
        </p:txBody>
      </p:sp>
      <p:sp>
        <p:nvSpPr>
          <p:cNvPr id="44" name="43 - TextBox"/>
          <p:cNvSpPr txBox="1"/>
          <p:nvPr/>
        </p:nvSpPr>
        <p:spPr>
          <a:xfrm>
            <a:off x="1785918" y="611289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60" name="59 - Ελεύθερη σχεδίαση"/>
          <p:cNvSpPr/>
          <p:nvPr/>
        </p:nvSpPr>
        <p:spPr>
          <a:xfrm>
            <a:off x="2202873" y="3740727"/>
            <a:ext cx="360218" cy="304800"/>
          </a:xfrm>
          <a:custGeom>
            <a:avLst/>
            <a:gdLst>
              <a:gd name="connsiteX0" fmla="*/ 360218 w 360218"/>
              <a:gd name="connsiteY0" fmla="*/ 277091 h 304800"/>
              <a:gd name="connsiteX1" fmla="*/ 138545 w 360218"/>
              <a:gd name="connsiteY1" fmla="*/ 0 h 304800"/>
              <a:gd name="connsiteX2" fmla="*/ 0 w 360218"/>
              <a:gd name="connsiteY2" fmla="*/ 69273 h 304800"/>
              <a:gd name="connsiteX3" fmla="*/ 0 w 360218"/>
              <a:gd name="connsiteY3" fmla="*/ 193964 h 304800"/>
              <a:gd name="connsiteX4" fmla="*/ 0 w 360218"/>
              <a:gd name="connsiteY4" fmla="*/ 304800 h 304800"/>
              <a:gd name="connsiteX5" fmla="*/ 360218 w 360218"/>
              <a:gd name="connsiteY5" fmla="*/ 277091 h 304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60218" h="304800">
                <a:moveTo>
                  <a:pt x="360218" y="277091"/>
                </a:moveTo>
                <a:lnTo>
                  <a:pt x="138545" y="0"/>
                </a:lnTo>
                <a:lnTo>
                  <a:pt x="0" y="69273"/>
                </a:lnTo>
                <a:lnTo>
                  <a:pt x="0" y="193964"/>
                </a:lnTo>
                <a:lnTo>
                  <a:pt x="0" y="304800"/>
                </a:lnTo>
                <a:lnTo>
                  <a:pt x="360218" y="277091"/>
                </a:lnTo>
                <a:close/>
              </a:path>
            </a:pathLst>
          </a:custGeom>
          <a:solidFill>
            <a:srgbClr val="CF3DB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- Ορθογώνιο"/>
          <p:cNvSpPr/>
          <p:nvPr/>
        </p:nvSpPr>
        <p:spPr>
          <a:xfrm>
            <a:off x="1643042" y="3500438"/>
            <a:ext cx="64294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 smtClean="0"/>
              <a:t>45</a:t>
            </a:r>
            <a:r>
              <a:rPr lang="el-GR" sz="2000" b="1" baseline="30000" dirty="0" smtClean="0"/>
              <a:t>ο</a:t>
            </a:r>
            <a:r>
              <a:rPr lang="el-GR" sz="2000" b="1" dirty="0" smtClean="0"/>
              <a:t> </a:t>
            </a: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33" grpId="0"/>
      <p:bldP spid="43" grpId="0"/>
      <p:bldP spid="46" grpId="0"/>
      <p:bldP spid="48" grpId="0"/>
      <p:bldP spid="49" grpId="0"/>
      <p:bldP spid="50" grpId="0"/>
      <p:bldP spid="52" grpId="0"/>
      <p:bldP spid="53" grpId="0"/>
      <p:bldP spid="55" grpId="0"/>
      <p:bldP spid="57" grpId="0"/>
      <p:bldP spid="58" grpId="0"/>
      <p:bldP spid="4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1214422"/>
            <a:ext cx="5786478" cy="3571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4" name="3 - Γωνιακή σύνδεση"/>
          <p:cNvCxnSpPr/>
          <p:nvPr/>
        </p:nvCxnSpPr>
        <p:spPr>
          <a:xfrm flipV="1">
            <a:off x="5857884" y="3929066"/>
            <a:ext cx="285752" cy="214314"/>
          </a:xfrm>
          <a:prstGeom prst="bentConnector3">
            <a:avLst>
              <a:gd name="adj1" fmla="val -4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- Ευθύγραμμο βέλος σύνδεσης"/>
          <p:cNvCxnSpPr/>
          <p:nvPr/>
        </p:nvCxnSpPr>
        <p:spPr>
          <a:xfrm rot="16200000" flipH="1">
            <a:off x="6393669" y="4822041"/>
            <a:ext cx="2143140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1857356" y="6000768"/>
            <a:ext cx="72866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Είναι </a:t>
            </a:r>
            <a:r>
              <a:rPr lang="el-GR" sz="2400" b="1" dirty="0" smtClean="0"/>
              <a:t>μοιρογνωμόνιο</a:t>
            </a:r>
            <a:r>
              <a:rPr lang="el-GR" sz="2400" dirty="0" smtClean="0"/>
              <a:t>, με αυτό   μετράω το μέτρο των γωνιών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0" y="500042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Μια γωνία ω έχει </a:t>
            </a:r>
            <a:r>
              <a:rPr lang="el-GR" sz="2400" dirty="0" err="1" smtClean="0"/>
              <a:t>ημω</a:t>
            </a:r>
            <a:r>
              <a:rPr lang="el-GR" sz="2400" dirty="0" smtClean="0"/>
              <a:t> = 0,5  και </a:t>
            </a:r>
            <a:r>
              <a:rPr lang="el-GR" sz="2400" dirty="0" err="1" smtClean="0"/>
              <a:t>συνω</a:t>
            </a:r>
            <a:r>
              <a:rPr lang="el-GR" sz="2400" dirty="0" smtClean="0"/>
              <a:t> = 0,866. Ποια η εφαπτομένη της γωνίας ω;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000232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</a:t>
            </a:r>
            <a:r>
              <a:rPr lang="en-US" sz="2400" b="1" dirty="0" smtClean="0">
                <a:solidFill>
                  <a:srgbClr val="8F0D8F"/>
                </a:solidFill>
              </a:rPr>
              <a:t>1</a:t>
            </a:r>
            <a:r>
              <a:rPr lang="el-GR" sz="2400" b="1" dirty="0" smtClean="0">
                <a:solidFill>
                  <a:srgbClr val="8F0D8F"/>
                </a:solidFill>
              </a:rPr>
              <a:t>1</a:t>
            </a:r>
            <a:r>
              <a:rPr lang="en-US" sz="2400" b="1" dirty="0" smtClean="0">
                <a:solidFill>
                  <a:srgbClr val="8F0D8F"/>
                </a:solidFill>
              </a:rPr>
              <a:t> </a:t>
            </a:r>
            <a:r>
              <a:rPr lang="el-GR" sz="2400" b="1" dirty="0" smtClean="0">
                <a:solidFill>
                  <a:srgbClr val="8F0D8F"/>
                </a:solidFill>
              </a:rPr>
              <a:t> 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27" name="26 - TextBox"/>
          <p:cNvSpPr txBox="1"/>
          <p:nvPr/>
        </p:nvSpPr>
        <p:spPr>
          <a:xfrm>
            <a:off x="2643174" y="1357298"/>
            <a:ext cx="37862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Λύση</a:t>
            </a:r>
            <a:endParaRPr lang="en-US" dirty="0">
              <a:solidFill>
                <a:srgbClr val="8F0D8F"/>
              </a:solidFill>
            </a:endParaRPr>
          </a:p>
        </p:txBody>
      </p:sp>
      <p:sp>
        <p:nvSpPr>
          <p:cNvPr id="28" name="27 - TextBox"/>
          <p:cNvSpPr txBox="1"/>
          <p:nvPr/>
        </p:nvSpPr>
        <p:spPr>
          <a:xfrm>
            <a:off x="357158" y="1928802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Παίρνω την σχέση:</a:t>
            </a:r>
            <a:endParaRPr lang="en-US" dirty="0"/>
          </a:p>
        </p:txBody>
      </p:sp>
      <p:sp>
        <p:nvSpPr>
          <p:cNvPr id="73" name="72 - TextBox"/>
          <p:cNvSpPr txBox="1"/>
          <p:nvPr/>
        </p:nvSpPr>
        <p:spPr>
          <a:xfrm>
            <a:off x="857224" y="2590356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   =</a:t>
            </a:r>
            <a:endParaRPr lang="en-US" sz="2400" dirty="0"/>
          </a:p>
        </p:txBody>
      </p:sp>
      <p:cxnSp>
        <p:nvCxnSpPr>
          <p:cNvPr id="74" name="73 - Ευθεία γραμμή σύνδεσης"/>
          <p:cNvCxnSpPr/>
          <p:nvPr/>
        </p:nvCxnSpPr>
        <p:spPr>
          <a:xfrm>
            <a:off x="2285984" y="2804670"/>
            <a:ext cx="714380" cy="1588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74 - TextBox"/>
          <p:cNvSpPr txBox="1"/>
          <p:nvPr/>
        </p:nvSpPr>
        <p:spPr>
          <a:xfrm>
            <a:off x="2428860" y="23760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err="1" smtClean="0"/>
              <a:t>ημ</a:t>
            </a:r>
            <a:r>
              <a:rPr lang="el-GR" b="1" dirty="0" smtClean="0"/>
              <a:t> ω</a:t>
            </a:r>
            <a:endParaRPr lang="en-US" b="1" dirty="0"/>
          </a:p>
        </p:txBody>
      </p:sp>
      <p:sp>
        <p:nvSpPr>
          <p:cNvPr id="76" name="75 - TextBox"/>
          <p:cNvSpPr txBox="1"/>
          <p:nvPr/>
        </p:nvSpPr>
        <p:spPr>
          <a:xfrm>
            <a:off x="2285984" y="2857496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συν ω</a:t>
            </a:r>
            <a:endParaRPr lang="en-US" b="1" dirty="0"/>
          </a:p>
        </p:txBody>
      </p:sp>
      <p:sp>
        <p:nvSpPr>
          <p:cNvPr id="80" name="79 - TextBox"/>
          <p:cNvSpPr txBox="1"/>
          <p:nvPr/>
        </p:nvSpPr>
        <p:spPr>
          <a:xfrm>
            <a:off x="2000232" y="3714752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  =</a:t>
            </a:r>
            <a:endParaRPr lang="en-US" sz="2400" dirty="0"/>
          </a:p>
        </p:txBody>
      </p:sp>
      <p:cxnSp>
        <p:nvCxnSpPr>
          <p:cNvPr id="81" name="80 - Ευθεία γραμμή σύνδεσης"/>
          <p:cNvCxnSpPr/>
          <p:nvPr/>
        </p:nvCxnSpPr>
        <p:spPr>
          <a:xfrm>
            <a:off x="3286116" y="3988362"/>
            <a:ext cx="857256" cy="12142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- TextBox"/>
          <p:cNvSpPr txBox="1"/>
          <p:nvPr/>
        </p:nvSpPr>
        <p:spPr>
          <a:xfrm>
            <a:off x="3428992" y="3571876"/>
            <a:ext cx="500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0,5</a:t>
            </a:r>
            <a:endParaRPr lang="en-US" dirty="0"/>
          </a:p>
        </p:txBody>
      </p:sp>
      <p:sp>
        <p:nvSpPr>
          <p:cNvPr id="83" name="82 - TextBox"/>
          <p:cNvSpPr txBox="1"/>
          <p:nvPr/>
        </p:nvSpPr>
        <p:spPr>
          <a:xfrm>
            <a:off x="3286116" y="4071942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0,866</a:t>
            </a:r>
            <a:endParaRPr lang="en-US" dirty="0"/>
          </a:p>
        </p:txBody>
      </p:sp>
      <p:sp>
        <p:nvSpPr>
          <p:cNvPr id="88" name="87 - TextBox"/>
          <p:cNvSpPr txBox="1"/>
          <p:nvPr/>
        </p:nvSpPr>
        <p:spPr>
          <a:xfrm>
            <a:off x="1214414" y="4929198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ή</a:t>
            </a:r>
            <a:endParaRPr lang="en-US" dirty="0"/>
          </a:p>
        </p:txBody>
      </p:sp>
      <p:sp>
        <p:nvSpPr>
          <p:cNvPr id="55" name="54 - TextBox"/>
          <p:cNvSpPr txBox="1"/>
          <p:nvPr/>
        </p:nvSpPr>
        <p:spPr>
          <a:xfrm>
            <a:off x="2500298" y="4929198"/>
            <a:ext cx="2428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εφ ω= 0,577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3" grpId="0"/>
      <p:bldP spid="75" grpId="0"/>
      <p:bldP spid="76" grpId="0"/>
      <p:bldP spid="80" grpId="0"/>
      <p:bldP spid="82" grpId="0"/>
      <p:bldP spid="83" grpId="0"/>
      <p:bldP spid="88" grpId="0"/>
      <p:bldP spid="55" grpId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TextBox"/>
          <p:cNvSpPr txBox="1"/>
          <p:nvPr/>
        </p:nvSpPr>
        <p:spPr>
          <a:xfrm>
            <a:off x="214282" y="714356"/>
            <a:ext cx="89297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Αν </a:t>
            </a:r>
            <a:r>
              <a:rPr lang="el-GR" sz="2400" dirty="0" err="1" smtClean="0"/>
              <a:t>ημ</a:t>
            </a:r>
            <a:r>
              <a:rPr lang="el-GR" sz="2400" dirty="0" smtClean="0"/>
              <a:t> ω  είναι  0,2419 ,να βρείτε το συν ω   (</a:t>
            </a:r>
            <a:r>
              <a:rPr lang="el-GR" sz="2400" u="sng" dirty="0" smtClean="0"/>
              <a:t>συμβουλευτείτε τον πίνακα</a:t>
            </a:r>
            <a:r>
              <a:rPr lang="el-GR" sz="2400" dirty="0" smtClean="0"/>
              <a:t>)</a:t>
            </a:r>
            <a:endParaRPr lang="en-US" sz="24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214546" y="0"/>
            <a:ext cx="20717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8F0D8F"/>
                </a:solidFill>
              </a:rPr>
              <a:t>Άσκηση  12</a:t>
            </a:r>
            <a:endParaRPr lang="en-US" sz="2400" b="1" dirty="0">
              <a:solidFill>
                <a:srgbClr val="8F0D8F"/>
              </a:solidFill>
            </a:endParaRPr>
          </a:p>
        </p:txBody>
      </p:sp>
      <p:sp>
        <p:nvSpPr>
          <p:cNvPr id="31" name="30 - TextBox"/>
          <p:cNvSpPr txBox="1"/>
          <p:nvPr/>
        </p:nvSpPr>
        <p:spPr>
          <a:xfrm>
            <a:off x="357158" y="3273982"/>
            <a:ext cx="15001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ημ</a:t>
            </a:r>
            <a:r>
              <a:rPr lang="el-GR" b="1" dirty="0" err="1" smtClean="0"/>
              <a:t>ω</a:t>
            </a:r>
            <a:r>
              <a:rPr lang="el-GR" dirty="0" smtClean="0"/>
              <a:t>= 0,2419 </a:t>
            </a:r>
            <a:endParaRPr lang="en-US" dirty="0"/>
          </a:p>
        </p:txBody>
      </p:sp>
      <p:sp>
        <p:nvSpPr>
          <p:cNvPr id="32" name="31 - TextBox"/>
          <p:cNvSpPr txBox="1"/>
          <p:nvPr/>
        </p:nvSpPr>
        <p:spPr>
          <a:xfrm>
            <a:off x="2285984" y="3286124"/>
            <a:ext cx="3143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Άρα η γωνία </a:t>
            </a:r>
            <a:r>
              <a:rPr lang="el-GR" b="1" dirty="0" smtClean="0"/>
              <a:t>ω</a:t>
            </a:r>
            <a:r>
              <a:rPr lang="el-GR" dirty="0" smtClean="0"/>
              <a:t>   θα είναι</a:t>
            </a:r>
            <a:endParaRPr lang="en-US" dirty="0"/>
          </a:p>
        </p:txBody>
      </p:sp>
      <p:sp>
        <p:nvSpPr>
          <p:cNvPr id="33" name="32 - TextBox"/>
          <p:cNvSpPr txBox="1"/>
          <p:nvPr/>
        </p:nvSpPr>
        <p:spPr>
          <a:xfrm>
            <a:off x="5429256" y="3286124"/>
            <a:ext cx="10715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ω</a:t>
            </a:r>
            <a:r>
              <a:rPr lang="el-GR" dirty="0" smtClean="0"/>
              <a:t>   =  14</a:t>
            </a:r>
            <a:r>
              <a:rPr lang="el-GR" baseline="30000" dirty="0" smtClean="0"/>
              <a:t>ο</a:t>
            </a:r>
            <a:r>
              <a:rPr lang="el-GR" dirty="0" smtClean="0"/>
              <a:t> 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2643174" y="1643050"/>
            <a:ext cx="1857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Λύση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500034" y="2500306"/>
            <a:ext cx="70009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Σύμφωνα με το πίνακα τριγωνομετρικών αριθμών έχω:</a:t>
            </a:r>
            <a:endParaRPr lang="en-US" dirty="0"/>
          </a:p>
        </p:txBody>
      </p:sp>
      <p:sp>
        <p:nvSpPr>
          <p:cNvPr id="20" name="19 - TextBox"/>
          <p:cNvSpPr txBox="1"/>
          <p:nvPr/>
        </p:nvSpPr>
        <p:spPr>
          <a:xfrm>
            <a:off x="642910" y="464344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Στην γωνία    </a:t>
            </a:r>
            <a:r>
              <a:rPr lang="el-GR" b="1" dirty="0" smtClean="0"/>
              <a:t>ω</a:t>
            </a:r>
            <a:r>
              <a:rPr lang="el-GR" dirty="0" smtClean="0"/>
              <a:t>   =  14</a:t>
            </a:r>
            <a:r>
              <a:rPr lang="el-GR" baseline="30000" dirty="0" smtClean="0"/>
              <a:t>ο </a:t>
            </a:r>
            <a:r>
              <a:rPr lang="el-GR" dirty="0" smtClean="0"/>
              <a:t>  σύμφωνα με το πίνακα στη τελευταία σελίδα του βιβλίου αντιστοιχεί  συν ω  = 0,9703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48" y="428604"/>
            <a:ext cx="3857652" cy="2381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929066"/>
            <a:ext cx="7066905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19 - Ευθύγραμμο βέλος σύνδεσης"/>
          <p:cNvCxnSpPr/>
          <p:nvPr/>
        </p:nvCxnSpPr>
        <p:spPr>
          <a:xfrm flipV="1">
            <a:off x="2500298" y="2285992"/>
            <a:ext cx="4786346" cy="20002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- Γωνιακή σύνδεση"/>
          <p:cNvCxnSpPr/>
          <p:nvPr/>
        </p:nvCxnSpPr>
        <p:spPr>
          <a:xfrm flipV="1">
            <a:off x="7143768" y="2143116"/>
            <a:ext cx="285752" cy="214314"/>
          </a:xfrm>
          <a:prstGeom prst="bentConnector3">
            <a:avLst>
              <a:gd name="adj1" fmla="val -4153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5400000" flipH="1" flipV="1">
            <a:off x="356364" y="2571744"/>
            <a:ext cx="2072496" cy="7866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1000100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Οξεία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714348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1357290" y="1500174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4143372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0" y="5014753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είναι  </a:t>
            </a:r>
            <a:r>
              <a:rPr lang="el-GR" sz="2400" b="1" u="sng" dirty="0" smtClean="0">
                <a:solidFill>
                  <a:srgbClr val="FF0000"/>
                </a:solidFill>
              </a:rPr>
              <a:t>μικρότερη  από  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οξεία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1142976" y="3500438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2643174" y="5000636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2" name="30 - Ομάδα"/>
          <p:cNvGrpSpPr/>
          <p:nvPr/>
        </p:nvGrpSpPr>
        <p:grpSpPr>
          <a:xfrm>
            <a:off x="2857488" y="5000636"/>
            <a:ext cx="214314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19 - Ελεύθερη σχεδίαση"/>
          <p:cNvSpPr/>
          <p:nvPr/>
        </p:nvSpPr>
        <p:spPr>
          <a:xfrm>
            <a:off x="1069145" y="3756074"/>
            <a:ext cx="128953" cy="239151"/>
          </a:xfrm>
          <a:custGeom>
            <a:avLst/>
            <a:gdLst>
              <a:gd name="connsiteX0" fmla="*/ 0 w 128953"/>
              <a:gd name="connsiteY0" fmla="*/ 0 h 239151"/>
              <a:gd name="connsiteX1" fmla="*/ 112541 w 128953"/>
              <a:gd name="connsiteY1" fmla="*/ 70338 h 239151"/>
              <a:gd name="connsiteX2" fmla="*/ 98473 w 128953"/>
              <a:gd name="connsiteY2" fmla="*/ 239151 h 2391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8953" h="239151">
                <a:moveTo>
                  <a:pt x="0" y="0"/>
                </a:moveTo>
                <a:cubicBezTo>
                  <a:pt x="48064" y="15240"/>
                  <a:pt x="96129" y="30480"/>
                  <a:pt x="112541" y="70338"/>
                </a:cubicBezTo>
                <a:cubicBezTo>
                  <a:pt x="128953" y="110196"/>
                  <a:pt x="113713" y="174673"/>
                  <a:pt x="98473" y="239151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- Ευθεία γραμμή σύνδεσης"/>
          <p:cNvCxnSpPr/>
          <p:nvPr/>
        </p:nvCxnSpPr>
        <p:spPr>
          <a:xfrm rot="16200000" flipV="1">
            <a:off x="3305059" y="2267049"/>
            <a:ext cx="2072496" cy="139600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13 - Ευθεία γραμμή σύνδεσης"/>
          <p:cNvCxnSpPr/>
          <p:nvPr/>
        </p:nvCxnSpPr>
        <p:spPr>
          <a:xfrm>
            <a:off x="5040102" y="4000504"/>
            <a:ext cx="321471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2714612" y="0"/>
            <a:ext cx="4572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b="1" dirty="0" smtClean="0">
                <a:solidFill>
                  <a:srgbClr val="C00000"/>
                </a:solidFill>
              </a:rPr>
              <a:t>Αμβλεία γωνία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4754350" y="3857628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dirty="0" smtClean="0"/>
              <a:t>0</a:t>
            </a:r>
            <a:endParaRPr lang="en-US" sz="2400" dirty="0" smtClean="0"/>
          </a:p>
        </p:txBody>
      </p:sp>
      <p:sp>
        <p:nvSpPr>
          <p:cNvPr id="8" name="7 - TextBox"/>
          <p:cNvSpPr txBox="1"/>
          <p:nvPr/>
        </p:nvSpPr>
        <p:spPr>
          <a:xfrm>
            <a:off x="3357554" y="1428736"/>
            <a:ext cx="4103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y’</a:t>
            </a:r>
          </a:p>
        </p:txBody>
      </p:sp>
      <p:sp>
        <p:nvSpPr>
          <p:cNvPr id="10" name="9 - TextBox"/>
          <p:cNvSpPr txBox="1"/>
          <p:nvPr/>
        </p:nvSpPr>
        <p:spPr>
          <a:xfrm>
            <a:off x="8183374" y="3714752"/>
            <a:ext cx="3177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x</a:t>
            </a:r>
          </a:p>
        </p:txBody>
      </p:sp>
      <p:sp>
        <p:nvSpPr>
          <p:cNvPr id="22" name="21 - TextBox"/>
          <p:cNvSpPr txBox="1"/>
          <p:nvPr/>
        </p:nvSpPr>
        <p:spPr>
          <a:xfrm>
            <a:off x="0" y="5014753"/>
            <a:ext cx="81439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 παραπάνω γωνία             είναι  </a:t>
            </a:r>
            <a:r>
              <a:rPr lang="el-GR" sz="2400" b="1" u="sng" dirty="0" smtClean="0">
                <a:solidFill>
                  <a:srgbClr val="FF0000"/>
                </a:solidFill>
              </a:rPr>
              <a:t>μεγαλύτερη από  90</a:t>
            </a:r>
            <a:r>
              <a:rPr lang="el-GR" sz="2400" b="1" u="sng" baseline="30000" dirty="0" smtClean="0">
                <a:solidFill>
                  <a:srgbClr val="FF0000"/>
                </a:solidFill>
              </a:rPr>
              <a:t>ο </a:t>
            </a:r>
            <a:r>
              <a:rPr lang="el-GR" sz="2400" dirty="0" smtClean="0"/>
              <a:t>, και ονομάζεται </a:t>
            </a:r>
            <a:r>
              <a:rPr lang="el-GR" sz="2400" b="1" u="sng" dirty="0" smtClean="0">
                <a:solidFill>
                  <a:srgbClr val="FF0000"/>
                </a:solidFill>
              </a:rPr>
              <a:t>αμβλεία γωνία</a:t>
            </a:r>
            <a:r>
              <a:rPr lang="el-GR" sz="2400" dirty="0" smtClean="0"/>
              <a:t>. </a:t>
            </a:r>
          </a:p>
          <a:p>
            <a:endParaRPr lang="el-GR" sz="2400" dirty="0" smtClean="0"/>
          </a:p>
        </p:txBody>
      </p:sp>
      <p:sp>
        <p:nvSpPr>
          <p:cNvPr id="34" name="33 - TextBox"/>
          <p:cNvSpPr txBox="1"/>
          <p:nvPr/>
        </p:nvSpPr>
        <p:spPr>
          <a:xfrm>
            <a:off x="4929190" y="3286124"/>
            <a:ext cx="10715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sp>
        <p:nvSpPr>
          <p:cNvPr id="13" name="12 - TextBox"/>
          <p:cNvSpPr txBox="1"/>
          <p:nvPr/>
        </p:nvSpPr>
        <p:spPr>
          <a:xfrm>
            <a:off x="2643174" y="5000636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  ω</a:t>
            </a:r>
            <a:endParaRPr lang="en-US" sz="2400" dirty="0" smtClean="0"/>
          </a:p>
        </p:txBody>
      </p:sp>
      <p:grpSp>
        <p:nvGrpSpPr>
          <p:cNvPr id="2" name="30 - Ομάδα"/>
          <p:cNvGrpSpPr/>
          <p:nvPr/>
        </p:nvGrpSpPr>
        <p:grpSpPr>
          <a:xfrm>
            <a:off x="2857488" y="5000636"/>
            <a:ext cx="174130" cy="142876"/>
            <a:chOff x="6286512" y="3000372"/>
            <a:chExt cx="214314" cy="142876"/>
          </a:xfrm>
        </p:grpSpPr>
        <p:cxnSp>
          <p:nvCxnSpPr>
            <p:cNvPr id="17" name="16 - Ευθεία γραμμή σύνδεσης"/>
            <p:cNvCxnSpPr/>
            <p:nvPr/>
          </p:nvCxnSpPr>
          <p:spPr>
            <a:xfrm rot="5400000">
              <a:off x="6250793" y="3036091"/>
              <a:ext cx="142876" cy="71438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- Ευθεία γραμμή σύνδεσης"/>
            <p:cNvCxnSpPr/>
            <p:nvPr/>
          </p:nvCxnSpPr>
          <p:spPr>
            <a:xfrm rot="16200000" flipH="1">
              <a:off x="6357950" y="3000372"/>
              <a:ext cx="142876" cy="1428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18 - Ελεύθερη σχεδίαση"/>
          <p:cNvSpPr/>
          <p:nvPr/>
        </p:nvSpPr>
        <p:spPr>
          <a:xfrm>
            <a:off x="4783015" y="3584917"/>
            <a:ext cx="492370" cy="424375"/>
          </a:xfrm>
          <a:custGeom>
            <a:avLst/>
            <a:gdLst>
              <a:gd name="connsiteX0" fmla="*/ 0 w 492370"/>
              <a:gd name="connsiteY0" fmla="*/ 30480 h 424375"/>
              <a:gd name="connsiteX1" fmla="*/ 267287 w 492370"/>
              <a:gd name="connsiteY1" fmla="*/ 30480 h 424375"/>
              <a:gd name="connsiteX2" fmla="*/ 422031 w 492370"/>
              <a:gd name="connsiteY2" fmla="*/ 213360 h 424375"/>
              <a:gd name="connsiteX3" fmla="*/ 492370 w 492370"/>
              <a:gd name="connsiteY3" fmla="*/ 424375 h 424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92370" h="424375">
                <a:moveTo>
                  <a:pt x="0" y="30480"/>
                </a:moveTo>
                <a:cubicBezTo>
                  <a:pt x="98474" y="15240"/>
                  <a:pt x="196949" y="0"/>
                  <a:pt x="267287" y="30480"/>
                </a:cubicBezTo>
                <a:cubicBezTo>
                  <a:pt x="337625" y="60960"/>
                  <a:pt x="384517" y="147711"/>
                  <a:pt x="422031" y="213360"/>
                </a:cubicBezTo>
                <a:cubicBezTo>
                  <a:pt x="459545" y="279009"/>
                  <a:pt x="475957" y="351692"/>
                  <a:pt x="492370" y="424375"/>
                </a:cubicBezTo>
              </a:path>
            </a:pathLst>
          </a:cu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5073</TotalTime>
  <Words>2682</Words>
  <PresentationFormat>Προβολή στην οθόνη (4:3)</PresentationFormat>
  <Paragraphs>888</Paragraphs>
  <Slides>61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61</vt:i4>
      </vt:variant>
    </vt:vector>
  </HeadingPairs>
  <TitlesOfParts>
    <vt:vector size="62" baseType="lpstr">
      <vt:lpstr>Θέμα του Office</vt:lpstr>
      <vt:lpstr>Ημίτονο  - Συνιμήτονο οξείας γωνίας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  <vt:lpstr>Διαφάνεια 17</vt:lpstr>
      <vt:lpstr>Διαφάνεια 18</vt:lpstr>
      <vt:lpstr>Διαφάνεια 19</vt:lpstr>
      <vt:lpstr>Διαφάνεια 20</vt:lpstr>
      <vt:lpstr>Διαφάνεια 21</vt:lpstr>
      <vt:lpstr>Διαφάνεια 22</vt:lpstr>
      <vt:lpstr>Διαφάνεια 23</vt:lpstr>
      <vt:lpstr>Διαφάνεια 24</vt:lpstr>
      <vt:lpstr>Διαφάνεια 25</vt:lpstr>
      <vt:lpstr>Διαφάνεια 26</vt:lpstr>
      <vt:lpstr>Διαφάνεια 27</vt:lpstr>
      <vt:lpstr>Διαφάνεια 28</vt:lpstr>
      <vt:lpstr>Διαφάνεια 29</vt:lpstr>
      <vt:lpstr>Διαφάνεια 30</vt:lpstr>
      <vt:lpstr>Διαφάνεια 31</vt:lpstr>
      <vt:lpstr>Διαφάνεια 32</vt:lpstr>
      <vt:lpstr>Διαφάνεια 33</vt:lpstr>
      <vt:lpstr>Διαφάνεια 34</vt:lpstr>
      <vt:lpstr>Διαφάνεια 35</vt:lpstr>
      <vt:lpstr>Διαφάνεια 36</vt:lpstr>
      <vt:lpstr>Διαφάνεια 37</vt:lpstr>
      <vt:lpstr>Διαφάνεια 38</vt:lpstr>
      <vt:lpstr>Διαφάνεια 39</vt:lpstr>
      <vt:lpstr>Διαφάνεια 40</vt:lpstr>
      <vt:lpstr>Διαφάνεια 41</vt:lpstr>
      <vt:lpstr>Διαφάνεια 42</vt:lpstr>
      <vt:lpstr>Διαφάνεια 43</vt:lpstr>
      <vt:lpstr>Διαφάνεια 44</vt:lpstr>
      <vt:lpstr>Διαφάνεια 45</vt:lpstr>
      <vt:lpstr>Διαφάνεια 46</vt:lpstr>
      <vt:lpstr>Διαφάνεια 47</vt:lpstr>
      <vt:lpstr>Διαφάνεια 48</vt:lpstr>
      <vt:lpstr>Διαφάνεια 49</vt:lpstr>
      <vt:lpstr>Διαφάνεια 50</vt:lpstr>
      <vt:lpstr>Διαφάνεια 51</vt:lpstr>
      <vt:lpstr>Διαφάνεια 52</vt:lpstr>
      <vt:lpstr>Διαφάνεια 53</vt:lpstr>
      <vt:lpstr>Διαφάνεια 54</vt:lpstr>
      <vt:lpstr>Διαφάνεια 55</vt:lpstr>
      <vt:lpstr>Διαφάνεια 56</vt:lpstr>
      <vt:lpstr>Διαφάνεια 57</vt:lpstr>
      <vt:lpstr>Διαφάνεια 58</vt:lpstr>
      <vt:lpstr>Διαφάνεια 59</vt:lpstr>
      <vt:lpstr>Διαφάνεια 60</vt:lpstr>
      <vt:lpstr>Διαφάνεια 61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ΜΑΖΑ       -     ΒΑΡΟΣ (ή ΒΑΡΥΤΗΤΑ)</dc:title>
  <dc:creator>Panorea</dc:creator>
  <cp:lastModifiedBy>Panorea</cp:lastModifiedBy>
  <cp:revision>873</cp:revision>
  <dcterms:created xsi:type="dcterms:W3CDTF">2020-04-07T16:42:53Z</dcterms:created>
  <dcterms:modified xsi:type="dcterms:W3CDTF">2021-02-05T12:35:06Z</dcterms:modified>
</cp:coreProperties>
</file>