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387" r:id="rId13"/>
    <p:sldId id="388" r:id="rId14"/>
    <p:sldId id="390" r:id="rId15"/>
    <p:sldId id="410" r:id="rId16"/>
    <p:sldId id="417" r:id="rId17"/>
    <p:sldId id="418" r:id="rId18"/>
    <p:sldId id="419" r:id="rId19"/>
    <p:sldId id="420" r:id="rId20"/>
    <p:sldId id="413" r:id="rId21"/>
    <p:sldId id="414" r:id="rId22"/>
    <p:sldId id="415" r:id="rId23"/>
    <p:sldId id="411" r:id="rId24"/>
    <p:sldId id="416" r:id="rId25"/>
    <p:sldId id="446" r:id="rId26"/>
    <p:sldId id="447" r:id="rId27"/>
    <p:sldId id="448" r:id="rId28"/>
    <p:sldId id="449" r:id="rId29"/>
    <p:sldId id="450" r:id="rId30"/>
    <p:sldId id="421" r:id="rId31"/>
    <p:sldId id="422" r:id="rId32"/>
    <p:sldId id="423" r:id="rId33"/>
    <p:sldId id="451" r:id="rId34"/>
    <p:sldId id="452" r:id="rId35"/>
    <p:sldId id="424" r:id="rId36"/>
    <p:sldId id="425" r:id="rId37"/>
    <p:sldId id="453" r:id="rId38"/>
    <p:sldId id="454" r:id="rId39"/>
    <p:sldId id="455" r:id="rId40"/>
    <p:sldId id="456" r:id="rId41"/>
    <p:sldId id="457" r:id="rId42"/>
    <p:sldId id="459" r:id="rId43"/>
    <p:sldId id="461" r:id="rId44"/>
    <p:sldId id="460" r:id="rId45"/>
    <p:sldId id="462" r:id="rId46"/>
    <p:sldId id="407" r:id="rId47"/>
    <p:sldId id="458" r:id="rId48"/>
    <p:sldId id="427" r:id="rId49"/>
    <p:sldId id="428" r:id="rId50"/>
    <p:sldId id="463" r:id="rId51"/>
    <p:sldId id="433" r:id="rId52"/>
    <p:sldId id="434" r:id="rId53"/>
    <p:sldId id="435" r:id="rId54"/>
    <p:sldId id="431" r:id="rId55"/>
    <p:sldId id="432" r:id="rId56"/>
    <p:sldId id="430" r:id="rId57"/>
    <p:sldId id="464" r:id="rId58"/>
    <p:sldId id="465" r:id="rId59"/>
    <p:sldId id="466" r:id="rId60"/>
    <p:sldId id="467" r:id="rId61"/>
    <p:sldId id="468" r:id="rId6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DB0"/>
    <a:srgbClr val="8F0D8F"/>
    <a:srgbClr val="951F07"/>
    <a:srgbClr val="851775"/>
    <a:srgbClr val="F5DF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Ημίτονο  - Συνιμήτονο οξείας γωνίας</a:t>
            </a:r>
            <a:endParaRPr lang="en-US" dirty="0"/>
          </a:p>
        </p:txBody>
      </p:sp>
      <p:sp>
        <p:nvSpPr>
          <p:cNvPr id="3" name="2 - Ισοσκελές τρίγωνο"/>
          <p:cNvSpPr/>
          <p:nvPr/>
        </p:nvSpPr>
        <p:spPr>
          <a:xfrm>
            <a:off x="0" y="371472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Ελεύθερη σχεδίαση"/>
          <p:cNvSpPr/>
          <p:nvPr/>
        </p:nvSpPr>
        <p:spPr>
          <a:xfrm>
            <a:off x="2071670" y="6640658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714348" y="1214422"/>
            <a:ext cx="78581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571604" y="85723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207167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886265" y="1772529"/>
            <a:ext cx="124264" cy="211016"/>
          </a:xfrm>
          <a:custGeom>
            <a:avLst/>
            <a:gdLst>
              <a:gd name="connsiteX0" fmla="*/ 0 w 124264"/>
              <a:gd name="connsiteY0" fmla="*/ 0 h 211016"/>
              <a:gd name="connsiteX1" fmla="*/ 112541 w 124264"/>
              <a:gd name="connsiteY1" fmla="*/ 84406 h 211016"/>
              <a:gd name="connsiteX2" fmla="*/ 70338 w 124264"/>
              <a:gd name="connsiteY2" fmla="*/ 211016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264" h="211016">
                <a:moveTo>
                  <a:pt x="0" y="0"/>
                </a:moveTo>
                <a:cubicBezTo>
                  <a:pt x="50409" y="24618"/>
                  <a:pt x="100818" y="49237"/>
                  <a:pt x="112541" y="84406"/>
                </a:cubicBezTo>
                <a:cubicBezTo>
                  <a:pt x="124264" y="119575"/>
                  <a:pt x="97301" y="165295"/>
                  <a:pt x="70338" y="2110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00100" y="157161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35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857232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35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μικρότερη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οξεία 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623726" y="4162565"/>
            <a:ext cx="824219" cy="5000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32" y="4577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642910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643306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4" name="36 - Ομάδα"/>
          <p:cNvGrpSpPr/>
          <p:nvPr/>
        </p:nvGrpSpPr>
        <p:grpSpPr>
          <a:xfrm>
            <a:off x="3714776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143404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643470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5" name="30 - Ομάδα"/>
          <p:cNvGrpSpPr/>
          <p:nvPr/>
        </p:nvGrpSpPr>
        <p:grpSpPr>
          <a:xfrm>
            <a:off x="4857784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572164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110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5143536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110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285720" y="1500174"/>
            <a:ext cx="857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42910" y="71435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1714488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857224" y="131437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α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grpSp>
        <p:nvGrpSpPr>
          <p:cNvPr id="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90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1071546"/>
            <a:ext cx="271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ορθή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802320" y="4341158"/>
            <a:ext cx="824220" cy="1429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00" y="471488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857224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β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357554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36 - Ομάδα"/>
          <p:cNvGrpSpPr/>
          <p:nvPr/>
        </p:nvGrpSpPr>
        <p:grpSpPr>
          <a:xfrm>
            <a:off x="3429024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3857652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357718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grpSp>
        <p:nvGrpSpPr>
          <p:cNvPr id="5" name="30 - Ομάδα"/>
          <p:cNvGrpSpPr/>
          <p:nvPr/>
        </p:nvGrpSpPr>
        <p:grpSpPr>
          <a:xfrm>
            <a:off x="4572032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286412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100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4857784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100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49 - Γωνιακή σύνδεση"/>
          <p:cNvCxnSpPr/>
          <p:nvPr/>
        </p:nvCxnSpPr>
        <p:spPr>
          <a:xfrm rot="16200000" flipV="1">
            <a:off x="714348" y="1714489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4643438" y="2285992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ΑΒ</a:t>
            </a:r>
            <a:endParaRPr lang="en-US" sz="2400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5214942" y="2355842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615927" y="228599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ΑΓ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000232" y="278605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00034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35729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643438" y="3395963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grpSp>
        <p:nvGrpSpPr>
          <p:cNvPr id="34" name="21 - Ομάδα"/>
          <p:cNvGrpSpPr/>
          <p:nvPr/>
        </p:nvGrpSpPr>
        <p:grpSpPr>
          <a:xfrm>
            <a:off x="5214942" y="3465813"/>
            <a:ext cx="285752" cy="287340"/>
            <a:chOff x="5500694" y="2214554"/>
            <a:chExt cx="285752" cy="287340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41 - Ορθογώνιο"/>
          <p:cNvSpPr/>
          <p:nvPr/>
        </p:nvSpPr>
        <p:spPr>
          <a:xfrm>
            <a:off x="5615927" y="3395963"/>
            <a:ext cx="322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42910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90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  <p:bldP spid="33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714612" y="221455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</a:t>
            </a:r>
            <a:r>
              <a:rPr lang="el-GR" sz="2400" u="sng" dirty="0" smtClean="0"/>
              <a:t>τρίγωνο</a:t>
            </a:r>
            <a:r>
              <a:rPr lang="el-GR" sz="2400" dirty="0" smtClean="0"/>
              <a:t> μπορεί </a:t>
            </a:r>
            <a:r>
              <a:rPr lang="el-GR" sz="2400" u="sng" dirty="0" smtClean="0"/>
              <a:t>να έχει μόνο μια γωνία που είναι 90</a:t>
            </a:r>
            <a:r>
              <a:rPr lang="el-GR" sz="2400" u="sng" baseline="30000" dirty="0" smtClean="0"/>
              <a:t>ο</a:t>
            </a:r>
            <a:r>
              <a:rPr lang="el-GR" sz="2400" u="sng" dirty="0" smtClean="0"/>
              <a:t> </a:t>
            </a:r>
            <a:endParaRPr lang="en-US" sz="2400" u="sng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643174" y="135729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ΠΡΟΣΟΧΗ!!!!!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500166" y="4071942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928794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300037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2" grpId="0"/>
      <p:bldP spid="36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504" y="928670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314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628" y="4286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504" y="1301698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65" y="366507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710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504" y="3857628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43" y="226185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825" y="413999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321" y="22773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88" y="274765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504" y="2604781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98" y="3676351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429388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ΑΓ = β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429388" y="250030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ΑΒ = γ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6429388" y="328612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ΒΓ = α</a:t>
            </a:r>
            <a:endParaRPr lang="en-US" sz="2800" dirty="0"/>
          </a:p>
        </p:txBody>
      </p:sp>
      <p:sp>
        <p:nvSpPr>
          <p:cNvPr id="21" name="20 - TextBox"/>
          <p:cNvSpPr txBox="1"/>
          <p:nvPr/>
        </p:nvSpPr>
        <p:spPr>
          <a:xfrm>
            <a:off x="0" y="4929198"/>
            <a:ext cx="6643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</a:t>
            </a:r>
            <a:r>
              <a:rPr lang="el-GR" b="1" dirty="0" smtClean="0"/>
              <a:t>ορθογώνιο  τρίγωνο</a:t>
            </a:r>
            <a:r>
              <a:rPr lang="el-GR" dirty="0" smtClean="0"/>
              <a:t> έχει </a:t>
            </a:r>
            <a:r>
              <a:rPr lang="el-GR" b="1" dirty="0" smtClean="0"/>
              <a:t>δυο οξείες γωνίες </a:t>
            </a:r>
            <a:r>
              <a:rPr lang="el-GR" dirty="0" smtClean="0"/>
              <a:t>(= γωνίες μικρότερες από 90</a:t>
            </a:r>
            <a:r>
              <a:rPr lang="el-GR" baseline="30000" dirty="0" smtClean="0"/>
              <a:t>ο</a:t>
            </a:r>
            <a:r>
              <a:rPr lang="el-GR" dirty="0" smtClean="0"/>
              <a:t>) και </a:t>
            </a:r>
            <a:r>
              <a:rPr lang="el-GR" b="1" dirty="0" smtClean="0"/>
              <a:t>μια ορθή γωνία </a:t>
            </a:r>
            <a:r>
              <a:rPr lang="el-GR" dirty="0" smtClean="0"/>
              <a:t>(= γωνία 90</a:t>
            </a:r>
            <a:r>
              <a:rPr lang="el-GR" baseline="30000" dirty="0" smtClean="0"/>
              <a:t>ο</a:t>
            </a:r>
            <a:r>
              <a:rPr lang="el-GR" dirty="0" smtClean="0"/>
              <a:t> )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32" y="61436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ορθογώνιο τρίγωνο ΑΒΓ οι   Β   και     Γ  γωνίες είναι οξείες γωνίες</a:t>
            </a:r>
            <a:endParaRPr lang="en-US" sz="2400" dirty="0" smtClean="0"/>
          </a:p>
        </p:txBody>
      </p:sp>
      <p:grpSp>
        <p:nvGrpSpPr>
          <p:cNvPr id="24" name="21 - Ομάδα"/>
          <p:cNvGrpSpPr/>
          <p:nvPr/>
        </p:nvGrpSpPr>
        <p:grpSpPr>
          <a:xfrm>
            <a:off x="5072066" y="614364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21 - Ομάδα"/>
          <p:cNvGrpSpPr/>
          <p:nvPr/>
        </p:nvGrpSpPr>
        <p:grpSpPr>
          <a:xfrm>
            <a:off x="4000496" y="6143644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714348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90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ΑΒΓ </a:t>
            </a:r>
          </a:p>
          <a:p>
            <a:endParaRPr lang="el-GR" sz="24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5500694" y="21815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2143116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52 - TextBox"/>
          <p:cNvSpPr txBox="1"/>
          <p:nvPr/>
        </p:nvSpPr>
        <p:spPr>
          <a:xfrm>
            <a:off x="4000496" y="2143116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b="1" u="sng" dirty="0" smtClean="0"/>
              <a:t>προσκείμενες</a:t>
            </a:r>
            <a:r>
              <a:rPr lang="el-GR" sz="2400" u="sng" dirty="0" smtClean="0"/>
              <a:t> πλευρές  τις  πλευρές   ΑΓ και ΑΒ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500166" y="457200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786182" y="5000636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Α        έχει </a:t>
            </a:r>
            <a:r>
              <a:rPr lang="el-GR" sz="2400" b="1" u="sng" dirty="0" smtClean="0"/>
              <a:t>απέναντι</a:t>
            </a:r>
            <a:r>
              <a:rPr lang="el-GR" sz="2400" u="sng" dirty="0" smtClean="0"/>
              <a:t> πλευρά  την πλευρά ΒΓ (ή πλευρά α)</a:t>
            </a:r>
            <a:endParaRPr lang="el-GR" sz="2400" dirty="0" smtClean="0"/>
          </a:p>
          <a:p>
            <a:endParaRPr lang="el-GR" sz="2400" dirty="0" smtClean="0"/>
          </a:p>
        </p:txBody>
      </p:sp>
      <p:grpSp>
        <p:nvGrpSpPr>
          <p:cNvPr id="19" name="21 - Ομάδα"/>
          <p:cNvGrpSpPr/>
          <p:nvPr/>
        </p:nvGrpSpPr>
        <p:grpSpPr>
          <a:xfrm>
            <a:off x="5214942" y="5000636"/>
            <a:ext cx="214314" cy="142876"/>
            <a:chOff x="6286512" y="3000372"/>
            <a:chExt cx="214314" cy="1428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30 - Ορθογώνιο"/>
          <p:cNvSpPr/>
          <p:nvPr/>
        </p:nvSpPr>
        <p:spPr>
          <a:xfrm>
            <a:off x="357158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581891" y="4267200"/>
            <a:ext cx="249382" cy="235527"/>
          </a:xfrm>
          <a:custGeom>
            <a:avLst/>
            <a:gdLst>
              <a:gd name="connsiteX0" fmla="*/ 0 w 249382"/>
              <a:gd name="connsiteY0" fmla="*/ 221673 h 235527"/>
              <a:gd name="connsiteX1" fmla="*/ 27709 w 249382"/>
              <a:gd name="connsiteY1" fmla="*/ 0 h 235527"/>
              <a:gd name="connsiteX2" fmla="*/ 180109 w 249382"/>
              <a:gd name="connsiteY2" fmla="*/ 0 h 235527"/>
              <a:gd name="connsiteX3" fmla="*/ 249382 w 249382"/>
              <a:gd name="connsiteY3" fmla="*/ 152400 h 235527"/>
              <a:gd name="connsiteX4" fmla="*/ 235527 w 249382"/>
              <a:gd name="connsiteY4" fmla="*/ 235527 h 235527"/>
              <a:gd name="connsiteX5" fmla="*/ 0 w 249382"/>
              <a:gd name="connsiteY5" fmla="*/ 221673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82" h="235527">
                <a:moveTo>
                  <a:pt x="0" y="221673"/>
                </a:moveTo>
                <a:lnTo>
                  <a:pt x="27709" y="0"/>
                </a:lnTo>
                <a:lnTo>
                  <a:pt x="180109" y="0"/>
                </a:lnTo>
                <a:lnTo>
                  <a:pt x="249382" y="152400"/>
                </a:lnTo>
                <a:lnTo>
                  <a:pt x="235527" y="235527"/>
                </a:lnTo>
                <a:lnTo>
                  <a:pt x="0" y="2216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3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000100" y="1142984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8F0D8F"/>
                </a:solidFill>
              </a:rPr>
              <a:t>Β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απέναντι κάθετη πλευρά </a:t>
            </a:r>
            <a:r>
              <a:rPr lang="el-GR" sz="2400" dirty="0" smtClean="0"/>
              <a:t>την πλευρά ΑΓ: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6572264" y="107154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52 - Ελεύθερη σχεδίαση"/>
          <p:cNvSpPr/>
          <p:nvPr/>
        </p:nvSpPr>
        <p:spPr>
          <a:xfrm>
            <a:off x="2643174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6200000" flipV="1">
            <a:off x="1535885" y="4464851"/>
            <a:ext cx="2500330" cy="42862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143208" y="328612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8F0D8F"/>
                </a:solidFill>
              </a:rPr>
              <a:t>Β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προσκείμενη κάθετη πλευρά </a:t>
            </a:r>
            <a:r>
              <a:rPr lang="el-GR" sz="2400" dirty="0" smtClean="0"/>
              <a:t>την πλευρά ΑΒ</a:t>
            </a:r>
            <a:endParaRPr lang="en-US" sz="2400" dirty="0"/>
          </a:p>
        </p:txBody>
      </p:sp>
      <p:grpSp>
        <p:nvGrpSpPr>
          <p:cNvPr id="63" name="23 - Ομάδα"/>
          <p:cNvGrpSpPr/>
          <p:nvPr/>
        </p:nvGrpSpPr>
        <p:grpSpPr>
          <a:xfrm>
            <a:off x="8715404" y="328612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83 - Ελεύθερη σχεδίαση"/>
          <p:cNvSpPr/>
          <p:nvPr/>
        </p:nvSpPr>
        <p:spPr>
          <a:xfrm>
            <a:off x="568036" y="6068291"/>
            <a:ext cx="263237" cy="207818"/>
          </a:xfrm>
          <a:custGeom>
            <a:avLst/>
            <a:gdLst>
              <a:gd name="connsiteX0" fmla="*/ 0 w 263237"/>
              <a:gd name="connsiteY0" fmla="*/ 0 h 207818"/>
              <a:gd name="connsiteX1" fmla="*/ 263237 w 263237"/>
              <a:gd name="connsiteY1" fmla="*/ 0 h 207818"/>
              <a:gd name="connsiteX2" fmla="*/ 263237 w 263237"/>
              <a:gd name="connsiteY2" fmla="*/ 207818 h 207818"/>
              <a:gd name="connsiteX3" fmla="*/ 263237 w 263237"/>
              <a:gd name="connsiteY3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37" h="207818">
                <a:moveTo>
                  <a:pt x="0" y="0"/>
                </a:moveTo>
                <a:lnTo>
                  <a:pt x="263237" y="0"/>
                </a:lnTo>
                <a:lnTo>
                  <a:pt x="263237" y="207818"/>
                </a:lnTo>
                <a:lnTo>
                  <a:pt x="263237" y="2078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17" grpId="0"/>
      <p:bldP spid="53" grpId="0" animBg="1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000100" y="1142984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FF0000"/>
                </a:solidFill>
              </a:rPr>
              <a:t>Γ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απέναντι κάθετη πλευρά </a:t>
            </a:r>
            <a:r>
              <a:rPr lang="el-GR" sz="2400" dirty="0" smtClean="0"/>
              <a:t>την πλευρά ΑΒ (ή γ)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6572264" y="107154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54 - Ευθύγραμμο βέλος σύνδεσης"/>
          <p:cNvCxnSpPr/>
          <p:nvPr/>
        </p:nvCxnSpPr>
        <p:spPr>
          <a:xfrm flipV="1">
            <a:off x="928662" y="2571744"/>
            <a:ext cx="1785950" cy="50006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143208" y="328612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FF0000"/>
                </a:solidFill>
              </a:rPr>
              <a:t>Γ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προσκείμενη κάθετη πλευρά </a:t>
            </a:r>
            <a:r>
              <a:rPr lang="el-GR" sz="2400" dirty="0" smtClean="0"/>
              <a:t>την πλευρά ΑΓ  (ή β)</a:t>
            </a:r>
            <a:endParaRPr lang="en-US" sz="2400" dirty="0"/>
          </a:p>
        </p:txBody>
      </p:sp>
      <p:grpSp>
        <p:nvGrpSpPr>
          <p:cNvPr id="3" name="23 - Ομάδα"/>
          <p:cNvGrpSpPr/>
          <p:nvPr/>
        </p:nvGrpSpPr>
        <p:grpSpPr>
          <a:xfrm>
            <a:off x="8715404" y="328612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554182" y="3158836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568036" y="6054436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17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714612" y="121442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357423" y="41752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7" y="74626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357819" y="41038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4000497" y="3065313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714613" y="2922437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643307" y="3994007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3" name="23 - Ομάδα"/>
          <p:cNvGrpSpPr/>
          <p:nvPr/>
        </p:nvGrpSpPr>
        <p:grpSpPr>
          <a:xfrm>
            <a:off x="7286644" y="507207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2697322" y="1230010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2711176" y="4125610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>
            <a:off x="3516383" y="4659398"/>
            <a:ext cx="396724" cy="14287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14282" y="5072074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ΑΒ</a:t>
            </a:r>
            <a:r>
              <a:rPr lang="el-GR" sz="2400" dirty="0" smtClean="0"/>
              <a:t>  είναι απέναντι κάθετη πλευρά της γωνίας Γ. </a:t>
            </a:r>
          </a:p>
          <a:p>
            <a:endParaRPr lang="el-GR" sz="2400" dirty="0" smtClean="0"/>
          </a:p>
          <a:p>
            <a:r>
              <a:rPr lang="el-GR" sz="2400" dirty="0" smtClean="0"/>
              <a:t>Επίσης 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ΑΒ</a:t>
            </a:r>
            <a:r>
              <a:rPr lang="el-GR" sz="2400" dirty="0" smtClean="0"/>
              <a:t> είναι προσκείμενη κάθετη πλευρά της γωνίας Β</a:t>
            </a:r>
            <a:endParaRPr lang="en-US" sz="2400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786314" y="4143380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23 - Ομάδα"/>
          <p:cNvGrpSpPr/>
          <p:nvPr/>
        </p:nvGrpSpPr>
        <p:grpSpPr>
          <a:xfrm>
            <a:off x="8643966" y="5786454"/>
            <a:ext cx="134217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6000759" y="1285860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5643570" y="42467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5857884" y="8176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8643966" y="41752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7286644" y="3136751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6000760" y="2993875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929454" y="4065445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3428992" y="257174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5983469" y="1301448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5997323" y="4197048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>
            <a:off x="4357686" y="2857496"/>
            <a:ext cx="1285884" cy="42862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0" y="2214554"/>
            <a:ext cx="392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ΑΓ</a:t>
            </a:r>
            <a:r>
              <a:rPr lang="el-GR" sz="2400" dirty="0" smtClean="0"/>
              <a:t>  είναι απέναντι κάθετη πλευρά της γωνίας Β. </a:t>
            </a:r>
          </a:p>
          <a:p>
            <a:endParaRPr lang="el-GR" sz="2400" dirty="0" smtClean="0"/>
          </a:p>
          <a:p>
            <a:r>
              <a:rPr lang="el-GR" sz="2400" dirty="0" smtClean="0"/>
              <a:t>Επίσης 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ΑΓ</a:t>
            </a:r>
            <a:r>
              <a:rPr lang="el-GR" sz="2400" dirty="0" smtClean="0"/>
              <a:t> είναι προσκείμενη κάθετη πλευρά της γωνίας Γ</a:t>
            </a:r>
            <a:endParaRPr lang="en-US" sz="2400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8072461" y="4214818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23 - Ομάδα"/>
          <p:cNvGrpSpPr/>
          <p:nvPr/>
        </p:nvGrpSpPr>
        <p:grpSpPr>
          <a:xfrm>
            <a:off x="1500166" y="4000504"/>
            <a:ext cx="134217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85776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Ο</a:t>
            </a:r>
            <a:r>
              <a:rPr lang="en-US" sz="2400" dirty="0" smtClean="0"/>
              <a:t>x</a:t>
            </a:r>
            <a:r>
              <a:rPr lang="el-GR" sz="2400" dirty="0" smtClean="0"/>
              <a:t>   και Ο</a:t>
            </a:r>
            <a:r>
              <a:rPr lang="en-US" sz="2400" dirty="0" smtClean="0"/>
              <a:t>y….. </a:t>
            </a:r>
            <a:r>
              <a:rPr lang="el-GR" sz="2400" dirty="0" smtClean="0"/>
              <a:t>σχηματίζουν γωνία με κορυφή Ο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Ημίτονο   (</a:t>
            </a:r>
            <a:r>
              <a:rPr lang="el-G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  οξείας γωνίας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</a:t>
            </a:r>
            <a:r>
              <a:rPr lang="el-GR" sz="2400" b="1" dirty="0" smtClean="0"/>
              <a:t>οποιαδήποτε γωνία </a:t>
            </a:r>
            <a:r>
              <a:rPr lang="el-GR" sz="2400" dirty="0" smtClean="0"/>
              <a:t>…αντιστοιχεί ένας αριθμός που λέγεται </a:t>
            </a:r>
            <a:r>
              <a:rPr lang="el-GR" sz="2400" b="1" dirty="0" smtClean="0"/>
              <a:t>ημίτονο αυτής της γωνίας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500166" y="2643182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θ  έχει ημίτονο το    </a:t>
            </a:r>
            <a:r>
              <a:rPr lang="el-GR" sz="2400" b="1" dirty="0" err="1" smtClean="0"/>
              <a:t>ημθ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000100" y="457200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Γ έχει ημίτονο</a:t>
            </a:r>
          </a:p>
          <a:p>
            <a:endParaRPr lang="el-GR" sz="2400" dirty="0" smtClean="0"/>
          </a:p>
          <a:p>
            <a:r>
              <a:rPr lang="el-GR" sz="2400" dirty="0" smtClean="0"/>
              <a:t> το    </a:t>
            </a:r>
            <a:r>
              <a:rPr lang="el-GR" sz="2400" b="1" dirty="0" err="1" smtClean="0"/>
              <a:t>ημ</a:t>
            </a:r>
            <a:r>
              <a:rPr lang="el-GR" sz="2400" b="1" dirty="0" smtClean="0"/>
              <a:t> Γ</a:t>
            </a:r>
            <a:endParaRPr lang="en-US" sz="2400" b="1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3786182" y="4500570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21 - Ομάδα"/>
          <p:cNvGrpSpPr/>
          <p:nvPr/>
        </p:nvGrpSpPr>
        <p:grpSpPr>
          <a:xfrm>
            <a:off x="2071670" y="5286388"/>
            <a:ext cx="214314" cy="142876"/>
            <a:chOff x="6286512" y="3000372"/>
            <a:chExt cx="214314" cy="142876"/>
          </a:xfrm>
        </p:grpSpPr>
        <p:cxnSp>
          <p:nvCxnSpPr>
            <p:cNvPr id="28" name="2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TextBox"/>
          <p:cNvSpPr txBox="1"/>
          <p:nvPr/>
        </p:nvSpPr>
        <p:spPr>
          <a:xfrm>
            <a:off x="571472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ημθ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500694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ημΓ</a:t>
            </a:r>
            <a:endParaRPr lang="en-US" sz="2400" b="1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5929322" y="1428736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ημίτονο της γωνίας θ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4643438" y="4071942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    ημίτονο    της   γωνίας Γ</a:t>
            </a:r>
            <a:endParaRPr lang="en-US" dirty="0"/>
          </a:p>
        </p:txBody>
      </p:sp>
      <p:grpSp>
        <p:nvGrpSpPr>
          <p:cNvPr id="20" name="19 - Ομάδα"/>
          <p:cNvGrpSpPr/>
          <p:nvPr/>
        </p:nvGrpSpPr>
        <p:grpSpPr>
          <a:xfrm>
            <a:off x="8001024" y="4000504"/>
            <a:ext cx="214314" cy="142876"/>
            <a:chOff x="6286512" y="3000372"/>
            <a:chExt cx="214314" cy="1428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22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Ημίτονο   (</a:t>
            </a:r>
            <a:r>
              <a:rPr lang="el-G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TextBox"/>
          <p:cNvSpPr txBox="1"/>
          <p:nvPr/>
        </p:nvSpPr>
        <p:spPr>
          <a:xfrm>
            <a:off x="571472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ημ50</a:t>
            </a:r>
            <a:r>
              <a:rPr lang="el-GR" sz="2400" b="1" baseline="30000" dirty="0" smtClean="0"/>
              <a:t>ο</a:t>
            </a:r>
            <a:endParaRPr lang="en-US" sz="2400" b="1" baseline="30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500694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ημ35</a:t>
            </a:r>
            <a:r>
              <a:rPr lang="el-GR" sz="2400" b="1" baseline="30000" dirty="0" smtClean="0"/>
              <a:t>ο</a:t>
            </a:r>
            <a:endParaRPr lang="en-US" sz="2400" b="1" dirty="0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ημίτονο  γωνίας 50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5143504" y="4000504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ημίτονο των 35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Ημίτονο   (</a:t>
            </a:r>
            <a:r>
              <a:rPr lang="el-G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78579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το ημίτονο μιας οξείας γωνίας Β  θα είναι: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7929586" y="78579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Β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υποτείνουσα πλευρά</a:t>
            </a:r>
            <a:endParaRPr lang="en-US" dirty="0"/>
          </a:p>
        </p:txBody>
      </p:sp>
      <p:grpSp>
        <p:nvGrpSpPr>
          <p:cNvPr id="39" name="38 - Ομάδα"/>
          <p:cNvGrpSpPr/>
          <p:nvPr/>
        </p:nvGrpSpPr>
        <p:grpSpPr>
          <a:xfrm>
            <a:off x="7000892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857620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57" name="56 - Ομάδα"/>
          <p:cNvGrpSpPr/>
          <p:nvPr/>
        </p:nvGrpSpPr>
        <p:grpSpPr>
          <a:xfrm>
            <a:off x="2428860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929190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71" name="70 - Ομάδα"/>
          <p:cNvGrpSpPr/>
          <p:nvPr/>
        </p:nvGrpSpPr>
        <p:grpSpPr>
          <a:xfrm>
            <a:off x="5357818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2643174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6200000" flipV="1">
            <a:off x="1678761" y="4393413"/>
            <a:ext cx="2500330" cy="71438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Ημίτονο   (</a:t>
            </a:r>
            <a:r>
              <a:rPr lang="el-G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7858148" y="78579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Γ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07181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Υποτείνουσα πλευρά</a:t>
            </a:r>
            <a:endParaRPr lang="en-US" dirty="0"/>
          </a:p>
        </p:txBody>
      </p:sp>
      <p:grpSp>
        <p:nvGrpSpPr>
          <p:cNvPr id="3" name="38 - Ομάδα"/>
          <p:cNvGrpSpPr/>
          <p:nvPr/>
        </p:nvGrpSpPr>
        <p:grpSpPr>
          <a:xfrm>
            <a:off x="7000892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857620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5" name="56 - Ομάδα"/>
          <p:cNvGrpSpPr/>
          <p:nvPr/>
        </p:nvGrpSpPr>
        <p:grpSpPr>
          <a:xfrm>
            <a:off x="2500298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929190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7" name="70 - Ομάδα"/>
          <p:cNvGrpSpPr/>
          <p:nvPr/>
        </p:nvGrpSpPr>
        <p:grpSpPr>
          <a:xfrm>
            <a:off x="5357818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cxnSp>
        <p:nvCxnSpPr>
          <p:cNvPr id="55" name="54 - Ευθύγραμμο βέλος σύνδεσης"/>
          <p:cNvCxnSpPr>
            <a:endCxn id="28" idx="1"/>
          </p:cNvCxnSpPr>
          <p:nvPr/>
        </p:nvCxnSpPr>
        <p:spPr>
          <a:xfrm flipV="1">
            <a:off x="1071538" y="3016891"/>
            <a:ext cx="928694" cy="26923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554182" y="3158836"/>
            <a:ext cx="318654" cy="545514"/>
          </a:xfrm>
          <a:custGeom>
            <a:avLst/>
            <a:gdLst>
              <a:gd name="connsiteX0" fmla="*/ 0 w 318654"/>
              <a:gd name="connsiteY0" fmla="*/ 0 h 545514"/>
              <a:gd name="connsiteX1" fmla="*/ 27709 w 318654"/>
              <a:gd name="connsiteY1" fmla="*/ 443346 h 545514"/>
              <a:gd name="connsiteX2" fmla="*/ 152400 w 318654"/>
              <a:gd name="connsiteY2" fmla="*/ 512619 h 545514"/>
              <a:gd name="connsiteX3" fmla="*/ 152400 w 318654"/>
              <a:gd name="connsiteY3" fmla="*/ 512619 h 545514"/>
              <a:gd name="connsiteX4" fmla="*/ 304800 w 318654"/>
              <a:gd name="connsiteY4" fmla="*/ 387928 h 545514"/>
              <a:gd name="connsiteX5" fmla="*/ 318654 w 318654"/>
              <a:gd name="connsiteY5" fmla="*/ 360219 h 545514"/>
              <a:gd name="connsiteX6" fmla="*/ 0 w 318654"/>
              <a:gd name="connsiteY6" fmla="*/ 0 h 54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654" h="545514">
                <a:moveTo>
                  <a:pt x="0" y="0"/>
                </a:moveTo>
                <a:lnTo>
                  <a:pt x="27709" y="443346"/>
                </a:lnTo>
                <a:cubicBezTo>
                  <a:pt x="132531" y="533193"/>
                  <a:pt x="86608" y="545514"/>
                  <a:pt x="152400" y="512619"/>
                </a:cubicBezTo>
                <a:lnTo>
                  <a:pt x="152400" y="512619"/>
                </a:lnTo>
                <a:cubicBezTo>
                  <a:pt x="287402" y="407618"/>
                  <a:pt x="239858" y="452870"/>
                  <a:pt x="304800" y="387928"/>
                </a:cubicBezTo>
                <a:lnTo>
                  <a:pt x="318654" y="360219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Ημίτονο   (</a:t>
            </a:r>
            <a:r>
              <a:rPr lang="el-GR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  οξείας γωνίας</a:t>
            </a:r>
          </a:p>
        </p:txBody>
      </p:sp>
      <p:sp>
        <p:nvSpPr>
          <p:cNvPr id="52" name="51 - TextBox"/>
          <p:cNvSpPr txBox="1"/>
          <p:nvPr/>
        </p:nvSpPr>
        <p:spPr>
          <a:xfrm>
            <a:off x="357158" y="78579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το ημίτονο μιας οξείας γωνίας Γ  θα είναι:</a:t>
            </a:r>
            <a:endParaRPr lang="en-US" sz="2400" dirty="0"/>
          </a:p>
        </p:txBody>
      </p:sp>
      <p:sp>
        <p:nvSpPr>
          <p:cNvPr id="53" name="52 - TextBox"/>
          <p:cNvSpPr txBox="1"/>
          <p:nvPr/>
        </p:nvSpPr>
        <p:spPr>
          <a:xfrm>
            <a:off x="0" y="1428736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Το </a:t>
            </a:r>
            <a:r>
              <a:rPr lang="el-GR" b="1" dirty="0" smtClean="0"/>
              <a:t>ημίτονο</a:t>
            </a:r>
            <a:r>
              <a:rPr lang="el-GR" dirty="0" smtClean="0"/>
              <a:t> μιας οποιαδήποτε οξείας γωνίας μπορεί να πάρει τιμές από   μηδέν   έως   1.</a:t>
            </a:r>
          </a:p>
          <a:p>
            <a:endParaRPr lang="el-GR" dirty="0" smtClean="0"/>
          </a:p>
          <a:p>
            <a:r>
              <a:rPr lang="el-GR" dirty="0" smtClean="0"/>
              <a:t>Παράδειγμα :   είναι </a:t>
            </a:r>
            <a:r>
              <a:rPr lang="el-GR" b="1" dirty="0" smtClean="0"/>
              <a:t>λάθος</a:t>
            </a:r>
            <a:r>
              <a:rPr lang="el-GR" dirty="0" smtClean="0"/>
              <a:t> το </a:t>
            </a:r>
            <a:r>
              <a:rPr lang="el-GR" dirty="0" err="1" smtClean="0"/>
              <a:t>ημω</a:t>
            </a:r>
            <a:r>
              <a:rPr lang="el-GR" dirty="0" smtClean="0"/>
              <a:t> 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Συνημίτονο (συν)   οξείας γωνίας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</a:t>
            </a:r>
            <a:r>
              <a:rPr lang="el-GR" sz="2400" b="1" dirty="0" smtClean="0"/>
              <a:t>οποιαδήποτε γωνία </a:t>
            </a:r>
            <a:r>
              <a:rPr lang="el-GR" sz="2400" dirty="0" smtClean="0"/>
              <a:t>…αντιστοιχεί ένας αριθμός που λέγεται συν</a:t>
            </a:r>
            <a:r>
              <a:rPr lang="el-GR" sz="2400" b="1" dirty="0" smtClean="0"/>
              <a:t>ημίτονο αυτής της γωνίας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500166" y="2643182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θ  έχει συνημίτονο το    </a:t>
            </a:r>
            <a:r>
              <a:rPr lang="el-GR" sz="2400" b="1" dirty="0" err="1" smtClean="0"/>
              <a:t>συνθ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000100" y="457200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Γ έχει συνημίτονο</a:t>
            </a:r>
          </a:p>
          <a:p>
            <a:endParaRPr lang="el-GR" sz="2400" dirty="0" smtClean="0"/>
          </a:p>
          <a:p>
            <a:r>
              <a:rPr lang="el-GR" sz="2400" dirty="0" smtClean="0"/>
              <a:t> το    </a:t>
            </a:r>
            <a:r>
              <a:rPr lang="el-GR" sz="2400" b="1" dirty="0" smtClean="0"/>
              <a:t>συν Γ</a:t>
            </a:r>
            <a:endParaRPr lang="en-US" sz="2400" b="1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3786182" y="4500570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1 - Ομάδα"/>
          <p:cNvGrpSpPr/>
          <p:nvPr/>
        </p:nvGrpSpPr>
        <p:grpSpPr>
          <a:xfrm>
            <a:off x="2214546" y="5286388"/>
            <a:ext cx="214314" cy="142876"/>
            <a:chOff x="6286512" y="3000372"/>
            <a:chExt cx="214314" cy="142876"/>
          </a:xfrm>
        </p:grpSpPr>
        <p:cxnSp>
          <p:nvCxnSpPr>
            <p:cNvPr id="28" name="2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TextBox"/>
          <p:cNvSpPr txBox="1"/>
          <p:nvPr/>
        </p:nvSpPr>
        <p:spPr>
          <a:xfrm>
            <a:off x="571472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συνθ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500694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συνΓ</a:t>
            </a:r>
            <a:endParaRPr lang="en-US" sz="2400" b="1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6072198" y="1500174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συνημίτονο της γωνίας θ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4643438" y="4071942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    συνημίτονο    της   γωνίας Γ</a:t>
            </a:r>
            <a:endParaRPr lang="en-US" dirty="0"/>
          </a:p>
        </p:txBody>
      </p:sp>
      <p:grpSp>
        <p:nvGrpSpPr>
          <p:cNvPr id="3" name="19 - Ομάδα"/>
          <p:cNvGrpSpPr/>
          <p:nvPr/>
        </p:nvGrpSpPr>
        <p:grpSpPr>
          <a:xfrm>
            <a:off x="8001024" y="4000504"/>
            <a:ext cx="214314" cy="142876"/>
            <a:chOff x="6286512" y="3000372"/>
            <a:chExt cx="214314" cy="1428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Συνημίτονο (συν)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TextBox"/>
          <p:cNvSpPr txBox="1"/>
          <p:nvPr/>
        </p:nvSpPr>
        <p:spPr>
          <a:xfrm>
            <a:off x="571472" y="164305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συν50</a:t>
            </a:r>
            <a:r>
              <a:rPr lang="el-GR" sz="2400" b="1" baseline="30000" dirty="0" smtClean="0"/>
              <a:t>ο</a:t>
            </a:r>
            <a:endParaRPr lang="en-US" sz="2400" b="1" baseline="30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286380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συν35</a:t>
            </a:r>
            <a:r>
              <a:rPr lang="el-GR" sz="2400" b="1" baseline="30000" dirty="0" smtClean="0"/>
              <a:t>ο</a:t>
            </a:r>
            <a:endParaRPr lang="en-US" sz="2400" b="1" dirty="0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συνημίτονο  γωνίας 50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5143504" y="4000504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συνημίτονο των 35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Συνημίτονο (συν)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το συνημίτονο μιας οξείας γωνίας Β  θα είναι: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8358214" y="78579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1857356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64347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κάθετη πλευρά της γωνίας  Β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υποτείνουσα πλευρά</a:t>
            </a:r>
            <a:endParaRPr lang="en-US" dirty="0"/>
          </a:p>
        </p:txBody>
      </p:sp>
      <p:grpSp>
        <p:nvGrpSpPr>
          <p:cNvPr id="3" name="38 - Ομάδα"/>
          <p:cNvGrpSpPr/>
          <p:nvPr/>
        </p:nvGrpSpPr>
        <p:grpSpPr>
          <a:xfrm>
            <a:off x="7358082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643306" y="450057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4" name="56 - Ομάδα"/>
          <p:cNvGrpSpPr/>
          <p:nvPr/>
        </p:nvGrpSpPr>
        <p:grpSpPr>
          <a:xfrm>
            <a:off x="2428860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786314" y="578645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6" name="70 - Ομάδα"/>
          <p:cNvGrpSpPr/>
          <p:nvPr/>
        </p:nvGrpSpPr>
        <p:grpSpPr>
          <a:xfrm>
            <a:off x="5357818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2643174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6200000" flipV="1">
            <a:off x="1678761" y="4393413"/>
            <a:ext cx="2500330" cy="71438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Συνημίτονο (συν)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8358214" y="78579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Γ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64347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 κάθετη πλευρά της γωνίας  Γ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07181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Υποτείνουσα πλευρά</a:t>
            </a:r>
            <a:endParaRPr lang="en-US" dirty="0"/>
          </a:p>
        </p:txBody>
      </p:sp>
      <p:grpSp>
        <p:nvGrpSpPr>
          <p:cNvPr id="3" name="38 - Ομάδα"/>
          <p:cNvGrpSpPr/>
          <p:nvPr/>
        </p:nvGrpSpPr>
        <p:grpSpPr>
          <a:xfrm>
            <a:off x="7429520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714744" y="450057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Γ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4" name="56 - Ομάδα"/>
          <p:cNvGrpSpPr/>
          <p:nvPr/>
        </p:nvGrpSpPr>
        <p:grpSpPr>
          <a:xfrm>
            <a:off x="2571736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643438" y="578645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 Γ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6" name="70 - Ομάδα"/>
          <p:cNvGrpSpPr/>
          <p:nvPr/>
        </p:nvGrpSpPr>
        <p:grpSpPr>
          <a:xfrm>
            <a:off x="5286380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cxnSp>
        <p:nvCxnSpPr>
          <p:cNvPr id="55" name="54 - Ευθύγραμμο βέλος σύνδεσης"/>
          <p:cNvCxnSpPr>
            <a:endCxn id="28" idx="1"/>
          </p:cNvCxnSpPr>
          <p:nvPr/>
        </p:nvCxnSpPr>
        <p:spPr>
          <a:xfrm flipV="1">
            <a:off x="1071538" y="3016891"/>
            <a:ext cx="928694" cy="26923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554182" y="3158836"/>
            <a:ext cx="318654" cy="545514"/>
          </a:xfrm>
          <a:custGeom>
            <a:avLst/>
            <a:gdLst>
              <a:gd name="connsiteX0" fmla="*/ 0 w 318654"/>
              <a:gd name="connsiteY0" fmla="*/ 0 h 545514"/>
              <a:gd name="connsiteX1" fmla="*/ 27709 w 318654"/>
              <a:gd name="connsiteY1" fmla="*/ 443346 h 545514"/>
              <a:gd name="connsiteX2" fmla="*/ 152400 w 318654"/>
              <a:gd name="connsiteY2" fmla="*/ 512619 h 545514"/>
              <a:gd name="connsiteX3" fmla="*/ 152400 w 318654"/>
              <a:gd name="connsiteY3" fmla="*/ 512619 h 545514"/>
              <a:gd name="connsiteX4" fmla="*/ 304800 w 318654"/>
              <a:gd name="connsiteY4" fmla="*/ 387928 h 545514"/>
              <a:gd name="connsiteX5" fmla="*/ 318654 w 318654"/>
              <a:gd name="connsiteY5" fmla="*/ 360219 h 545514"/>
              <a:gd name="connsiteX6" fmla="*/ 0 w 318654"/>
              <a:gd name="connsiteY6" fmla="*/ 0 h 54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654" h="545514">
                <a:moveTo>
                  <a:pt x="0" y="0"/>
                </a:moveTo>
                <a:lnTo>
                  <a:pt x="27709" y="443346"/>
                </a:lnTo>
                <a:cubicBezTo>
                  <a:pt x="132531" y="533193"/>
                  <a:pt x="86608" y="545514"/>
                  <a:pt x="152400" y="512619"/>
                </a:cubicBezTo>
                <a:lnTo>
                  <a:pt x="152400" y="512619"/>
                </a:lnTo>
                <a:cubicBezTo>
                  <a:pt x="287402" y="407618"/>
                  <a:pt x="239858" y="452870"/>
                  <a:pt x="304800" y="387928"/>
                </a:cubicBezTo>
                <a:lnTo>
                  <a:pt x="318654" y="360219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357158" y="85723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το συνημίτονο μιας οξείας γωνίας Γ  θα είναι: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Συνημίτονο (συν)   οξείας γωνίας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929198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</a:t>
            </a:r>
            <a:r>
              <a:rPr lang="el-GR" sz="2400" u="sng" dirty="0" smtClean="0"/>
              <a:t>Ο</a:t>
            </a:r>
            <a:r>
              <a:rPr lang="en-US" sz="2400" u="sng" dirty="0" smtClean="0"/>
              <a:t>x</a:t>
            </a:r>
            <a:r>
              <a:rPr lang="el-GR" sz="2400" u="sng" dirty="0" smtClean="0"/>
              <a:t>   και Ο</a:t>
            </a:r>
            <a:r>
              <a:rPr lang="en-US" sz="2400" u="sng" dirty="0" smtClean="0"/>
              <a:t>y</a:t>
            </a:r>
            <a:r>
              <a:rPr lang="en-US" sz="2400" dirty="0" smtClean="0"/>
              <a:t>….. </a:t>
            </a:r>
            <a:r>
              <a:rPr lang="el-GR" sz="2400" dirty="0" smtClean="0"/>
              <a:t>ονομάζονται </a:t>
            </a:r>
            <a:r>
              <a:rPr lang="el-GR" sz="2400" u="sng" dirty="0" smtClean="0"/>
              <a:t>πλευρές της γωνίας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929330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σημείο Ο  ονομάζεται κορυφή της γωνίας</a:t>
            </a:r>
            <a:r>
              <a:rPr lang="el-GR" sz="2400" u="sng" dirty="0" smtClean="0"/>
              <a:t> 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ύγραμμο βέλος σύνδεσης"/>
          <p:cNvCxnSpPr/>
          <p:nvPr/>
        </p:nvCxnSpPr>
        <p:spPr>
          <a:xfrm flipV="1">
            <a:off x="5572132" y="307181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6500826" y="2143116"/>
            <a:ext cx="26431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Αυτός ο πίνακας υπάρχει στην τελευταία σελίδα στο σχολικό βιβλίο των μαθηματικών. 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Με αυτό το πίνακα μπορώ να βρω το ημίτονο, το συνημίτονο και την εφαπτομένη μιας οξείας γωνίας.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0" y="285728"/>
            <a:ext cx="5429256" cy="35719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715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4857752" y="357166"/>
            <a:ext cx="42862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5143504" y="2071678"/>
            <a:ext cx="2928958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072462" y="1928802"/>
            <a:ext cx="107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Γωνίες σε μοίρες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00232" y="357166"/>
            <a:ext cx="42862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321571" y="2607463"/>
            <a:ext cx="857260" cy="7858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2214554"/>
            <a:ext cx="142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Γωνίες σε μοίρες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8579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>
            <a:off x="7072330" y="2143116"/>
            <a:ext cx="78581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500926" y="25003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εφαπτομένες</a:t>
            </a:r>
            <a:endParaRPr lang="en-US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>
            <a:off x="1357290" y="2571744"/>
            <a:ext cx="285752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214554"/>
            <a:ext cx="171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Εφαπτομένες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6929454" y="357166"/>
            <a:ext cx="642942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3929058" y="357166"/>
            <a:ext cx="714380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8579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 flipV="1">
            <a:off x="6643702" y="2571744"/>
            <a:ext cx="121444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10800000">
            <a:off x="1357290" y="2571744"/>
            <a:ext cx="2143140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214554"/>
            <a:ext cx="171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Συνημίτονα διαφόρων γωνιών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6143636" y="357166"/>
            <a:ext cx="714380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3143240" y="357166"/>
            <a:ext cx="78581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643834" y="2285992"/>
            <a:ext cx="171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συνημίτονα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8579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 flipV="1">
            <a:off x="5643570" y="2571744"/>
            <a:ext cx="221457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10800000">
            <a:off x="1357290" y="2571744"/>
            <a:ext cx="1214446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214554"/>
            <a:ext cx="171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ημίτονα διαφόρων γωνιών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5286380" y="357166"/>
            <a:ext cx="714380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2285984" y="357166"/>
            <a:ext cx="78581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643834" y="2285992"/>
            <a:ext cx="171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ημίτονα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1"/>
            <a:ext cx="692948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>
            <a:endCxn id="10" idx="3"/>
          </p:cNvCxnSpPr>
          <p:nvPr/>
        </p:nvCxnSpPr>
        <p:spPr>
          <a:xfrm rot="16200000" flipH="1">
            <a:off x="-35745" y="3178961"/>
            <a:ext cx="4071954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1214422"/>
            <a:ext cx="171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γωνία 38</a:t>
            </a:r>
            <a:r>
              <a:rPr lang="el-GR" baseline="30000" dirty="0" smtClean="0"/>
              <a:t>ο</a:t>
            </a:r>
            <a:r>
              <a:rPr lang="el-GR" dirty="0" smtClean="0"/>
              <a:t> έχει ημίτονο 0,6157. </a:t>
            </a:r>
          </a:p>
          <a:p>
            <a:endParaRPr lang="el-GR" dirty="0" smtClean="0"/>
          </a:p>
          <a:p>
            <a:r>
              <a:rPr lang="el-GR" dirty="0" smtClean="0"/>
              <a:t>Άρα  ημ38</a:t>
            </a:r>
            <a:r>
              <a:rPr lang="el-GR" baseline="30000" dirty="0" smtClean="0"/>
              <a:t>ο </a:t>
            </a:r>
            <a:r>
              <a:rPr lang="el-GR" dirty="0" smtClean="0"/>
              <a:t>=0,6157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2143108" y="5715016"/>
            <a:ext cx="428628" cy="14285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857488" y="5715016"/>
            <a:ext cx="714380" cy="14287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>
            <a:endCxn id="11" idx="1"/>
          </p:cNvCxnSpPr>
          <p:nvPr/>
        </p:nvCxnSpPr>
        <p:spPr>
          <a:xfrm rot="16200000" flipH="1">
            <a:off x="642910" y="3571876"/>
            <a:ext cx="2857520" cy="15716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1"/>
            <a:ext cx="692948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>
            <a:endCxn id="10" idx="0"/>
          </p:cNvCxnSpPr>
          <p:nvPr/>
        </p:nvCxnSpPr>
        <p:spPr>
          <a:xfrm>
            <a:off x="1357290" y="1714488"/>
            <a:ext cx="4500594" cy="25003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1214422"/>
            <a:ext cx="171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γωνία 72</a:t>
            </a:r>
            <a:r>
              <a:rPr lang="el-GR" baseline="30000" dirty="0" smtClean="0"/>
              <a:t>ο</a:t>
            </a:r>
            <a:r>
              <a:rPr lang="el-GR" dirty="0" smtClean="0"/>
              <a:t> έχει συνημίτονο 0,3090. </a:t>
            </a:r>
          </a:p>
          <a:p>
            <a:endParaRPr lang="el-GR" dirty="0" smtClean="0"/>
          </a:p>
          <a:p>
            <a:r>
              <a:rPr lang="el-GR" dirty="0" smtClean="0"/>
              <a:t>Άρα  συν72</a:t>
            </a:r>
            <a:r>
              <a:rPr lang="el-GR" baseline="30000" dirty="0" smtClean="0"/>
              <a:t>ο </a:t>
            </a:r>
            <a:r>
              <a:rPr lang="el-GR" dirty="0" smtClean="0"/>
              <a:t>=0,3090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5643570" y="4214818"/>
            <a:ext cx="428628" cy="14285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7286644" y="4214818"/>
            <a:ext cx="928694" cy="14287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>
            <a:endCxn id="11" idx="1"/>
          </p:cNvCxnSpPr>
          <p:nvPr/>
        </p:nvCxnSpPr>
        <p:spPr>
          <a:xfrm>
            <a:off x="928662" y="2285992"/>
            <a:ext cx="6357982" cy="20002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357166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</a:t>
            </a:r>
            <a:r>
              <a:rPr lang="el-GR" sz="2400" dirty="0" smtClean="0"/>
              <a:t> μια οποιαδήποτε γωνία (ω)μπορεί να έχει: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428596" y="164305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 Ημίτονο                    </a:t>
            </a:r>
            <a:r>
              <a:rPr lang="el-GR" dirty="0" err="1" smtClean="0"/>
              <a:t>ημω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42886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συνημίτονο                 </a:t>
            </a:r>
            <a:r>
              <a:rPr lang="el-GR" dirty="0" err="1" smtClean="0"/>
              <a:t>συνω</a:t>
            </a:r>
            <a:endParaRPr lang="en-US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6143636" y="1285860"/>
            <a:ext cx="167503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6143636" y="2000240"/>
            <a:ext cx="217510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86446" y="17859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7890112" y="100010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8533054" y="268155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643702" y="171448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6146257" y="1826195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335756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εφαπτομένη                   </a:t>
            </a:r>
            <a:r>
              <a:rPr lang="el-GR" dirty="0" err="1" smtClean="0"/>
              <a:t>εφω</a:t>
            </a:r>
            <a:endParaRPr lang="en-US" dirty="0"/>
          </a:p>
        </p:txBody>
      </p:sp>
      <p:sp>
        <p:nvSpPr>
          <p:cNvPr id="19" name="18 - Ισοσκελές τρίγωνο"/>
          <p:cNvSpPr/>
          <p:nvPr/>
        </p:nvSpPr>
        <p:spPr>
          <a:xfrm>
            <a:off x="6215074" y="4500570"/>
            <a:ext cx="1214446" cy="2143140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500034" y="5500702"/>
            <a:ext cx="3241964" cy="1058994"/>
          </a:xfrm>
          <a:custGeom>
            <a:avLst/>
            <a:gdLst>
              <a:gd name="connsiteX0" fmla="*/ 0 w 3241964"/>
              <a:gd name="connsiteY0" fmla="*/ 872837 h 872837"/>
              <a:gd name="connsiteX1" fmla="*/ 1468582 w 3241964"/>
              <a:gd name="connsiteY1" fmla="*/ 0 h 872837"/>
              <a:gd name="connsiteX2" fmla="*/ 3241964 w 3241964"/>
              <a:gd name="connsiteY2" fmla="*/ 471055 h 872837"/>
              <a:gd name="connsiteX3" fmla="*/ 0 w 3241964"/>
              <a:gd name="connsiteY3" fmla="*/ 872837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4" h="872837">
                <a:moveTo>
                  <a:pt x="0" y="872837"/>
                </a:moveTo>
                <a:lnTo>
                  <a:pt x="1468582" y="0"/>
                </a:lnTo>
                <a:lnTo>
                  <a:pt x="3241964" y="471055"/>
                </a:lnTo>
                <a:lnTo>
                  <a:pt x="0" y="87283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214282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6153160" y="42243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5929322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7429520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786182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220691" y="6386945"/>
            <a:ext cx="249382" cy="249382"/>
          </a:xfrm>
          <a:custGeom>
            <a:avLst/>
            <a:gdLst>
              <a:gd name="connsiteX0" fmla="*/ 0 w 249382"/>
              <a:gd name="connsiteY0" fmla="*/ 0 h 249382"/>
              <a:gd name="connsiteX1" fmla="*/ 249382 w 249382"/>
              <a:gd name="connsiteY1" fmla="*/ 0 h 249382"/>
              <a:gd name="connsiteX2" fmla="*/ 249382 w 249382"/>
              <a:gd name="connsiteY2" fmla="*/ 249382 h 249382"/>
              <a:gd name="connsiteX3" fmla="*/ 249382 w 249382"/>
              <a:gd name="connsiteY3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2" h="249382">
                <a:moveTo>
                  <a:pt x="0" y="0"/>
                </a:moveTo>
                <a:lnTo>
                  <a:pt x="249382" y="0"/>
                </a:lnTo>
                <a:lnTo>
                  <a:pt x="249382" y="249382"/>
                </a:lnTo>
                <a:lnTo>
                  <a:pt x="249382" y="2493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6220691" y="4516582"/>
            <a:ext cx="193964" cy="457200"/>
          </a:xfrm>
          <a:custGeom>
            <a:avLst/>
            <a:gdLst>
              <a:gd name="connsiteX0" fmla="*/ 0 w 193964"/>
              <a:gd name="connsiteY0" fmla="*/ 0 h 457200"/>
              <a:gd name="connsiteX1" fmla="*/ 0 w 193964"/>
              <a:gd name="connsiteY1" fmla="*/ 401782 h 457200"/>
              <a:gd name="connsiteX2" fmla="*/ 96982 w 193964"/>
              <a:gd name="connsiteY2" fmla="*/ 457200 h 457200"/>
              <a:gd name="connsiteX3" fmla="*/ 193964 w 193964"/>
              <a:gd name="connsiteY3" fmla="*/ 387927 h 457200"/>
              <a:gd name="connsiteX4" fmla="*/ 193964 w 193964"/>
              <a:gd name="connsiteY4" fmla="*/ 318654 h 457200"/>
              <a:gd name="connsiteX5" fmla="*/ 0 w 193964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64" h="457200">
                <a:moveTo>
                  <a:pt x="0" y="0"/>
                </a:moveTo>
                <a:lnTo>
                  <a:pt x="0" y="401782"/>
                </a:lnTo>
                <a:lnTo>
                  <a:pt x="96982" y="457200"/>
                </a:lnTo>
                <a:lnTo>
                  <a:pt x="193964" y="387927"/>
                </a:lnTo>
                <a:lnTo>
                  <a:pt x="193964" y="318654"/>
                </a:lnTo>
                <a:lnTo>
                  <a:pt x="0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3103418" y="5888182"/>
            <a:ext cx="623455" cy="290945"/>
          </a:xfrm>
          <a:custGeom>
            <a:avLst/>
            <a:gdLst>
              <a:gd name="connsiteX0" fmla="*/ 96982 w 623455"/>
              <a:gd name="connsiteY0" fmla="*/ 0 h 290945"/>
              <a:gd name="connsiteX1" fmla="*/ 623455 w 623455"/>
              <a:gd name="connsiteY1" fmla="*/ 166254 h 290945"/>
              <a:gd name="connsiteX2" fmla="*/ 221673 w 623455"/>
              <a:gd name="connsiteY2" fmla="*/ 249382 h 290945"/>
              <a:gd name="connsiteX3" fmla="*/ 96982 w 623455"/>
              <a:gd name="connsiteY3" fmla="*/ 290945 h 290945"/>
              <a:gd name="connsiteX4" fmla="*/ 0 w 623455"/>
              <a:gd name="connsiteY4" fmla="*/ 180109 h 290945"/>
              <a:gd name="connsiteX5" fmla="*/ 27709 w 623455"/>
              <a:gd name="connsiteY5" fmla="*/ 83127 h 290945"/>
              <a:gd name="connsiteX6" fmla="*/ 96982 w 623455"/>
              <a:gd name="connsiteY6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455" h="290945">
                <a:moveTo>
                  <a:pt x="96982" y="0"/>
                </a:moveTo>
                <a:lnTo>
                  <a:pt x="623455" y="166254"/>
                </a:lnTo>
                <a:lnTo>
                  <a:pt x="221673" y="249382"/>
                </a:lnTo>
                <a:lnTo>
                  <a:pt x="96982" y="290945"/>
                </a:lnTo>
                <a:lnTo>
                  <a:pt x="0" y="180109"/>
                </a:lnTo>
                <a:cubicBezTo>
                  <a:pt x="29169" y="92601"/>
                  <a:pt x="27709" y="126190"/>
                  <a:pt x="27709" y="83127"/>
                </a:cubicBezTo>
                <a:lnTo>
                  <a:pt x="96982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6072198" y="48577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571736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357166"/>
            <a:ext cx="6858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</a:t>
            </a:r>
            <a:r>
              <a:rPr lang="el-GR" sz="2400" b="1" dirty="0" smtClean="0"/>
              <a:t> τριγωνομετρικοί αριθμοί </a:t>
            </a:r>
            <a:r>
              <a:rPr lang="el-GR" sz="2400" dirty="0" smtClean="0"/>
              <a:t>μιας</a:t>
            </a:r>
            <a:r>
              <a:rPr lang="el-GR" sz="2400" b="1" dirty="0" smtClean="0"/>
              <a:t> </a:t>
            </a:r>
            <a:r>
              <a:rPr lang="el-GR" sz="2400" dirty="0" smtClean="0"/>
              <a:t>οποιαδήποτε γωνίας (ω) είναι: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428596" y="164305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 Ημίτονο                    </a:t>
            </a:r>
            <a:r>
              <a:rPr lang="el-GR" dirty="0" err="1" smtClean="0"/>
              <a:t>ημω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42886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συνημίτονο                 </a:t>
            </a:r>
            <a:r>
              <a:rPr lang="el-GR" dirty="0" err="1" smtClean="0"/>
              <a:t>συνω</a:t>
            </a:r>
            <a:endParaRPr lang="en-US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6143636" y="1285860"/>
            <a:ext cx="167503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6143636" y="2000240"/>
            <a:ext cx="217510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86446" y="17859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7890112" y="100010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8533054" y="268155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643702" y="171448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6146257" y="1826195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335756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dirty="0" smtClean="0"/>
              <a:t>     εφαπτομένη                   </a:t>
            </a:r>
            <a:r>
              <a:rPr lang="el-GR" dirty="0" err="1" smtClean="0"/>
              <a:t>εφω</a:t>
            </a:r>
            <a:endParaRPr lang="en-US" dirty="0"/>
          </a:p>
        </p:txBody>
      </p:sp>
      <p:sp>
        <p:nvSpPr>
          <p:cNvPr id="19" name="18 - Ισοσκελές τρίγωνο"/>
          <p:cNvSpPr/>
          <p:nvPr/>
        </p:nvSpPr>
        <p:spPr>
          <a:xfrm>
            <a:off x="6215074" y="4500570"/>
            <a:ext cx="1214446" cy="2143140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500034" y="5500702"/>
            <a:ext cx="3241964" cy="1058994"/>
          </a:xfrm>
          <a:custGeom>
            <a:avLst/>
            <a:gdLst>
              <a:gd name="connsiteX0" fmla="*/ 0 w 3241964"/>
              <a:gd name="connsiteY0" fmla="*/ 872837 h 872837"/>
              <a:gd name="connsiteX1" fmla="*/ 1468582 w 3241964"/>
              <a:gd name="connsiteY1" fmla="*/ 0 h 872837"/>
              <a:gd name="connsiteX2" fmla="*/ 3241964 w 3241964"/>
              <a:gd name="connsiteY2" fmla="*/ 471055 h 872837"/>
              <a:gd name="connsiteX3" fmla="*/ 0 w 3241964"/>
              <a:gd name="connsiteY3" fmla="*/ 872837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4" h="872837">
                <a:moveTo>
                  <a:pt x="0" y="872837"/>
                </a:moveTo>
                <a:lnTo>
                  <a:pt x="1468582" y="0"/>
                </a:lnTo>
                <a:lnTo>
                  <a:pt x="3241964" y="471055"/>
                </a:lnTo>
                <a:lnTo>
                  <a:pt x="0" y="87283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214282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6153160" y="42243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5929322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7429520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786182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220691" y="6386945"/>
            <a:ext cx="249382" cy="249382"/>
          </a:xfrm>
          <a:custGeom>
            <a:avLst/>
            <a:gdLst>
              <a:gd name="connsiteX0" fmla="*/ 0 w 249382"/>
              <a:gd name="connsiteY0" fmla="*/ 0 h 249382"/>
              <a:gd name="connsiteX1" fmla="*/ 249382 w 249382"/>
              <a:gd name="connsiteY1" fmla="*/ 0 h 249382"/>
              <a:gd name="connsiteX2" fmla="*/ 249382 w 249382"/>
              <a:gd name="connsiteY2" fmla="*/ 249382 h 249382"/>
              <a:gd name="connsiteX3" fmla="*/ 249382 w 249382"/>
              <a:gd name="connsiteY3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2" h="249382">
                <a:moveTo>
                  <a:pt x="0" y="0"/>
                </a:moveTo>
                <a:lnTo>
                  <a:pt x="249382" y="0"/>
                </a:lnTo>
                <a:lnTo>
                  <a:pt x="249382" y="249382"/>
                </a:lnTo>
                <a:lnTo>
                  <a:pt x="249382" y="2493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6220691" y="4516582"/>
            <a:ext cx="193964" cy="457200"/>
          </a:xfrm>
          <a:custGeom>
            <a:avLst/>
            <a:gdLst>
              <a:gd name="connsiteX0" fmla="*/ 0 w 193964"/>
              <a:gd name="connsiteY0" fmla="*/ 0 h 457200"/>
              <a:gd name="connsiteX1" fmla="*/ 0 w 193964"/>
              <a:gd name="connsiteY1" fmla="*/ 401782 h 457200"/>
              <a:gd name="connsiteX2" fmla="*/ 96982 w 193964"/>
              <a:gd name="connsiteY2" fmla="*/ 457200 h 457200"/>
              <a:gd name="connsiteX3" fmla="*/ 193964 w 193964"/>
              <a:gd name="connsiteY3" fmla="*/ 387927 h 457200"/>
              <a:gd name="connsiteX4" fmla="*/ 193964 w 193964"/>
              <a:gd name="connsiteY4" fmla="*/ 318654 h 457200"/>
              <a:gd name="connsiteX5" fmla="*/ 0 w 193964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64" h="457200">
                <a:moveTo>
                  <a:pt x="0" y="0"/>
                </a:moveTo>
                <a:lnTo>
                  <a:pt x="0" y="401782"/>
                </a:lnTo>
                <a:lnTo>
                  <a:pt x="96982" y="457200"/>
                </a:lnTo>
                <a:lnTo>
                  <a:pt x="193964" y="387927"/>
                </a:lnTo>
                <a:lnTo>
                  <a:pt x="193964" y="318654"/>
                </a:lnTo>
                <a:lnTo>
                  <a:pt x="0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3103418" y="5888182"/>
            <a:ext cx="623455" cy="290945"/>
          </a:xfrm>
          <a:custGeom>
            <a:avLst/>
            <a:gdLst>
              <a:gd name="connsiteX0" fmla="*/ 96982 w 623455"/>
              <a:gd name="connsiteY0" fmla="*/ 0 h 290945"/>
              <a:gd name="connsiteX1" fmla="*/ 623455 w 623455"/>
              <a:gd name="connsiteY1" fmla="*/ 166254 h 290945"/>
              <a:gd name="connsiteX2" fmla="*/ 221673 w 623455"/>
              <a:gd name="connsiteY2" fmla="*/ 249382 h 290945"/>
              <a:gd name="connsiteX3" fmla="*/ 96982 w 623455"/>
              <a:gd name="connsiteY3" fmla="*/ 290945 h 290945"/>
              <a:gd name="connsiteX4" fmla="*/ 0 w 623455"/>
              <a:gd name="connsiteY4" fmla="*/ 180109 h 290945"/>
              <a:gd name="connsiteX5" fmla="*/ 27709 w 623455"/>
              <a:gd name="connsiteY5" fmla="*/ 83127 h 290945"/>
              <a:gd name="connsiteX6" fmla="*/ 96982 w 623455"/>
              <a:gd name="connsiteY6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455" h="290945">
                <a:moveTo>
                  <a:pt x="96982" y="0"/>
                </a:moveTo>
                <a:lnTo>
                  <a:pt x="623455" y="166254"/>
                </a:lnTo>
                <a:lnTo>
                  <a:pt x="221673" y="249382"/>
                </a:lnTo>
                <a:lnTo>
                  <a:pt x="96982" y="290945"/>
                </a:lnTo>
                <a:lnTo>
                  <a:pt x="0" y="180109"/>
                </a:lnTo>
                <a:cubicBezTo>
                  <a:pt x="29169" y="92601"/>
                  <a:pt x="27709" y="126190"/>
                  <a:pt x="27709" y="83127"/>
                </a:cubicBezTo>
                <a:lnTo>
                  <a:pt x="96982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6072198" y="48577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571736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285728"/>
            <a:ext cx="685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214282" y="1428736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Το </a:t>
            </a:r>
            <a:r>
              <a:rPr lang="el-GR" b="1" dirty="0" smtClean="0"/>
              <a:t>ημίτονο</a:t>
            </a:r>
            <a:r>
              <a:rPr lang="el-GR" dirty="0" smtClean="0"/>
              <a:t> μιας οποιαδήποτε οξείας γωνίας μπορεί να πάρει τιμές από   μηδέν   έως   1.</a:t>
            </a:r>
          </a:p>
          <a:p>
            <a:endParaRPr lang="el-GR" dirty="0" smtClean="0"/>
          </a:p>
          <a:p>
            <a:r>
              <a:rPr lang="el-GR" dirty="0" smtClean="0"/>
              <a:t>Παράδειγμα :   είναι </a:t>
            </a:r>
            <a:r>
              <a:rPr lang="el-GR" b="1" dirty="0" smtClean="0"/>
              <a:t>λάθος</a:t>
            </a:r>
            <a:r>
              <a:rPr lang="el-GR" dirty="0" smtClean="0"/>
              <a:t> το  </a:t>
            </a:r>
            <a:r>
              <a:rPr lang="el-GR" dirty="0" err="1" smtClean="0"/>
              <a:t>ημω</a:t>
            </a:r>
            <a:r>
              <a:rPr lang="el-GR" dirty="0" smtClean="0"/>
              <a:t>  = 5</a:t>
            </a:r>
            <a:endParaRPr lang="en-US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6143636" y="1285860"/>
            <a:ext cx="167503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6143636" y="2000240"/>
            <a:ext cx="217510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86446" y="17859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7890112" y="100010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8533054" y="268155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643702" y="171448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6146257" y="1826195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Ισοσκελές τρίγωνο"/>
          <p:cNvSpPr/>
          <p:nvPr/>
        </p:nvSpPr>
        <p:spPr>
          <a:xfrm>
            <a:off x="6215074" y="4500570"/>
            <a:ext cx="1214446" cy="2143140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500034" y="5500702"/>
            <a:ext cx="3241964" cy="1058994"/>
          </a:xfrm>
          <a:custGeom>
            <a:avLst/>
            <a:gdLst>
              <a:gd name="connsiteX0" fmla="*/ 0 w 3241964"/>
              <a:gd name="connsiteY0" fmla="*/ 872837 h 872837"/>
              <a:gd name="connsiteX1" fmla="*/ 1468582 w 3241964"/>
              <a:gd name="connsiteY1" fmla="*/ 0 h 872837"/>
              <a:gd name="connsiteX2" fmla="*/ 3241964 w 3241964"/>
              <a:gd name="connsiteY2" fmla="*/ 471055 h 872837"/>
              <a:gd name="connsiteX3" fmla="*/ 0 w 3241964"/>
              <a:gd name="connsiteY3" fmla="*/ 872837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4" h="872837">
                <a:moveTo>
                  <a:pt x="0" y="872837"/>
                </a:moveTo>
                <a:lnTo>
                  <a:pt x="1468582" y="0"/>
                </a:lnTo>
                <a:lnTo>
                  <a:pt x="3241964" y="471055"/>
                </a:lnTo>
                <a:lnTo>
                  <a:pt x="0" y="87283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214282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6153160" y="42243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5929322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7429520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3786182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220691" y="6386945"/>
            <a:ext cx="249382" cy="249382"/>
          </a:xfrm>
          <a:custGeom>
            <a:avLst/>
            <a:gdLst>
              <a:gd name="connsiteX0" fmla="*/ 0 w 249382"/>
              <a:gd name="connsiteY0" fmla="*/ 0 h 249382"/>
              <a:gd name="connsiteX1" fmla="*/ 249382 w 249382"/>
              <a:gd name="connsiteY1" fmla="*/ 0 h 249382"/>
              <a:gd name="connsiteX2" fmla="*/ 249382 w 249382"/>
              <a:gd name="connsiteY2" fmla="*/ 249382 h 249382"/>
              <a:gd name="connsiteX3" fmla="*/ 249382 w 249382"/>
              <a:gd name="connsiteY3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2" h="249382">
                <a:moveTo>
                  <a:pt x="0" y="0"/>
                </a:moveTo>
                <a:lnTo>
                  <a:pt x="249382" y="0"/>
                </a:lnTo>
                <a:lnTo>
                  <a:pt x="249382" y="249382"/>
                </a:lnTo>
                <a:lnTo>
                  <a:pt x="249382" y="2493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6220691" y="4516582"/>
            <a:ext cx="193964" cy="457200"/>
          </a:xfrm>
          <a:custGeom>
            <a:avLst/>
            <a:gdLst>
              <a:gd name="connsiteX0" fmla="*/ 0 w 193964"/>
              <a:gd name="connsiteY0" fmla="*/ 0 h 457200"/>
              <a:gd name="connsiteX1" fmla="*/ 0 w 193964"/>
              <a:gd name="connsiteY1" fmla="*/ 401782 h 457200"/>
              <a:gd name="connsiteX2" fmla="*/ 96982 w 193964"/>
              <a:gd name="connsiteY2" fmla="*/ 457200 h 457200"/>
              <a:gd name="connsiteX3" fmla="*/ 193964 w 193964"/>
              <a:gd name="connsiteY3" fmla="*/ 387927 h 457200"/>
              <a:gd name="connsiteX4" fmla="*/ 193964 w 193964"/>
              <a:gd name="connsiteY4" fmla="*/ 318654 h 457200"/>
              <a:gd name="connsiteX5" fmla="*/ 0 w 193964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64" h="457200">
                <a:moveTo>
                  <a:pt x="0" y="0"/>
                </a:moveTo>
                <a:lnTo>
                  <a:pt x="0" y="401782"/>
                </a:lnTo>
                <a:lnTo>
                  <a:pt x="96982" y="457200"/>
                </a:lnTo>
                <a:lnTo>
                  <a:pt x="193964" y="387927"/>
                </a:lnTo>
                <a:lnTo>
                  <a:pt x="193964" y="318654"/>
                </a:lnTo>
                <a:lnTo>
                  <a:pt x="0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3103418" y="5888182"/>
            <a:ext cx="623455" cy="290945"/>
          </a:xfrm>
          <a:custGeom>
            <a:avLst/>
            <a:gdLst>
              <a:gd name="connsiteX0" fmla="*/ 96982 w 623455"/>
              <a:gd name="connsiteY0" fmla="*/ 0 h 290945"/>
              <a:gd name="connsiteX1" fmla="*/ 623455 w 623455"/>
              <a:gd name="connsiteY1" fmla="*/ 166254 h 290945"/>
              <a:gd name="connsiteX2" fmla="*/ 221673 w 623455"/>
              <a:gd name="connsiteY2" fmla="*/ 249382 h 290945"/>
              <a:gd name="connsiteX3" fmla="*/ 96982 w 623455"/>
              <a:gd name="connsiteY3" fmla="*/ 290945 h 290945"/>
              <a:gd name="connsiteX4" fmla="*/ 0 w 623455"/>
              <a:gd name="connsiteY4" fmla="*/ 180109 h 290945"/>
              <a:gd name="connsiteX5" fmla="*/ 27709 w 623455"/>
              <a:gd name="connsiteY5" fmla="*/ 83127 h 290945"/>
              <a:gd name="connsiteX6" fmla="*/ 96982 w 623455"/>
              <a:gd name="connsiteY6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455" h="290945">
                <a:moveTo>
                  <a:pt x="96982" y="0"/>
                </a:moveTo>
                <a:lnTo>
                  <a:pt x="623455" y="166254"/>
                </a:lnTo>
                <a:lnTo>
                  <a:pt x="221673" y="249382"/>
                </a:lnTo>
                <a:lnTo>
                  <a:pt x="96982" y="290945"/>
                </a:lnTo>
                <a:lnTo>
                  <a:pt x="0" y="180109"/>
                </a:lnTo>
                <a:cubicBezTo>
                  <a:pt x="29169" y="92601"/>
                  <a:pt x="27709" y="126190"/>
                  <a:pt x="27709" y="83127"/>
                </a:cubicBezTo>
                <a:lnTo>
                  <a:pt x="96982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6072198" y="48577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571736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0" y="385762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Το </a:t>
            </a:r>
            <a:r>
              <a:rPr lang="el-GR" b="1" dirty="0" smtClean="0"/>
              <a:t>συνημίτονο</a:t>
            </a:r>
            <a:r>
              <a:rPr lang="el-GR" dirty="0" smtClean="0"/>
              <a:t> μιας οποιαδήποτε οξείας γωνίας μπορεί να πάρει τιμές από   μηδέν   έως   1.</a:t>
            </a:r>
          </a:p>
          <a:p>
            <a:endParaRPr lang="el-GR" dirty="0" smtClean="0"/>
          </a:p>
          <a:p>
            <a:r>
              <a:rPr lang="el-GR" dirty="0" smtClean="0"/>
              <a:t>Παράδειγμα :   είναι </a:t>
            </a:r>
            <a:r>
              <a:rPr lang="el-GR" b="1" dirty="0" smtClean="0"/>
              <a:t>λάθος</a:t>
            </a:r>
            <a:r>
              <a:rPr lang="el-GR" dirty="0" smtClean="0"/>
              <a:t> το </a:t>
            </a:r>
            <a:r>
              <a:rPr lang="el-GR" dirty="0" err="1" smtClean="0"/>
              <a:t>συνω</a:t>
            </a:r>
            <a:r>
              <a:rPr lang="el-GR" dirty="0" smtClean="0"/>
              <a:t>  =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57158" y="471488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συμβολίζετε  με :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857224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" name="28 - Ομάδα"/>
          <p:cNvGrpSpPr/>
          <p:nvPr/>
        </p:nvGrpSpPr>
        <p:grpSpPr>
          <a:xfrm>
            <a:off x="1071538" y="5929330"/>
            <a:ext cx="214314" cy="142876"/>
            <a:chOff x="6286512" y="3000372"/>
            <a:chExt cx="214314" cy="142876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71934" y="585789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78591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715140" y="532478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5" name="22 - Ομάδα"/>
          <p:cNvGrpSpPr/>
          <p:nvPr/>
        </p:nvGrpSpPr>
        <p:grpSpPr>
          <a:xfrm>
            <a:off x="6786578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30 - Ομάδα"/>
          <p:cNvGrpSpPr/>
          <p:nvPr/>
        </p:nvGrpSpPr>
        <p:grpSpPr>
          <a:xfrm>
            <a:off x="4286248" y="5857892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7643834" y="53578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1714512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428860" y="59293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3678499">
            <a:off x="297196" y="4656991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428728" y="4714884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214414" y="5929330"/>
            <a:ext cx="214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642918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Στο  ορθογώνιο τρίγωνο  ΑΒΓ οι τριγωνομετρικοί αριθμοί (</a:t>
            </a:r>
            <a:r>
              <a:rPr lang="el-GR" sz="2000" dirty="0" err="1" smtClean="0"/>
              <a:t>ημ</a:t>
            </a:r>
            <a:r>
              <a:rPr lang="el-GR" sz="2000" dirty="0" smtClean="0"/>
              <a:t>, συν, εφ)  μιας οξείας γωνίας Β  θα είναι:</a:t>
            </a:r>
            <a:endParaRPr lang="en-US" sz="2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2500298" y="20002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714744" y="221455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857620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786182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5" name="62 - Ομάδα"/>
          <p:cNvGrpSpPr/>
          <p:nvPr/>
        </p:nvGrpSpPr>
        <p:grpSpPr>
          <a:xfrm>
            <a:off x="2928926" y="200024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6500826" y="194094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7643834" y="214311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7786710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7786710" y="22266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6" name="70 - Ομάδα"/>
          <p:cNvGrpSpPr/>
          <p:nvPr/>
        </p:nvGrpSpPr>
        <p:grpSpPr>
          <a:xfrm>
            <a:off x="6929454" y="194094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5500694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1857356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142844" y="0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Τριγωνομετρικοί αριθμοί  (</a:t>
            </a:r>
            <a:r>
              <a:rPr lang="el-GR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συν, εφ) οξείας γωνίας</a:t>
            </a:r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785786" y="928670"/>
            <a:ext cx="193964" cy="83128"/>
          </a:xfrm>
          <a:custGeom>
            <a:avLst/>
            <a:gdLst>
              <a:gd name="connsiteX0" fmla="*/ 0 w 193964"/>
              <a:gd name="connsiteY0" fmla="*/ 69273 h 83128"/>
              <a:gd name="connsiteX1" fmla="*/ 96982 w 193964"/>
              <a:gd name="connsiteY1" fmla="*/ 0 h 83128"/>
              <a:gd name="connsiteX2" fmla="*/ 193964 w 193964"/>
              <a:gd name="connsiteY2" fmla="*/ 83128 h 8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64" h="83128">
                <a:moveTo>
                  <a:pt x="0" y="69273"/>
                </a:moveTo>
                <a:lnTo>
                  <a:pt x="96982" y="0"/>
                </a:lnTo>
                <a:lnTo>
                  <a:pt x="193964" y="831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Ελεύθερη σχεδίαση"/>
          <p:cNvSpPr/>
          <p:nvPr/>
        </p:nvSpPr>
        <p:spPr>
          <a:xfrm>
            <a:off x="554182" y="6012873"/>
            <a:ext cx="277091" cy="277091"/>
          </a:xfrm>
          <a:custGeom>
            <a:avLst/>
            <a:gdLst>
              <a:gd name="connsiteX0" fmla="*/ 0 w 277091"/>
              <a:gd name="connsiteY0" fmla="*/ 0 h 277091"/>
              <a:gd name="connsiteX1" fmla="*/ 277091 w 277091"/>
              <a:gd name="connsiteY1" fmla="*/ 0 h 277091"/>
              <a:gd name="connsiteX2" fmla="*/ 263236 w 277091"/>
              <a:gd name="connsiteY2" fmla="*/ 277091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1" h="277091">
                <a:moveTo>
                  <a:pt x="0" y="0"/>
                </a:moveTo>
                <a:lnTo>
                  <a:pt x="277091" y="0"/>
                </a:lnTo>
                <a:lnTo>
                  <a:pt x="263236" y="27709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2285984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3714744" y="350043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3857620" y="307181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60" name="59 - TextBox"/>
          <p:cNvSpPr txBox="1"/>
          <p:nvPr/>
        </p:nvSpPr>
        <p:spPr>
          <a:xfrm>
            <a:off x="3786182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61" name="62 - Ομάδα"/>
          <p:cNvGrpSpPr/>
          <p:nvPr/>
        </p:nvGrpSpPr>
        <p:grpSpPr>
          <a:xfrm>
            <a:off x="2928926" y="3286124"/>
            <a:ext cx="214314" cy="142876"/>
            <a:chOff x="6286512" y="3000372"/>
            <a:chExt cx="214314" cy="142876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65 - TextBox"/>
          <p:cNvSpPr txBox="1"/>
          <p:nvPr/>
        </p:nvSpPr>
        <p:spPr>
          <a:xfrm>
            <a:off x="6143636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7643834" y="3429000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786710" y="30003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77" name="76 - TextBox"/>
          <p:cNvSpPr txBox="1"/>
          <p:nvPr/>
        </p:nvSpPr>
        <p:spPr>
          <a:xfrm>
            <a:off x="7786710" y="35125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78" name="70 - Ομάδα"/>
          <p:cNvGrpSpPr/>
          <p:nvPr/>
        </p:nvGrpSpPr>
        <p:grpSpPr>
          <a:xfrm>
            <a:off x="6715140" y="3214686"/>
            <a:ext cx="214314" cy="142876"/>
            <a:chOff x="6286512" y="3000372"/>
            <a:chExt cx="214314" cy="142876"/>
          </a:xfrm>
        </p:grpSpPr>
        <p:cxnSp>
          <p:nvCxnSpPr>
            <p:cNvPr id="79" name="7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80 - TextBox"/>
          <p:cNvSpPr txBox="1"/>
          <p:nvPr/>
        </p:nvSpPr>
        <p:spPr>
          <a:xfrm>
            <a:off x="5500694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82" name="81 - TextBox"/>
          <p:cNvSpPr txBox="1"/>
          <p:nvPr/>
        </p:nvSpPr>
        <p:spPr>
          <a:xfrm>
            <a:off x="3357554" y="485776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572000" y="5059932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714876" y="46313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85" name="84 - TextBox"/>
          <p:cNvSpPr txBox="1"/>
          <p:nvPr/>
        </p:nvSpPr>
        <p:spPr>
          <a:xfrm>
            <a:off x="4643438" y="52028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grpSp>
        <p:nvGrpSpPr>
          <p:cNvPr id="86" name="62 - Ομάδα"/>
          <p:cNvGrpSpPr/>
          <p:nvPr/>
        </p:nvGrpSpPr>
        <p:grpSpPr>
          <a:xfrm>
            <a:off x="3786182" y="4845618"/>
            <a:ext cx="214314" cy="142876"/>
            <a:chOff x="6286512" y="3000372"/>
            <a:chExt cx="214314" cy="142876"/>
          </a:xfrm>
        </p:grpSpPr>
        <p:cxnSp>
          <p:nvCxnSpPr>
            <p:cNvPr id="87" name="8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88 - TextBox"/>
          <p:cNvSpPr txBox="1"/>
          <p:nvPr/>
        </p:nvSpPr>
        <p:spPr>
          <a:xfrm>
            <a:off x="7000892" y="478632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 εφ Β  =</a:t>
            </a:r>
            <a:endParaRPr lang="en-US" sz="24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8501090" y="498849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8643966" y="45598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2" name="91 - TextBox"/>
          <p:cNvSpPr txBox="1"/>
          <p:nvPr/>
        </p:nvSpPr>
        <p:spPr>
          <a:xfrm>
            <a:off x="8643966" y="50720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grpSp>
        <p:nvGrpSpPr>
          <p:cNvPr id="93" name="70 - Ομάδα"/>
          <p:cNvGrpSpPr/>
          <p:nvPr/>
        </p:nvGrpSpPr>
        <p:grpSpPr>
          <a:xfrm>
            <a:off x="7572396" y="4774180"/>
            <a:ext cx="214314" cy="142876"/>
            <a:chOff x="6286512" y="3000372"/>
            <a:chExt cx="214314" cy="142876"/>
          </a:xfrm>
        </p:grpSpPr>
        <p:cxnSp>
          <p:nvCxnSpPr>
            <p:cNvPr id="94" name="9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95 - TextBox"/>
          <p:cNvSpPr txBox="1"/>
          <p:nvPr/>
        </p:nvSpPr>
        <p:spPr>
          <a:xfrm>
            <a:off x="6357950" y="49170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53" grpId="0" animBg="1"/>
      <p:bldP spid="54" grpId="0"/>
      <p:bldP spid="57" grpId="0"/>
      <p:bldP spid="60" grpId="0"/>
      <p:bldP spid="66" grpId="0"/>
      <p:bldP spid="76" grpId="0"/>
      <p:bldP spid="77" grpId="0"/>
      <p:bldP spid="81" grpId="0"/>
      <p:bldP spid="82" grpId="0"/>
      <p:bldP spid="84" grpId="0"/>
      <p:bldP spid="85" grpId="0"/>
      <p:bldP spid="89" grpId="0"/>
      <p:bldP spid="91" grpId="0"/>
      <p:bldP spid="92" grpId="0"/>
      <p:bldP spid="9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642918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οποιαδήποτε γωνία  ω ισχύει    η παρακάτω σχέση που συνδέει το </a:t>
            </a:r>
            <a:r>
              <a:rPr lang="el-GR" sz="2000" dirty="0" err="1" smtClean="0"/>
              <a:t>ημω</a:t>
            </a:r>
            <a:r>
              <a:rPr lang="el-GR" sz="2000" dirty="0" smtClean="0"/>
              <a:t>,   </a:t>
            </a:r>
            <a:r>
              <a:rPr lang="el-GR" sz="2000" dirty="0" err="1" smtClean="0"/>
              <a:t>συνω</a:t>
            </a:r>
            <a:r>
              <a:rPr lang="el-GR" sz="2000" dirty="0" smtClean="0"/>
              <a:t>,    </a:t>
            </a:r>
            <a:r>
              <a:rPr lang="el-GR" sz="2000" dirty="0" err="1" smtClean="0"/>
              <a:t>εφω</a:t>
            </a:r>
            <a:r>
              <a:rPr lang="el-GR" sz="2000" dirty="0" smtClean="0"/>
              <a:t>   :</a:t>
            </a:r>
            <a:endParaRPr lang="en-US" sz="2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000100" y="300037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εφω</a:t>
            </a:r>
            <a:r>
              <a:rPr lang="el-GR" sz="4000" b="1" dirty="0" smtClean="0"/>
              <a:t> =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000364" y="3429000"/>
            <a:ext cx="200026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142844" y="0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Τριγωνομετρικοί αριθμοί  (</a:t>
            </a:r>
            <a:r>
              <a:rPr lang="el-GR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ημ</a:t>
            </a:r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συν, εφ) γωνίας</a:t>
            </a:r>
          </a:p>
        </p:txBody>
      </p:sp>
      <p:sp>
        <p:nvSpPr>
          <p:cNvPr id="93" name="92 - TextBox"/>
          <p:cNvSpPr txBox="1"/>
          <p:nvPr/>
        </p:nvSpPr>
        <p:spPr>
          <a:xfrm>
            <a:off x="3071802" y="271462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ημω</a:t>
            </a:r>
            <a:endParaRPr lang="en-US" sz="4000" b="1" dirty="0"/>
          </a:p>
        </p:txBody>
      </p:sp>
      <p:sp>
        <p:nvSpPr>
          <p:cNvPr id="97" name="96 - TextBox"/>
          <p:cNvSpPr txBox="1"/>
          <p:nvPr/>
        </p:nvSpPr>
        <p:spPr>
          <a:xfrm>
            <a:off x="3071802" y="342900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συνω</a:t>
            </a:r>
            <a:endParaRPr lang="en-US" sz="4000" b="1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 flipV="1">
            <a:off x="6359048" y="1643074"/>
            <a:ext cx="167503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- Ευθεία γραμμή σύνδεσης"/>
          <p:cNvCxnSpPr/>
          <p:nvPr/>
        </p:nvCxnSpPr>
        <p:spPr>
          <a:xfrm>
            <a:off x="6359048" y="2357454"/>
            <a:ext cx="2175104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6001858" y="2143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1" name="100 - TextBox"/>
          <p:cNvSpPr txBox="1"/>
          <p:nvPr/>
        </p:nvSpPr>
        <p:spPr>
          <a:xfrm>
            <a:off x="8105524" y="135732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2" name="101 - TextBox"/>
          <p:cNvSpPr txBox="1"/>
          <p:nvPr/>
        </p:nvSpPr>
        <p:spPr>
          <a:xfrm>
            <a:off x="8748466" y="303877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03" name="102 - TextBox"/>
          <p:cNvSpPr txBox="1"/>
          <p:nvPr/>
        </p:nvSpPr>
        <p:spPr>
          <a:xfrm>
            <a:off x="6859114" y="207170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04" name="103 - Ελεύθερη σχεδίαση"/>
          <p:cNvSpPr/>
          <p:nvPr/>
        </p:nvSpPr>
        <p:spPr>
          <a:xfrm>
            <a:off x="6361669" y="2183409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104 - Ισοσκελές τρίγωνο"/>
          <p:cNvSpPr/>
          <p:nvPr/>
        </p:nvSpPr>
        <p:spPr>
          <a:xfrm>
            <a:off x="7286644" y="4500570"/>
            <a:ext cx="1214446" cy="2143140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105 - TextBox"/>
          <p:cNvSpPr txBox="1"/>
          <p:nvPr/>
        </p:nvSpPr>
        <p:spPr>
          <a:xfrm>
            <a:off x="7224730" y="42243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7" name="106 - TextBox"/>
          <p:cNvSpPr txBox="1"/>
          <p:nvPr/>
        </p:nvSpPr>
        <p:spPr>
          <a:xfrm>
            <a:off x="7000892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108" name="107 - TextBox"/>
          <p:cNvSpPr txBox="1"/>
          <p:nvPr/>
        </p:nvSpPr>
        <p:spPr>
          <a:xfrm>
            <a:off x="8501090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09" name="108 - Ελεύθερη σχεδίαση"/>
          <p:cNvSpPr/>
          <p:nvPr/>
        </p:nvSpPr>
        <p:spPr>
          <a:xfrm>
            <a:off x="7292261" y="6386945"/>
            <a:ext cx="249382" cy="249382"/>
          </a:xfrm>
          <a:custGeom>
            <a:avLst/>
            <a:gdLst>
              <a:gd name="connsiteX0" fmla="*/ 0 w 249382"/>
              <a:gd name="connsiteY0" fmla="*/ 0 h 249382"/>
              <a:gd name="connsiteX1" fmla="*/ 249382 w 249382"/>
              <a:gd name="connsiteY1" fmla="*/ 0 h 249382"/>
              <a:gd name="connsiteX2" fmla="*/ 249382 w 249382"/>
              <a:gd name="connsiteY2" fmla="*/ 249382 h 249382"/>
              <a:gd name="connsiteX3" fmla="*/ 249382 w 249382"/>
              <a:gd name="connsiteY3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2" h="249382">
                <a:moveTo>
                  <a:pt x="0" y="0"/>
                </a:moveTo>
                <a:lnTo>
                  <a:pt x="249382" y="0"/>
                </a:lnTo>
                <a:lnTo>
                  <a:pt x="249382" y="249382"/>
                </a:lnTo>
                <a:lnTo>
                  <a:pt x="249382" y="2493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109 - Ελεύθερη σχεδίαση"/>
          <p:cNvSpPr/>
          <p:nvPr/>
        </p:nvSpPr>
        <p:spPr>
          <a:xfrm>
            <a:off x="7292261" y="4516582"/>
            <a:ext cx="193964" cy="457200"/>
          </a:xfrm>
          <a:custGeom>
            <a:avLst/>
            <a:gdLst>
              <a:gd name="connsiteX0" fmla="*/ 0 w 193964"/>
              <a:gd name="connsiteY0" fmla="*/ 0 h 457200"/>
              <a:gd name="connsiteX1" fmla="*/ 0 w 193964"/>
              <a:gd name="connsiteY1" fmla="*/ 401782 h 457200"/>
              <a:gd name="connsiteX2" fmla="*/ 96982 w 193964"/>
              <a:gd name="connsiteY2" fmla="*/ 457200 h 457200"/>
              <a:gd name="connsiteX3" fmla="*/ 193964 w 193964"/>
              <a:gd name="connsiteY3" fmla="*/ 387927 h 457200"/>
              <a:gd name="connsiteX4" fmla="*/ 193964 w 193964"/>
              <a:gd name="connsiteY4" fmla="*/ 318654 h 457200"/>
              <a:gd name="connsiteX5" fmla="*/ 0 w 193964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64" h="457200">
                <a:moveTo>
                  <a:pt x="0" y="0"/>
                </a:moveTo>
                <a:lnTo>
                  <a:pt x="0" y="401782"/>
                </a:lnTo>
                <a:lnTo>
                  <a:pt x="96982" y="457200"/>
                </a:lnTo>
                <a:lnTo>
                  <a:pt x="193964" y="387927"/>
                </a:lnTo>
                <a:lnTo>
                  <a:pt x="193964" y="318654"/>
                </a:lnTo>
                <a:lnTo>
                  <a:pt x="0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110 - TextBox"/>
          <p:cNvSpPr txBox="1"/>
          <p:nvPr/>
        </p:nvSpPr>
        <p:spPr>
          <a:xfrm>
            <a:off x="7143768" y="48577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12" name="111 - Ελεύθερη σχεδίαση"/>
          <p:cNvSpPr/>
          <p:nvPr/>
        </p:nvSpPr>
        <p:spPr>
          <a:xfrm>
            <a:off x="285720" y="5500702"/>
            <a:ext cx="3241964" cy="1058994"/>
          </a:xfrm>
          <a:custGeom>
            <a:avLst/>
            <a:gdLst>
              <a:gd name="connsiteX0" fmla="*/ 0 w 3241964"/>
              <a:gd name="connsiteY0" fmla="*/ 872837 h 872837"/>
              <a:gd name="connsiteX1" fmla="*/ 1468582 w 3241964"/>
              <a:gd name="connsiteY1" fmla="*/ 0 h 872837"/>
              <a:gd name="connsiteX2" fmla="*/ 3241964 w 3241964"/>
              <a:gd name="connsiteY2" fmla="*/ 471055 h 872837"/>
              <a:gd name="connsiteX3" fmla="*/ 0 w 3241964"/>
              <a:gd name="connsiteY3" fmla="*/ 872837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4" h="872837">
                <a:moveTo>
                  <a:pt x="0" y="872837"/>
                </a:moveTo>
                <a:lnTo>
                  <a:pt x="1468582" y="0"/>
                </a:lnTo>
                <a:lnTo>
                  <a:pt x="3241964" y="471055"/>
                </a:lnTo>
                <a:lnTo>
                  <a:pt x="0" y="87283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112 - TextBox"/>
          <p:cNvSpPr txBox="1"/>
          <p:nvPr/>
        </p:nvSpPr>
        <p:spPr>
          <a:xfrm>
            <a:off x="-32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114" name="113 - TextBox"/>
          <p:cNvSpPr txBox="1"/>
          <p:nvPr/>
        </p:nvSpPr>
        <p:spPr>
          <a:xfrm>
            <a:off x="157160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15" name="114 - TextBox"/>
          <p:cNvSpPr txBox="1"/>
          <p:nvPr/>
        </p:nvSpPr>
        <p:spPr>
          <a:xfrm>
            <a:off x="3571868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16" name="115 - Ελεύθερη σχεδίαση"/>
          <p:cNvSpPr/>
          <p:nvPr/>
        </p:nvSpPr>
        <p:spPr>
          <a:xfrm>
            <a:off x="2889104" y="5888182"/>
            <a:ext cx="623455" cy="290945"/>
          </a:xfrm>
          <a:custGeom>
            <a:avLst/>
            <a:gdLst>
              <a:gd name="connsiteX0" fmla="*/ 96982 w 623455"/>
              <a:gd name="connsiteY0" fmla="*/ 0 h 290945"/>
              <a:gd name="connsiteX1" fmla="*/ 623455 w 623455"/>
              <a:gd name="connsiteY1" fmla="*/ 166254 h 290945"/>
              <a:gd name="connsiteX2" fmla="*/ 221673 w 623455"/>
              <a:gd name="connsiteY2" fmla="*/ 249382 h 290945"/>
              <a:gd name="connsiteX3" fmla="*/ 96982 w 623455"/>
              <a:gd name="connsiteY3" fmla="*/ 290945 h 290945"/>
              <a:gd name="connsiteX4" fmla="*/ 0 w 623455"/>
              <a:gd name="connsiteY4" fmla="*/ 180109 h 290945"/>
              <a:gd name="connsiteX5" fmla="*/ 27709 w 623455"/>
              <a:gd name="connsiteY5" fmla="*/ 83127 h 290945"/>
              <a:gd name="connsiteX6" fmla="*/ 96982 w 623455"/>
              <a:gd name="connsiteY6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455" h="290945">
                <a:moveTo>
                  <a:pt x="96982" y="0"/>
                </a:moveTo>
                <a:lnTo>
                  <a:pt x="623455" y="166254"/>
                </a:lnTo>
                <a:lnTo>
                  <a:pt x="221673" y="249382"/>
                </a:lnTo>
                <a:lnTo>
                  <a:pt x="96982" y="290945"/>
                </a:lnTo>
                <a:lnTo>
                  <a:pt x="0" y="180109"/>
                </a:lnTo>
                <a:cubicBezTo>
                  <a:pt x="29169" y="92601"/>
                  <a:pt x="27709" y="126190"/>
                  <a:pt x="27709" y="83127"/>
                </a:cubicBezTo>
                <a:lnTo>
                  <a:pt x="96982" y="0"/>
                </a:lnTo>
                <a:close/>
              </a:path>
            </a:pathLst>
          </a:custGeom>
          <a:solidFill>
            <a:srgbClr val="8F0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116 - TextBox"/>
          <p:cNvSpPr txBox="1"/>
          <p:nvPr/>
        </p:nvSpPr>
        <p:spPr>
          <a:xfrm>
            <a:off x="2357422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3" grpId="0"/>
      <p:bldP spid="9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14282" y="535782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γωνία           είναι </a:t>
            </a:r>
            <a:r>
              <a:rPr lang="el-GR" sz="2400" u="sng" dirty="0" smtClean="0"/>
              <a:t>συμπληρωματική   γωνία </a:t>
            </a:r>
            <a:r>
              <a:rPr lang="el-GR" sz="2400" dirty="0" smtClean="0"/>
              <a:t>της γωνίας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γιατί   αν προσθέσω και τις δυο γωνίες μαζί θα κάνουν  </a:t>
            </a:r>
            <a:r>
              <a:rPr lang="el-GR" sz="2400" b="1" u="sng" dirty="0" smtClean="0">
                <a:solidFill>
                  <a:srgbClr val="FF0000"/>
                </a:solidFill>
              </a:rPr>
              <a:t>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778671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7858148" y="5324789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357290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85722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- TextBox"/>
          <p:cNvSpPr txBox="1"/>
          <p:nvPr/>
        </p:nvSpPr>
        <p:spPr>
          <a:xfrm>
            <a:off x="5715008" y="278605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=90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785918" y="346740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428728" y="2681583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  <p:bldP spid="33" grpId="0"/>
      <p:bldP spid="3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21429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Ημίτονο   - συνημίτονο</a:t>
            </a:r>
            <a:endParaRPr lang="en-US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14282" y="135729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δυο οποιαδήποτε γωνίες είναι μεταξύ  συμπληρωματικές τότε το ημίτονο της μιας γωνίας είναι ίσο με το συνημίτονο της άλλης γωνίας.</a:t>
            </a: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2786058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ΠΑΡΑΔΕΙΓΜΑ:</a:t>
            </a:r>
          </a:p>
          <a:p>
            <a:endParaRPr lang="el-GR" b="1" dirty="0" smtClean="0"/>
          </a:p>
          <a:p>
            <a:r>
              <a:rPr lang="el-GR" dirty="0" smtClean="0"/>
              <a:t>Έστω </a:t>
            </a:r>
            <a:r>
              <a:rPr lang="el-GR" b="1" dirty="0" smtClean="0"/>
              <a:t>η γωνία ω και η  γωνία θ </a:t>
            </a:r>
            <a:r>
              <a:rPr lang="el-GR" dirty="0" smtClean="0"/>
              <a:t>είναι μεταξύ τους </a:t>
            </a:r>
            <a:r>
              <a:rPr lang="el-GR" b="1" dirty="0" smtClean="0"/>
              <a:t>συμπληρωματικές</a:t>
            </a:r>
            <a:r>
              <a:rPr lang="el-GR" dirty="0" smtClean="0"/>
              <a:t> δηλαδή ισχύει   ω  +  θ  =90</a:t>
            </a:r>
            <a:r>
              <a:rPr lang="el-GR" baseline="30000" dirty="0" smtClean="0"/>
              <a:t>ο</a:t>
            </a:r>
            <a:r>
              <a:rPr lang="el-GR" dirty="0" smtClean="0"/>
              <a:t>  </a:t>
            </a:r>
          </a:p>
          <a:p>
            <a:r>
              <a:rPr lang="el-GR" dirty="0" smtClean="0"/>
              <a:t>Έστω ότι η γωνία ω έχει   </a:t>
            </a:r>
            <a:r>
              <a:rPr lang="el-GR" dirty="0" err="1" smtClean="0"/>
              <a:t>ημω</a:t>
            </a:r>
            <a:r>
              <a:rPr lang="el-GR" dirty="0" smtClean="0"/>
              <a:t>    και η γωνία  θ  έχει  </a:t>
            </a:r>
            <a:r>
              <a:rPr lang="el-GR" dirty="0" err="1" smtClean="0"/>
              <a:t>συνθ</a:t>
            </a:r>
            <a:r>
              <a:rPr lang="el-GR" dirty="0" smtClean="0"/>
              <a:t>  , τότε ισχύει:</a:t>
            </a:r>
          </a:p>
          <a:p>
            <a:endParaRPr lang="el-GR" dirty="0" smtClean="0"/>
          </a:p>
          <a:p>
            <a:pPr algn="ctr"/>
            <a:r>
              <a:rPr lang="el-GR" b="1" dirty="0" smtClean="0"/>
              <a:t> </a:t>
            </a:r>
            <a:r>
              <a:rPr lang="el-GR" b="1" dirty="0" err="1" smtClean="0"/>
              <a:t>ημω</a:t>
            </a:r>
            <a:r>
              <a:rPr lang="el-GR" b="1" dirty="0" smtClean="0"/>
              <a:t>   = συν θ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85720" y="3467401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71470" y="639635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42844" y="2967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786050" y="63644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85720" y="6396359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14281" y="5221423"/>
            <a:ext cx="500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857225" y="6215082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64291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το ημίτονο και το συνημίτονο της γωνίας  ω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857356" y="607867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1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143240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1571604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2786050" y="3000372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2928926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292892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77" name="76 - Ομάδα"/>
          <p:cNvGrpSpPr/>
          <p:nvPr/>
        </p:nvGrpSpPr>
        <p:grpSpPr>
          <a:xfrm>
            <a:off x="2000232" y="2786058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TextBox"/>
          <p:cNvSpPr txBox="1"/>
          <p:nvPr/>
        </p:nvSpPr>
        <p:spPr>
          <a:xfrm>
            <a:off x="4857752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6000760" y="2916792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6143636" y="24881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6000760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11,2</a:t>
            </a:r>
            <a:endParaRPr lang="en-US" dirty="0"/>
          </a:p>
        </p:txBody>
      </p:sp>
      <p:grpSp>
        <p:nvGrpSpPr>
          <p:cNvPr id="84" name="83 - Ομάδα"/>
          <p:cNvGrpSpPr/>
          <p:nvPr/>
        </p:nvGrpSpPr>
        <p:grpSpPr>
          <a:xfrm>
            <a:off x="5286380" y="2714620"/>
            <a:ext cx="214314" cy="142876"/>
            <a:chOff x="6286512" y="3000372"/>
            <a:chExt cx="214314" cy="142876"/>
          </a:xfrm>
        </p:grpSpPr>
        <p:cxnSp>
          <p:nvCxnSpPr>
            <p:cNvPr id="85" name="8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87 - TextBox"/>
          <p:cNvSpPr txBox="1"/>
          <p:nvPr/>
        </p:nvSpPr>
        <p:spPr>
          <a:xfrm>
            <a:off x="4000496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364797" y="6136678"/>
            <a:ext cx="484909" cy="484909"/>
          </a:xfrm>
          <a:custGeom>
            <a:avLst/>
            <a:gdLst>
              <a:gd name="connsiteX0" fmla="*/ 484909 w 484909"/>
              <a:gd name="connsiteY0" fmla="*/ 443345 h 484909"/>
              <a:gd name="connsiteX1" fmla="*/ 110836 w 484909"/>
              <a:gd name="connsiteY1" fmla="*/ 0 h 484909"/>
              <a:gd name="connsiteX2" fmla="*/ 13854 w 484909"/>
              <a:gd name="connsiteY2" fmla="*/ 124691 h 484909"/>
              <a:gd name="connsiteX3" fmla="*/ 0 w 484909"/>
              <a:gd name="connsiteY3" fmla="*/ 401782 h 484909"/>
              <a:gd name="connsiteX4" fmla="*/ 13854 w 484909"/>
              <a:gd name="connsiteY4" fmla="*/ 484909 h 484909"/>
              <a:gd name="connsiteX5" fmla="*/ 484909 w 484909"/>
              <a:gd name="connsiteY5" fmla="*/ 443345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09" h="484909">
                <a:moveTo>
                  <a:pt x="484909" y="443345"/>
                </a:moveTo>
                <a:lnTo>
                  <a:pt x="110836" y="0"/>
                </a:lnTo>
                <a:lnTo>
                  <a:pt x="13854" y="124691"/>
                </a:lnTo>
                <a:lnTo>
                  <a:pt x="0" y="401782"/>
                </a:lnTo>
                <a:lnTo>
                  <a:pt x="13854" y="484909"/>
                </a:lnTo>
                <a:lnTo>
                  <a:pt x="484909" y="443345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7429520" y="2681583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Β  = 0,45</a:t>
            </a:r>
            <a:endParaRPr lang="en-US" sz="2400" dirty="0"/>
          </a:p>
        </p:txBody>
      </p:sp>
      <p:grpSp>
        <p:nvGrpSpPr>
          <p:cNvPr id="48" name="47 - Ομάδα"/>
          <p:cNvGrpSpPr/>
          <p:nvPr/>
        </p:nvGrpSpPr>
        <p:grpSpPr>
          <a:xfrm>
            <a:off x="7929586" y="2643182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- Ορθογώνιο"/>
          <p:cNvSpPr/>
          <p:nvPr/>
        </p:nvSpPr>
        <p:spPr>
          <a:xfrm>
            <a:off x="1285852" y="4435605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11,2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1285852" y="2000240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Πρώτα βρίσκω το ημίτονο (</a:t>
            </a:r>
            <a:r>
              <a:rPr lang="el-GR" dirty="0" err="1" smtClean="0"/>
              <a:t>ημ</a:t>
            </a:r>
            <a:r>
              <a:rPr lang="el-GR" dirty="0" smtClean="0"/>
              <a:t>)  της γωνίας ω: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6929454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143240" y="490491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4572000" y="511922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4714876" y="46906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4714876" y="51192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40" name="39 - Ομάδα"/>
          <p:cNvGrpSpPr/>
          <p:nvPr/>
        </p:nvGrpSpPr>
        <p:grpSpPr>
          <a:xfrm>
            <a:off x="3786182" y="4904914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- TextBox"/>
          <p:cNvSpPr txBox="1"/>
          <p:nvPr/>
        </p:nvSpPr>
        <p:spPr>
          <a:xfrm>
            <a:off x="6429388" y="48334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</a:t>
            </a:r>
            <a:endParaRPr lang="en-US" sz="24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786710" y="503564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929586" y="46070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7786710" y="51313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11,2</a:t>
            </a:r>
            <a:endParaRPr lang="en-US" dirty="0"/>
          </a:p>
        </p:txBody>
      </p:sp>
      <p:grpSp>
        <p:nvGrpSpPr>
          <p:cNvPr id="53" name="52 - Ομάδα"/>
          <p:cNvGrpSpPr/>
          <p:nvPr/>
        </p:nvGrpSpPr>
        <p:grpSpPr>
          <a:xfrm>
            <a:off x="7072330" y="4833476"/>
            <a:ext cx="214314" cy="142876"/>
            <a:chOff x="6286512" y="3000372"/>
            <a:chExt cx="214314" cy="142876"/>
          </a:xfrm>
        </p:grpSpPr>
        <p:cxnSp>
          <p:nvCxnSpPr>
            <p:cNvPr id="54" name="5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55 - TextBox"/>
          <p:cNvSpPr txBox="1"/>
          <p:nvPr/>
        </p:nvSpPr>
        <p:spPr>
          <a:xfrm>
            <a:off x="5786446" y="49049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5072066" y="6039169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Β  = 0,89</a:t>
            </a:r>
            <a:endParaRPr lang="en-US" sz="2400" dirty="0"/>
          </a:p>
        </p:txBody>
      </p:sp>
      <p:grpSp>
        <p:nvGrpSpPr>
          <p:cNvPr id="58" name="57 - Ομάδα"/>
          <p:cNvGrpSpPr/>
          <p:nvPr/>
        </p:nvGrpSpPr>
        <p:grpSpPr>
          <a:xfrm>
            <a:off x="5572132" y="6000768"/>
            <a:ext cx="214314" cy="142876"/>
            <a:chOff x="6286512" y="3000372"/>
            <a:chExt cx="214314" cy="142876"/>
          </a:xfrm>
        </p:grpSpPr>
        <p:cxnSp>
          <p:nvCxnSpPr>
            <p:cNvPr id="59" name="5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60 - TextBox"/>
          <p:cNvSpPr txBox="1"/>
          <p:nvPr/>
        </p:nvSpPr>
        <p:spPr>
          <a:xfrm>
            <a:off x="3071802" y="411909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Μετά βρίσκω το συνημίτονο (συν)  της γωνίας ω:</a:t>
            </a:r>
            <a:endParaRPr lang="en-US" dirty="0"/>
          </a:p>
        </p:txBody>
      </p:sp>
      <p:sp>
        <p:nvSpPr>
          <p:cNvPr id="62" name="61 - TextBox"/>
          <p:cNvSpPr txBox="1"/>
          <p:nvPr/>
        </p:nvSpPr>
        <p:spPr>
          <a:xfrm>
            <a:off x="4429124" y="61436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46" grpId="0"/>
      <p:bldP spid="35" grpId="0"/>
      <p:bldP spid="36" grpId="0"/>
      <p:bldP spid="38" grpId="0"/>
      <p:bldP spid="39" grpId="0"/>
      <p:bldP spid="43" grpId="0"/>
      <p:bldP spid="45" grpId="0"/>
      <p:bldP spid="52" grpId="0"/>
      <p:bldP spid="56" grpId="0"/>
      <p:bldP spid="57" grpId="0"/>
      <p:bldP spid="6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85720" y="3467401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71470" y="639635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42844" y="2967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786050" y="63644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85720" y="6396359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14281" y="5221423"/>
            <a:ext cx="500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857225" y="6215082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64291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το ημίτονο και το συνημίτονο της γωνίας  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2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143240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1571604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2786050" y="3000372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2928926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2928926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2" name="76 - Ομάδα"/>
          <p:cNvGrpSpPr/>
          <p:nvPr/>
        </p:nvGrpSpPr>
        <p:grpSpPr>
          <a:xfrm>
            <a:off x="2000232" y="2786058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TextBox"/>
          <p:cNvSpPr txBox="1"/>
          <p:nvPr/>
        </p:nvSpPr>
        <p:spPr>
          <a:xfrm>
            <a:off x="4857752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6000760" y="2916792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6143636" y="24881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6000760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11,2</a:t>
            </a:r>
            <a:endParaRPr lang="en-US" dirty="0"/>
          </a:p>
        </p:txBody>
      </p:sp>
      <p:grpSp>
        <p:nvGrpSpPr>
          <p:cNvPr id="3" name="83 - Ομάδα"/>
          <p:cNvGrpSpPr/>
          <p:nvPr/>
        </p:nvGrpSpPr>
        <p:grpSpPr>
          <a:xfrm>
            <a:off x="5286380" y="2714620"/>
            <a:ext cx="214314" cy="142876"/>
            <a:chOff x="6286512" y="3000372"/>
            <a:chExt cx="214314" cy="142876"/>
          </a:xfrm>
        </p:grpSpPr>
        <p:cxnSp>
          <p:nvCxnSpPr>
            <p:cNvPr id="85" name="8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87 - TextBox"/>
          <p:cNvSpPr txBox="1"/>
          <p:nvPr/>
        </p:nvSpPr>
        <p:spPr>
          <a:xfrm>
            <a:off x="4000496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6" name="45 - TextBox"/>
          <p:cNvSpPr txBox="1"/>
          <p:nvPr/>
        </p:nvSpPr>
        <p:spPr>
          <a:xfrm>
            <a:off x="7429520" y="2681583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Γ  = 0,89</a:t>
            </a:r>
            <a:endParaRPr lang="en-US" sz="2400" dirty="0"/>
          </a:p>
        </p:txBody>
      </p:sp>
      <p:grpSp>
        <p:nvGrpSpPr>
          <p:cNvPr id="4" name="47 - Ομάδα"/>
          <p:cNvGrpSpPr/>
          <p:nvPr/>
        </p:nvGrpSpPr>
        <p:grpSpPr>
          <a:xfrm>
            <a:off x="7929586" y="2643182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- Ορθογώνιο"/>
          <p:cNvSpPr/>
          <p:nvPr/>
        </p:nvSpPr>
        <p:spPr>
          <a:xfrm>
            <a:off x="1285852" y="4435605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11,2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1285852" y="2000240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Πρώτα βρίσκω το ημίτονο (</a:t>
            </a:r>
            <a:r>
              <a:rPr lang="el-GR" dirty="0" err="1" smtClean="0"/>
              <a:t>ημ</a:t>
            </a:r>
            <a:r>
              <a:rPr lang="el-GR" dirty="0" smtClean="0"/>
              <a:t>)  της γωνίας Γ    :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6929454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3143240" y="490491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Γ 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4572000" y="511922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4714876" y="46906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4714876" y="51192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grpSp>
        <p:nvGrpSpPr>
          <p:cNvPr id="5" name="39 - Ομάδα"/>
          <p:cNvGrpSpPr/>
          <p:nvPr/>
        </p:nvGrpSpPr>
        <p:grpSpPr>
          <a:xfrm>
            <a:off x="3714744" y="4857760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- TextBox"/>
          <p:cNvSpPr txBox="1"/>
          <p:nvPr/>
        </p:nvSpPr>
        <p:spPr>
          <a:xfrm>
            <a:off x="6429388" y="48334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Γ  =</a:t>
            </a:r>
            <a:endParaRPr lang="en-US" sz="24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786710" y="503564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929586" y="46070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7786710" y="51313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11,2</a:t>
            </a:r>
            <a:endParaRPr lang="en-US" dirty="0"/>
          </a:p>
        </p:txBody>
      </p:sp>
      <p:grpSp>
        <p:nvGrpSpPr>
          <p:cNvPr id="6" name="52 - Ομάδα"/>
          <p:cNvGrpSpPr/>
          <p:nvPr/>
        </p:nvGrpSpPr>
        <p:grpSpPr>
          <a:xfrm>
            <a:off x="7000892" y="4857760"/>
            <a:ext cx="214314" cy="142876"/>
            <a:chOff x="6286512" y="3000372"/>
            <a:chExt cx="214314" cy="142876"/>
          </a:xfrm>
        </p:grpSpPr>
        <p:cxnSp>
          <p:nvCxnSpPr>
            <p:cNvPr id="54" name="5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55 - TextBox"/>
          <p:cNvSpPr txBox="1"/>
          <p:nvPr/>
        </p:nvSpPr>
        <p:spPr>
          <a:xfrm>
            <a:off x="5786446" y="49049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5072066" y="6039169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συνΓ</a:t>
            </a:r>
            <a:r>
              <a:rPr lang="el-GR" sz="2400" dirty="0" smtClean="0"/>
              <a:t>= 0,45</a:t>
            </a:r>
            <a:endParaRPr lang="en-US" sz="2400" dirty="0"/>
          </a:p>
        </p:txBody>
      </p:sp>
      <p:grpSp>
        <p:nvGrpSpPr>
          <p:cNvPr id="7" name="57 - Ομάδα"/>
          <p:cNvGrpSpPr/>
          <p:nvPr/>
        </p:nvGrpSpPr>
        <p:grpSpPr>
          <a:xfrm>
            <a:off x="5572132" y="6000768"/>
            <a:ext cx="214314" cy="142876"/>
            <a:chOff x="6286512" y="3000372"/>
            <a:chExt cx="214314" cy="142876"/>
          </a:xfrm>
        </p:grpSpPr>
        <p:cxnSp>
          <p:nvCxnSpPr>
            <p:cNvPr id="59" name="5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60 - TextBox"/>
          <p:cNvSpPr txBox="1"/>
          <p:nvPr/>
        </p:nvSpPr>
        <p:spPr>
          <a:xfrm>
            <a:off x="3071802" y="411909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Μετά βρίσκω το συνημίτονο (συν)  της γωνίας Γ   :</a:t>
            </a:r>
            <a:endParaRPr lang="en-US" dirty="0"/>
          </a:p>
        </p:txBody>
      </p:sp>
      <p:sp>
        <p:nvSpPr>
          <p:cNvPr id="62" name="61 - TextBox"/>
          <p:cNvSpPr txBox="1"/>
          <p:nvPr/>
        </p:nvSpPr>
        <p:spPr>
          <a:xfrm>
            <a:off x="4429124" y="61436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290945" y="3491345"/>
            <a:ext cx="277091" cy="460465"/>
          </a:xfrm>
          <a:custGeom>
            <a:avLst/>
            <a:gdLst>
              <a:gd name="connsiteX0" fmla="*/ 0 w 277091"/>
              <a:gd name="connsiteY0" fmla="*/ 0 h 460465"/>
              <a:gd name="connsiteX1" fmla="*/ 0 w 277091"/>
              <a:gd name="connsiteY1" fmla="*/ 374073 h 460465"/>
              <a:gd name="connsiteX2" fmla="*/ 96982 w 277091"/>
              <a:gd name="connsiteY2" fmla="*/ 457200 h 460465"/>
              <a:gd name="connsiteX3" fmla="*/ 180110 w 277091"/>
              <a:gd name="connsiteY3" fmla="*/ 429491 h 460465"/>
              <a:gd name="connsiteX4" fmla="*/ 249382 w 277091"/>
              <a:gd name="connsiteY4" fmla="*/ 360219 h 460465"/>
              <a:gd name="connsiteX5" fmla="*/ 277091 w 277091"/>
              <a:gd name="connsiteY5" fmla="*/ 277091 h 460465"/>
              <a:gd name="connsiteX6" fmla="*/ 0 w 277091"/>
              <a:gd name="connsiteY6" fmla="*/ 0 h 46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91" h="460465">
                <a:moveTo>
                  <a:pt x="0" y="0"/>
                </a:moveTo>
                <a:lnTo>
                  <a:pt x="0" y="374073"/>
                </a:lnTo>
                <a:cubicBezTo>
                  <a:pt x="86393" y="460465"/>
                  <a:pt x="43941" y="457200"/>
                  <a:pt x="96982" y="457200"/>
                </a:cubicBezTo>
                <a:cubicBezTo>
                  <a:pt x="160662" y="425360"/>
                  <a:pt x="131747" y="429491"/>
                  <a:pt x="180110" y="429491"/>
                </a:cubicBezTo>
                <a:lnTo>
                  <a:pt x="249382" y="360219"/>
                </a:lnTo>
                <a:lnTo>
                  <a:pt x="277091" y="27709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3380509" y="1025236"/>
            <a:ext cx="249382" cy="124691"/>
          </a:xfrm>
          <a:custGeom>
            <a:avLst/>
            <a:gdLst>
              <a:gd name="connsiteX0" fmla="*/ 0 w 249382"/>
              <a:gd name="connsiteY0" fmla="*/ 110837 h 124691"/>
              <a:gd name="connsiteX1" fmla="*/ 110836 w 249382"/>
              <a:gd name="connsiteY1" fmla="*/ 0 h 124691"/>
              <a:gd name="connsiteX2" fmla="*/ 249382 w 249382"/>
              <a:gd name="connsiteY2" fmla="*/ 124691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2" h="124691">
                <a:moveTo>
                  <a:pt x="0" y="110837"/>
                </a:moveTo>
                <a:lnTo>
                  <a:pt x="110836" y="0"/>
                </a:lnTo>
                <a:lnTo>
                  <a:pt x="249382" y="12469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7500958" y="4071942"/>
            <a:ext cx="249382" cy="124691"/>
          </a:xfrm>
          <a:custGeom>
            <a:avLst/>
            <a:gdLst>
              <a:gd name="connsiteX0" fmla="*/ 0 w 249382"/>
              <a:gd name="connsiteY0" fmla="*/ 110837 h 124691"/>
              <a:gd name="connsiteX1" fmla="*/ 110836 w 249382"/>
              <a:gd name="connsiteY1" fmla="*/ 0 h 124691"/>
              <a:gd name="connsiteX2" fmla="*/ 249382 w 249382"/>
              <a:gd name="connsiteY2" fmla="*/ 124691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2" h="124691">
                <a:moveTo>
                  <a:pt x="0" y="110837"/>
                </a:moveTo>
                <a:lnTo>
                  <a:pt x="110836" y="0"/>
                </a:lnTo>
                <a:lnTo>
                  <a:pt x="249382" y="12469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Ελεύθερη σχεδίαση"/>
          <p:cNvSpPr/>
          <p:nvPr/>
        </p:nvSpPr>
        <p:spPr>
          <a:xfrm>
            <a:off x="5357818" y="1928802"/>
            <a:ext cx="249382" cy="124691"/>
          </a:xfrm>
          <a:custGeom>
            <a:avLst/>
            <a:gdLst>
              <a:gd name="connsiteX0" fmla="*/ 0 w 249382"/>
              <a:gd name="connsiteY0" fmla="*/ 110837 h 124691"/>
              <a:gd name="connsiteX1" fmla="*/ 110836 w 249382"/>
              <a:gd name="connsiteY1" fmla="*/ 0 h 124691"/>
              <a:gd name="connsiteX2" fmla="*/ 249382 w 249382"/>
              <a:gd name="connsiteY2" fmla="*/ 124691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2" h="124691">
                <a:moveTo>
                  <a:pt x="0" y="110837"/>
                </a:moveTo>
                <a:lnTo>
                  <a:pt x="110836" y="0"/>
                </a:lnTo>
                <a:lnTo>
                  <a:pt x="249382" y="12469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46" grpId="0"/>
      <p:bldP spid="35" grpId="0"/>
      <p:bldP spid="36" grpId="0"/>
      <p:bldP spid="38" grpId="0"/>
      <p:bldP spid="39" grpId="0"/>
      <p:bldP spid="43" grpId="0"/>
      <p:bldP spid="45" grpId="0"/>
      <p:bldP spid="52" grpId="0"/>
      <p:bldP spid="56" grpId="0"/>
      <p:bldP spid="57" grpId="0"/>
      <p:bldP spid="6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282" y="714356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βρεθούν σε ποιες γωνίες αντιστοιχούν τα παρακάτω ημίτονα και συνημίτονα (</a:t>
            </a:r>
            <a:r>
              <a:rPr lang="el-GR" sz="2400" u="sng" dirty="0" smtClean="0"/>
              <a:t>συμβουλευτείτε τον πίνακα</a:t>
            </a:r>
            <a:r>
              <a:rPr lang="el-GR" sz="2400" dirty="0" smtClean="0"/>
              <a:t>):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Άσκηση3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57158" y="21431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ημ</a:t>
            </a:r>
            <a:r>
              <a:rPr lang="el-GR" b="1" dirty="0" err="1" smtClean="0"/>
              <a:t>ω</a:t>
            </a:r>
            <a:r>
              <a:rPr lang="el-GR" dirty="0" smtClean="0"/>
              <a:t>= 0,2419 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2357422" y="214311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5357818" y="21431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14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285720" y="35597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συν</a:t>
            </a:r>
            <a:r>
              <a:rPr lang="el-GR" b="1" dirty="0" err="1" smtClean="0"/>
              <a:t>ω</a:t>
            </a:r>
            <a:r>
              <a:rPr lang="el-GR" dirty="0" smtClean="0"/>
              <a:t>= 0,7071 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2285984" y="355973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5286380" y="35597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45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7" name="36 - TextBox"/>
          <p:cNvSpPr txBox="1"/>
          <p:nvPr/>
        </p:nvSpPr>
        <p:spPr>
          <a:xfrm>
            <a:off x="142844" y="485776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ημ</a:t>
            </a:r>
            <a:r>
              <a:rPr lang="el-GR" b="1" dirty="0" err="1" smtClean="0"/>
              <a:t>ω</a:t>
            </a:r>
            <a:r>
              <a:rPr lang="el-GR" dirty="0" smtClean="0"/>
              <a:t>= 0,5736 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3108" y="485776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5143504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35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357158" y="58457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</a:t>
            </a:r>
            <a:r>
              <a:rPr lang="el-GR" b="1" dirty="0" smtClean="0"/>
              <a:t>ω</a:t>
            </a:r>
            <a:r>
              <a:rPr lang="el-GR" dirty="0" smtClean="0"/>
              <a:t>=0,5</a:t>
            </a:r>
            <a:endParaRPr lang="en-US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584575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42" name="41 - TextBox"/>
          <p:cNvSpPr txBox="1"/>
          <p:nvPr/>
        </p:nvSpPr>
        <p:spPr>
          <a:xfrm>
            <a:off x="5357818" y="58457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60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1857356" y="585789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το ημίτονο της γωνίας ω καθώς και η γωνία ω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0" y="492919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4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18573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 ημιτόνου 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00430" y="264318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ω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4714876" y="285749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4857752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485775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4357686" y="365545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ω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500694" y="385762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643570" y="34290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643570" y="39412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6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3786182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214810" y="4643446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ω  = 0,33</a:t>
            </a:r>
            <a:endParaRPr lang="en-US" sz="2400" dirty="0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2507673" y="5915891"/>
            <a:ext cx="484909" cy="484909"/>
          </a:xfrm>
          <a:custGeom>
            <a:avLst/>
            <a:gdLst>
              <a:gd name="connsiteX0" fmla="*/ 484909 w 484909"/>
              <a:gd name="connsiteY0" fmla="*/ 443345 h 484909"/>
              <a:gd name="connsiteX1" fmla="*/ 110836 w 484909"/>
              <a:gd name="connsiteY1" fmla="*/ 0 h 484909"/>
              <a:gd name="connsiteX2" fmla="*/ 13854 w 484909"/>
              <a:gd name="connsiteY2" fmla="*/ 124691 h 484909"/>
              <a:gd name="connsiteX3" fmla="*/ 0 w 484909"/>
              <a:gd name="connsiteY3" fmla="*/ 401782 h 484909"/>
              <a:gd name="connsiteX4" fmla="*/ 13854 w 484909"/>
              <a:gd name="connsiteY4" fmla="*/ 484909 h 484909"/>
              <a:gd name="connsiteX5" fmla="*/ 484909 w 484909"/>
              <a:gd name="connsiteY5" fmla="*/ 443345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09" h="484909">
                <a:moveTo>
                  <a:pt x="484909" y="443345"/>
                </a:moveTo>
                <a:lnTo>
                  <a:pt x="110836" y="0"/>
                </a:lnTo>
                <a:lnTo>
                  <a:pt x="13854" y="124691"/>
                </a:lnTo>
                <a:lnTo>
                  <a:pt x="0" y="401782"/>
                </a:lnTo>
                <a:lnTo>
                  <a:pt x="13854" y="484909"/>
                </a:lnTo>
                <a:lnTo>
                  <a:pt x="484909" y="443345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4357686" y="557214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της τελευταίας σελίδας του βιβλίου η γωνία ω θα είναι  περίπου  19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1714480" y="4357694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357430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500438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Ορθή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3575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78579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21468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1071538" y="292893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-32" y="4573984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l-GR" sz="2400" b="1" u="sng" dirty="0" smtClean="0">
                <a:solidFill>
                  <a:srgbClr val="FF0000"/>
                </a:solidFill>
              </a:rPr>
              <a:t>είναι ίση με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ορθή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  <a:p>
            <a:r>
              <a:rPr lang="el-GR" sz="2400" dirty="0" smtClean="0"/>
              <a:t>Οι πλευρές μιας ορθής γωνίας είναι μεταξύ τους  κάθετες: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" name="30 - Ομάδα"/>
          <p:cNvGrpSpPr/>
          <p:nvPr/>
        </p:nvGrpSpPr>
        <p:grpSpPr>
          <a:xfrm>
            <a:off x="2857488" y="4500570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Ορθογώνιο"/>
          <p:cNvSpPr/>
          <p:nvPr/>
        </p:nvSpPr>
        <p:spPr>
          <a:xfrm>
            <a:off x="4429124" y="6215082"/>
            <a:ext cx="61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dirty="0" smtClean="0"/>
              <a:t>y</a:t>
            </a:r>
            <a:r>
              <a:rPr lang="el-GR" sz="2400" dirty="0" smtClean="0"/>
              <a:t>’</a:t>
            </a:r>
            <a:endParaRPr lang="en-US" sz="2400" dirty="0"/>
          </a:p>
        </p:txBody>
      </p:sp>
      <p:grpSp>
        <p:nvGrpSpPr>
          <p:cNvPr id="3" name="23 - Ομάδα"/>
          <p:cNvGrpSpPr/>
          <p:nvPr/>
        </p:nvGrpSpPr>
        <p:grpSpPr>
          <a:xfrm>
            <a:off x="5000628" y="6215082"/>
            <a:ext cx="285752" cy="287340"/>
            <a:chOff x="5500694" y="2214554"/>
            <a:chExt cx="285752" cy="287340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24 - Ορθογώνιο"/>
          <p:cNvSpPr/>
          <p:nvPr/>
        </p:nvSpPr>
        <p:spPr>
          <a:xfrm>
            <a:off x="5401613" y="62150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smtClean="0"/>
              <a:t>x</a:t>
            </a:r>
            <a:endParaRPr lang="en-US" sz="2400" dirty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286124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1857356" y="585789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το συνημίτονο της γωνίας ω καθώς και η γωνία ω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142976" y="6000768"/>
            <a:ext cx="276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5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5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18573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 συνημίτονου 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214678" y="26431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ω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4714876" y="285749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4857752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485775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ΓΒ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4143372" y="365545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ω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500694" y="385762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643570" y="34290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643570" y="39412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15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3786182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3929058" y="4643446"/>
            <a:ext cx="207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ω  = 0,33</a:t>
            </a:r>
            <a:endParaRPr lang="en-US" sz="2400" dirty="0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2507673" y="5915891"/>
            <a:ext cx="484909" cy="484909"/>
          </a:xfrm>
          <a:custGeom>
            <a:avLst/>
            <a:gdLst>
              <a:gd name="connsiteX0" fmla="*/ 484909 w 484909"/>
              <a:gd name="connsiteY0" fmla="*/ 443345 h 484909"/>
              <a:gd name="connsiteX1" fmla="*/ 110836 w 484909"/>
              <a:gd name="connsiteY1" fmla="*/ 0 h 484909"/>
              <a:gd name="connsiteX2" fmla="*/ 13854 w 484909"/>
              <a:gd name="connsiteY2" fmla="*/ 124691 h 484909"/>
              <a:gd name="connsiteX3" fmla="*/ 0 w 484909"/>
              <a:gd name="connsiteY3" fmla="*/ 401782 h 484909"/>
              <a:gd name="connsiteX4" fmla="*/ 13854 w 484909"/>
              <a:gd name="connsiteY4" fmla="*/ 484909 h 484909"/>
              <a:gd name="connsiteX5" fmla="*/ 484909 w 484909"/>
              <a:gd name="connsiteY5" fmla="*/ 443345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09" h="484909">
                <a:moveTo>
                  <a:pt x="484909" y="443345"/>
                </a:moveTo>
                <a:lnTo>
                  <a:pt x="110836" y="0"/>
                </a:lnTo>
                <a:lnTo>
                  <a:pt x="13854" y="124691"/>
                </a:lnTo>
                <a:lnTo>
                  <a:pt x="0" y="401782"/>
                </a:lnTo>
                <a:lnTo>
                  <a:pt x="13854" y="484909"/>
                </a:lnTo>
                <a:lnTo>
                  <a:pt x="484909" y="443345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4357686" y="557214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της τελευταίας σελίδας του βιβλίου η γωνία ω θα είναι  περίπου  71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1643042" y="4357694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1500134" y="571480"/>
            <a:ext cx="76438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 στον αριθμητή και μόνο πολλαπλασιασμό στον παρονομαστή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τότε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ή ίδια παρένθεση ..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u="sng" dirty="0" smtClean="0">
                <a:solidFill>
                  <a:srgbClr val="FF0000"/>
                </a:solidFill>
              </a:rPr>
              <a:t>τότε</a:t>
            </a:r>
            <a:r>
              <a:rPr lang="el-GR" sz="2800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3143240" y="45005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7147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1472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28662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857224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26533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269409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269409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698037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26599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14678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750331" y="546498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07455" y="61079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769607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12483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12483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41111" y="53578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69673" y="592594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198235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26797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72066" y="564357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00760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43636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43636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58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214546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00298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892943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214546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9290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92906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357158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785786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392877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030506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459134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357422" y="550070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99" grpId="0"/>
      <p:bldP spid="100" grpId="0"/>
      <p:bldP spid="101" grpId="0"/>
      <p:bldP spid="104" grpId="0"/>
      <p:bldP spid="105" grpId="0"/>
      <p:bldP spid="108" grpId="0"/>
      <p:bldP spid="109" grpId="0"/>
      <p:bldP spid="1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572264" y="2493812"/>
            <a:ext cx="107157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572264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6929454" y="187712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7215206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929454" y="242237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7786710" y="2071678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 5</a:t>
            </a:r>
            <a:endParaRPr lang="en-US" sz="4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6822297" y="267890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6607983" y="196452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0" y="50006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1214414" y="4957716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5214950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428596" y="478632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571472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sp>
        <p:nvSpPr>
          <p:cNvPr id="88" name="87 - Ορθογώνιο"/>
          <p:cNvSpPr/>
          <p:nvPr/>
        </p:nvSpPr>
        <p:spPr>
          <a:xfrm>
            <a:off x="2786050" y="492919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91" name="90 - TextBox"/>
          <p:cNvSpPr txBox="1"/>
          <p:nvPr/>
        </p:nvSpPr>
        <p:spPr>
          <a:xfrm>
            <a:off x="1571604" y="478632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1785918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>
            <a:off x="1643042" y="521336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Ορθογώνιο"/>
          <p:cNvSpPr/>
          <p:nvPr/>
        </p:nvSpPr>
        <p:spPr>
          <a:xfrm>
            <a:off x="4415700" y="488627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3201254" y="474340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3415568" y="524346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>
            <a:off x="3272692" y="517044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5400000" flipH="1" flipV="1">
            <a:off x="3321835" y="4822041"/>
            <a:ext cx="285752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 rot="5400000" flipH="1" flipV="1">
            <a:off x="3536149" y="5393545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714876" y="488627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77" grpId="0"/>
      <p:bldP spid="80" grpId="0"/>
      <p:bldP spid="81" grpId="0"/>
      <p:bldP spid="82" grpId="0"/>
      <p:bldP spid="41" grpId="0"/>
      <p:bldP spid="43" grpId="0"/>
      <p:bldP spid="44" grpId="0"/>
      <p:bldP spid="47" grpId="0"/>
      <p:bldP spid="48" grpId="0"/>
      <p:bldP spid="54" grpId="0"/>
      <p:bldP spid="55" grpId="0"/>
      <p:bldP spid="58" grpId="0"/>
      <p:bldP spid="59" grpId="0"/>
      <p:bldP spid="88" grpId="0"/>
      <p:bldP spid="91" grpId="0"/>
      <p:bldP spid="92" grpId="0"/>
      <p:bldP spid="100" grpId="0"/>
      <p:bldP spid="101" grpId="0"/>
      <p:bldP spid="102" grpId="0"/>
      <p:bldP spid="4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6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27" name="26 - TextBox"/>
          <p:cNvSpPr txBox="1"/>
          <p:nvPr/>
        </p:nvSpPr>
        <p:spPr>
          <a:xfrm>
            <a:off x="-285784" y="240571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357290" y="226283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428728" y="269146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1428728" y="262002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3500430" y="257174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214910" y="2357430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πρέπει να βγάλω το κλάσμα. </a:t>
            </a:r>
          </a:p>
          <a:p>
            <a:r>
              <a:rPr lang="el-GR" sz="1600" dirty="0" smtClean="0"/>
              <a:t>Έτσι πολλαπλασιάζω όλους τους όρους της εξίσωσης με τον παρονομαστή του μοναδικού κλάσματος (το 2)</a:t>
            </a:r>
            <a:endParaRPr lang="en-US" sz="16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357187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071670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2143108" y="38576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2214546" y="378619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52" name="51 - TextBox"/>
          <p:cNvSpPr txBox="1"/>
          <p:nvPr/>
        </p:nvSpPr>
        <p:spPr>
          <a:xfrm>
            <a:off x="142844" y="4477416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000232" y="433454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071670" y="476316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2143108" y="483460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63" name="62 - Ευθεία γραμμή σύνδεσης"/>
          <p:cNvCxnSpPr>
            <a:endCxn id="57" idx="1"/>
          </p:cNvCxnSpPr>
          <p:nvPr/>
        </p:nvCxnSpPr>
        <p:spPr>
          <a:xfrm flipV="1">
            <a:off x="1643042" y="4596150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 flipV="1">
            <a:off x="2071670" y="4929198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214282" y="550070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5" name="74 - Ευθύγραμμο βέλος σύνδεσης"/>
          <p:cNvCxnSpPr/>
          <p:nvPr/>
        </p:nvCxnSpPr>
        <p:spPr>
          <a:xfrm flipV="1">
            <a:off x="3428992" y="5572140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214910" y="5214950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Χωρίζω γνωστούς από αγνώστους</a:t>
            </a:r>
            <a:endParaRPr lang="en-US" sz="1600" dirty="0" smtClean="0"/>
          </a:p>
        </p:txBody>
      </p:sp>
      <p:sp>
        <p:nvSpPr>
          <p:cNvPr id="77" name="76 - TextBox"/>
          <p:cNvSpPr txBox="1"/>
          <p:nvPr/>
        </p:nvSpPr>
        <p:spPr>
          <a:xfrm>
            <a:off x="214282" y="614364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7" grpId="0"/>
      <p:bldP spid="28" grpId="0"/>
      <p:bldP spid="35" grpId="0"/>
      <p:bldP spid="44" grpId="0"/>
      <p:bldP spid="46" grpId="0"/>
      <p:bldP spid="48" grpId="0"/>
      <p:bldP spid="51" grpId="0"/>
      <p:bldP spid="52" grpId="0"/>
      <p:bldP spid="57" grpId="0"/>
      <p:bldP spid="61" grpId="0"/>
      <p:bldP spid="69" grpId="0"/>
      <p:bldP spid="76" grpId="0"/>
      <p:bldP spid="7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6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77" name="76 - TextBox"/>
          <p:cNvSpPr txBox="1"/>
          <p:nvPr/>
        </p:nvSpPr>
        <p:spPr>
          <a:xfrm>
            <a:off x="642910" y="235743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2714612" y="71435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642910" y="328612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85720" y="400050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214414" y="4143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714480" y="400050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28596" y="445228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785918" y="44291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428596" y="438084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785918" y="4357694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 rot="5400000">
            <a:off x="500034" y="4143380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 rot="5400000">
            <a:off x="642910" y="4572008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571472" y="550070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071538" y="5525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1571604" y="538295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1643042" y="581158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643042" y="574014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3500430" y="56204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3929058" y="56435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339870" y="55007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4411308" y="59293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4411308" y="585789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7" grpId="0"/>
      <p:bldP spid="33" grpId="0"/>
      <p:bldP spid="34" grpId="0"/>
      <p:bldP spid="36" grpId="0"/>
      <p:bldP spid="37" grpId="0"/>
      <p:bldP spid="41" grpId="0"/>
      <p:bldP spid="43" grpId="0"/>
      <p:bldP spid="60" grpId="0"/>
      <p:bldP spid="62" grpId="0"/>
      <p:bldP spid="64" grpId="0"/>
      <p:bldP spid="70" grpId="0"/>
      <p:bldP spid="73" grpId="0"/>
      <p:bldP spid="74" grpId="0"/>
      <p:bldP spid="78" grpId="0"/>
      <p:bldP spid="8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 rot="6996245">
            <a:off x="1008365" y="2040318"/>
            <a:ext cx="1857388" cy="2603696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3571876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3428992" y="28574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000100" y="1500174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7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357554" y="92867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20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συνημίτονου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71868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143504" y="250030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286380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214942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3571868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072066" y="342900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143504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6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00062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000496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357158" y="5072074"/>
            <a:ext cx="67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   το    συν15</a:t>
            </a:r>
            <a:r>
              <a:rPr lang="el-GR" baseline="30000" dirty="0" smtClean="0"/>
              <a:t>ο  </a:t>
            </a:r>
            <a:r>
              <a:rPr lang="el-GR" dirty="0" smtClean="0"/>
              <a:t> =</a:t>
            </a:r>
            <a:r>
              <a:rPr lang="en-US" dirty="0" smtClean="0"/>
              <a:t>  </a:t>
            </a:r>
            <a:r>
              <a:rPr lang="el-GR" dirty="0" smtClean="0"/>
              <a:t>0,</a:t>
            </a:r>
            <a:r>
              <a:rPr lang="en-US" dirty="0" smtClean="0"/>
              <a:t>9659</a:t>
            </a:r>
            <a:r>
              <a:rPr lang="el-GR" dirty="0" smtClean="0"/>
              <a:t>  , άρα:</a:t>
            </a:r>
            <a:endParaRPr lang="en-US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85850" y="2057389"/>
            <a:ext cx="300038" cy="200025"/>
          </a:xfrm>
          <a:custGeom>
            <a:avLst/>
            <a:gdLst>
              <a:gd name="connsiteX0" fmla="*/ 0 w 300038"/>
              <a:gd name="connsiteY0" fmla="*/ 100012 h 200025"/>
              <a:gd name="connsiteX1" fmla="*/ 200025 w 300038"/>
              <a:gd name="connsiteY1" fmla="*/ 200025 h 200025"/>
              <a:gd name="connsiteX2" fmla="*/ 300038 w 300038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038" h="200025">
                <a:moveTo>
                  <a:pt x="0" y="100012"/>
                </a:moveTo>
                <a:lnTo>
                  <a:pt x="200025" y="200025"/>
                </a:lnTo>
                <a:lnTo>
                  <a:pt x="30003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342900" y="3328976"/>
            <a:ext cx="385763" cy="242888"/>
          </a:xfrm>
          <a:custGeom>
            <a:avLst/>
            <a:gdLst>
              <a:gd name="connsiteX0" fmla="*/ 0 w 385763"/>
              <a:gd name="connsiteY0" fmla="*/ 242888 h 242888"/>
              <a:gd name="connsiteX1" fmla="*/ 385763 w 385763"/>
              <a:gd name="connsiteY1" fmla="*/ 200025 h 242888"/>
              <a:gd name="connsiteX2" fmla="*/ 328613 w 385763"/>
              <a:gd name="connsiteY2" fmla="*/ 28575 h 242888"/>
              <a:gd name="connsiteX3" fmla="*/ 228600 w 385763"/>
              <a:gd name="connsiteY3" fmla="*/ 14288 h 242888"/>
              <a:gd name="connsiteX4" fmla="*/ 128588 w 385763"/>
              <a:gd name="connsiteY4" fmla="*/ 0 h 242888"/>
              <a:gd name="connsiteX5" fmla="*/ 0 w 385763"/>
              <a:gd name="connsiteY5" fmla="*/ 242888 h 24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763" h="242888">
                <a:moveTo>
                  <a:pt x="0" y="242888"/>
                </a:moveTo>
                <a:lnTo>
                  <a:pt x="385763" y="200025"/>
                </a:lnTo>
                <a:lnTo>
                  <a:pt x="328613" y="28575"/>
                </a:lnTo>
                <a:lnTo>
                  <a:pt x="228600" y="14288"/>
                </a:lnTo>
                <a:lnTo>
                  <a:pt x="128588" y="0"/>
                </a:lnTo>
                <a:lnTo>
                  <a:pt x="0" y="242888"/>
                </a:lnTo>
                <a:close/>
              </a:path>
            </a:pathLst>
          </a:custGeom>
          <a:solidFill>
            <a:srgbClr val="951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1571604" y="3429000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428596" y="2428868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714348" y="3071810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15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5643570" y="250030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643702" y="1571612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Είναι </a:t>
            </a:r>
            <a:r>
              <a:rPr lang="el-GR" sz="1400" b="1" u="sng" dirty="0" smtClean="0"/>
              <a:t>εξίσωση</a:t>
            </a:r>
            <a:r>
              <a:rPr lang="el-GR" sz="1400" dirty="0" smtClean="0"/>
              <a:t> με άγνωστο </a:t>
            </a:r>
            <a:r>
              <a:rPr lang="en-US" sz="1400" dirty="0" smtClean="0"/>
              <a:t>x </a:t>
            </a:r>
            <a:r>
              <a:rPr lang="el-GR" sz="1400" dirty="0" smtClean="0"/>
              <a:t>και με ένα κλάσμα,  άρα πρώτα πρέπει να βγάλω το κλάσμα , </a:t>
            </a:r>
            <a:r>
              <a:rPr lang="el-GR" sz="1400" dirty="0" err="1" smtClean="0"/>
              <a:t>γιαυτό</a:t>
            </a:r>
            <a:r>
              <a:rPr lang="el-GR" sz="1400" dirty="0" smtClean="0"/>
              <a:t> πολλαπλασιάζω τους όρους της εξίσωσης  με το παρονομαστή  </a:t>
            </a:r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357290" y="428625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071802" y="4488428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143240" y="41312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071802" y="44884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428596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2643174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000100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3000364" y="457200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2776526" y="4367218"/>
            <a:ext cx="223838" cy="20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572000" y="421481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συν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 </a:t>
            </a:r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0" y="58578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</a:t>
            </a:r>
            <a:r>
              <a:rPr lang="en-US" b="1" dirty="0" smtClean="0"/>
              <a:t>9659</a:t>
            </a:r>
            <a:r>
              <a:rPr lang="el-GR" b="1" dirty="0" smtClean="0"/>
              <a:t>  =</a:t>
            </a:r>
            <a:r>
              <a:rPr lang="en-US" b="1" dirty="0" smtClean="0"/>
              <a:t> 6</a:t>
            </a:r>
            <a:endParaRPr lang="en-US" b="1" baseline="30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6429388" y="64886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 =   6,2</a:t>
            </a:r>
            <a:endParaRPr lang="en-US" sz="2000" b="1" baseline="30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785918" y="57864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4" name="53 - TextBox"/>
          <p:cNvSpPr txBox="1"/>
          <p:nvPr/>
        </p:nvSpPr>
        <p:spPr>
          <a:xfrm>
            <a:off x="2643174" y="578645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</a:t>
            </a:r>
            <a:r>
              <a:rPr lang="en-US" b="1" dirty="0" smtClean="0"/>
              <a:t>9659</a:t>
            </a:r>
            <a:r>
              <a:rPr lang="el-GR" b="1" dirty="0" smtClean="0"/>
              <a:t> </a:t>
            </a:r>
            <a:r>
              <a:rPr lang="en-US" b="1" dirty="0" smtClean="0"/>
              <a:t>  </a:t>
            </a:r>
            <a:r>
              <a:rPr lang="el-GR" b="1" dirty="0" smtClean="0"/>
              <a:t> =</a:t>
            </a:r>
            <a:r>
              <a:rPr lang="en-US" b="1" dirty="0" smtClean="0"/>
              <a:t>    6</a:t>
            </a:r>
            <a:endParaRPr lang="en-US" b="1" baseline="30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786050" y="607220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4143372" y="607220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643174" y="60722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0,9659</a:t>
            </a:r>
            <a:endParaRPr lang="en-US" dirty="0"/>
          </a:p>
        </p:txBody>
      </p:sp>
      <p:sp>
        <p:nvSpPr>
          <p:cNvPr id="67" name="66 - TextBox"/>
          <p:cNvSpPr txBox="1"/>
          <p:nvPr/>
        </p:nvSpPr>
        <p:spPr>
          <a:xfrm>
            <a:off x="4000496" y="60722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0,9659</a:t>
            </a:r>
            <a:endParaRPr lang="en-US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flipV="1">
            <a:off x="3286116" y="578645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flipV="1">
            <a:off x="2928926" y="607220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500958" y="55007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baseline="300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7429520" y="585789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7286644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0,9659</a:t>
            </a:r>
            <a:endParaRPr lang="en-US" dirty="0"/>
          </a:p>
        </p:txBody>
      </p:sp>
      <p:sp>
        <p:nvSpPr>
          <p:cNvPr id="85" name="84 - TextBox"/>
          <p:cNvSpPr txBox="1"/>
          <p:nvPr/>
        </p:nvSpPr>
        <p:spPr>
          <a:xfrm>
            <a:off x="6643702" y="57150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  =</a:t>
            </a:r>
            <a:endParaRPr lang="en-US" b="1" baseline="30000" dirty="0"/>
          </a:p>
        </p:txBody>
      </p:sp>
      <p:sp>
        <p:nvSpPr>
          <p:cNvPr id="86" name="85 - TextBox"/>
          <p:cNvSpPr txBox="1"/>
          <p:nvPr/>
        </p:nvSpPr>
        <p:spPr>
          <a:xfrm>
            <a:off x="5500694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87" name="86 - TextBox"/>
          <p:cNvSpPr txBox="1"/>
          <p:nvPr/>
        </p:nvSpPr>
        <p:spPr>
          <a:xfrm>
            <a:off x="585788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3" grpId="0"/>
      <p:bldP spid="43" grpId="0"/>
      <p:bldP spid="46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58" grpId="0"/>
      <p:bldP spid="44" grpId="0"/>
      <p:bldP spid="54" grpId="0"/>
      <p:bldP spid="66" grpId="0"/>
      <p:bldP spid="67" grpId="0"/>
      <p:bldP spid="70" grpId="0"/>
      <p:bldP spid="78" grpId="0"/>
      <p:bldP spid="85" grpId="0"/>
      <p:bldP spid="86" grpId="0"/>
      <p:bldP spid="8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 rot="6996245">
            <a:off x="1008365" y="2040318"/>
            <a:ext cx="1857388" cy="2603696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3571876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3428992" y="28574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000100" y="1500174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8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357554" y="92867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20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ημίτονου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71868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30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143504" y="250030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286380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214942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3571868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30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072066" y="342900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143504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00062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000496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357158" y="5072074"/>
            <a:ext cx="67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   το </a:t>
            </a:r>
            <a:r>
              <a:rPr lang="el-GR" dirty="0" err="1" smtClean="0"/>
              <a:t>ημ</a:t>
            </a:r>
            <a:r>
              <a:rPr lang="el-GR" dirty="0" smtClean="0"/>
              <a:t> 30</a:t>
            </a:r>
            <a:r>
              <a:rPr lang="el-GR" baseline="30000" dirty="0" smtClean="0"/>
              <a:t>ο  </a:t>
            </a:r>
            <a:r>
              <a:rPr lang="el-GR" dirty="0" smtClean="0"/>
              <a:t> =</a:t>
            </a:r>
            <a:r>
              <a:rPr lang="en-US" dirty="0" smtClean="0"/>
              <a:t>  </a:t>
            </a:r>
            <a:r>
              <a:rPr lang="el-GR" dirty="0" smtClean="0"/>
              <a:t>0,5  , άρα:</a:t>
            </a:r>
            <a:endParaRPr lang="en-US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85850" y="2057389"/>
            <a:ext cx="300038" cy="200025"/>
          </a:xfrm>
          <a:custGeom>
            <a:avLst/>
            <a:gdLst>
              <a:gd name="connsiteX0" fmla="*/ 0 w 300038"/>
              <a:gd name="connsiteY0" fmla="*/ 100012 h 200025"/>
              <a:gd name="connsiteX1" fmla="*/ 200025 w 300038"/>
              <a:gd name="connsiteY1" fmla="*/ 200025 h 200025"/>
              <a:gd name="connsiteX2" fmla="*/ 300038 w 300038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038" h="200025">
                <a:moveTo>
                  <a:pt x="0" y="100012"/>
                </a:moveTo>
                <a:lnTo>
                  <a:pt x="200025" y="200025"/>
                </a:lnTo>
                <a:lnTo>
                  <a:pt x="30003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1571604" y="3429000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428596" y="2428868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2071670" y="2714620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30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5643570" y="250030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643702" y="1571612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Είναι </a:t>
            </a:r>
            <a:r>
              <a:rPr lang="el-GR" sz="1400" b="1" u="sng" dirty="0" smtClean="0"/>
              <a:t>εξίσωση</a:t>
            </a:r>
            <a:r>
              <a:rPr lang="el-GR" sz="1400" dirty="0" smtClean="0"/>
              <a:t> με άγνωστο </a:t>
            </a:r>
            <a:r>
              <a:rPr lang="en-US" sz="1400" dirty="0" smtClean="0"/>
              <a:t>x </a:t>
            </a:r>
            <a:r>
              <a:rPr lang="el-GR" sz="1400" dirty="0" smtClean="0"/>
              <a:t>και με ένα κλάσμα,  άρα πρώτα πρέπει να βγάλω το κλάσμα , </a:t>
            </a:r>
            <a:r>
              <a:rPr lang="el-GR" sz="1400" dirty="0" err="1" smtClean="0"/>
              <a:t>γιαυτό</a:t>
            </a:r>
            <a:r>
              <a:rPr lang="el-GR" sz="1400" dirty="0" smtClean="0"/>
              <a:t> πολλαπλασιάζω τους όρους της εξίσωσης  με το παρονομαστή  </a:t>
            </a:r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357290" y="428625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30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071802" y="4488428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143240" y="41312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071802" y="44884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428596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2643174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000100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3000364" y="457200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2776526" y="4367218"/>
            <a:ext cx="223838" cy="20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572000" y="421481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 </a:t>
            </a:r>
            <a:r>
              <a:rPr lang="el-GR" sz="2400" dirty="0" err="1" smtClean="0"/>
              <a:t>ημ</a:t>
            </a:r>
            <a:r>
              <a:rPr lang="el-GR" sz="2400" dirty="0" smtClean="0"/>
              <a:t> 30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 5</a:t>
            </a:r>
            <a:endParaRPr lang="en-US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0" y="58578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0,5 =</a:t>
            </a:r>
            <a:r>
              <a:rPr lang="en-US" b="1" dirty="0" smtClean="0"/>
              <a:t> </a:t>
            </a:r>
            <a:r>
              <a:rPr lang="el-GR" b="1" dirty="0" smtClean="0"/>
              <a:t>5</a:t>
            </a:r>
            <a:endParaRPr lang="en-US" b="1" baseline="30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6429388" y="64886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 =   </a:t>
            </a:r>
            <a:r>
              <a:rPr lang="el-GR" sz="2000" b="1" dirty="0" smtClean="0"/>
              <a:t>10</a:t>
            </a:r>
            <a:endParaRPr lang="en-US" sz="2000" b="1" baseline="30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785918" y="57864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4" name="53 - TextBox"/>
          <p:cNvSpPr txBox="1"/>
          <p:nvPr/>
        </p:nvSpPr>
        <p:spPr>
          <a:xfrm>
            <a:off x="2643174" y="578645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0,5 </a:t>
            </a:r>
            <a:r>
              <a:rPr lang="en-US" b="1" dirty="0" smtClean="0"/>
              <a:t>  </a:t>
            </a:r>
            <a:r>
              <a:rPr lang="el-GR" b="1" dirty="0" smtClean="0"/>
              <a:t> =</a:t>
            </a:r>
            <a:r>
              <a:rPr lang="en-US" b="1" dirty="0" smtClean="0"/>
              <a:t>    </a:t>
            </a:r>
            <a:r>
              <a:rPr lang="el-GR" b="1" dirty="0" smtClean="0"/>
              <a:t>5</a:t>
            </a:r>
            <a:endParaRPr lang="en-US" b="1" baseline="30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786050" y="607220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>
            <a:off x="3714744" y="60722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2643174" y="607220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</a:t>
            </a:r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67" name="66 - TextBox"/>
          <p:cNvSpPr txBox="1"/>
          <p:nvPr/>
        </p:nvSpPr>
        <p:spPr>
          <a:xfrm>
            <a:off x="3643306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</a:t>
            </a:r>
            <a:r>
              <a:rPr lang="el-GR" dirty="0" smtClean="0"/>
              <a:t>5</a:t>
            </a:r>
            <a:endParaRPr lang="en-US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flipV="1">
            <a:off x="3000364" y="578645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flipV="1">
            <a:off x="2786050" y="614364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500958" y="55007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5</a:t>
            </a:r>
            <a:endParaRPr lang="en-US" b="1" baseline="300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7429520" y="585789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7286644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</a:t>
            </a:r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85" name="84 - TextBox"/>
          <p:cNvSpPr txBox="1"/>
          <p:nvPr/>
        </p:nvSpPr>
        <p:spPr>
          <a:xfrm>
            <a:off x="6643702" y="57150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  =</a:t>
            </a:r>
            <a:endParaRPr lang="en-US" b="1" baseline="30000" dirty="0"/>
          </a:p>
        </p:txBody>
      </p:sp>
      <p:sp>
        <p:nvSpPr>
          <p:cNvPr id="86" name="85 - TextBox"/>
          <p:cNvSpPr txBox="1"/>
          <p:nvPr/>
        </p:nvSpPr>
        <p:spPr>
          <a:xfrm>
            <a:off x="5500694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87" name="86 - TextBox"/>
          <p:cNvSpPr txBox="1"/>
          <p:nvPr/>
        </p:nvSpPr>
        <p:spPr>
          <a:xfrm>
            <a:off x="585788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2723322" y="2782957"/>
            <a:ext cx="775252" cy="437321"/>
          </a:xfrm>
          <a:custGeom>
            <a:avLst/>
            <a:gdLst>
              <a:gd name="connsiteX0" fmla="*/ 298174 w 775252"/>
              <a:gd name="connsiteY0" fmla="*/ 59634 h 437321"/>
              <a:gd name="connsiteX1" fmla="*/ 775252 w 775252"/>
              <a:gd name="connsiteY1" fmla="*/ 298173 h 437321"/>
              <a:gd name="connsiteX2" fmla="*/ 198782 w 775252"/>
              <a:gd name="connsiteY2" fmla="*/ 437321 h 437321"/>
              <a:gd name="connsiteX3" fmla="*/ 0 w 775252"/>
              <a:gd name="connsiteY3" fmla="*/ 318052 h 437321"/>
              <a:gd name="connsiteX4" fmla="*/ 59635 w 775252"/>
              <a:gd name="connsiteY4" fmla="*/ 159026 h 437321"/>
              <a:gd name="connsiteX5" fmla="*/ 198782 w 775252"/>
              <a:gd name="connsiteY5" fmla="*/ 0 h 437321"/>
              <a:gd name="connsiteX6" fmla="*/ 198782 w 775252"/>
              <a:gd name="connsiteY6" fmla="*/ 0 h 43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252" h="437321">
                <a:moveTo>
                  <a:pt x="298174" y="59634"/>
                </a:moveTo>
                <a:lnTo>
                  <a:pt x="775252" y="298173"/>
                </a:lnTo>
                <a:lnTo>
                  <a:pt x="198782" y="437321"/>
                </a:lnTo>
                <a:lnTo>
                  <a:pt x="0" y="318052"/>
                </a:lnTo>
                <a:lnTo>
                  <a:pt x="59635" y="159026"/>
                </a:lnTo>
                <a:lnTo>
                  <a:pt x="198782" y="0"/>
                </a:lnTo>
                <a:lnTo>
                  <a:pt x="198782" y="0"/>
                </a:lnTo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3" grpId="0"/>
      <p:bldP spid="43" grpId="0"/>
      <p:bldP spid="46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58" grpId="0"/>
      <p:bldP spid="44" grpId="0"/>
      <p:bldP spid="54" grpId="0"/>
      <p:bldP spid="66" grpId="0"/>
      <p:bldP spid="67" grpId="0"/>
      <p:bldP spid="70" grpId="0"/>
      <p:bldP spid="78" grpId="0"/>
      <p:bldP spid="85" grpId="0"/>
      <p:bldP spid="86" grpId="0"/>
      <p:bldP spid="8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714348" y="1428736"/>
            <a:ext cx="1857388" cy="2603696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85720" y="378619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6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71472" y="1071546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9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357554" y="92867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20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ημίτονου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71868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60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143504" y="250030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286380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214942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ΒΓ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3571868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60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072066" y="342900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143504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00062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000496" y="46126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357158" y="5398510"/>
            <a:ext cx="67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   το </a:t>
            </a:r>
            <a:r>
              <a:rPr lang="el-GR" dirty="0" err="1" smtClean="0"/>
              <a:t>ημ</a:t>
            </a:r>
            <a:r>
              <a:rPr lang="el-GR" dirty="0" smtClean="0"/>
              <a:t> 60</a:t>
            </a:r>
            <a:r>
              <a:rPr lang="el-GR" baseline="30000" dirty="0" smtClean="0"/>
              <a:t>ο  </a:t>
            </a:r>
            <a:r>
              <a:rPr lang="el-GR" dirty="0" smtClean="0"/>
              <a:t> =</a:t>
            </a:r>
            <a:r>
              <a:rPr lang="en-US" dirty="0" smtClean="0"/>
              <a:t>  </a:t>
            </a:r>
            <a:r>
              <a:rPr lang="el-GR" dirty="0" smtClean="0"/>
              <a:t>0,866  , άρα: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214282" y="2714620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500166" y="2214554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8</a:t>
            </a:r>
            <a:endParaRPr lang="en-US" sz="20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5643570" y="250030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643702" y="1571612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Είναι </a:t>
            </a:r>
            <a:r>
              <a:rPr lang="el-GR" sz="1400" b="1" u="sng" dirty="0" smtClean="0"/>
              <a:t>εξίσωση</a:t>
            </a:r>
            <a:r>
              <a:rPr lang="el-GR" sz="1400" dirty="0" smtClean="0"/>
              <a:t> με άγνωστο </a:t>
            </a:r>
            <a:r>
              <a:rPr lang="en-US" sz="1400" dirty="0" smtClean="0"/>
              <a:t>x </a:t>
            </a:r>
            <a:r>
              <a:rPr lang="el-GR" sz="1400" dirty="0" smtClean="0"/>
              <a:t>και με ένα κλάσμα,  άρα πρώτα πρέπει να βγάλω το κλάσμα , </a:t>
            </a:r>
            <a:r>
              <a:rPr lang="el-GR" sz="1400" dirty="0" err="1" smtClean="0"/>
              <a:t>γιαυτό</a:t>
            </a:r>
            <a:r>
              <a:rPr lang="el-GR" sz="1400" dirty="0" smtClean="0"/>
              <a:t> πολλαπλασιάζω τους όρους της εξίσωσης  με το παρονομαστή  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357290" y="46126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ημ</a:t>
            </a:r>
            <a:r>
              <a:rPr lang="el-GR" sz="2400" dirty="0" smtClean="0"/>
              <a:t> 60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071802" y="4814864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143240" y="44884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071802" y="48148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428596" y="47555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2643174" y="46126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000100" y="46841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3000364" y="489844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2776526" y="4693654"/>
            <a:ext cx="223838" cy="20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572000" y="454125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r>
              <a:rPr lang="el-GR" sz="2400" dirty="0" smtClean="0"/>
              <a:t> </a:t>
            </a:r>
            <a:r>
              <a:rPr lang="el-GR" sz="2400" dirty="0" err="1" smtClean="0"/>
              <a:t>ημ</a:t>
            </a:r>
            <a:r>
              <a:rPr lang="el-GR" sz="2400" dirty="0" smtClean="0"/>
              <a:t> 60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0" y="61843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0,866 =</a:t>
            </a:r>
            <a:r>
              <a:rPr lang="en-US" b="1" dirty="0" smtClean="0"/>
              <a:t> x</a:t>
            </a:r>
            <a:endParaRPr lang="en-US" b="1" baseline="30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2928926" y="614364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 =   6,928</a:t>
            </a:r>
            <a:endParaRPr lang="en-US" sz="2000" b="1" baseline="30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785918" y="61128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60" name="59 - Ελεύθερη σχεδίαση"/>
          <p:cNvSpPr/>
          <p:nvPr/>
        </p:nvSpPr>
        <p:spPr>
          <a:xfrm>
            <a:off x="2202873" y="3740727"/>
            <a:ext cx="360218" cy="304800"/>
          </a:xfrm>
          <a:custGeom>
            <a:avLst/>
            <a:gdLst>
              <a:gd name="connsiteX0" fmla="*/ 360218 w 360218"/>
              <a:gd name="connsiteY0" fmla="*/ 277091 h 304800"/>
              <a:gd name="connsiteX1" fmla="*/ 138545 w 360218"/>
              <a:gd name="connsiteY1" fmla="*/ 0 h 304800"/>
              <a:gd name="connsiteX2" fmla="*/ 0 w 360218"/>
              <a:gd name="connsiteY2" fmla="*/ 69273 h 304800"/>
              <a:gd name="connsiteX3" fmla="*/ 0 w 360218"/>
              <a:gd name="connsiteY3" fmla="*/ 193964 h 304800"/>
              <a:gd name="connsiteX4" fmla="*/ 0 w 360218"/>
              <a:gd name="connsiteY4" fmla="*/ 304800 h 304800"/>
              <a:gd name="connsiteX5" fmla="*/ 360218 w 360218"/>
              <a:gd name="connsiteY5" fmla="*/ 277091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18" h="304800">
                <a:moveTo>
                  <a:pt x="360218" y="277091"/>
                </a:moveTo>
                <a:lnTo>
                  <a:pt x="138545" y="0"/>
                </a:lnTo>
                <a:lnTo>
                  <a:pt x="0" y="69273"/>
                </a:lnTo>
                <a:lnTo>
                  <a:pt x="0" y="193964"/>
                </a:lnTo>
                <a:lnTo>
                  <a:pt x="0" y="304800"/>
                </a:lnTo>
                <a:lnTo>
                  <a:pt x="360218" y="27709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Ορθογώνιο"/>
          <p:cNvSpPr/>
          <p:nvPr/>
        </p:nvSpPr>
        <p:spPr>
          <a:xfrm>
            <a:off x="1500166" y="3500438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6</a:t>
            </a:r>
            <a:r>
              <a:rPr lang="en-US" sz="2000" b="1" dirty="0" smtClean="0"/>
              <a:t>0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3" grpId="0"/>
      <p:bldP spid="43" grpId="0"/>
      <p:bldP spid="46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58" grpId="0"/>
      <p:bldP spid="4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714348" y="1428736"/>
            <a:ext cx="1857388" cy="2603696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85720" y="378619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6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71472" y="1071546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</a:t>
            </a:r>
            <a:r>
              <a:rPr lang="en-US" sz="2400" b="1" dirty="0" smtClean="0">
                <a:solidFill>
                  <a:srgbClr val="8F0D8F"/>
                </a:solidFill>
              </a:rPr>
              <a:t>10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357554" y="92867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285820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του συνημίτονου 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71868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45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143504" y="250030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286380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214942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ΒΓ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3571868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45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072066" y="342900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143504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00062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000496" y="46126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357158" y="5398510"/>
            <a:ext cx="67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   το συν 45</a:t>
            </a:r>
            <a:r>
              <a:rPr lang="el-GR" baseline="30000" dirty="0" smtClean="0"/>
              <a:t>ο  </a:t>
            </a:r>
            <a:r>
              <a:rPr lang="el-GR" dirty="0" smtClean="0"/>
              <a:t> =</a:t>
            </a:r>
            <a:r>
              <a:rPr lang="en-US" dirty="0" smtClean="0"/>
              <a:t>  </a:t>
            </a:r>
            <a:r>
              <a:rPr lang="el-GR" dirty="0" smtClean="0"/>
              <a:t>0,7071  , άρα: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1071538" y="4000504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500166" y="2214554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8</a:t>
            </a:r>
            <a:endParaRPr lang="en-US" sz="20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5643570" y="250030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643702" y="1571612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Είναι </a:t>
            </a:r>
            <a:r>
              <a:rPr lang="el-GR" sz="1400" b="1" u="sng" dirty="0" smtClean="0"/>
              <a:t>εξίσωση</a:t>
            </a:r>
            <a:r>
              <a:rPr lang="el-GR" sz="1400" dirty="0" smtClean="0"/>
              <a:t> με άγνωστο </a:t>
            </a:r>
            <a:r>
              <a:rPr lang="en-US" sz="1400" dirty="0" smtClean="0"/>
              <a:t>x </a:t>
            </a:r>
            <a:r>
              <a:rPr lang="el-GR" sz="1400" dirty="0" smtClean="0"/>
              <a:t>και με ένα κλάσμα,  άρα πρώτα πρέπει να βγάλω το κλάσμα , </a:t>
            </a:r>
            <a:r>
              <a:rPr lang="el-GR" sz="1400" dirty="0" err="1" smtClean="0"/>
              <a:t>γιαυτό</a:t>
            </a:r>
            <a:r>
              <a:rPr lang="el-GR" sz="1400" dirty="0" smtClean="0"/>
              <a:t> πολλαπλασιάζω τους όρους της εξίσωσης  με το παρονομαστή  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1357290" y="46126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45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071802" y="4814864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143240" y="44884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071802" y="48148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428596" y="47555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2643174" y="46126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000100" y="46841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3000364" y="489844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2776526" y="4693654"/>
            <a:ext cx="223838" cy="20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572000" y="454125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r>
              <a:rPr lang="el-GR" sz="2400" dirty="0" smtClean="0"/>
              <a:t> συν 45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0" y="61843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0,7071=</a:t>
            </a:r>
            <a:r>
              <a:rPr lang="en-US" b="1" dirty="0" smtClean="0"/>
              <a:t> x</a:t>
            </a:r>
            <a:endParaRPr lang="en-US" b="1" baseline="30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2928926" y="614364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X =   6,928</a:t>
            </a:r>
            <a:endParaRPr lang="en-US" sz="2000" b="1" baseline="30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785918" y="61128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60" name="59 - Ελεύθερη σχεδίαση"/>
          <p:cNvSpPr/>
          <p:nvPr/>
        </p:nvSpPr>
        <p:spPr>
          <a:xfrm>
            <a:off x="2202873" y="3740727"/>
            <a:ext cx="360218" cy="304800"/>
          </a:xfrm>
          <a:custGeom>
            <a:avLst/>
            <a:gdLst>
              <a:gd name="connsiteX0" fmla="*/ 360218 w 360218"/>
              <a:gd name="connsiteY0" fmla="*/ 277091 h 304800"/>
              <a:gd name="connsiteX1" fmla="*/ 138545 w 360218"/>
              <a:gd name="connsiteY1" fmla="*/ 0 h 304800"/>
              <a:gd name="connsiteX2" fmla="*/ 0 w 360218"/>
              <a:gd name="connsiteY2" fmla="*/ 69273 h 304800"/>
              <a:gd name="connsiteX3" fmla="*/ 0 w 360218"/>
              <a:gd name="connsiteY3" fmla="*/ 193964 h 304800"/>
              <a:gd name="connsiteX4" fmla="*/ 0 w 360218"/>
              <a:gd name="connsiteY4" fmla="*/ 304800 h 304800"/>
              <a:gd name="connsiteX5" fmla="*/ 360218 w 360218"/>
              <a:gd name="connsiteY5" fmla="*/ 277091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18" h="304800">
                <a:moveTo>
                  <a:pt x="360218" y="277091"/>
                </a:moveTo>
                <a:lnTo>
                  <a:pt x="138545" y="0"/>
                </a:lnTo>
                <a:lnTo>
                  <a:pt x="0" y="69273"/>
                </a:lnTo>
                <a:lnTo>
                  <a:pt x="0" y="193964"/>
                </a:lnTo>
                <a:lnTo>
                  <a:pt x="0" y="304800"/>
                </a:lnTo>
                <a:lnTo>
                  <a:pt x="360218" y="277091"/>
                </a:lnTo>
                <a:close/>
              </a:path>
            </a:pathLst>
          </a:custGeom>
          <a:solidFill>
            <a:srgbClr val="CF3D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Ορθογώνιο"/>
          <p:cNvSpPr/>
          <p:nvPr/>
        </p:nvSpPr>
        <p:spPr>
          <a:xfrm>
            <a:off x="1643042" y="3500438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45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3" grpId="0"/>
      <p:bldP spid="43" grpId="0"/>
      <p:bldP spid="46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58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5786478" cy="357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- Γωνιακή σύνδεση"/>
          <p:cNvCxnSpPr/>
          <p:nvPr/>
        </p:nvCxnSpPr>
        <p:spPr>
          <a:xfrm flipV="1">
            <a:off x="5857884" y="392906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16200000" flipH="1">
            <a:off x="6393669" y="4822041"/>
            <a:ext cx="214314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857356" y="6000768"/>
            <a:ext cx="7286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Είναι </a:t>
            </a:r>
            <a:r>
              <a:rPr lang="el-GR" sz="2400" b="1" dirty="0" smtClean="0"/>
              <a:t>μοιρογνωμόνιο</a:t>
            </a:r>
            <a:r>
              <a:rPr lang="el-GR" sz="2400" dirty="0" smtClean="0"/>
              <a:t>, με αυτό   μετράω το μέτρο των γωνιών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00042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Μια γωνία ω έχει </a:t>
            </a:r>
            <a:r>
              <a:rPr lang="el-GR" sz="2400" dirty="0" err="1" smtClean="0"/>
              <a:t>ημω</a:t>
            </a:r>
            <a:r>
              <a:rPr lang="el-GR" sz="2400" dirty="0" smtClean="0"/>
              <a:t> = 0,5  και </a:t>
            </a:r>
            <a:r>
              <a:rPr lang="el-GR" sz="2400" dirty="0" err="1" smtClean="0"/>
              <a:t>συνω</a:t>
            </a:r>
            <a:r>
              <a:rPr lang="el-GR" sz="2400" dirty="0" smtClean="0"/>
              <a:t> = 0,866. Ποια η εφαπτομένη της γωνίας ω;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00023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</a:t>
            </a:r>
            <a:r>
              <a:rPr lang="en-US" sz="2400" b="1" dirty="0" smtClean="0">
                <a:solidFill>
                  <a:srgbClr val="8F0D8F"/>
                </a:solidFill>
              </a:rPr>
              <a:t>1</a:t>
            </a:r>
            <a:r>
              <a:rPr lang="el-GR" sz="2400" b="1" dirty="0" smtClean="0">
                <a:solidFill>
                  <a:srgbClr val="8F0D8F"/>
                </a:solidFill>
              </a:rPr>
              <a:t>1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643174" y="135729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19288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Παίρνω την σχέση: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857224" y="259035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2285984" y="2804670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2428860" y="23760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/>
              <a:t>ημ</a:t>
            </a:r>
            <a:r>
              <a:rPr lang="el-GR" b="1" dirty="0" smtClean="0"/>
              <a:t> ω</a:t>
            </a:r>
            <a:endParaRPr lang="en-US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2285984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συν ω</a:t>
            </a:r>
            <a:endParaRPr lang="en-US" b="1" dirty="0"/>
          </a:p>
        </p:txBody>
      </p:sp>
      <p:sp>
        <p:nvSpPr>
          <p:cNvPr id="80" name="79 - TextBox"/>
          <p:cNvSpPr txBox="1"/>
          <p:nvPr/>
        </p:nvSpPr>
        <p:spPr>
          <a:xfrm>
            <a:off x="2000232" y="371475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3286116" y="3988362"/>
            <a:ext cx="857256" cy="121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3428992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0,5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3286116" y="40719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0,866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1214414" y="49291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2500298" y="492919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ω= 0,577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5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282" y="714356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</a:t>
            </a:r>
            <a:r>
              <a:rPr lang="el-GR" sz="2400" dirty="0" err="1" smtClean="0"/>
              <a:t>ημ</a:t>
            </a:r>
            <a:r>
              <a:rPr lang="el-GR" sz="2400" dirty="0" smtClean="0"/>
              <a:t> ω  είναι  0,2419 ,να βρείτε το συν ω   (</a:t>
            </a:r>
            <a:r>
              <a:rPr lang="el-GR" sz="2400" u="sng" dirty="0" smtClean="0"/>
              <a:t>συμβουλευτείτε τον πίνακα</a:t>
            </a:r>
            <a:r>
              <a:rPr lang="el-GR" sz="2400" dirty="0" smtClean="0"/>
              <a:t>)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 12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57158" y="327398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ημ</a:t>
            </a:r>
            <a:r>
              <a:rPr lang="el-GR" b="1" dirty="0" err="1" smtClean="0"/>
              <a:t>ω</a:t>
            </a:r>
            <a:r>
              <a:rPr lang="el-GR" dirty="0" smtClean="0"/>
              <a:t>= 0,2419 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2285984" y="328612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5429256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14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2643174" y="16430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Λύση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34" y="2500306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πίνακα τριγωνομετρικών αριθμών έχω: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642910" y="464344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γωνία    </a:t>
            </a:r>
            <a:r>
              <a:rPr lang="el-GR" b="1" dirty="0" smtClean="0"/>
              <a:t>ω</a:t>
            </a:r>
            <a:r>
              <a:rPr lang="el-GR" dirty="0" smtClean="0"/>
              <a:t>   =  14</a:t>
            </a:r>
            <a:r>
              <a:rPr lang="el-GR" baseline="30000" dirty="0" smtClean="0"/>
              <a:t>ο </a:t>
            </a:r>
            <a:r>
              <a:rPr lang="el-GR" dirty="0" smtClean="0"/>
              <a:t>  σύμφωνα με το πίνακα στη τελευταία σελίδα του βιβλίου αντιστοιχεί  συν ω  = 0,9703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48" y="428604"/>
            <a:ext cx="3857652" cy="23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706690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- Ευθύγραμμο βέλος σύνδεσης"/>
          <p:cNvCxnSpPr/>
          <p:nvPr/>
        </p:nvCxnSpPr>
        <p:spPr>
          <a:xfrm flipV="1">
            <a:off x="2500298" y="2285992"/>
            <a:ext cx="478634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Γωνιακή σύνδεση"/>
          <p:cNvCxnSpPr/>
          <p:nvPr/>
        </p:nvCxnSpPr>
        <p:spPr>
          <a:xfrm flipV="1">
            <a:off x="7143768" y="214311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356364" y="2571744"/>
            <a:ext cx="2072496" cy="786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Οξεία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357290" y="150017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μικρότερη 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οξεία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142976" y="350043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" name="30 - Ομάδα"/>
          <p:cNvGrpSpPr/>
          <p:nvPr/>
        </p:nvGrpSpPr>
        <p:grpSpPr>
          <a:xfrm>
            <a:off x="2857488" y="5000636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- Ελεύθερη σχεδίαση"/>
          <p:cNvSpPr/>
          <p:nvPr/>
        </p:nvSpPr>
        <p:spPr>
          <a:xfrm>
            <a:off x="1069145" y="3756074"/>
            <a:ext cx="128953" cy="239151"/>
          </a:xfrm>
          <a:custGeom>
            <a:avLst/>
            <a:gdLst>
              <a:gd name="connsiteX0" fmla="*/ 0 w 128953"/>
              <a:gd name="connsiteY0" fmla="*/ 0 h 239151"/>
              <a:gd name="connsiteX1" fmla="*/ 112541 w 128953"/>
              <a:gd name="connsiteY1" fmla="*/ 70338 h 239151"/>
              <a:gd name="connsiteX2" fmla="*/ 98473 w 128953"/>
              <a:gd name="connsiteY2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" h="239151">
                <a:moveTo>
                  <a:pt x="0" y="0"/>
                </a:moveTo>
                <a:cubicBezTo>
                  <a:pt x="48064" y="15240"/>
                  <a:pt x="96129" y="30480"/>
                  <a:pt x="112541" y="70338"/>
                </a:cubicBezTo>
                <a:cubicBezTo>
                  <a:pt x="128953" y="110196"/>
                  <a:pt x="113713" y="174673"/>
                  <a:pt x="98473" y="2391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6200000" flipV="1">
            <a:off x="3305059" y="2267049"/>
            <a:ext cx="2072496" cy="1396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Αμβλεία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3357554" y="1428736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μεγαλύτερη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αμβλεία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4929190" y="328612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" name="30 - Ομάδα"/>
          <p:cNvGrpSpPr/>
          <p:nvPr/>
        </p:nvGrpSpPr>
        <p:grpSpPr>
          <a:xfrm>
            <a:off x="2857488" y="5000636"/>
            <a:ext cx="174130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Ελεύθερη σχεδίαση"/>
          <p:cNvSpPr/>
          <p:nvPr/>
        </p:nvSpPr>
        <p:spPr>
          <a:xfrm>
            <a:off x="4783015" y="3584917"/>
            <a:ext cx="492370" cy="424375"/>
          </a:xfrm>
          <a:custGeom>
            <a:avLst/>
            <a:gdLst>
              <a:gd name="connsiteX0" fmla="*/ 0 w 492370"/>
              <a:gd name="connsiteY0" fmla="*/ 30480 h 424375"/>
              <a:gd name="connsiteX1" fmla="*/ 267287 w 492370"/>
              <a:gd name="connsiteY1" fmla="*/ 30480 h 424375"/>
              <a:gd name="connsiteX2" fmla="*/ 422031 w 492370"/>
              <a:gd name="connsiteY2" fmla="*/ 213360 h 424375"/>
              <a:gd name="connsiteX3" fmla="*/ 492370 w 492370"/>
              <a:gd name="connsiteY3" fmla="*/ 424375 h 4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370" h="424375">
                <a:moveTo>
                  <a:pt x="0" y="30480"/>
                </a:moveTo>
                <a:cubicBezTo>
                  <a:pt x="98474" y="15240"/>
                  <a:pt x="196949" y="0"/>
                  <a:pt x="267287" y="30480"/>
                </a:cubicBezTo>
                <a:cubicBezTo>
                  <a:pt x="337625" y="60960"/>
                  <a:pt x="384517" y="147711"/>
                  <a:pt x="422031" y="213360"/>
                </a:cubicBezTo>
                <a:cubicBezTo>
                  <a:pt x="459545" y="279009"/>
                  <a:pt x="475957" y="351692"/>
                  <a:pt x="492370" y="42437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</TotalTime>
  <Words>2682</Words>
  <PresentationFormat>Προβολή στην οθόνη (4:3)</PresentationFormat>
  <Paragraphs>888</Paragraphs>
  <Slides>61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61</vt:i4>
      </vt:variant>
    </vt:vector>
  </HeadingPairs>
  <TitlesOfParts>
    <vt:vector size="62" baseType="lpstr">
      <vt:lpstr>Θέμα του Office</vt:lpstr>
      <vt:lpstr>Ημίτονο  - Συνιμήτονο οξείας γωνίας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Διαφάνεια 60</vt:lpstr>
      <vt:lpstr>Διαφάνεια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Panorea</cp:lastModifiedBy>
  <cp:revision>873</cp:revision>
  <dcterms:created xsi:type="dcterms:W3CDTF">2020-04-07T16:42:53Z</dcterms:created>
  <dcterms:modified xsi:type="dcterms:W3CDTF">2021-02-05T12:35:06Z</dcterms:modified>
</cp:coreProperties>
</file>