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6" r:id="rId5"/>
    <p:sldId id="272" r:id="rId6"/>
    <p:sldId id="271" r:id="rId7"/>
    <p:sldId id="273" r:id="rId8"/>
    <p:sldId id="260" r:id="rId9"/>
    <p:sldId id="259" r:id="rId10"/>
    <p:sldId id="261" r:id="rId11"/>
    <p:sldId id="262" r:id="rId12"/>
    <p:sldId id="265" r:id="rId13"/>
    <p:sldId id="285" r:id="rId14"/>
    <p:sldId id="266" r:id="rId15"/>
    <p:sldId id="267" r:id="rId16"/>
    <p:sldId id="268" r:id="rId17"/>
    <p:sldId id="286" r:id="rId18"/>
    <p:sldId id="287" r:id="rId19"/>
    <p:sldId id="288" r:id="rId20"/>
    <p:sldId id="279" r:id="rId21"/>
    <p:sldId id="274" r:id="rId22"/>
    <p:sldId id="275" r:id="rId23"/>
    <p:sldId id="276" r:id="rId24"/>
    <p:sldId id="277" r:id="rId25"/>
    <p:sldId id="280" r:id="rId26"/>
    <p:sldId id="282" r:id="rId27"/>
    <p:sldId id="281" r:id="rId28"/>
    <p:sldId id="283" r:id="rId29"/>
    <p:sldId id="284" r:id="rId30"/>
    <p:sldId id="289" r:id="rId31"/>
    <p:sldId id="290" r:id="rId32"/>
    <p:sldId id="291" r:id="rId33"/>
    <p:sldId id="292" r:id="rId34"/>
    <p:sldId id="293" r:id="rId35"/>
    <p:sldId id="295" r:id="rId36"/>
    <p:sldId id="296" r:id="rId37"/>
    <p:sldId id="298" r:id="rId38"/>
    <p:sldId id="299" r:id="rId39"/>
    <p:sldId id="300" r:id="rId40"/>
    <p:sldId id="301" r:id="rId41"/>
    <p:sldId id="302" r:id="rId42"/>
    <p:sldId id="304" r:id="rId43"/>
    <p:sldId id="305" r:id="rId44"/>
    <p:sldId id="306" r:id="rId45"/>
    <p:sldId id="307" r:id="rId46"/>
    <p:sldId id="297" r:id="rId47"/>
    <p:sldId id="294" r:id="rId48"/>
    <p:sldId id="264" r:id="rId4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37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s01XJS6xxU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snwPQCqCF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00034" y="4929198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δύο ημιευθείες  </a:t>
            </a:r>
            <a:r>
              <a:rPr lang="el-GR" sz="2400" u="sng" dirty="0" smtClean="0"/>
              <a:t>Ο</a:t>
            </a:r>
            <a:r>
              <a:rPr lang="en-US" sz="2400" u="sng" dirty="0" smtClean="0"/>
              <a:t>x</a:t>
            </a:r>
            <a:r>
              <a:rPr lang="el-GR" sz="2400" u="sng" dirty="0" smtClean="0"/>
              <a:t>   και Ο</a:t>
            </a:r>
            <a:r>
              <a:rPr lang="en-US" sz="2400" u="sng" dirty="0" smtClean="0"/>
              <a:t>y</a:t>
            </a:r>
            <a:r>
              <a:rPr lang="en-US" sz="2400" dirty="0" smtClean="0"/>
              <a:t>….. </a:t>
            </a:r>
            <a:r>
              <a:rPr lang="el-GR" sz="2400" dirty="0" smtClean="0"/>
              <a:t>ονομάζονται </a:t>
            </a:r>
            <a:r>
              <a:rPr lang="el-GR" sz="2400" u="sng" dirty="0" smtClean="0"/>
              <a:t>πλευρές της γωνίας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5929330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σημείο Ο  ονομάζεται κορυφή της γωνίας</a:t>
            </a:r>
            <a:r>
              <a:rPr lang="el-GR" sz="2400" u="sng" dirty="0" smtClean="0"/>
              <a:t> 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τόξο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142984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286116" y="178592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428596" y="4857760"/>
            <a:ext cx="8429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αυτό το κύκλο, υπάρχουν τα τόξα: </a:t>
            </a:r>
          </a:p>
          <a:p>
            <a:endParaRPr lang="el-GR" sz="2400" dirty="0" smtClean="0"/>
          </a:p>
          <a:p>
            <a:r>
              <a:rPr lang="el-GR" sz="2400" dirty="0" smtClean="0"/>
              <a:t> ΑΒ                              ΔΑ                        ΒΓ                ΑΓ               ΔΒ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928662" y="34168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643306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3857620" y="400050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928662" y="371475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6357950" y="5572140"/>
            <a:ext cx="295421" cy="84406"/>
          </a:xfrm>
          <a:custGeom>
            <a:avLst/>
            <a:gdLst>
              <a:gd name="connsiteX0" fmla="*/ 0 w 295421"/>
              <a:gd name="connsiteY0" fmla="*/ 84406 h 84406"/>
              <a:gd name="connsiteX1" fmla="*/ 28135 w 295421"/>
              <a:gd name="connsiteY1" fmla="*/ 42203 h 84406"/>
              <a:gd name="connsiteX2" fmla="*/ 70338 w 295421"/>
              <a:gd name="connsiteY2" fmla="*/ 28135 h 84406"/>
              <a:gd name="connsiteX3" fmla="*/ 98474 w 295421"/>
              <a:gd name="connsiteY3" fmla="*/ 0 h 84406"/>
              <a:gd name="connsiteX4" fmla="*/ 225083 w 295421"/>
              <a:gd name="connsiteY4" fmla="*/ 14068 h 84406"/>
              <a:gd name="connsiteX5" fmla="*/ 267286 w 295421"/>
              <a:gd name="connsiteY5" fmla="*/ 42203 h 84406"/>
              <a:gd name="connsiteX6" fmla="*/ 295421 w 295421"/>
              <a:gd name="connsiteY6" fmla="*/ 84406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1" h="84406">
                <a:moveTo>
                  <a:pt x="0" y="84406"/>
                </a:moveTo>
                <a:cubicBezTo>
                  <a:pt x="9378" y="70338"/>
                  <a:pt x="14933" y="52765"/>
                  <a:pt x="28135" y="42203"/>
                </a:cubicBezTo>
                <a:cubicBezTo>
                  <a:pt x="39714" y="32940"/>
                  <a:pt x="57622" y="35764"/>
                  <a:pt x="70338" y="28135"/>
                </a:cubicBezTo>
                <a:cubicBezTo>
                  <a:pt x="81711" y="21311"/>
                  <a:pt x="89095" y="9378"/>
                  <a:pt x="98474" y="0"/>
                </a:cubicBezTo>
                <a:cubicBezTo>
                  <a:pt x="140677" y="4689"/>
                  <a:pt x="183888" y="3769"/>
                  <a:pt x="225083" y="14068"/>
                </a:cubicBezTo>
                <a:cubicBezTo>
                  <a:pt x="241485" y="18169"/>
                  <a:pt x="255331" y="30248"/>
                  <a:pt x="267286" y="42203"/>
                </a:cubicBezTo>
                <a:cubicBezTo>
                  <a:pt x="279241" y="54158"/>
                  <a:pt x="295421" y="84406"/>
                  <a:pt x="295421" y="844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429124" y="23574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42910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4500562" y="214311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357158" y="257174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571472" y="5500702"/>
            <a:ext cx="295421" cy="84406"/>
          </a:xfrm>
          <a:custGeom>
            <a:avLst/>
            <a:gdLst>
              <a:gd name="connsiteX0" fmla="*/ 0 w 295421"/>
              <a:gd name="connsiteY0" fmla="*/ 84406 h 84406"/>
              <a:gd name="connsiteX1" fmla="*/ 28135 w 295421"/>
              <a:gd name="connsiteY1" fmla="*/ 42203 h 84406"/>
              <a:gd name="connsiteX2" fmla="*/ 70338 w 295421"/>
              <a:gd name="connsiteY2" fmla="*/ 28135 h 84406"/>
              <a:gd name="connsiteX3" fmla="*/ 98474 w 295421"/>
              <a:gd name="connsiteY3" fmla="*/ 0 h 84406"/>
              <a:gd name="connsiteX4" fmla="*/ 225083 w 295421"/>
              <a:gd name="connsiteY4" fmla="*/ 14068 h 84406"/>
              <a:gd name="connsiteX5" fmla="*/ 267286 w 295421"/>
              <a:gd name="connsiteY5" fmla="*/ 42203 h 84406"/>
              <a:gd name="connsiteX6" fmla="*/ 295421 w 295421"/>
              <a:gd name="connsiteY6" fmla="*/ 84406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1" h="84406">
                <a:moveTo>
                  <a:pt x="0" y="84406"/>
                </a:moveTo>
                <a:cubicBezTo>
                  <a:pt x="9378" y="70338"/>
                  <a:pt x="14933" y="52765"/>
                  <a:pt x="28135" y="42203"/>
                </a:cubicBezTo>
                <a:cubicBezTo>
                  <a:pt x="39714" y="32940"/>
                  <a:pt x="57622" y="35764"/>
                  <a:pt x="70338" y="28135"/>
                </a:cubicBezTo>
                <a:cubicBezTo>
                  <a:pt x="81711" y="21311"/>
                  <a:pt x="89095" y="9378"/>
                  <a:pt x="98474" y="0"/>
                </a:cubicBezTo>
                <a:cubicBezTo>
                  <a:pt x="140677" y="4689"/>
                  <a:pt x="183888" y="3769"/>
                  <a:pt x="225083" y="14068"/>
                </a:cubicBezTo>
                <a:cubicBezTo>
                  <a:pt x="241485" y="18169"/>
                  <a:pt x="255331" y="30248"/>
                  <a:pt x="267286" y="42203"/>
                </a:cubicBezTo>
                <a:cubicBezTo>
                  <a:pt x="279241" y="54158"/>
                  <a:pt x="295421" y="84406"/>
                  <a:pt x="295421" y="844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7715272" y="5643578"/>
            <a:ext cx="295421" cy="84406"/>
          </a:xfrm>
          <a:custGeom>
            <a:avLst/>
            <a:gdLst>
              <a:gd name="connsiteX0" fmla="*/ 0 w 295421"/>
              <a:gd name="connsiteY0" fmla="*/ 84406 h 84406"/>
              <a:gd name="connsiteX1" fmla="*/ 28135 w 295421"/>
              <a:gd name="connsiteY1" fmla="*/ 42203 h 84406"/>
              <a:gd name="connsiteX2" fmla="*/ 70338 w 295421"/>
              <a:gd name="connsiteY2" fmla="*/ 28135 h 84406"/>
              <a:gd name="connsiteX3" fmla="*/ 98474 w 295421"/>
              <a:gd name="connsiteY3" fmla="*/ 0 h 84406"/>
              <a:gd name="connsiteX4" fmla="*/ 225083 w 295421"/>
              <a:gd name="connsiteY4" fmla="*/ 14068 h 84406"/>
              <a:gd name="connsiteX5" fmla="*/ 267286 w 295421"/>
              <a:gd name="connsiteY5" fmla="*/ 42203 h 84406"/>
              <a:gd name="connsiteX6" fmla="*/ 295421 w 295421"/>
              <a:gd name="connsiteY6" fmla="*/ 84406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1" h="84406">
                <a:moveTo>
                  <a:pt x="0" y="84406"/>
                </a:moveTo>
                <a:cubicBezTo>
                  <a:pt x="9378" y="70338"/>
                  <a:pt x="14933" y="52765"/>
                  <a:pt x="28135" y="42203"/>
                </a:cubicBezTo>
                <a:cubicBezTo>
                  <a:pt x="39714" y="32940"/>
                  <a:pt x="57622" y="35764"/>
                  <a:pt x="70338" y="28135"/>
                </a:cubicBezTo>
                <a:cubicBezTo>
                  <a:pt x="81711" y="21311"/>
                  <a:pt x="89095" y="9378"/>
                  <a:pt x="98474" y="0"/>
                </a:cubicBezTo>
                <a:cubicBezTo>
                  <a:pt x="140677" y="4689"/>
                  <a:pt x="183888" y="3769"/>
                  <a:pt x="225083" y="14068"/>
                </a:cubicBezTo>
                <a:cubicBezTo>
                  <a:pt x="241485" y="18169"/>
                  <a:pt x="255331" y="30248"/>
                  <a:pt x="267286" y="42203"/>
                </a:cubicBezTo>
                <a:cubicBezTo>
                  <a:pt x="279241" y="54158"/>
                  <a:pt x="295421" y="84406"/>
                  <a:pt x="295421" y="844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3000364" y="5572140"/>
            <a:ext cx="295421" cy="84406"/>
          </a:xfrm>
          <a:custGeom>
            <a:avLst/>
            <a:gdLst>
              <a:gd name="connsiteX0" fmla="*/ 0 w 295421"/>
              <a:gd name="connsiteY0" fmla="*/ 84406 h 84406"/>
              <a:gd name="connsiteX1" fmla="*/ 28135 w 295421"/>
              <a:gd name="connsiteY1" fmla="*/ 42203 h 84406"/>
              <a:gd name="connsiteX2" fmla="*/ 70338 w 295421"/>
              <a:gd name="connsiteY2" fmla="*/ 28135 h 84406"/>
              <a:gd name="connsiteX3" fmla="*/ 98474 w 295421"/>
              <a:gd name="connsiteY3" fmla="*/ 0 h 84406"/>
              <a:gd name="connsiteX4" fmla="*/ 225083 w 295421"/>
              <a:gd name="connsiteY4" fmla="*/ 14068 h 84406"/>
              <a:gd name="connsiteX5" fmla="*/ 267286 w 295421"/>
              <a:gd name="connsiteY5" fmla="*/ 42203 h 84406"/>
              <a:gd name="connsiteX6" fmla="*/ 295421 w 295421"/>
              <a:gd name="connsiteY6" fmla="*/ 84406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1" h="84406">
                <a:moveTo>
                  <a:pt x="0" y="84406"/>
                </a:moveTo>
                <a:cubicBezTo>
                  <a:pt x="9378" y="70338"/>
                  <a:pt x="14933" y="52765"/>
                  <a:pt x="28135" y="42203"/>
                </a:cubicBezTo>
                <a:cubicBezTo>
                  <a:pt x="39714" y="32940"/>
                  <a:pt x="57622" y="35764"/>
                  <a:pt x="70338" y="28135"/>
                </a:cubicBezTo>
                <a:cubicBezTo>
                  <a:pt x="81711" y="21311"/>
                  <a:pt x="89095" y="9378"/>
                  <a:pt x="98474" y="0"/>
                </a:cubicBezTo>
                <a:cubicBezTo>
                  <a:pt x="140677" y="4689"/>
                  <a:pt x="183888" y="3769"/>
                  <a:pt x="225083" y="14068"/>
                </a:cubicBezTo>
                <a:cubicBezTo>
                  <a:pt x="241485" y="18169"/>
                  <a:pt x="255331" y="30248"/>
                  <a:pt x="267286" y="42203"/>
                </a:cubicBezTo>
                <a:cubicBezTo>
                  <a:pt x="279241" y="54158"/>
                  <a:pt x="295421" y="84406"/>
                  <a:pt x="295421" y="844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4929190" y="5572140"/>
            <a:ext cx="295421" cy="84406"/>
          </a:xfrm>
          <a:custGeom>
            <a:avLst/>
            <a:gdLst>
              <a:gd name="connsiteX0" fmla="*/ 0 w 295421"/>
              <a:gd name="connsiteY0" fmla="*/ 84406 h 84406"/>
              <a:gd name="connsiteX1" fmla="*/ 28135 w 295421"/>
              <a:gd name="connsiteY1" fmla="*/ 42203 h 84406"/>
              <a:gd name="connsiteX2" fmla="*/ 70338 w 295421"/>
              <a:gd name="connsiteY2" fmla="*/ 28135 h 84406"/>
              <a:gd name="connsiteX3" fmla="*/ 98474 w 295421"/>
              <a:gd name="connsiteY3" fmla="*/ 0 h 84406"/>
              <a:gd name="connsiteX4" fmla="*/ 225083 w 295421"/>
              <a:gd name="connsiteY4" fmla="*/ 14068 h 84406"/>
              <a:gd name="connsiteX5" fmla="*/ 267286 w 295421"/>
              <a:gd name="connsiteY5" fmla="*/ 42203 h 84406"/>
              <a:gd name="connsiteX6" fmla="*/ 295421 w 295421"/>
              <a:gd name="connsiteY6" fmla="*/ 84406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1" h="84406">
                <a:moveTo>
                  <a:pt x="0" y="84406"/>
                </a:moveTo>
                <a:cubicBezTo>
                  <a:pt x="9378" y="70338"/>
                  <a:pt x="14933" y="52765"/>
                  <a:pt x="28135" y="42203"/>
                </a:cubicBezTo>
                <a:cubicBezTo>
                  <a:pt x="39714" y="32940"/>
                  <a:pt x="57622" y="35764"/>
                  <a:pt x="70338" y="28135"/>
                </a:cubicBezTo>
                <a:cubicBezTo>
                  <a:pt x="81711" y="21311"/>
                  <a:pt x="89095" y="9378"/>
                  <a:pt x="98474" y="0"/>
                </a:cubicBezTo>
                <a:cubicBezTo>
                  <a:pt x="140677" y="4689"/>
                  <a:pt x="183888" y="3769"/>
                  <a:pt x="225083" y="14068"/>
                </a:cubicBezTo>
                <a:cubicBezTo>
                  <a:pt x="241485" y="18169"/>
                  <a:pt x="255331" y="30248"/>
                  <a:pt x="267286" y="42203"/>
                </a:cubicBezTo>
                <a:cubicBezTo>
                  <a:pt x="279241" y="54158"/>
                  <a:pt x="295421" y="84406"/>
                  <a:pt x="295421" y="844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χορδή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142984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536017" y="1535893"/>
            <a:ext cx="1214446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286116" y="178592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528638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u="sng" dirty="0" smtClean="0"/>
              <a:t>ευθύγραμμο τμήμα  ΑΒ   </a:t>
            </a:r>
            <a:r>
              <a:rPr lang="el-GR" sz="2400" dirty="0" smtClean="0"/>
              <a:t>ονομάζεται  χορδή του  κύκλου.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785918" y="485776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928662" y="34168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643306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3857620" y="400050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928662" y="371475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>
            <a:stCxn id="24" idx="3"/>
            <a:endCxn id="23" idx="7"/>
          </p:cNvCxnSpPr>
          <p:nvPr/>
        </p:nvCxnSpPr>
        <p:spPr>
          <a:xfrm rot="16200000" flipH="1">
            <a:off x="2311241" y="2403611"/>
            <a:ext cx="235238" cy="29794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85720" y="6143644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Δύο κύκλοι είναι </a:t>
            </a:r>
            <a:r>
              <a:rPr lang="el-GR" smtClean="0"/>
              <a:t>ίσοι </a:t>
            </a:r>
            <a:r>
              <a:rPr lang="el-GR" dirty="0" err="1" smtClean="0"/>
              <a:t>ό</a:t>
            </a:r>
            <a:r>
              <a:rPr lang="el-GR" smtClean="0"/>
              <a:t>ταν </a:t>
            </a:r>
            <a:r>
              <a:rPr lang="el-GR" dirty="0" smtClean="0"/>
              <a:t>έχουν ίσες τις ακτίνες τους.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επίκεντρη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571604" y="407194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071802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500166" y="2714620"/>
            <a:ext cx="2293034" cy="2571768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5500694" y="2000240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της οποίας η κορυφή βρίσκεται στο κέντρο ενός κύκλου ονομάζεται </a:t>
            </a:r>
            <a:r>
              <a:rPr lang="el-GR" b="1" dirty="0" smtClean="0"/>
              <a:t>επίκεντρη γωνία</a:t>
            </a:r>
            <a:endParaRPr lang="en-US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5357818" y="3929066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διπλανό κύκλο (</a:t>
            </a:r>
            <a:r>
              <a:rPr lang="el-GR" dirty="0" err="1" smtClean="0"/>
              <a:t>Ο,ρ</a:t>
            </a:r>
            <a:r>
              <a:rPr lang="el-GR" dirty="0" smtClean="0"/>
              <a:t>)  η </a:t>
            </a:r>
          </a:p>
          <a:p>
            <a:endParaRPr lang="el-GR" dirty="0" smtClean="0"/>
          </a:p>
          <a:p>
            <a:r>
              <a:rPr lang="el-GR" dirty="0" smtClean="0"/>
              <a:t>επίκεντρη γωνία είναι η  ΑΟΒ</a:t>
            </a:r>
            <a:endParaRPr lang="en-US" b="1" dirty="0"/>
          </a:p>
        </p:txBody>
      </p:sp>
      <p:cxnSp>
        <p:nvCxnSpPr>
          <p:cNvPr id="34" name="33 - Ευθεία γραμμή σύνδεσης"/>
          <p:cNvCxnSpPr>
            <a:stCxn id="28" idx="1"/>
          </p:cNvCxnSpPr>
          <p:nvPr/>
        </p:nvCxnSpPr>
        <p:spPr>
          <a:xfrm flipV="1">
            <a:off x="2498973" y="1500174"/>
            <a:ext cx="1144333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3286116" y="1714488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7891975" y="4445391"/>
            <a:ext cx="140677" cy="112541"/>
          </a:xfrm>
          <a:custGeom>
            <a:avLst/>
            <a:gdLst>
              <a:gd name="connsiteX0" fmla="*/ 0 w 140677"/>
              <a:gd name="connsiteY0" fmla="*/ 112541 h 112541"/>
              <a:gd name="connsiteX1" fmla="*/ 84407 w 140677"/>
              <a:gd name="connsiteY1" fmla="*/ 0 h 112541"/>
              <a:gd name="connsiteX2" fmla="*/ 140677 w 140677"/>
              <a:gd name="connsiteY2" fmla="*/ 98474 h 11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77" h="112541">
                <a:moveTo>
                  <a:pt x="0" y="112541"/>
                </a:moveTo>
                <a:lnTo>
                  <a:pt x="84407" y="0"/>
                </a:lnTo>
                <a:lnTo>
                  <a:pt x="140677" y="9847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2377440" y="2715065"/>
            <a:ext cx="351692" cy="506437"/>
          </a:xfrm>
          <a:custGeom>
            <a:avLst/>
            <a:gdLst>
              <a:gd name="connsiteX0" fmla="*/ 112542 w 351692"/>
              <a:gd name="connsiteY0" fmla="*/ 42203 h 506437"/>
              <a:gd name="connsiteX1" fmla="*/ 0 w 351692"/>
              <a:gd name="connsiteY1" fmla="*/ 365760 h 506437"/>
              <a:gd name="connsiteX2" fmla="*/ 56271 w 351692"/>
              <a:gd name="connsiteY2" fmla="*/ 464233 h 506437"/>
              <a:gd name="connsiteX3" fmla="*/ 140677 w 351692"/>
              <a:gd name="connsiteY3" fmla="*/ 506437 h 506437"/>
              <a:gd name="connsiteX4" fmla="*/ 239151 w 351692"/>
              <a:gd name="connsiteY4" fmla="*/ 492369 h 506437"/>
              <a:gd name="connsiteX5" fmla="*/ 295422 w 351692"/>
              <a:gd name="connsiteY5" fmla="*/ 436098 h 506437"/>
              <a:gd name="connsiteX6" fmla="*/ 351692 w 351692"/>
              <a:gd name="connsiteY6" fmla="*/ 337624 h 506437"/>
              <a:gd name="connsiteX7" fmla="*/ 154745 w 351692"/>
              <a:gd name="connsiteY7" fmla="*/ 0 h 5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692" h="506437">
                <a:moveTo>
                  <a:pt x="112542" y="42203"/>
                </a:moveTo>
                <a:lnTo>
                  <a:pt x="0" y="365760"/>
                </a:lnTo>
                <a:lnTo>
                  <a:pt x="56271" y="464233"/>
                </a:lnTo>
                <a:lnTo>
                  <a:pt x="140677" y="506437"/>
                </a:lnTo>
                <a:lnTo>
                  <a:pt x="239151" y="492369"/>
                </a:lnTo>
                <a:lnTo>
                  <a:pt x="295422" y="436098"/>
                </a:lnTo>
                <a:lnTo>
                  <a:pt x="351692" y="337624"/>
                </a:lnTo>
                <a:lnTo>
                  <a:pt x="154745" y="0"/>
                </a:lnTo>
              </a:path>
            </a:pathLst>
          </a:custGeom>
          <a:solidFill>
            <a:srgbClr val="FFFF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επίκεντρη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571604" y="407194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071802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500166" y="2714620"/>
            <a:ext cx="2293034" cy="2571768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714348" y="5934670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ω είναι μια τυχαία  γωνία, η γωνία θ όμως είναι μια επίκεντρη γωνία, </a:t>
            </a:r>
            <a:r>
              <a:rPr lang="el-GR" dirty="0" smtClean="0"/>
              <a:t>γιατί </a:t>
            </a:r>
            <a:r>
              <a:rPr lang="el-GR" dirty="0" smtClean="0"/>
              <a:t>η κορυφή της γωνίας  θ   βρίσκεται πάνω στο κέντρο ενός κύκλου. </a:t>
            </a:r>
            <a:endParaRPr lang="en-US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6572264" y="22145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7891975" y="4445391"/>
            <a:ext cx="140677" cy="112541"/>
          </a:xfrm>
          <a:custGeom>
            <a:avLst/>
            <a:gdLst>
              <a:gd name="connsiteX0" fmla="*/ 0 w 140677"/>
              <a:gd name="connsiteY0" fmla="*/ 112541 h 112541"/>
              <a:gd name="connsiteX1" fmla="*/ 84407 w 140677"/>
              <a:gd name="connsiteY1" fmla="*/ 0 h 112541"/>
              <a:gd name="connsiteX2" fmla="*/ 140677 w 140677"/>
              <a:gd name="connsiteY2" fmla="*/ 98474 h 11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77" h="112541">
                <a:moveTo>
                  <a:pt x="0" y="112541"/>
                </a:moveTo>
                <a:lnTo>
                  <a:pt x="84407" y="0"/>
                </a:lnTo>
                <a:lnTo>
                  <a:pt x="140677" y="9847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2377440" y="2715065"/>
            <a:ext cx="351692" cy="506437"/>
          </a:xfrm>
          <a:custGeom>
            <a:avLst/>
            <a:gdLst>
              <a:gd name="connsiteX0" fmla="*/ 112542 w 351692"/>
              <a:gd name="connsiteY0" fmla="*/ 42203 h 506437"/>
              <a:gd name="connsiteX1" fmla="*/ 0 w 351692"/>
              <a:gd name="connsiteY1" fmla="*/ 365760 h 506437"/>
              <a:gd name="connsiteX2" fmla="*/ 56271 w 351692"/>
              <a:gd name="connsiteY2" fmla="*/ 464233 h 506437"/>
              <a:gd name="connsiteX3" fmla="*/ 140677 w 351692"/>
              <a:gd name="connsiteY3" fmla="*/ 506437 h 506437"/>
              <a:gd name="connsiteX4" fmla="*/ 239151 w 351692"/>
              <a:gd name="connsiteY4" fmla="*/ 492369 h 506437"/>
              <a:gd name="connsiteX5" fmla="*/ 295422 w 351692"/>
              <a:gd name="connsiteY5" fmla="*/ 436098 h 506437"/>
              <a:gd name="connsiteX6" fmla="*/ 351692 w 351692"/>
              <a:gd name="connsiteY6" fmla="*/ 337624 h 506437"/>
              <a:gd name="connsiteX7" fmla="*/ 154745 w 351692"/>
              <a:gd name="connsiteY7" fmla="*/ 0 h 5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692" h="506437">
                <a:moveTo>
                  <a:pt x="112542" y="42203"/>
                </a:moveTo>
                <a:lnTo>
                  <a:pt x="0" y="365760"/>
                </a:lnTo>
                <a:lnTo>
                  <a:pt x="56271" y="464233"/>
                </a:lnTo>
                <a:lnTo>
                  <a:pt x="140677" y="506437"/>
                </a:lnTo>
                <a:lnTo>
                  <a:pt x="239151" y="492369"/>
                </a:lnTo>
                <a:lnTo>
                  <a:pt x="295422" y="436098"/>
                </a:lnTo>
                <a:lnTo>
                  <a:pt x="351692" y="337624"/>
                </a:lnTo>
                <a:lnTo>
                  <a:pt x="154745" y="0"/>
                </a:lnTo>
              </a:path>
            </a:pathLst>
          </a:custGeom>
          <a:solidFill>
            <a:srgbClr val="FFFF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5655212" y="1589649"/>
            <a:ext cx="2940148" cy="2335237"/>
          </a:xfrm>
          <a:custGeom>
            <a:avLst/>
            <a:gdLst>
              <a:gd name="connsiteX0" fmla="*/ 0 w 2940148"/>
              <a:gd name="connsiteY0" fmla="*/ 2335237 h 2335237"/>
              <a:gd name="connsiteX1" fmla="*/ 998806 w 2940148"/>
              <a:gd name="connsiteY1" fmla="*/ 0 h 2335237"/>
              <a:gd name="connsiteX2" fmla="*/ 2940148 w 2940148"/>
              <a:gd name="connsiteY2" fmla="*/ 2166425 h 2335237"/>
              <a:gd name="connsiteX3" fmla="*/ 2940148 w 2940148"/>
              <a:gd name="connsiteY3" fmla="*/ 2166425 h 2335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148" h="2335237">
                <a:moveTo>
                  <a:pt x="0" y="2335237"/>
                </a:moveTo>
                <a:lnTo>
                  <a:pt x="998806" y="0"/>
                </a:lnTo>
                <a:lnTo>
                  <a:pt x="2940148" y="2166425"/>
                </a:lnTo>
                <a:lnTo>
                  <a:pt x="2940148" y="2166425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2285984" y="321468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</a:t>
            </a:r>
            <a:endParaRPr lang="en-US" sz="2400" dirty="0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6485206" y="1589649"/>
            <a:ext cx="422031" cy="562708"/>
          </a:xfrm>
          <a:custGeom>
            <a:avLst/>
            <a:gdLst>
              <a:gd name="connsiteX0" fmla="*/ 140677 w 422031"/>
              <a:gd name="connsiteY0" fmla="*/ 0 h 562708"/>
              <a:gd name="connsiteX1" fmla="*/ 0 w 422031"/>
              <a:gd name="connsiteY1" fmla="*/ 422031 h 562708"/>
              <a:gd name="connsiteX2" fmla="*/ 84406 w 422031"/>
              <a:gd name="connsiteY2" fmla="*/ 520505 h 562708"/>
              <a:gd name="connsiteX3" fmla="*/ 126609 w 422031"/>
              <a:gd name="connsiteY3" fmla="*/ 548640 h 562708"/>
              <a:gd name="connsiteX4" fmla="*/ 267286 w 422031"/>
              <a:gd name="connsiteY4" fmla="*/ 562708 h 562708"/>
              <a:gd name="connsiteX5" fmla="*/ 323557 w 422031"/>
              <a:gd name="connsiteY5" fmla="*/ 548640 h 562708"/>
              <a:gd name="connsiteX6" fmla="*/ 393896 w 422031"/>
              <a:gd name="connsiteY6" fmla="*/ 492369 h 562708"/>
              <a:gd name="connsiteX7" fmla="*/ 422031 w 422031"/>
              <a:gd name="connsiteY7" fmla="*/ 281354 h 562708"/>
              <a:gd name="connsiteX8" fmla="*/ 140677 w 422031"/>
              <a:gd name="connsiteY8" fmla="*/ 0 h 56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031" h="562708">
                <a:moveTo>
                  <a:pt x="140677" y="0"/>
                </a:moveTo>
                <a:lnTo>
                  <a:pt x="0" y="422031"/>
                </a:lnTo>
                <a:cubicBezTo>
                  <a:pt x="28135" y="454856"/>
                  <a:pt x="52094" y="491783"/>
                  <a:pt x="84406" y="520505"/>
                </a:cubicBezTo>
                <a:cubicBezTo>
                  <a:pt x="131057" y="561973"/>
                  <a:pt x="126609" y="511549"/>
                  <a:pt x="126609" y="548640"/>
                </a:cubicBezTo>
                <a:cubicBezTo>
                  <a:pt x="173501" y="553329"/>
                  <a:pt x="220160" y="562708"/>
                  <a:pt x="267286" y="562708"/>
                </a:cubicBezTo>
                <a:cubicBezTo>
                  <a:pt x="286620" y="562708"/>
                  <a:pt x="323557" y="548640"/>
                  <a:pt x="323557" y="548640"/>
                </a:cubicBezTo>
                <a:cubicBezTo>
                  <a:pt x="397917" y="504024"/>
                  <a:pt x="393896" y="533780"/>
                  <a:pt x="393896" y="492369"/>
                </a:cubicBezTo>
                <a:lnTo>
                  <a:pt x="422031" y="281354"/>
                </a:lnTo>
                <a:lnTo>
                  <a:pt x="140677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επίκεντρη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571604" y="407194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071802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500166" y="2714620"/>
            <a:ext cx="2293034" cy="2571768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5357818" y="2857496"/>
            <a:ext cx="4357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Στον διπλανό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  για την  </a:t>
            </a:r>
          </a:p>
          <a:p>
            <a:endParaRPr lang="el-GR" sz="2000" dirty="0" smtClean="0"/>
          </a:p>
          <a:p>
            <a:r>
              <a:rPr lang="el-GR" sz="2000" dirty="0" smtClean="0"/>
              <a:t>επίκεντρη γωνία ω, λέμε </a:t>
            </a:r>
            <a:r>
              <a:rPr lang="el-GR" sz="2000" b="1" dirty="0" smtClean="0"/>
              <a:t>ότι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η γωνία  ω βαίνει </a:t>
            </a:r>
            <a:r>
              <a:rPr lang="el-GR" sz="2000" dirty="0" smtClean="0"/>
              <a:t>στο </a:t>
            </a:r>
            <a:r>
              <a:rPr lang="el-GR" sz="2000" b="1" dirty="0" smtClean="0"/>
              <a:t>τόξο</a:t>
            </a:r>
            <a:r>
              <a:rPr lang="el-GR" sz="2000" dirty="0" smtClean="0"/>
              <a:t>  ΑΒ,</a:t>
            </a:r>
          </a:p>
          <a:p>
            <a:endParaRPr lang="el-GR" sz="2000" dirty="0" smtClean="0"/>
          </a:p>
          <a:p>
            <a:r>
              <a:rPr lang="el-GR" sz="2000" b="1" dirty="0" smtClean="0"/>
              <a:t> </a:t>
            </a:r>
            <a:r>
              <a:rPr lang="el-GR" sz="2000" dirty="0" smtClean="0"/>
              <a:t>ή  ότι το </a:t>
            </a:r>
            <a:r>
              <a:rPr lang="el-GR" sz="2000" b="1" dirty="0" smtClean="0"/>
              <a:t>τόξο</a:t>
            </a:r>
            <a:r>
              <a:rPr lang="el-GR" sz="2000" dirty="0" smtClean="0"/>
              <a:t>  ΑΒ ,  έχει </a:t>
            </a:r>
            <a:r>
              <a:rPr lang="el-GR" sz="2000" b="1" dirty="0" smtClean="0"/>
              <a:t>αντίστοιχη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επίκεντρη γωνία</a:t>
            </a:r>
            <a:r>
              <a:rPr lang="el-GR" sz="2000" dirty="0" smtClean="0"/>
              <a:t> την ω.</a:t>
            </a:r>
            <a:endParaRPr lang="en-US" sz="2000" dirty="0"/>
          </a:p>
        </p:txBody>
      </p:sp>
      <p:cxnSp>
        <p:nvCxnSpPr>
          <p:cNvPr id="34" name="33 - Ευθεία γραμμή σύνδεσης"/>
          <p:cNvCxnSpPr>
            <a:stCxn id="28" idx="1"/>
          </p:cNvCxnSpPr>
          <p:nvPr/>
        </p:nvCxnSpPr>
        <p:spPr>
          <a:xfrm flipV="1">
            <a:off x="2498973" y="1500174"/>
            <a:ext cx="1144333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3286116" y="1714488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2377440" y="2715065"/>
            <a:ext cx="351692" cy="506437"/>
          </a:xfrm>
          <a:custGeom>
            <a:avLst/>
            <a:gdLst>
              <a:gd name="connsiteX0" fmla="*/ 112542 w 351692"/>
              <a:gd name="connsiteY0" fmla="*/ 42203 h 506437"/>
              <a:gd name="connsiteX1" fmla="*/ 0 w 351692"/>
              <a:gd name="connsiteY1" fmla="*/ 365760 h 506437"/>
              <a:gd name="connsiteX2" fmla="*/ 56271 w 351692"/>
              <a:gd name="connsiteY2" fmla="*/ 464233 h 506437"/>
              <a:gd name="connsiteX3" fmla="*/ 140677 w 351692"/>
              <a:gd name="connsiteY3" fmla="*/ 506437 h 506437"/>
              <a:gd name="connsiteX4" fmla="*/ 239151 w 351692"/>
              <a:gd name="connsiteY4" fmla="*/ 492369 h 506437"/>
              <a:gd name="connsiteX5" fmla="*/ 295422 w 351692"/>
              <a:gd name="connsiteY5" fmla="*/ 436098 h 506437"/>
              <a:gd name="connsiteX6" fmla="*/ 351692 w 351692"/>
              <a:gd name="connsiteY6" fmla="*/ 337624 h 506437"/>
              <a:gd name="connsiteX7" fmla="*/ 154745 w 351692"/>
              <a:gd name="connsiteY7" fmla="*/ 0 h 5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692" h="506437">
                <a:moveTo>
                  <a:pt x="112542" y="42203"/>
                </a:moveTo>
                <a:lnTo>
                  <a:pt x="0" y="365760"/>
                </a:lnTo>
                <a:lnTo>
                  <a:pt x="56271" y="464233"/>
                </a:lnTo>
                <a:lnTo>
                  <a:pt x="140677" y="506437"/>
                </a:lnTo>
                <a:lnTo>
                  <a:pt x="239151" y="492369"/>
                </a:lnTo>
                <a:lnTo>
                  <a:pt x="295422" y="436098"/>
                </a:lnTo>
                <a:lnTo>
                  <a:pt x="351692" y="337624"/>
                </a:lnTo>
                <a:lnTo>
                  <a:pt x="154745" y="0"/>
                </a:lnTo>
              </a:path>
            </a:pathLst>
          </a:custGeom>
          <a:solidFill>
            <a:srgbClr val="FFFF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357422" y="314324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1856935" y="4389120"/>
            <a:ext cx="1631853" cy="183729"/>
          </a:xfrm>
          <a:custGeom>
            <a:avLst/>
            <a:gdLst>
              <a:gd name="connsiteX0" fmla="*/ 0 w 1631853"/>
              <a:gd name="connsiteY0" fmla="*/ 56271 h 183729"/>
              <a:gd name="connsiteX1" fmla="*/ 225083 w 1631853"/>
              <a:gd name="connsiteY1" fmla="*/ 126609 h 183729"/>
              <a:gd name="connsiteX2" fmla="*/ 422031 w 1631853"/>
              <a:gd name="connsiteY2" fmla="*/ 168812 h 183729"/>
              <a:gd name="connsiteX3" fmla="*/ 604911 w 1631853"/>
              <a:gd name="connsiteY3" fmla="*/ 182880 h 183729"/>
              <a:gd name="connsiteX4" fmla="*/ 815927 w 1631853"/>
              <a:gd name="connsiteY4" fmla="*/ 168812 h 183729"/>
              <a:gd name="connsiteX5" fmla="*/ 1111348 w 1631853"/>
              <a:gd name="connsiteY5" fmla="*/ 154745 h 183729"/>
              <a:gd name="connsiteX6" fmla="*/ 1280160 w 1631853"/>
              <a:gd name="connsiteY6" fmla="*/ 112542 h 183729"/>
              <a:gd name="connsiteX7" fmla="*/ 1448973 w 1631853"/>
              <a:gd name="connsiteY7" fmla="*/ 70338 h 183729"/>
              <a:gd name="connsiteX8" fmla="*/ 1603717 w 1631853"/>
              <a:gd name="connsiteY8" fmla="*/ 0 h 183729"/>
              <a:gd name="connsiteX9" fmla="*/ 1631853 w 1631853"/>
              <a:gd name="connsiteY9" fmla="*/ 0 h 18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31853" h="183729">
                <a:moveTo>
                  <a:pt x="0" y="56271"/>
                </a:moveTo>
                <a:cubicBezTo>
                  <a:pt x="196010" y="131659"/>
                  <a:pt x="117567" y="126609"/>
                  <a:pt x="225083" y="126609"/>
                </a:cubicBezTo>
                <a:lnTo>
                  <a:pt x="422031" y="168812"/>
                </a:lnTo>
                <a:cubicBezTo>
                  <a:pt x="586116" y="183729"/>
                  <a:pt x="524982" y="182880"/>
                  <a:pt x="604911" y="182880"/>
                </a:cubicBezTo>
                <a:lnTo>
                  <a:pt x="815927" y="168812"/>
                </a:lnTo>
                <a:cubicBezTo>
                  <a:pt x="1101963" y="154511"/>
                  <a:pt x="1003379" y="154745"/>
                  <a:pt x="1111348" y="154745"/>
                </a:cubicBezTo>
                <a:cubicBezTo>
                  <a:pt x="1270617" y="111308"/>
                  <a:pt x="1212627" y="112542"/>
                  <a:pt x="1280160" y="112542"/>
                </a:cubicBezTo>
                <a:lnTo>
                  <a:pt x="1448973" y="70338"/>
                </a:lnTo>
                <a:lnTo>
                  <a:pt x="1603717" y="0"/>
                </a:lnTo>
                <a:lnTo>
                  <a:pt x="1631853" y="0"/>
                </a:ln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8412480" y="4023360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6929454" y="4643446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επίκεντρη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428860" y="2285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Κ</a:t>
            </a:r>
            <a:endParaRPr lang="en-US" sz="24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000100" y="12144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785786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5357818" y="2857496"/>
            <a:ext cx="4357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Στον διπλανό κύκλο (</a:t>
            </a:r>
            <a:r>
              <a:rPr lang="el-GR" sz="2000" dirty="0" err="1" smtClean="0"/>
              <a:t>Κ,ρ</a:t>
            </a:r>
            <a:r>
              <a:rPr lang="el-GR" sz="2000" dirty="0" smtClean="0"/>
              <a:t>)  για την  </a:t>
            </a:r>
          </a:p>
          <a:p>
            <a:endParaRPr lang="el-GR" sz="2000" dirty="0" smtClean="0"/>
          </a:p>
          <a:p>
            <a:r>
              <a:rPr lang="el-GR" sz="2000" dirty="0" smtClean="0"/>
              <a:t>επίκεντρη γωνία θ, λέμε </a:t>
            </a:r>
            <a:r>
              <a:rPr lang="el-GR" sz="2000" b="1" dirty="0" smtClean="0"/>
              <a:t>ότι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η γωνία  θ  βαίνει </a:t>
            </a:r>
            <a:r>
              <a:rPr lang="el-GR" sz="2000" dirty="0" smtClean="0"/>
              <a:t>στο </a:t>
            </a:r>
            <a:r>
              <a:rPr lang="el-GR" sz="2000" b="1" dirty="0" smtClean="0"/>
              <a:t>τόξο</a:t>
            </a:r>
            <a:r>
              <a:rPr lang="el-GR" sz="2000" dirty="0" smtClean="0"/>
              <a:t>  ΓΔ,</a:t>
            </a:r>
          </a:p>
          <a:p>
            <a:endParaRPr lang="el-GR" sz="2000" dirty="0" smtClean="0"/>
          </a:p>
          <a:p>
            <a:r>
              <a:rPr lang="el-GR" sz="2000" b="1" dirty="0" smtClean="0"/>
              <a:t> </a:t>
            </a:r>
            <a:r>
              <a:rPr lang="el-GR" sz="2000" dirty="0" smtClean="0"/>
              <a:t>ή  ότι το </a:t>
            </a:r>
            <a:r>
              <a:rPr lang="el-GR" sz="2000" b="1" dirty="0" smtClean="0"/>
              <a:t>τόξο</a:t>
            </a:r>
            <a:r>
              <a:rPr lang="el-GR" sz="2000" dirty="0" smtClean="0"/>
              <a:t>  ΓΔ ,  έχει </a:t>
            </a:r>
            <a:r>
              <a:rPr lang="el-GR" sz="2000" b="1" dirty="0" smtClean="0"/>
              <a:t>αντίστοιχη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επίκεντρη γωνία</a:t>
            </a:r>
            <a:r>
              <a:rPr lang="el-GR" sz="2000" dirty="0" smtClean="0"/>
              <a:t> την θ.</a:t>
            </a:r>
            <a:endParaRPr lang="en-US" sz="2000" dirty="0"/>
          </a:p>
        </p:txBody>
      </p:sp>
      <p:cxnSp>
        <p:nvCxnSpPr>
          <p:cNvPr id="34" name="33 - Ευθεία γραμμή σύνδεσης"/>
          <p:cNvCxnSpPr>
            <a:stCxn id="24" idx="1"/>
          </p:cNvCxnSpPr>
          <p:nvPr/>
        </p:nvCxnSpPr>
        <p:spPr>
          <a:xfrm flipV="1">
            <a:off x="2574388" y="1500174"/>
            <a:ext cx="1068918" cy="12570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3286116" y="1714488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257174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</a:t>
            </a:r>
            <a:endParaRPr lang="en-US" sz="2400" dirty="0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8412480" y="4023360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6929454" y="4643446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759655" y="1252025"/>
            <a:ext cx="1814733" cy="3277772"/>
          </a:xfrm>
          <a:custGeom>
            <a:avLst/>
            <a:gdLst>
              <a:gd name="connsiteX0" fmla="*/ 70339 w 1814733"/>
              <a:gd name="connsiteY0" fmla="*/ 0 h 3277772"/>
              <a:gd name="connsiteX1" fmla="*/ 1814733 w 1814733"/>
              <a:gd name="connsiteY1" fmla="*/ 1505243 h 3277772"/>
              <a:gd name="connsiteX2" fmla="*/ 0 w 1814733"/>
              <a:gd name="connsiteY2" fmla="*/ 3277772 h 3277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4733" h="3277772">
                <a:moveTo>
                  <a:pt x="70339" y="0"/>
                </a:moveTo>
                <a:lnTo>
                  <a:pt x="1814733" y="1505243"/>
                </a:lnTo>
                <a:lnTo>
                  <a:pt x="0" y="3277772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2137369" y="2489982"/>
            <a:ext cx="422951" cy="576775"/>
          </a:xfrm>
          <a:custGeom>
            <a:avLst/>
            <a:gdLst>
              <a:gd name="connsiteX0" fmla="*/ 422951 w 422951"/>
              <a:gd name="connsiteY0" fmla="*/ 253218 h 576775"/>
              <a:gd name="connsiteX1" fmla="*/ 141597 w 422951"/>
              <a:gd name="connsiteY1" fmla="*/ 576775 h 576775"/>
              <a:gd name="connsiteX2" fmla="*/ 29056 w 422951"/>
              <a:gd name="connsiteY2" fmla="*/ 450166 h 576775"/>
              <a:gd name="connsiteX3" fmla="*/ 920 w 422951"/>
              <a:gd name="connsiteY3" fmla="*/ 295421 h 576775"/>
              <a:gd name="connsiteX4" fmla="*/ 920 w 422951"/>
              <a:gd name="connsiteY4" fmla="*/ 126609 h 576775"/>
              <a:gd name="connsiteX5" fmla="*/ 43123 w 422951"/>
              <a:gd name="connsiteY5" fmla="*/ 56270 h 576775"/>
              <a:gd name="connsiteX6" fmla="*/ 99394 w 422951"/>
              <a:gd name="connsiteY6" fmla="*/ 14067 h 576775"/>
              <a:gd name="connsiteX7" fmla="*/ 127529 w 422951"/>
              <a:gd name="connsiteY7" fmla="*/ 0 h 576775"/>
              <a:gd name="connsiteX8" fmla="*/ 422951 w 422951"/>
              <a:gd name="connsiteY8" fmla="*/ 253218 h 5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951" h="576775">
                <a:moveTo>
                  <a:pt x="422951" y="253218"/>
                </a:moveTo>
                <a:lnTo>
                  <a:pt x="141597" y="576775"/>
                </a:lnTo>
                <a:cubicBezTo>
                  <a:pt x="48560" y="468231"/>
                  <a:pt x="87761" y="508871"/>
                  <a:pt x="29056" y="450166"/>
                </a:cubicBezTo>
                <a:cubicBezTo>
                  <a:pt x="0" y="304891"/>
                  <a:pt x="920" y="357310"/>
                  <a:pt x="920" y="295421"/>
                </a:cubicBezTo>
                <a:lnTo>
                  <a:pt x="920" y="126609"/>
                </a:lnTo>
                <a:cubicBezTo>
                  <a:pt x="45937" y="66587"/>
                  <a:pt x="43123" y="93784"/>
                  <a:pt x="43123" y="56270"/>
                </a:cubicBezTo>
                <a:lnTo>
                  <a:pt x="99394" y="14067"/>
                </a:lnTo>
                <a:lnTo>
                  <a:pt x="127529" y="0"/>
                </a:lnTo>
                <a:lnTo>
                  <a:pt x="422951" y="253218"/>
                </a:lnTo>
                <a:close/>
              </a:path>
            </a:pathLst>
          </a:custGeom>
          <a:solidFill>
            <a:srgbClr val="D537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633046" y="1645920"/>
            <a:ext cx="604911" cy="2461846"/>
          </a:xfrm>
          <a:custGeom>
            <a:avLst/>
            <a:gdLst>
              <a:gd name="connsiteX0" fmla="*/ 604911 w 604911"/>
              <a:gd name="connsiteY0" fmla="*/ 0 h 2461846"/>
              <a:gd name="connsiteX1" fmla="*/ 407963 w 604911"/>
              <a:gd name="connsiteY1" fmla="*/ 196948 h 2461846"/>
              <a:gd name="connsiteX2" fmla="*/ 267286 w 604911"/>
              <a:gd name="connsiteY2" fmla="*/ 379828 h 2461846"/>
              <a:gd name="connsiteX3" fmla="*/ 154745 w 604911"/>
              <a:gd name="connsiteY3" fmla="*/ 590843 h 2461846"/>
              <a:gd name="connsiteX4" fmla="*/ 56271 w 604911"/>
              <a:gd name="connsiteY4" fmla="*/ 844062 h 2461846"/>
              <a:gd name="connsiteX5" fmla="*/ 28136 w 604911"/>
              <a:gd name="connsiteY5" fmla="*/ 1055077 h 2461846"/>
              <a:gd name="connsiteX6" fmla="*/ 0 w 604911"/>
              <a:gd name="connsiteY6" fmla="*/ 1181686 h 2461846"/>
              <a:gd name="connsiteX7" fmla="*/ 28136 w 604911"/>
              <a:gd name="connsiteY7" fmla="*/ 1350498 h 2461846"/>
              <a:gd name="connsiteX8" fmla="*/ 42203 w 604911"/>
              <a:gd name="connsiteY8" fmla="*/ 1519311 h 2461846"/>
              <a:gd name="connsiteX9" fmla="*/ 84406 w 604911"/>
              <a:gd name="connsiteY9" fmla="*/ 1702191 h 2461846"/>
              <a:gd name="connsiteX10" fmla="*/ 140677 w 604911"/>
              <a:gd name="connsiteY10" fmla="*/ 1885071 h 2461846"/>
              <a:gd name="connsiteX11" fmla="*/ 196948 w 604911"/>
              <a:gd name="connsiteY11" fmla="*/ 1983545 h 2461846"/>
              <a:gd name="connsiteX12" fmla="*/ 267286 w 604911"/>
              <a:gd name="connsiteY12" fmla="*/ 2082018 h 2461846"/>
              <a:gd name="connsiteX13" fmla="*/ 351692 w 604911"/>
              <a:gd name="connsiteY13" fmla="*/ 2166425 h 2461846"/>
              <a:gd name="connsiteX14" fmla="*/ 379828 w 604911"/>
              <a:gd name="connsiteY14" fmla="*/ 2236763 h 2461846"/>
              <a:gd name="connsiteX15" fmla="*/ 450166 w 604911"/>
              <a:gd name="connsiteY15" fmla="*/ 2335237 h 2461846"/>
              <a:gd name="connsiteX16" fmla="*/ 534572 w 604911"/>
              <a:gd name="connsiteY16" fmla="*/ 2405575 h 2461846"/>
              <a:gd name="connsiteX17" fmla="*/ 576776 w 604911"/>
              <a:gd name="connsiteY17" fmla="*/ 2461846 h 2461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04911" h="2461846">
                <a:moveTo>
                  <a:pt x="604911" y="0"/>
                </a:moveTo>
                <a:lnTo>
                  <a:pt x="407963" y="196948"/>
                </a:lnTo>
                <a:lnTo>
                  <a:pt x="267286" y="379828"/>
                </a:lnTo>
                <a:lnTo>
                  <a:pt x="154745" y="590843"/>
                </a:lnTo>
                <a:lnTo>
                  <a:pt x="56271" y="844062"/>
                </a:lnTo>
                <a:lnTo>
                  <a:pt x="28136" y="1055077"/>
                </a:lnTo>
                <a:cubicBezTo>
                  <a:pt x="13550" y="1186347"/>
                  <a:pt x="56531" y="1181686"/>
                  <a:pt x="0" y="1181686"/>
                </a:cubicBezTo>
                <a:lnTo>
                  <a:pt x="28136" y="1350498"/>
                </a:lnTo>
                <a:lnTo>
                  <a:pt x="42203" y="1519311"/>
                </a:lnTo>
                <a:lnTo>
                  <a:pt x="84406" y="1702191"/>
                </a:lnTo>
                <a:lnTo>
                  <a:pt x="140677" y="1885071"/>
                </a:lnTo>
                <a:lnTo>
                  <a:pt x="196948" y="1983545"/>
                </a:lnTo>
                <a:lnTo>
                  <a:pt x="267286" y="2082018"/>
                </a:lnTo>
                <a:cubicBezTo>
                  <a:pt x="355294" y="2155359"/>
                  <a:pt x="351692" y="2115733"/>
                  <a:pt x="351692" y="2166425"/>
                </a:cubicBezTo>
                <a:lnTo>
                  <a:pt x="379828" y="2236763"/>
                </a:lnTo>
                <a:lnTo>
                  <a:pt x="450166" y="2335237"/>
                </a:lnTo>
                <a:cubicBezTo>
                  <a:pt x="523821" y="2408891"/>
                  <a:pt x="487347" y="2405575"/>
                  <a:pt x="534572" y="2405575"/>
                </a:cubicBezTo>
                <a:lnTo>
                  <a:pt x="576776" y="2461846"/>
                </a:lnTo>
              </a:path>
            </a:pathLst>
          </a:custGeom>
          <a:ln w="412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επίκεντρη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428860" y="2285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Κ</a:t>
            </a:r>
            <a:endParaRPr lang="en-US" sz="24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000100" y="12144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785786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4786282" y="2928934"/>
            <a:ext cx="4357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Στον διπλανό κύκλο (</a:t>
            </a:r>
            <a:r>
              <a:rPr lang="el-GR" sz="2000" dirty="0" err="1" smtClean="0"/>
              <a:t>Κ,ρ</a:t>
            </a:r>
            <a:r>
              <a:rPr lang="el-GR" sz="2000" dirty="0" smtClean="0"/>
              <a:t>)  για την  </a:t>
            </a:r>
          </a:p>
          <a:p>
            <a:endParaRPr lang="el-GR" sz="2000" dirty="0" smtClean="0"/>
          </a:p>
          <a:p>
            <a:r>
              <a:rPr lang="el-GR" sz="2000" dirty="0" smtClean="0"/>
              <a:t>επίκεντρη γωνία ω (μη κυρτή), λέμε </a:t>
            </a:r>
            <a:r>
              <a:rPr lang="el-GR" sz="2000" b="1" dirty="0" smtClean="0"/>
              <a:t>ότι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η γωνία  ω  βαίνει </a:t>
            </a:r>
            <a:r>
              <a:rPr lang="el-GR" sz="2000" dirty="0" smtClean="0"/>
              <a:t>στο </a:t>
            </a:r>
            <a:r>
              <a:rPr lang="el-GR" sz="2000" b="1" dirty="0" smtClean="0"/>
              <a:t>τόξο</a:t>
            </a:r>
            <a:r>
              <a:rPr lang="el-GR" sz="2000" dirty="0" smtClean="0"/>
              <a:t>    ΓΔ,</a:t>
            </a:r>
          </a:p>
          <a:p>
            <a:endParaRPr lang="el-GR" sz="2000" dirty="0" smtClean="0"/>
          </a:p>
          <a:p>
            <a:r>
              <a:rPr lang="el-GR" sz="2000" b="1" dirty="0" smtClean="0"/>
              <a:t> </a:t>
            </a:r>
            <a:r>
              <a:rPr lang="el-GR" sz="2000" dirty="0" smtClean="0"/>
              <a:t>ή  ότι το </a:t>
            </a:r>
            <a:r>
              <a:rPr lang="el-GR" sz="2000" b="1" dirty="0" smtClean="0"/>
              <a:t>τόξο</a:t>
            </a:r>
            <a:r>
              <a:rPr lang="el-GR" sz="2000" dirty="0" smtClean="0"/>
              <a:t>  ΓΔ ,  έχει </a:t>
            </a:r>
            <a:r>
              <a:rPr lang="el-GR" sz="2000" b="1" dirty="0" smtClean="0"/>
              <a:t>αντίστοιχη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επίκεντρη γωνία</a:t>
            </a:r>
            <a:r>
              <a:rPr lang="el-GR" sz="2000" dirty="0" smtClean="0"/>
              <a:t> την ω.</a:t>
            </a:r>
            <a:endParaRPr lang="en-US" sz="2000" dirty="0"/>
          </a:p>
        </p:txBody>
      </p:sp>
      <p:cxnSp>
        <p:nvCxnSpPr>
          <p:cNvPr id="34" name="33 - Ευθεία γραμμή σύνδεσης"/>
          <p:cNvCxnSpPr>
            <a:stCxn id="24" idx="1"/>
          </p:cNvCxnSpPr>
          <p:nvPr/>
        </p:nvCxnSpPr>
        <p:spPr>
          <a:xfrm flipH="1" flipV="1">
            <a:off x="642910" y="2500306"/>
            <a:ext cx="1931478" cy="256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285852" y="2285992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3000364" y="257174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8001024" y="4071942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6357950" y="4714884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759655" y="1252025"/>
            <a:ext cx="1814733" cy="3277772"/>
          </a:xfrm>
          <a:custGeom>
            <a:avLst/>
            <a:gdLst>
              <a:gd name="connsiteX0" fmla="*/ 70339 w 1814733"/>
              <a:gd name="connsiteY0" fmla="*/ 0 h 3277772"/>
              <a:gd name="connsiteX1" fmla="*/ 1814733 w 1814733"/>
              <a:gd name="connsiteY1" fmla="*/ 1505243 h 3277772"/>
              <a:gd name="connsiteX2" fmla="*/ 0 w 1814733"/>
              <a:gd name="connsiteY2" fmla="*/ 3277772 h 3277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4733" h="3277772">
                <a:moveTo>
                  <a:pt x="70339" y="0"/>
                </a:moveTo>
                <a:lnTo>
                  <a:pt x="1814733" y="1505243"/>
                </a:lnTo>
                <a:lnTo>
                  <a:pt x="0" y="3277772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2194560" y="2282231"/>
            <a:ext cx="677494" cy="840797"/>
          </a:xfrm>
          <a:custGeom>
            <a:avLst/>
            <a:gdLst>
              <a:gd name="connsiteX0" fmla="*/ 337625 w 677494"/>
              <a:gd name="connsiteY0" fmla="*/ 475037 h 840797"/>
              <a:gd name="connsiteX1" fmla="*/ 0 w 677494"/>
              <a:gd name="connsiteY1" fmla="*/ 165547 h 840797"/>
              <a:gd name="connsiteX2" fmla="*/ 56271 w 677494"/>
              <a:gd name="connsiteY2" fmla="*/ 67074 h 840797"/>
              <a:gd name="connsiteX3" fmla="*/ 126609 w 677494"/>
              <a:gd name="connsiteY3" fmla="*/ 53006 h 840797"/>
              <a:gd name="connsiteX4" fmla="*/ 365760 w 677494"/>
              <a:gd name="connsiteY4" fmla="*/ 10803 h 840797"/>
              <a:gd name="connsiteX5" fmla="*/ 576775 w 677494"/>
              <a:gd name="connsiteY5" fmla="*/ 109277 h 840797"/>
              <a:gd name="connsiteX6" fmla="*/ 590843 w 677494"/>
              <a:gd name="connsiteY6" fmla="*/ 137412 h 840797"/>
              <a:gd name="connsiteX7" fmla="*/ 675249 w 677494"/>
              <a:gd name="connsiteY7" fmla="*/ 306224 h 840797"/>
              <a:gd name="connsiteX8" fmla="*/ 675249 w 677494"/>
              <a:gd name="connsiteY8" fmla="*/ 531307 h 840797"/>
              <a:gd name="connsiteX9" fmla="*/ 647114 w 677494"/>
              <a:gd name="connsiteY9" fmla="*/ 671984 h 840797"/>
              <a:gd name="connsiteX10" fmla="*/ 520505 w 677494"/>
              <a:gd name="connsiteY10" fmla="*/ 812661 h 840797"/>
              <a:gd name="connsiteX11" fmla="*/ 393895 w 677494"/>
              <a:gd name="connsiteY11" fmla="*/ 840797 h 840797"/>
              <a:gd name="connsiteX12" fmla="*/ 225083 w 677494"/>
              <a:gd name="connsiteY12" fmla="*/ 826729 h 840797"/>
              <a:gd name="connsiteX13" fmla="*/ 154745 w 677494"/>
              <a:gd name="connsiteY13" fmla="*/ 756391 h 840797"/>
              <a:gd name="connsiteX14" fmla="*/ 154745 w 677494"/>
              <a:gd name="connsiteY14" fmla="*/ 700120 h 840797"/>
              <a:gd name="connsiteX15" fmla="*/ 337625 w 677494"/>
              <a:gd name="connsiteY15" fmla="*/ 475037 h 840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77494" h="840797">
                <a:moveTo>
                  <a:pt x="337625" y="475037"/>
                </a:moveTo>
                <a:lnTo>
                  <a:pt x="0" y="165547"/>
                </a:lnTo>
                <a:cubicBezTo>
                  <a:pt x="18757" y="132723"/>
                  <a:pt x="28015" y="92191"/>
                  <a:pt x="56271" y="67074"/>
                </a:cubicBezTo>
                <a:cubicBezTo>
                  <a:pt x="74142" y="51189"/>
                  <a:pt x="126609" y="53006"/>
                  <a:pt x="126609" y="53006"/>
                </a:cubicBezTo>
                <a:cubicBezTo>
                  <a:pt x="337312" y="7855"/>
                  <a:pt x="256417" y="10803"/>
                  <a:pt x="365760" y="10803"/>
                </a:cubicBezTo>
                <a:cubicBezTo>
                  <a:pt x="614047" y="81742"/>
                  <a:pt x="533065" y="0"/>
                  <a:pt x="576775" y="109277"/>
                </a:cubicBezTo>
                <a:cubicBezTo>
                  <a:pt x="580669" y="119012"/>
                  <a:pt x="586154" y="128034"/>
                  <a:pt x="590843" y="137412"/>
                </a:cubicBezTo>
                <a:cubicBezTo>
                  <a:pt x="677494" y="296273"/>
                  <a:pt x="675249" y="233401"/>
                  <a:pt x="675249" y="306224"/>
                </a:cubicBezTo>
                <a:lnTo>
                  <a:pt x="675249" y="531307"/>
                </a:lnTo>
                <a:cubicBezTo>
                  <a:pt x="646097" y="662494"/>
                  <a:pt x="647114" y="614684"/>
                  <a:pt x="647114" y="671984"/>
                </a:cubicBezTo>
                <a:lnTo>
                  <a:pt x="520505" y="812661"/>
                </a:lnTo>
                <a:lnTo>
                  <a:pt x="393895" y="840797"/>
                </a:lnTo>
                <a:lnTo>
                  <a:pt x="225083" y="826729"/>
                </a:lnTo>
                <a:lnTo>
                  <a:pt x="154745" y="756391"/>
                </a:lnTo>
                <a:lnTo>
                  <a:pt x="154745" y="700120"/>
                </a:lnTo>
                <a:lnTo>
                  <a:pt x="337625" y="475037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1181686" y="1199080"/>
            <a:ext cx="3334286" cy="3399887"/>
          </a:xfrm>
          <a:custGeom>
            <a:avLst/>
            <a:gdLst>
              <a:gd name="connsiteX0" fmla="*/ 70339 w 3334286"/>
              <a:gd name="connsiteY0" fmla="*/ 474975 h 3399887"/>
              <a:gd name="connsiteX1" fmla="*/ 112542 w 3334286"/>
              <a:gd name="connsiteY1" fmla="*/ 460908 h 3399887"/>
              <a:gd name="connsiteX2" fmla="*/ 140677 w 3334286"/>
              <a:gd name="connsiteY2" fmla="*/ 432772 h 3399887"/>
              <a:gd name="connsiteX3" fmla="*/ 182880 w 3334286"/>
              <a:gd name="connsiteY3" fmla="*/ 404637 h 3399887"/>
              <a:gd name="connsiteX4" fmla="*/ 211016 w 3334286"/>
              <a:gd name="connsiteY4" fmla="*/ 376502 h 3399887"/>
              <a:gd name="connsiteX5" fmla="*/ 337625 w 3334286"/>
              <a:gd name="connsiteY5" fmla="*/ 306163 h 3399887"/>
              <a:gd name="connsiteX6" fmla="*/ 379828 w 3334286"/>
              <a:gd name="connsiteY6" fmla="*/ 278028 h 3399887"/>
              <a:gd name="connsiteX7" fmla="*/ 407963 w 3334286"/>
              <a:gd name="connsiteY7" fmla="*/ 249892 h 3399887"/>
              <a:gd name="connsiteX8" fmla="*/ 492369 w 3334286"/>
              <a:gd name="connsiteY8" fmla="*/ 221757 h 3399887"/>
              <a:gd name="connsiteX9" fmla="*/ 534572 w 3334286"/>
              <a:gd name="connsiteY9" fmla="*/ 207689 h 3399887"/>
              <a:gd name="connsiteX10" fmla="*/ 576776 w 3334286"/>
              <a:gd name="connsiteY10" fmla="*/ 193622 h 3399887"/>
              <a:gd name="connsiteX11" fmla="*/ 618979 w 3334286"/>
              <a:gd name="connsiteY11" fmla="*/ 179554 h 3399887"/>
              <a:gd name="connsiteX12" fmla="*/ 647114 w 3334286"/>
              <a:gd name="connsiteY12" fmla="*/ 151418 h 3399887"/>
              <a:gd name="connsiteX13" fmla="*/ 689317 w 3334286"/>
              <a:gd name="connsiteY13" fmla="*/ 137351 h 3399887"/>
              <a:gd name="connsiteX14" fmla="*/ 745588 w 3334286"/>
              <a:gd name="connsiteY14" fmla="*/ 123283 h 3399887"/>
              <a:gd name="connsiteX15" fmla="*/ 815926 w 3334286"/>
              <a:gd name="connsiteY15" fmla="*/ 109215 h 3399887"/>
              <a:gd name="connsiteX16" fmla="*/ 900332 w 3334286"/>
              <a:gd name="connsiteY16" fmla="*/ 81080 h 3399887"/>
              <a:gd name="connsiteX17" fmla="*/ 984739 w 3334286"/>
              <a:gd name="connsiteY17" fmla="*/ 67012 h 3399887"/>
              <a:gd name="connsiteX18" fmla="*/ 1069145 w 3334286"/>
              <a:gd name="connsiteY18" fmla="*/ 38877 h 3399887"/>
              <a:gd name="connsiteX19" fmla="*/ 1406769 w 3334286"/>
              <a:gd name="connsiteY19" fmla="*/ 24809 h 3399887"/>
              <a:gd name="connsiteX20" fmla="*/ 1645920 w 3334286"/>
              <a:gd name="connsiteY20" fmla="*/ 24809 h 3399887"/>
              <a:gd name="connsiteX21" fmla="*/ 1730326 w 3334286"/>
              <a:gd name="connsiteY21" fmla="*/ 52945 h 3399887"/>
              <a:gd name="connsiteX22" fmla="*/ 1814732 w 3334286"/>
              <a:gd name="connsiteY22" fmla="*/ 81080 h 3399887"/>
              <a:gd name="connsiteX23" fmla="*/ 1856936 w 3334286"/>
              <a:gd name="connsiteY23" fmla="*/ 95148 h 3399887"/>
              <a:gd name="connsiteX24" fmla="*/ 1927274 w 3334286"/>
              <a:gd name="connsiteY24" fmla="*/ 109215 h 3399887"/>
              <a:gd name="connsiteX25" fmla="*/ 2096086 w 3334286"/>
              <a:gd name="connsiteY25" fmla="*/ 137351 h 3399887"/>
              <a:gd name="connsiteX26" fmla="*/ 2180492 w 3334286"/>
              <a:gd name="connsiteY26" fmla="*/ 165486 h 3399887"/>
              <a:gd name="connsiteX27" fmla="*/ 2222696 w 3334286"/>
              <a:gd name="connsiteY27" fmla="*/ 179554 h 3399887"/>
              <a:gd name="connsiteX28" fmla="*/ 2264899 w 3334286"/>
              <a:gd name="connsiteY28" fmla="*/ 207689 h 3399887"/>
              <a:gd name="connsiteX29" fmla="*/ 2349305 w 3334286"/>
              <a:gd name="connsiteY29" fmla="*/ 235825 h 3399887"/>
              <a:gd name="connsiteX30" fmla="*/ 2433711 w 3334286"/>
              <a:gd name="connsiteY30" fmla="*/ 292095 h 3399887"/>
              <a:gd name="connsiteX31" fmla="*/ 2475914 w 3334286"/>
              <a:gd name="connsiteY31" fmla="*/ 320231 h 3399887"/>
              <a:gd name="connsiteX32" fmla="*/ 2560320 w 3334286"/>
              <a:gd name="connsiteY32" fmla="*/ 348366 h 3399887"/>
              <a:gd name="connsiteX33" fmla="*/ 2644726 w 3334286"/>
              <a:gd name="connsiteY33" fmla="*/ 390569 h 3399887"/>
              <a:gd name="connsiteX34" fmla="*/ 2729132 w 3334286"/>
              <a:gd name="connsiteY34" fmla="*/ 517178 h 3399887"/>
              <a:gd name="connsiteX35" fmla="*/ 2771336 w 3334286"/>
              <a:gd name="connsiteY35" fmla="*/ 531246 h 3399887"/>
              <a:gd name="connsiteX36" fmla="*/ 2827606 w 3334286"/>
              <a:gd name="connsiteY36" fmla="*/ 587517 h 3399887"/>
              <a:gd name="connsiteX37" fmla="*/ 2883877 w 3334286"/>
              <a:gd name="connsiteY37" fmla="*/ 643788 h 3399887"/>
              <a:gd name="connsiteX38" fmla="*/ 2926080 w 3334286"/>
              <a:gd name="connsiteY38" fmla="*/ 671923 h 3399887"/>
              <a:gd name="connsiteX39" fmla="*/ 2982351 w 3334286"/>
              <a:gd name="connsiteY39" fmla="*/ 728194 h 3399887"/>
              <a:gd name="connsiteX40" fmla="*/ 3052689 w 3334286"/>
              <a:gd name="connsiteY40" fmla="*/ 784465 h 3399887"/>
              <a:gd name="connsiteX41" fmla="*/ 3108960 w 3334286"/>
              <a:gd name="connsiteY41" fmla="*/ 868871 h 3399887"/>
              <a:gd name="connsiteX42" fmla="*/ 3123028 w 3334286"/>
              <a:gd name="connsiteY42" fmla="*/ 911074 h 3399887"/>
              <a:gd name="connsiteX43" fmla="*/ 3179299 w 3334286"/>
              <a:gd name="connsiteY43" fmla="*/ 981412 h 3399887"/>
              <a:gd name="connsiteX44" fmla="*/ 3193366 w 3334286"/>
              <a:gd name="connsiteY44" fmla="*/ 1023615 h 3399887"/>
              <a:gd name="connsiteX45" fmla="*/ 3221502 w 3334286"/>
              <a:gd name="connsiteY45" fmla="*/ 1065818 h 3399887"/>
              <a:gd name="connsiteX46" fmla="*/ 3235569 w 3334286"/>
              <a:gd name="connsiteY46" fmla="*/ 1122089 h 3399887"/>
              <a:gd name="connsiteX47" fmla="*/ 3249637 w 3334286"/>
              <a:gd name="connsiteY47" fmla="*/ 1164292 h 3399887"/>
              <a:gd name="connsiteX48" fmla="*/ 3263705 w 3334286"/>
              <a:gd name="connsiteY48" fmla="*/ 1220563 h 3399887"/>
              <a:gd name="connsiteX49" fmla="*/ 3291840 w 3334286"/>
              <a:gd name="connsiteY49" fmla="*/ 1304969 h 3399887"/>
              <a:gd name="connsiteX50" fmla="*/ 3319976 w 3334286"/>
              <a:gd name="connsiteY50" fmla="*/ 1431578 h 3399887"/>
              <a:gd name="connsiteX51" fmla="*/ 3334043 w 3334286"/>
              <a:gd name="connsiteY51" fmla="*/ 1501917 h 3399887"/>
              <a:gd name="connsiteX52" fmla="*/ 3319976 w 3334286"/>
              <a:gd name="connsiteY52" fmla="*/ 1881745 h 3399887"/>
              <a:gd name="connsiteX53" fmla="*/ 3305908 w 3334286"/>
              <a:gd name="connsiteY53" fmla="*/ 1938015 h 3399887"/>
              <a:gd name="connsiteX54" fmla="*/ 3277772 w 3334286"/>
              <a:gd name="connsiteY54" fmla="*/ 2064625 h 3399887"/>
              <a:gd name="connsiteX55" fmla="*/ 3249637 w 3334286"/>
              <a:gd name="connsiteY55" fmla="*/ 2149031 h 3399887"/>
              <a:gd name="connsiteX56" fmla="*/ 3193366 w 3334286"/>
              <a:gd name="connsiteY56" fmla="*/ 2345978 h 3399887"/>
              <a:gd name="connsiteX57" fmla="*/ 3165231 w 3334286"/>
              <a:gd name="connsiteY57" fmla="*/ 2430385 h 3399887"/>
              <a:gd name="connsiteX58" fmla="*/ 3137096 w 3334286"/>
              <a:gd name="connsiteY58" fmla="*/ 2472588 h 3399887"/>
              <a:gd name="connsiteX59" fmla="*/ 3123028 w 3334286"/>
              <a:gd name="connsiteY59" fmla="*/ 2514791 h 3399887"/>
              <a:gd name="connsiteX60" fmla="*/ 3024554 w 3334286"/>
              <a:gd name="connsiteY60" fmla="*/ 2599197 h 3399887"/>
              <a:gd name="connsiteX61" fmla="*/ 2968283 w 3334286"/>
              <a:gd name="connsiteY61" fmla="*/ 2655468 h 3399887"/>
              <a:gd name="connsiteX62" fmla="*/ 2897945 w 3334286"/>
              <a:gd name="connsiteY62" fmla="*/ 2711738 h 3399887"/>
              <a:gd name="connsiteX63" fmla="*/ 2855742 w 3334286"/>
              <a:gd name="connsiteY63" fmla="*/ 2796145 h 3399887"/>
              <a:gd name="connsiteX64" fmla="*/ 2841674 w 3334286"/>
              <a:gd name="connsiteY64" fmla="*/ 2838348 h 3399887"/>
              <a:gd name="connsiteX65" fmla="*/ 2799471 w 3334286"/>
              <a:gd name="connsiteY65" fmla="*/ 2852415 h 3399887"/>
              <a:gd name="connsiteX66" fmla="*/ 2700997 w 3334286"/>
              <a:gd name="connsiteY66" fmla="*/ 2922754 h 3399887"/>
              <a:gd name="connsiteX67" fmla="*/ 2630659 w 3334286"/>
              <a:gd name="connsiteY67" fmla="*/ 2979025 h 3399887"/>
              <a:gd name="connsiteX68" fmla="*/ 2602523 w 3334286"/>
              <a:gd name="connsiteY68" fmla="*/ 3007160 h 3399887"/>
              <a:gd name="connsiteX69" fmla="*/ 2560320 w 3334286"/>
              <a:gd name="connsiteY69" fmla="*/ 3035295 h 3399887"/>
              <a:gd name="connsiteX70" fmla="*/ 2461846 w 3334286"/>
              <a:gd name="connsiteY70" fmla="*/ 3105634 h 3399887"/>
              <a:gd name="connsiteX71" fmla="*/ 2419643 w 3334286"/>
              <a:gd name="connsiteY71" fmla="*/ 3147837 h 3399887"/>
              <a:gd name="connsiteX72" fmla="*/ 2335237 w 3334286"/>
              <a:gd name="connsiteY72" fmla="*/ 3175972 h 3399887"/>
              <a:gd name="connsiteX73" fmla="*/ 2307102 w 3334286"/>
              <a:gd name="connsiteY73" fmla="*/ 3204108 h 3399887"/>
              <a:gd name="connsiteX74" fmla="*/ 2264899 w 3334286"/>
              <a:gd name="connsiteY74" fmla="*/ 3218175 h 3399887"/>
              <a:gd name="connsiteX75" fmla="*/ 2124222 w 3334286"/>
              <a:gd name="connsiteY75" fmla="*/ 3246311 h 3399887"/>
              <a:gd name="connsiteX76" fmla="*/ 1913206 w 3334286"/>
              <a:gd name="connsiteY76" fmla="*/ 3316649 h 3399887"/>
              <a:gd name="connsiteX77" fmla="*/ 1871003 w 3334286"/>
              <a:gd name="connsiteY77" fmla="*/ 3330717 h 3399887"/>
              <a:gd name="connsiteX78" fmla="*/ 1828800 w 3334286"/>
              <a:gd name="connsiteY78" fmla="*/ 3344785 h 3399887"/>
              <a:gd name="connsiteX79" fmla="*/ 1688123 w 3334286"/>
              <a:gd name="connsiteY79" fmla="*/ 3358852 h 3399887"/>
              <a:gd name="connsiteX80" fmla="*/ 1631852 w 3334286"/>
              <a:gd name="connsiteY80" fmla="*/ 3372920 h 3399887"/>
              <a:gd name="connsiteX81" fmla="*/ 984739 w 3334286"/>
              <a:gd name="connsiteY81" fmla="*/ 3372920 h 3399887"/>
              <a:gd name="connsiteX82" fmla="*/ 900332 w 3334286"/>
              <a:gd name="connsiteY82" fmla="*/ 3344785 h 3399887"/>
              <a:gd name="connsiteX83" fmla="*/ 858129 w 3334286"/>
              <a:gd name="connsiteY83" fmla="*/ 3330717 h 3399887"/>
              <a:gd name="connsiteX84" fmla="*/ 773723 w 3334286"/>
              <a:gd name="connsiteY84" fmla="*/ 3288514 h 3399887"/>
              <a:gd name="connsiteX85" fmla="*/ 717452 w 3334286"/>
              <a:gd name="connsiteY85" fmla="*/ 3274446 h 3399887"/>
              <a:gd name="connsiteX86" fmla="*/ 633046 w 3334286"/>
              <a:gd name="connsiteY86" fmla="*/ 3246311 h 3399887"/>
              <a:gd name="connsiteX87" fmla="*/ 520505 w 3334286"/>
              <a:gd name="connsiteY87" fmla="*/ 3190040 h 3399887"/>
              <a:gd name="connsiteX88" fmla="*/ 478302 w 3334286"/>
              <a:gd name="connsiteY88" fmla="*/ 3175972 h 3399887"/>
              <a:gd name="connsiteX89" fmla="*/ 436099 w 3334286"/>
              <a:gd name="connsiteY89" fmla="*/ 3161905 h 3399887"/>
              <a:gd name="connsiteX90" fmla="*/ 365760 w 3334286"/>
              <a:gd name="connsiteY90" fmla="*/ 3119702 h 3399887"/>
              <a:gd name="connsiteX91" fmla="*/ 239151 w 3334286"/>
              <a:gd name="connsiteY91" fmla="*/ 3049363 h 3399887"/>
              <a:gd name="connsiteX92" fmla="*/ 168812 w 3334286"/>
              <a:gd name="connsiteY92" fmla="*/ 2993092 h 3399887"/>
              <a:gd name="connsiteX93" fmla="*/ 42203 w 3334286"/>
              <a:gd name="connsiteY93" fmla="*/ 2922754 h 3399887"/>
              <a:gd name="connsiteX94" fmla="*/ 0 w 3334286"/>
              <a:gd name="connsiteY94" fmla="*/ 2880551 h 3399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3334286" h="3399887">
                <a:moveTo>
                  <a:pt x="70339" y="474975"/>
                </a:moveTo>
                <a:cubicBezTo>
                  <a:pt x="84407" y="470286"/>
                  <a:pt x="99827" y="468537"/>
                  <a:pt x="112542" y="460908"/>
                </a:cubicBezTo>
                <a:cubicBezTo>
                  <a:pt x="123915" y="454084"/>
                  <a:pt x="130320" y="441058"/>
                  <a:pt x="140677" y="432772"/>
                </a:cubicBezTo>
                <a:cubicBezTo>
                  <a:pt x="153879" y="422210"/>
                  <a:pt x="169678" y="415199"/>
                  <a:pt x="182880" y="404637"/>
                </a:cubicBezTo>
                <a:cubicBezTo>
                  <a:pt x="193237" y="396352"/>
                  <a:pt x="200405" y="384460"/>
                  <a:pt x="211016" y="376502"/>
                </a:cubicBezTo>
                <a:cubicBezTo>
                  <a:pt x="388438" y="243437"/>
                  <a:pt x="227963" y="360994"/>
                  <a:pt x="337625" y="306163"/>
                </a:cubicBezTo>
                <a:cubicBezTo>
                  <a:pt x="352747" y="298602"/>
                  <a:pt x="366626" y="288590"/>
                  <a:pt x="379828" y="278028"/>
                </a:cubicBezTo>
                <a:cubicBezTo>
                  <a:pt x="390185" y="269742"/>
                  <a:pt x="396100" y="255824"/>
                  <a:pt x="407963" y="249892"/>
                </a:cubicBezTo>
                <a:cubicBezTo>
                  <a:pt x="434489" y="236629"/>
                  <a:pt x="464234" y="231135"/>
                  <a:pt x="492369" y="221757"/>
                </a:cubicBezTo>
                <a:lnTo>
                  <a:pt x="534572" y="207689"/>
                </a:lnTo>
                <a:lnTo>
                  <a:pt x="576776" y="193622"/>
                </a:lnTo>
                <a:lnTo>
                  <a:pt x="618979" y="179554"/>
                </a:lnTo>
                <a:cubicBezTo>
                  <a:pt x="628357" y="170175"/>
                  <a:pt x="635741" y="158242"/>
                  <a:pt x="647114" y="151418"/>
                </a:cubicBezTo>
                <a:cubicBezTo>
                  <a:pt x="659829" y="143789"/>
                  <a:pt x="675059" y="141425"/>
                  <a:pt x="689317" y="137351"/>
                </a:cubicBezTo>
                <a:cubicBezTo>
                  <a:pt x="707907" y="132040"/>
                  <a:pt x="726714" y="127477"/>
                  <a:pt x="745588" y="123283"/>
                </a:cubicBezTo>
                <a:cubicBezTo>
                  <a:pt x="768929" y="118096"/>
                  <a:pt x="792858" y="115506"/>
                  <a:pt x="815926" y="109215"/>
                </a:cubicBezTo>
                <a:cubicBezTo>
                  <a:pt x="844538" y="101412"/>
                  <a:pt x="871078" y="85956"/>
                  <a:pt x="900332" y="81080"/>
                </a:cubicBezTo>
                <a:cubicBezTo>
                  <a:pt x="928468" y="76391"/>
                  <a:pt x="957067" y="73930"/>
                  <a:pt x="984739" y="67012"/>
                </a:cubicBezTo>
                <a:cubicBezTo>
                  <a:pt x="1013511" y="59819"/>
                  <a:pt x="1039514" y="40112"/>
                  <a:pt x="1069145" y="38877"/>
                </a:cubicBezTo>
                <a:lnTo>
                  <a:pt x="1406769" y="24809"/>
                </a:lnTo>
                <a:cubicBezTo>
                  <a:pt x="1513936" y="3377"/>
                  <a:pt x="1497065" y="0"/>
                  <a:pt x="1645920" y="24809"/>
                </a:cubicBezTo>
                <a:cubicBezTo>
                  <a:pt x="1675174" y="29685"/>
                  <a:pt x="1702191" y="43567"/>
                  <a:pt x="1730326" y="52945"/>
                </a:cubicBezTo>
                <a:lnTo>
                  <a:pt x="1814732" y="81080"/>
                </a:lnTo>
                <a:cubicBezTo>
                  <a:pt x="1828800" y="85769"/>
                  <a:pt x="1842395" y="92240"/>
                  <a:pt x="1856936" y="95148"/>
                </a:cubicBezTo>
                <a:cubicBezTo>
                  <a:pt x="1880382" y="99837"/>
                  <a:pt x="1903689" y="105284"/>
                  <a:pt x="1927274" y="109215"/>
                </a:cubicBezTo>
                <a:cubicBezTo>
                  <a:pt x="1979037" y="117842"/>
                  <a:pt x="2043986" y="123142"/>
                  <a:pt x="2096086" y="137351"/>
                </a:cubicBezTo>
                <a:cubicBezTo>
                  <a:pt x="2124698" y="145154"/>
                  <a:pt x="2152357" y="156108"/>
                  <a:pt x="2180492" y="165486"/>
                </a:cubicBezTo>
                <a:cubicBezTo>
                  <a:pt x="2194560" y="170175"/>
                  <a:pt x="2210358" y="171328"/>
                  <a:pt x="2222696" y="179554"/>
                </a:cubicBezTo>
                <a:cubicBezTo>
                  <a:pt x="2236764" y="188932"/>
                  <a:pt x="2249449" y="200822"/>
                  <a:pt x="2264899" y="207689"/>
                </a:cubicBezTo>
                <a:cubicBezTo>
                  <a:pt x="2292000" y="219734"/>
                  <a:pt x="2324629" y="219374"/>
                  <a:pt x="2349305" y="235825"/>
                </a:cubicBezTo>
                <a:lnTo>
                  <a:pt x="2433711" y="292095"/>
                </a:lnTo>
                <a:cubicBezTo>
                  <a:pt x="2447779" y="301474"/>
                  <a:pt x="2459874" y="314884"/>
                  <a:pt x="2475914" y="320231"/>
                </a:cubicBezTo>
                <a:cubicBezTo>
                  <a:pt x="2504049" y="329609"/>
                  <a:pt x="2535644" y="331915"/>
                  <a:pt x="2560320" y="348366"/>
                </a:cubicBezTo>
                <a:cubicBezTo>
                  <a:pt x="2614861" y="384728"/>
                  <a:pt x="2586483" y="371156"/>
                  <a:pt x="2644726" y="390569"/>
                </a:cubicBezTo>
                <a:cubicBezTo>
                  <a:pt x="2665432" y="452685"/>
                  <a:pt x="2661511" y="458010"/>
                  <a:pt x="2729132" y="517178"/>
                </a:cubicBezTo>
                <a:cubicBezTo>
                  <a:pt x="2740292" y="526943"/>
                  <a:pt x="2757268" y="526557"/>
                  <a:pt x="2771336" y="531246"/>
                </a:cubicBezTo>
                <a:cubicBezTo>
                  <a:pt x="2799470" y="615651"/>
                  <a:pt x="2761958" y="540625"/>
                  <a:pt x="2827606" y="587517"/>
                </a:cubicBezTo>
                <a:cubicBezTo>
                  <a:pt x="2849191" y="602935"/>
                  <a:pt x="2861806" y="629074"/>
                  <a:pt x="2883877" y="643788"/>
                </a:cubicBezTo>
                <a:cubicBezTo>
                  <a:pt x="2897945" y="653166"/>
                  <a:pt x="2913243" y="660920"/>
                  <a:pt x="2926080" y="671923"/>
                </a:cubicBezTo>
                <a:cubicBezTo>
                  <a:pt x="2946220" y="689186"/>
                  <a:pt x="2960280" y="713480"/>
                  <a:pt x="2982351" y="728194"/>
                </a:cubicBezTo>
                <a:cubicBezTo>
                  <a:pt x="3035590" y="763686"/>
                  <a:pt x="3012599" y="744374"/>
                  <a:pt x="3052689" y="784465"/>
                </a:cubicBezTo>
                <a:cubicBezTo>
                  <a:pt x="3086139" y="884813"/>
                  <a:pt x="3038708" y="763494"/>
                  <a:pt x="3108960" y="868871"/>
                </a:cubicBezTo>
                <a:cubicBezTo>
                  <a:pt x="3117185" y="881209"/>
                  <a:pt x="3116396" y="897811"/>
                  <a:pt x="3123028" y="911074"/>
                </a:cubicBezTo>
                <a:cubicBezTo>
                  <a:pt x="3140775" y="946569"/>
                  <a:pt x="3153128" y="955242"/>
                  <a:pt x="3179299" y="981412"/>
                </a:cubicBezTo>
                <a:cubicBezTo>
                  <a:pt x="3183988" y="995480"/>
                  <a:pt x="3186734" y="1010352"/>
                  <a:pt x="3193366" y="1023615"/>
                </a:cubicBezTo>
                <a:cubicBezTo>
                  <a:pt x="3200927" y="1038737"/>
                  <a:pt x="3214842" y="1050278"/>
                  <a:pt x="3221502" y="1065818"/>
                </a:cubicBezTo>
                <a:cubicBezTo>
                  <a:pt x="3229118" y="1083589"/>
                  <a:pt x="3230258" y="1103499"/>
                  <a:pt x="3235569" y="1122089"/>
                </a:cubicBezTo>
                <a:cubicBezTo>
                  <a:pt x="3239643" y="1136347"/>
                  <a:pt x="3245563" y="1150034"/>
                  <a:pt x="3249637" y="1164292"/>
                </a:cubicBezTo>
                <a:cubicBezTo>
                  <a:pt x="3254949" y="1182882"/>
                  <a:pt x="3258149" y="1202044"/>
                  <a:pt x="3263705" y="1220563"/>
                </a:cubicBezTo>
                <a:cubicBezTo>
                  <a:pt x="3272227" y="1248969"/>
                  <a:pt x="3286024" y="1275888"/>
                  <a:pt x="3291840" y="1304969"/>
                </a:cubicBezTo>
                <a:cubicBezTo>
                  <a:pt x="3334286" y="1517195"/>
                  <a:pt x="3280229" y="1252712"/>
                  <a:pt x="3319976" y="1431578"/>
                </a:cubicBezTo>
                <a:cubicBezTo>
                  <a:pt x="3325163" y="1454919"/>
                  <a:pt x="3329354" y="1478471"/>
                  <a:pt x="3334043" y="1501917"/>
                </a:cubicBezTo>
                <a:cubicBezTo>
                  <a:pt x="3329354" y="1628526"/>
                  <a:pt x="3328133" y="1755312"/>
                  <a:pt x="3319976" y="1881745"/>
                </a:cubicBezTo>
                <a:cubicBezTo>
                  <a:pt x="3318731" y="1901039"/>
                  <a:pt x="3310102" y="1919141"/>
                  <a:pt x="3305908" y="1938015"/>
                </a:cubicBezTo>
                <a:cubicBezTo>
                  <a:pt x="3294432" y="1989654"/>
                  <a:pt x="3292477" y="2015608"/>
                  <a:pt x="3277772" y="2064625"/>
                </a:cubicBezTo>
                <a:cubicBezTo>
                  <a:pt x="3269250" y="2093031"/>
                  <a:pt x="3256830" y="2120259"/>
                  <a:pt x="3249637" y="2149031"/>
                </a:cubicBezTo>
                <a:cubicBezTo>
                  <a:pt x="3214304" y="2290364"/>
                  <a:pt x="3233734" y="2224873"/>
                  <a:pt x="3193366" y="2345978"/>
                </a:cubicBezTo>
                <a:cubicBezTo>
                  <a:pt x="3193364" y="2345983"/>
                  <a:pt x="3165235" y="2430380"/>
                  <a:pt x="3165231" y="2430385"/>
                </a:cubicBezTo>
                <a:cubicBezTo>
                  <a:pt x="3155853" y="2444453"/>
                  <a:pt x="3144657" y="2457466"/>
                  <a:pt x="3137096" y="2472588"/>
                </a:cubicBezTo>
                <a:cubicBezTo>
                  <a:pt x="3130464" y="2485851"/>
                  <a:pt x="3131647" y="2502724"/>
                  <a:pt x="3123028" y="2514791"/>
                </a:cubicBezTo>
                <a:cubicBezTo>
                  <a:pt x="3092015" y="2558208"/>
                  <a:pt x="3065110" y="2572160"/>
                  <a:pt x="3024554" y="2599197"/>
                </a:cubicBezTo>
                <a:cubicBezTo>
                  <a:pt x="2993860" y="2691277"/>
                  <a:pt x="3036490" y="2600902"/>
                  <a:pt x="2968283" y="2655468"/>
                </a:cubicBezTo>
                <a:cubicBezTo>
                  <a:pt x="2877384" y="2728188"/>
                  <a:pt x="3004021" y="2676381"/>
                  <a:pt x="2897945" y="2711738"/>
                </a:cubicBezTo>
                <a:cubicBezTo>
                  <a:pt x="2862585" y="2817817"/>
                  <a:pt x="2910282" y="2687065"/>
                  <a:pt x="2855742" y="2796145"/>
                </a:cubicBezTo>
                <a:cubicBezTo>
                  <a:pt x="2849110" y="2809408"/>
                  <a:pt x="2852160" y="2827863"/>
                  <a:pt x="2841674" y="2838348"/>
                </a:cubicBezTo>
                <a:cubicBezTo>
                  <a:pt x="2831189" y="2848833"/>
                  <a:pt x="2813539" y="2847726"/>
                  <a:pt x="2799471" y="2852415"/>
                </a:cubicBezTo>
                <a:cubicBezTo>
                  <a:pt x="2732715" y="2919171"/>
                  <a:pt x="2768365" y="2900297"/>
                  <a:pt x="2700997" y="2922754"/>
                </a:cubicBezTo>
                <a:cubicBezTo>
                  <a:pt x="2644962" y="3006807"/>
                  <a:pt x="2706157" y="2933726"/>
                  <a:pt x="2630659" y="2979025"/>
                </a:cubicBezTo>
                <a:cubicBezTo>
                  <a:pt x="2619286" y="2985849"/>
                  <a:pt x="2612880" y="2998875"/>
                  <a:pt x="2602523" y="3007160"/>
                </a:cubicBezTo>
                <a:cubicBezTo>
                  <a:pt x="2589321" y="3017722"/>
                  <a:pt x="2573157" y="3024292"/>
                  <a:pt x="2560320" y="3035295"/>
                </a:cubicBezTo>
                <a:cubicBezTo>
                  <a:pt x="2475357" y="3108121"/>
                  <a:pt x="2539392" y="3079785"/>
                  <a:pt x="2461846" y="3105634"/>
                </a:cubicBezTo>
                <a:cubicBezTo>
                  <a:pt x="2447778" y="3119702"/>
                  <a:pt x="2437034" y="3138175"/>
                  <a:pt x="2419643" y="3147837"/>
                </a:cubicBezTo>
                <a:cubicBezTo>
                  <a:pt x="2393718" y="3162240"/>
                  <a:pt x="2335237" y="3175972"/>
                  <a:pt x="2335237" y="3175972"/>
                </a:cubicBezTo>
                <a:cubicBezTo>
                  <a:pt x="2325859" y="3185351"/>
                  <a:pt x="2318475" y="3197284"/>
                  <a:pt x="2307102" y="3204108"/>
                </a:cubicBezTo>
                <a:cubicBezTo>
                  <a:pt x="2294387" y="3211737"/>
                  <a:pt x="2279348" y="3214841"/>
                  <a:pt x="2264899" y="3218175"/>
                </a:cubicBezTo>
                <a:cubicBezTo>
                  <a:pt x="2218303" y="3228928"/>
                  <a:pt x="2169589" y="3231189"/>
                  <a:pt x="2124222" y="3246311"/>
                </a:cubicBezTo>
                <a:lnTo>
                  <a:pt x="1913206" y="3316649"/>
                </a:lnTo>
                <a:lnTo>
                  <a:pt x="1871003" y="3330717"/>
                </a:lnTo>
                <a:cubicBezTo>
                  <a:pt x="1856935" y="3335406"/>
                  <a:pt x="1843555" y="3343310"/>
                  <a:pt x="1828800" y="3344785"/>
                </a:cubicBezTo>
                <a:lnTo>
                  <a:pt x="1688123" y="3358852"/>
                </a:lnTo>
                <a:cubicBezTo>
                  <a:pt x="1669366" y="3363541"/>
                  <a:pt x="1651080" y="3370896"/>
                  <a:pt x="1631852" y="3372920"/>
                </a:cubicBezTo>
                <a:cubicBezTo>
                  <a:pt x="1375669" y="3399887"/>
                  <a:pt x="1285078" y="3382609"/>
                  <a:pt x="984739" y="3372920"/>
                </a:cubicBezTo>
                <a:lnTo>
                  <a:pt x="900332" y="3344785"/>
                </a:lnTo>
                <a:cubicBezTo>
                  <a:pt x="886264" y="3340096"/>
                  <a:pt x="870467" y="3338942"/>
                  <a:pt x="858129" y="3330717"/>
                </a:cubicBezTo>
                <a:cubicBezTo>
                  <a:pt x="811889" y="3299891"/>
                  <a:pt x="824685" y="3303075"/>
                  <a:pt x="773723" y="3288514"/>
                </a:cubicBezTo>
                <a:cubicBezTo>
                  <a:pt x="755133" y="3283202"/>
                  <a:pt x="735971" y="3280002"/>
                  <a:pt x="717452" y="3274446"/>
                </a:cubicBezTo>
                <a:cubicBezTo>
                  <a:pt x="689046" y="3265924"/>
                  <a:pt x="633046" y="3246311"/>
                  <a:pt x="633046" y="3246311"/>
                </a:cubicBezTo>
                <a:cubicBezTo>
                  <a:pt x="583940" y="3197204"/>
                  <a:pt x="617494" y="3222370"/>
                  <a:pt x="520505" y="3190040"/>
                </a:cubicBezTo>
                <a:lnTo>
                  <a:pt x="478302" y="3175972"/>
                </a:lnTo>
                <a:lnTo>
                  <a:pt x="436099" y="3161905"/>
                </a:lnTo>
                <a:cubicBezTo>
                  <a:pt x="372975" y="3098781"/>
                  <a:pt x="447940" y="3165357"/>
                  <a:pt x="365760" y="3119702"/>
                </a:cubicBezTo>
                <a:cubicBezTo>
                  <a:pt x="220639" y="3039079"/>
                  <a:pt x="334648" y="3081196"/>
                  <a:pt x="239151" y="3049363"/>
                </a:cubicBezTo>
                <a:cubicBezTo>
                  <a:pt x="187166" y="2971385"/>
                  <a:pt x="240759" y="3033062"/>
                  <a:pt x="168812" y="2993092"/>
                </a:cubicBezTo>
                <a:cubicBezTo>
                  <a:pt x="23693" y="2912471"/>
                  <a:pt x="137699" y="2954587"/>
                  <a:pt x="42203" y="2922754"/>
                </a:cubicBezTo>
                <a:cubicBezTo>
                  <a:pt x="11467" y="2876649"/>
                  <a:pt x="30975" y="2880551"/>
                  <a:pt x="0" y="2880551"/>
                </a:cubicBezTo>
              </a:path>
            </a:pathLst>
          </a:custGeom>
          <a:ln w="444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μέτρο τόξου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571604" y="407194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071802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5429224" y="500042"/>
            <a:ext cx="37147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έναν  ορισμένο κύκλο το μέτρο ενός τόξου   του κύκλου , είναι ίσο με το μέτρο της επίκεντρης γωνίας στην οποία αντιστοιχεί το τόξο..</a:t>
            </a:r>
          </a:p>
          <a:p>
            <a:endParaRPr lang="el-GR" sz="2000" dirty="0" smtClean="0"/>
          </a:p>
          <a:p>
            <a:endParaRPr lang="en-US" sz="2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 flipV="1">
            <a:off x="2498973" y="1500174"/>
            <a:ext cx="1144333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3286116" y="1714488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2377440" y="2715065"/>
            <a:ext cx="351692" cy="506437"/>
          </a:xfrm>
          <a:custGeom>
            <a:avLst/>
            <a:gdLst>
              <a:gd name="connsiteX0" fmla="*/ 112542 w 351692"/>
              <a:gd name="connsiteY0" fmla="*/ 42203 h 506437"/>
              <a:gd name="connsiteX1" fmla="*/ 0 w 351692"/>
              <a:gd name="connsiteY1" fmla="*/ 365760 h 506437"/>
              <a:gd name="connsiteX2" fmla="*/ 56271 w 351692"/>
              <a:gd name="connsiteY2" fmla="*/ 464233 h 506437"/>
              <a:gd name="connsiteX3" fmla="*/ 140677 w 351692"/>
              <a:gd name="connsiteY3" fmla="*/ 506437 h 506437"/>
              <a:gd name="connsiteX4" fmla="*/ 239151 w 351692"/>
              <a:gd name="connsiteY4" fmla="*/ 492369 h 506437"/>
              <a:gd name="connsiteX5" fmla="*/ 295422 w 351692"/>
              <a:gd name="connsiteY5" fmla="*/ 436098 h 506437"/>
              <a:gd name="connsiteX6" fmla="*/ 351692 w 351692"/>
              <a:gd name="connsiteY6" fmla="*/ 337624 h 506437"/>
              <a:gd name="connsiteX7" fmla="*/ 154745 w 351692"/>
              <a:gd name="connsiteY7" fmla="*/ 0 h 5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692" h="506437">
                <a:moveTo>
                  <a:pt x="112542" y="42203"/>
                </a:moveTo>
                <a:lnTo>
                  <a:pt x="0" y="365760"/>
                </a:lnTo>
                <a:lnTo>
                  <a:pt x="56271" y="464233"/>
                </a:lnTo>
                <a:lnTo>
                  <a:pt x="140677" y="506437"/>
                </a:lnTo>
                <a:lnTo>
                  <a:pt x="239151" y="492369"/>
                </a:lnTo>
                <a:lnTo>
                  <a:pt x="295422" y="436098"/>
                </a:lnTo>
                <a:lnTo>
                  <a:pt x="351692" y="337624"/>
                </a:lnTo>
                <a:lnTo>
                  <a:pt x="154745" y="0"/>
                </a:lnTo>
              </a:path>
            </a:pathLst>
          </a:custGeom>
          <a:solidFill>
            <a:srgbClr val="FFFF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357422" y="314324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1856935" y="4389120"/>
            <a:ext cx="1631853" cy="183729"/>
          </a:xfrm>
          <a:custGeom>
            <a:avLst/>
            <a:gdLst>
              <a:gd name="connsiteX0" fmla="*/ 0 w 1631853"/>
              <a:gd name="connsiteY0" fmla="*/ 56271 h 183729"/>
              <a:gd name="connsiteX1" fmla="*/ 225083 w 1631853"/>
              <a:gd name="connsiteY1" fmla="*/ 126609 h 183729"/>
              <a:gd name="connsiteX2" fmla="*/ 422031 w 1631853"/>
              <a:gd name="connsiteY2" fmla="*/ 168812 h 183729"/>
              <a:gd name="connsiteX3" fmla="*/ 604911 w 1631853"/>
              <a:gd name="connsiteY3" fmla="*/ 182880 h 183729"/>
              <a:gd name="connsiteX4" fmla="*/ 815927 w 1631853"/>
              <a:gd name="connsiteY4" fmla="*/ 168812 h 183729"/>
              <a:gd name="connsiteX5" fmla="*/ 1111348 w 1631853"/>
              <a:gd name="connsiteY5" fmla="*/ 154745 h 183729"/>
              <a:gd name="connsiteX6" fmla="*/ 1280160 w 1631853"/>
              <a:gd name="connsiteY6" fmla="*/ 112542 h 183729"/>
              <a:gd name="connsiteX7" fmla="*/ 1448973 w 1631853"/>
              <a:gd name="connsiteY7" fmla="*/ 70338 h 183729"/>
              <a:gd name="connsiteX8" fmla="*/ 1603717 w 1631853"/>
              <a:gd name="connsiteY8" fmla="*/ 0 h 183729"/>
              <a:gd name="connsiteX9" fmla="*/ 1631853 w 1631853"/>
              <a:gd name="connsiteY9" fmla="*/ 0 h 18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31853" h="183729">
                <a:moveTo>
                  <a:pt x="0" y="56271"/>
                </a:moveTo>
                <a:cubicBezTo>
                  <a:pt x="196010" y="131659"/>
                  <a:pt x="117567" y="126609"/>
                  <a:pt x="225083" y="126609"/>
                </a:cubicBezTo>
                <a:lnTo>
                  <a:pt x="422031" y="168812"/>
                </a:lnTo>
                <a:cubicBezTo>
                  <a:pt x="586116" y="183729"/>
                  <a:pt x="524982" y="182880"/>
                  <a:pt x="604911" y="182880"/>
                </a:cubicBezTo>
                <a:lnTo>
                  <a:pt x="815927" y="168812"/>
                </a:lnTo>
                <a:cubicBezTo>
                  <a:pt x="1101963" y="154511"/>
                  <a:pt x="1003379" y="154745"/>
                  <a:pt x="1111348" y="154745"/>
                </a:cubicBezTo>
                <a:cubicBezTo>
                  <a:pt x="1270617" y="111308"/>
                  <a:pt x="1212627" y="112542"/>
                  <a:pt x="1280160" y="112542"/>
                </a:cubicBezTo>
                <a:lnTo>
                  <a:pt x="1448973" y="70338"/>
                </a:lnTo>
                <a:lnTo>
                  <a:pt x="1603717" y="0"/>
                </a:lnTo>
                <a:lnTo>
                  <a:pt x="1631853" y="0"/>
                </a:ln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7286644" y="5500702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285984" y="350043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428596" y="5572140"/>
            <a:ext cx="85010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Παράδειγμα:  </a:t>
            </a:r>
            <a:r>
              <a:rPr lang="el-GR" sz="2000" dirty="0" smtClean="0"/>
              <a:t>Στον παραπάνω 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 το </a:t>
            </a:r>
            <a:r>
              <a:rPr lang="el-GR" sz="2000" b="1" dirty="0" smtClean="0"/>
              <a:t>μέτρου του  τόξου  </a:t>
            </a:r>
            <a:r>
              <a:rPr lang="el-GR" sz="2000" dirty="0" smtClean="0"/>
              <a:t>ΑΒ ,  είναι 30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όσο είναι και η αντίστοιχη </a:t>
            </a:r>
            <a:r>
              <a:rPr lang="el-GR" sz="2000" b="1" dirty="0" smtClean="0"/>
              <a:t>επίκεντρη γωνία</a:t>
            </a:r>
            <a:r>
              <a:rPr lang="el-GR" sz="2000" dirty="0" smtClean="0"/>
              <a:t>  ω = 30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του τόξου..</a:t>
            </a:r>
            <a:endParaRPr lang="en-US" sz="2000" dirty="0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1828800" y="2721935"/>
            <a:ext cx="1743740" cy="1743739"/>
          </a:xfrm>
          <a:custGeom>
            <a:avLst/>
            <a:gdLst>
              <a:gd name="connsiteX0" fmla="*/ 0 w 1743740"/>
              <a:gd name="connsiteY0" fmla="*/ 1743739 h 1743739"/>
              <a:gd name="connsiteX1" fmla="*/ 701749 w 1743740"/>
              <a:gd name="connsiteY1" fmla="*/ 0 h 1743739"/>
              <a:gd name="connsiteX2" fmla="*/ 1743740 w 1743740"/>
              <a:gd name="connsiteY2" fmla="*/ 1616149 h 1743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3740" h="1743739">
                <a:moveTo>
                  <a:pt x="0" y="1743739"/>
                </a:moveTo>
                <a:lnTo>
                  <a:pt x="701749" y="0"/>
                </a:lnTo>
                <a:lnTo>
                  <a:pt x="1743740" y="161614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3214678" y="3357562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1928794" y="3357562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428860" y="2285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Κ</a:t>
            </a:r>
            <a:endParaRPr lang="en-US" sz="24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000100" y="12144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785786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cxnSp>
        <p:nvCxnSpPr>
          <p:cNvPr id="34" name="33 - Ευθεία γραμμή σύνδεσης"/>
          <p:cNvCxnSpPr>
            <a:stCxn id="17" idx="1"/>
          </p:cNvCxnSpPr>
          <p:nvPr/>
        </p:nvCxnSpPr>
        <p:spPr>
          <a:xfrm flipV="1">
            <a:off x="2594344" y="1500174"/>
            <a:ext cx="1048962" cy="1221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3286116" y="1714488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285852" y="250030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 = 90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</a:t>
            </a:r>
            <a:endParaRPr lang="en-US" sz="2000" b="1" dirty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633046" y="1645920"/>
            <a:ext cx="604911" cy="2461846"/>
          </a:xfrm>
          <a:custGeom>
            <a:avLst/>
            <a:gdLst>
              <a:gd name="connsiteX0" fmla="*/ 604911 w 604911"/>
              <a:gd name="connsiteY0" fmla="*/ 0 h 2461846"/>
              <a:gd name="connsiteX1" fmla="*/ 407963 w 604911"/>
              <a:gd name="connsiteY1" fmla="*/ 196948 h 2461846"/>
              <a:gd name="connsiteX2" fmla="*/ 267286 w 604911"/>
              <a:gd name="connsiteY2" fmla="*/ 379828 h 2461846"/>
              <a:gd name="connsiteX3" fmla="*/ 154745 w 604911"/>
              <a:gd name="connsiteY3" fmla="*/ 590843 h 2461846"/>
              <a:gd name="connsiteX4" fmla="*/ 56271 w 604911"/>
              <a:gd name="connsiteY4" fmla="*/ 844062 h 2461846"/>
              <a:gd name="connsiteX5" fmla="*/ 28136 w 604911"/>
              <a:gd name="connsiteY5" fmla="*/ 1055077 h 2461846"/>
              <a:gd name="connsiteX6" fmla="*/ 0 w 604911"/>
              <a:gd name="connsiteY6" fmla="*/ 1181686 h 2461846"/>
              <a:gd name="connsiteX7" fmla="*/ 28136 w 604911"/>
              <a:gd name="connsiteY7" fmla="*/ 1350498 h 2461846"/>
              <a:gd name="connsiteX8" fmla="*/ 42203 w 604911"/>
              <a:gd name="connsiteY8" fmla="*/ 1519311 h 2461846"/>
              <a:gd name="connsiteX9" fmla="*/ 84406 w 604911"/>
              <a:gd name="connsiteY9" fmla="*/ 1702191 h 2461846"/>
              <a:gd name="connsiteX10" fmla="*/ 140677 w 604911"/>
              <a:gd name="connsiteY10" fmla="*/ 1885071 h 2461846"/>
              <a:gd name="connsiteX11" fmla="*/ 196948 w 604911"/>
              <a:gd name="connsiteY11" fmla="*/ 1983545 h 2461846"/>
              <a:gd name="connsiteX12" fmla="*/ 267286 w 604911"/>
              <a:gd name="connsiteY12" fmla="*/ 2082018 h 2461846"/>
              <a:gd name="connsiteX13" fmla="*/ 351692 w 604911"/>
              <a:gd name="connsiteY13" fmla="*/ 2166425 h 2461846"/>
              <a:gd name="connsiteX14" fmla="*/ 379828 w 604911"/>
              <a:gd name="connsiteY14" fmla="*/ 2236763 h 2461846"/>
              <a:gd name="connsiteX15" fmla="*/ 450166 w 604911"/>
              <a:gd name="connsiteY15" fmla="*/ 2335237 h 2461846"/>
              <a:gd name="connsiteX16" fmla="*/ 534572 w 604911"/>
              <a:gd name="connsiteY16" fmla="*/ 2405575 h 2461846"/>
              <a:gd name="connsiteX17" fmla="*/ 576776 w 604911"/>
              <a:gd name="connsiteY17" fmla="*/ 2461846 h 2461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04911" h="2461846">
                <a:moveTo>
                  <a:pt x="604911" y="0"/>
                </a:moveTo>
                <a:lnTo>
                  <a:pt x="407963" y="196948"/>
                </a:lnTo>
                <a:lnTo>
                  <a:pt x="267286" y="379828"/>
                </a:lnTo>
                <a:lnTo>
                  <a:pt x="154745" y="590843"/>
                </a:lnTo>
                <a:lnTo>
                  <a:pt x="56271" y="844062"/>
                </a:lnTo>
                <a:lnTo>
                  <a:pt x="28136" y="1055077"/>
                </a:lnTo>
                <a:cubicBezTo>
                  <a:pt x="13550" y="1186347"/>
                  <a:pt x="56531" y="1181686"/>
                  <a:pt x="0" y="1181686"/>
                </a:cubicBezTo>
                <a:lnTo>
                  <a:pt x="28136" y="1350498"/>
                </a:lnTo>
                <a:lnTo>
                  <a:pt x="42203" y="1519311"/>
                </a:lnTo>
                <a:lnTo>
                  <a:pt x="84406" y="1702191"/>
                </a:lnTo>
                <a:lnTo>
                  <a:pt x="140677" y="1885071"/>
                </a:lnTo>
                <a:lnTo>
                  <a:pt x="196948" y="1983545"/>
                </a:lnTo>
                <a:lnTo>
                  <a:pt x="267286" y="2082018"/>
                </a:lnTo>
                <a:cubicBezTo>
                  <a:pt x="355294" y="2155359"/>
                  <a:pt x="351692" y="2115733"/>
                  <a:pt x="351692" y="2166425"/>
                </a:cubicBezTo>
                <a:lnTo>
                  <a:pt x="379828" y="2236763"/>
                </a:lnTo>
                <a:lnTo>
                  <a:pt x="450166" y="2335237"/>
                </a:lnTo>
                <a:cubicBezTo>
                  <a:pt x="523821" y="2408891"/>
                  <a:pt x="487347" y="2405575"/>
                  <a:pt x="534572" y="2405575"/>
                </a:cubicBezTo>
                <a:lnTo>
                  <a:pt x="576776" y="2461846"/>
                </a:lnTo>
              </a:path>
            </a:pathLst>
          </a:custGeom>
          <a:ln w="412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1714480" y="0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μέτρο τόξου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7143768" y="5500702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Ορθογώνιο"/>
          <p:cNvSpPr/>
          <p:nvPr/>
        </p:nvSpPr>
        <p:spPr>
          <a:xfrm>
            <a:off x="285720" y="5572140"/>
            <a:ext cx="85010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Παράδειγμα:  </a:t>
            </a:r>
            <a:r>
              <a:rPr lang="el-GR" sz="2000" dirty="0" smtClean="0"/>
              <a:t>Στον παραπάνω  κύκλο (</a:t>
            </a:r>
            <a:r>
              <a:rPr lang="el-GR" sz="2000" dirty="0" err="1" smtClean="0"/>
              <a:t>Κ,ρ</a:t>
            </a:r>
            <a:r>
              <a:rPr lang="el-GR" sz="2000" dirty="0" smtClean="0"/>
              <a:t>) το </a:t>
            </a:r>
            <a:r>
              <a:rPr lang="el-GR" sz="2000" b="1" dirty="0" smtClean="0"/>
              <a:t>μέτρου του  τόξου  </a:t>
            </a:r>
            <a:r>
              <a:rPr lang="el-GR" sz="2000" dirty="0" smtClean="0"/>
              <a:t>ΓΔ ,  είναι 90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όσο είναι και η αντίστοιχη </a:t>
            </a:r>
            <a:r>
              <a:rPr lang="el-GR" sz="2000" b="1" dirty="0" smtClean="0"/>
              <a:t>επίκεντρη γωνία</a:t>
            </a:r>
            <a:r>
              <a:rPr lang="el-GR" sz="2000" dirty="0" smtClean="0"/>
              <a:t>  θ = 90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του τόξου..</a:t>
            </a:r>
            <a:endParaRPr lang="en-US" sz="2000" dirty="0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1212112" y="1616149"/>
            <a:ext cx="1382232" cy="2530549"/>
          </a:xfrm>
          <a:custGeom>
            <a:avLst/>
            <a:gdLst>
              <a:gd name="connsiteX0" fmla="*/ 21265 w 1382232"/>
              <a:gd name="connsiteY0" fmla="*/ 0 h 2530549"/>
              <a:gd name="connsiteX1" fmla="*/ 1382232 w 1382232"/>
              <a:gd name="connsiteY1" fmla="*/ 1105786 h 2530549"/>
              <a:gd name="connsiteX2" fmla="*/ 0 w 1382232"/>
              <a:gd name="connsiteY2" fmla="*/ 2530549 h 25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2232" h="2530549">
                <a:moveTo>
                  <a:pt x="21265" y="0"/>
                </a:moveTo>
                <a:lnTo>
                  <a:pt x="1382232" y="1105786"/>
                </a:lnTo>
                <a:lnTo>
                  <a:pt x="0" y="253054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714480" y="1571612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28" name="27 - TextBox"/>
          <p:cNvSpPr txBox="1"/>
          <p:nvPr/>
        </p:nvSpPr>
        <p:spPr>
          <a:xfrm>
            <a:off x="1643042" y="357187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2206487" y="2584174"/>
            <a:ext cx="218661" cy="337930"/>
          </a:xfrm>
          <a:custGeom>
            <a:avLst/>
            <a:gdLst>
              <a:gd name="connsiteX0" fmla="*/ 139148 w 218661"/>
              <a:gd name="connsiteY0" fmla="*/ 0 h 337930"/>
              <a:gd name="connsiteX1" fmla="*/ 0 w 218661"/>
              <a:gd name="connsiteY1" fmla="*/ 198783 h 337930"/>
              <a:gd name="connsiteX2" fmla="*/ 218661 w 218661"/>
              <a:gd name="connsiteY2" fmla="*/ 337930 h 337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661" h="337930">
                <a:moveTo>
                  <a:pt x="139148" y="0"/>
                </a:moveTo>
                <a:lnTo>
                  <a:pt x="0" y="198783"/>
                </a:lnTo>
                <a:lnTo>
                  <a:pt x="218661" y="33793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428860" y="2285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Κ</a:t>
            </a:r>
            <a:endParaRPr lang="en-US" sz="24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357158" y="22859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1142976" y="42148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285720" y="3286124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45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</a:t>
            </a:r>
            <a:endParaRPr lang="en-US" sz="2000" b="1" dirty="0"/>
          </a:p>
        </p:txBody>
      </p:sp>
      <p:sp>
        <p:nvSpPr>
          <p:cNvPr id="24" name="23 - Ελεύθερη σχεδίαση"/>
          <p:cNvSpPr/>
          <p:nvPr/>
        </p:nvSpPr>
        <p:spPr>
          <a:xfrm rot="20266725">
            <a:off x="361445" y="2132218"/>
            <a:ext cx="2286015" cy="2315243"/>
          </a:xfrm>
          <a:custGeom>
            <a:avLst/>
            <a:gdLst>
              <a:gd name="connsiteX0" fmla="*/ 70339 w 1814733"/>
              <a:gd name="connsiteY0" fmla="*/ 0 h 3277772"/>
              <a:gd name="connsiteX1" fmla="*/ 1814733 w 1814733"/>
              <a:gd name="connsiteY1" fmla="*/ 1505243 h 3277772"/>
              <a:gd name="connsiteX2" fmla="*/ 0 w 1814733"/>
              <a:gd name="connsiteY2" fmla="*/ 3277772 h 3277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4733" h="3277772">
                <a:moveTo>
                  <a:pt x="70339" y="0"/>
                </a:moveTo>
                <a:lnTo>
                  <a:pt x="1814733" y="1505243"/>
                </a:lnTo>
                <a:lnTo>
                  <a:pt x="0" y="3277772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1714480" y="0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μέτρο τόξου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7072330" y="5286388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Ορθογώνιο"/>
          <p:cNvSpPr/>
          <p:nvPr/>
        </p:nvSpPr>
        <p:spPr>
          <a:xfrm>
            <a:off x="214282" y="5286388"/>
            <a:ext cx="85010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Παράδειγμα:  </a:t>
            </a:r>
            <a:r>
              <a:rPr lang="el-GR" sz="2000" dirty="0" smtClean="0"/>
              <a:t>Στον παραπάνω  κύκλο (</a:t>
            </a:r>
            <a:r>
              <a:rPr lang="el-GR" sz="2000" dirty="0" err="1" smtClean="0"/>
              <a:t>Κ,ρ</a:t>
            </a:r>
            <a:r>
              <a:rPr lang="el-GR" sz="2000" dirty="0" smtClean="0"/>
              <a:t>) το </a:t>
            </a:r>
            <a:r>
              <a:rPr lang="el-GR" sz="2000" b="1" dirty="0" smtClean="0"/>
              <a:t>μέτρου του  τόξου  </a:t>
            </a:r>
            <a:r>
              <a:rPr lang="el-GR" sz="2000" dirty="0" smtClean="0"/>
              <a:t>ΓΔ ,  είναι 45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άρα  και η αντίστοιχη </a:t>
            </a:r>
            <a:r>
              <a:rPr lang="el-GR" sz="2000" b="1" dirty="0" smtClean="0"/>
              <a:t>επίκεντρη γωνία</a:t>
            </a:r>
            <a:r>
              <a:rPr lang="el-GR" sz="2000" dirty="0" smtClean="0"/>
              <a:t>  ω θα είναι    45</a:t>
            </a:r>
            <a:r>
              <a:rPr lang="el-GR" sz="2000" baseline="30000" dirty="0" smtClean="0"/>
              <a:t>ο</a:t>
            </a:r>
            <a:endParaRPr lang="en-US" sz="2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785918" y="2786058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2087217" y="2743200"/>
            <a:ext cx="198783" cy="278296"/>
          </a:xfrm>
          <a:custGeom>
            <a:avLst/>
            <a:gdLst>
              <a:gd name="connsiteX0" fmla="*/ 19879 w 198783"/>
              <a:gd name="connsiteY0" fmla="*/ 0 h 278296"/>
              <a:gd name="connsiteX1" fmla="*/ 0 w 198783"/>
              <a:gd name="connsiteY1" fmla="*/ 139148 h 278296"/>
              <a:gd name="connsiteX2" fmla="*/ 99392 w 198783"/>
              <a:gd name="connsiteY2" fmla="*/ 238539 h 278296"/>
              <a:gd name="connsiteX3" fmla="*/ 198783 w 198783"/>
              <a:gd name="connsiteY3" fmla="*/ 278296 h 278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783" h="278296">
                <a:moveTo>
                  <a:pt x="19879" y="0"/>
                </a:moveTo>
                <a:lnTo>
                  <a:pt x="0" y="139148"/>
                </a:lnTo>
                <a:lnTo>
                  <a:pt x="99392" y="238539"/>
                </a:lnTo>
                <a:lnTo>
                  <a:pt x="198783" y="27829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357158" y="4714884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συμβολίζετε  με :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857224" y="59293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xOy</a:t>
            </a:r>
            <a:endParaRPr lang="en-US" sz="2400" dirty="0" smtClean="0"/>
          </a:p>
        </p:txBody>
      </p:sp>
      <p:grpSp>
        <p:nvGrpSpPr>
          <p:cNvPr id="2" name="28 - Ομάδα"/>
          <p:cNvGrpSpPr/>
          <p:nvPr/>
        </p:nvGrpSpPr>
        <p:grpSpPr>
          <a:xfrm>
            <a:off x="1071538" y="5929330"/>
            <a:ext cx="214314" cy="142876"/>
            <a:chOff x="6286512" y="3000372"/>
            <a:chExt cx="214314" cy="142876"/>
          </a:xfrm>
        </p:grpSpPr>
        <p:cxnSp>
          <p:nvCxnSpPr>
            <p:cNvPr id="20" name="1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34 - Ομάδα"/>
          <p:cNvGrpSpPr/>
          <p:nvPr/>
        </p:nvGrpSpPr>
        <p:grpSpPr>
          <a:xfrm>
            <a:off x="3786182" y="5786454"/>
            <a:ext cx="1143008" cy="461665"/>
            <a:chOff x="3786182" y="5786454"/>
            <a:chExt cx="1143008" cy="461665"/>
          </a:xfrm>
        </p:grpSpPr>
        <p:sp>
          <p:nvSpPr>
            <p:cNvPr id="30" name="29 - TextBox"/>
            <p:cNvSpPr txBox="1"/>
            <p:nvPr/>
          </p:nvSpPr>
          <p:spPr>
            <a:xfrm>
              <a:off x="3786182" y="5786454"/>
              <a:ext cx="1143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  ω</a:t>
              </a:r>
              <a:endParaRPr lang="en-US" sz="2400" dirty="0" smtClean="0"/>
            </a:p>
          </p:txBody>
        </p:sp>
        <p:grpSp>
          <p:nvGrpSpPr>
            <p:cNvPr id="4" name="30 - Ομάδα"/>
            <p:cNvGrpSpPr/>
            <p:nvPr/>
          </p:nvGrpSpPr>
          <p:grpSpPr>
            <a:xfrm>
              <a:off x="4000496" y="5786454"/>
              <a:ext cx="214314" cy="142876"/>
              <a:chOff x="6286512" y="3000372"/>
              <a:chExt cx="214314" cy="142876"/>
            </a:xfrm>
          </p:grpSpPr>
          <p:cxnSp>
            <p:nvCxnSpPr>
              <p:cNvPr id="32" name="31 - Ευθεία γραμμή σύνδεσης"/>
              <p:cNvCxnSpPr/>
              <p:nvPr/>
            </p:nvCxnSpPr>
            <p:spPr>
              <a:xfrm rot="5400000">
                <a:off x="6250793" y="3036091"/>
                <a:ext cx="142876" cy="7143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- Ευθεία γραμμή σύνδεσης"/>
              <p:cNvCxnSpPr/>
              <p:nvPr/>
            </p:nvCxnSpPr>
            <p:spPr>
              <a:xfrm rot="16200000" flipH="1">
                <a:off x="6357950" y="3000372"/>
                <a:ext cx="142876" cy="1428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33 - TextBox"/>
          <p:cNvSpPr txBox="1"/>
          <p:nvPr/>
        </p:nvSpPr>
        <p:spPr>
          <a:xfrm>
            <a:off x="1785918" y="271462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6715140" y="5324789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grpSp>
        <p:nvGrpSpPr>
          <p:cNvPr id="5" name="22 - Ομάδα"/>
          <p:cNvGrpSpPr/>
          <p:nvPr/>
        </p:nvGrpSpPr>
        <p:grpSpPr>
          <a:xfrm>
            <a:off x="6786578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7715272" y="59293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μέτρο τόξου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571604" y="407194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071802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500166" y="2714620"/>
            <a:ext cx="2293034" cy="2571768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33 - Ευθεία γραμμή σύνδεσης"/>
          <p:cNvCxnSpPr>
            <a:stCxn id="28" idx="1"/>
          </p:cNvCxnSpPr>
          <p:nvPr/>
        </p:nvCxnSpPr>
        <p:spPr>
          <a:xfrm flipV="1">
            <a:off x="2498973" y="1500174"/>
            <a:ext cx="1144333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3286116" y="1714488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2377440" y="2715065"/>
            <a:ext cx="351692" cy="506437"/>
          </a:xfrm>
          <a:custGeom>
            <a:avLst/>
            <a:gdLst>
              <a:gd name="connsiteX0" fmla="*/ 112542 w 351692"/>
              <a:gd name="connsiteY0" fmla="*/ 42203 h 506437"/>
              <a:gd name="connsiteX1" fmla="*/ 0 w 351692"/>
              <a:gd name="connsiteY1" fmla="*/ 365760 h 506437"/>
              <a:gd name="connsiteX2" fmla="*/ 56271 w 351692"/>
              <a:gd name="connsiteY2" fmla="*/ 464233 h 506437"/>
              <a:gd name="connsiteX3" fmla="*/ 140677 w 351692"/>
              <a:gd name="connsiteY3" fmla="*/ 506437 h 506437"/>
              <a:gd name="connsiteX4" fmla="*/ 239151 w 351692"/>
              <a:gd name="connsiteY4" fmla="*/ 492369 h 506437"/>
              <a:gd name="connsiteX5" fmla="*/ 295422 w 351692"/>
              <a:gd name="connsiteY5" fmla="*/ 436098 h 506437"/>
              <a:gd name="connsiteX6" fmla="*/ 351692 w 351692"/>
              <a:gd name="connsiteY6" fmla="*/ 337624 h 506437"/>
              <a:gd name="connsiteX7" fmla="*/ 154745 w 351692"/>
              <a:gd name="connsiteY7" fmla="*/ 0 h 5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692" h="506437">
                <a:moveTo>
                  <a:pt x="112542" y="42203"/>
                </a:moveTo>
                <a:lnTo>
                  <a:pt x="0" y="365760"/>
                </a:lnTo>
                <a:lnTo>
                  <a:pt x="56271" y="464233"/>
                </a:lnTo>
                <a:lnTo>
                  <a:pt x="140677" y="506437"/>
                </a:lnTo>
                <a:lnTo>
                  <a:pt x="239151" y="492369"/>
                </a:lnTo>
                <a:lnTo>
                  <a:pt x="295422" y="436098"/>
                </a:lnTo>
                <a:lnTo>
                  <a:pt x="351692" y="337624"/>
                </a:lnTo>
                <a:lnTo>
                  <a:pt x="154745" y="0"/>
                </a:lnTo>
              </a:path>
            </a:pathLst>
          </a:custGeom>
          <a:solidFill>
            <a:srgbClr val="FFFF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357422" y="314324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1856935" y="4389120"/>
            <a:ext cx="1631853" cy="183729"/>
          </a:xfrm>
          <a:custGeom>
            <a:avLst/>
            <a:gdLst>
              <a:gd name="connsiteX0" fmla="*/ 0 w 1631853"/>
              <a:gd name="connsiteY0" fmla="*/ 56271 h 183729"/>
              <a:gd name="connsiteX1" fmla="*/ 225083 w 1631853"/>
              <a:gd name="connsiteY1" fmla="*/ 126609 h 183729"/>
              <a:gd name="connsiteX2" fmla="*/ 422031 w 1631853"/>
              <a:gd name="connsiteY2" fmla="*/ 168812 h 183729"/>
              <a:gd name="connsiteX3" fmla="*/ 604911 w 1631853"/>
              <a:gd name="connsiteY3" fmla="*/ 182880 h 183729"/>
              <a:gd name="connsiteX4" fmla="*/ 815927 w 1631853"/>
              <a:gd name="connsiteY4" fmla="*/ 168812 h 183729"/>
              <a:gd name="connsiteX5" fmla="*/ 1111348 w 1631853"/>
              <a:gd name="connsiteY5" fmla="*/ 154745 h 183729"/>
              <a:gd name="connsiteX6" fmla="*/ 1280160 w 1631853"/>
              <a:gd name="connsiteY6" fmla="*/ 112542 h 183729"/>
              <a:gd name="connsiteX7" fmla="*/ 1448973 w 1631853"/>
              <a:gd name="connsiteY7" fmla="*/ 70338 h 183729"/>
              <a:gd name="connsiteX8" fmla="*/ 1603717 w 1631853"/>
              <a:gd name="connsiteY8" fmla="*/ 0 h 183729"/>
              <a:gd name="connsiteX9" fmla="*/ 1631853 w 1631853"/>
              <a:gd name="connsiteY9" fmla="*/ 0 h 18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31853" h="183729">
                <a:moveTo>
                  <a:pt x="0" y="56271"/>
                </a:moveTo>
                <a:cubicBezTo>
                  <a:pt x="196010" y="131659"/>
                  <a:pt x="117567" y="126609"/>
                  <a:pt x="225083" y="126609"/>
                </a:cubicBezTo>
                <a:lnTo>
                  <a:pt x="422031" y="168812"/>
                </a:lnTo>
                <a:cubicBezTo>
                  <a:pt x="586116" y="183729"/>
                  <a:pt x="524982" y="182880"/>
                  <a:pt x="604911" y="182880"/>
                </a:cubicBezTo>
                <a:lnTo>
                  <a:pt x="815927" y="168812"/>
                </a:lnTo>
                <a:cubicBezTo>
                  <a:pt x="1101963" y="154511"/>
                  <a:pt x="1003379" y="154745"/>
                  <a:pt x="1111348" y="154745"/>
                </a:cubicBezTo>
                <a:cubicBezTo>
                  <a:pt x="1270617" y="111308"/>
                  <a:pt x="1212627" y="112542"/>
                  <a:pt x="1280160" y="112542"/>
                </a:cubicBezTo>
                <a:lnTo>
                  <a:pt x="1448973" y="70338"/>
                </a:lnTo>
                <a:lnTo>
                  <a:pt x="1603717" y="0"/>
                </a:lnTo>
                <a:lnTo>
                  <a:pt x="1631853" y="0"/>
                </a:ln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285984" y="45720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7072330" y="5857892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214282" y="5857892"/>
            <a:ext cx="85010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Παράδειγμα:  </a:t>
            </a:r>
            <a:r>
              <a:rPr lang="el-GR" sz="2000" dirty="0" smtClean="0"/>
              <a:t>Στον παραπάνω 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 το </a:t>
            </a:r>
            <a:r>
              <a:rPr lang="el-GR" sz="2000" b="1" dirty="0" smtClean="0"/>
              <a:t>μέτρου του  τόξου  </a:t>
            </a:r>
            <a:r>
              <a:rPr lang="el-GR" sz="2000" dirty="0" smtClean="0"/>
              <a:t>ΑΒ ,  είναι 30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άρα και η αντίστοιχη </a:t>
            </a:r>
            <a:r>
              <a:rPr lang="el-GR" sz="2000" b="1" dirty="0" smtClean="0"/>
              <a:t>επίκεντρη γωνία</a:t>
            </a:r>
            <a:r>
              <a:rPr lang="el-GR" sz="2000" dirty="0" smtClean="0"/>
              <a:t>  ω θα είναι    30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μέτρο τόξου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785786" y="1428736"/>
            <a:ext cx="2571768" cy="24288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000232" y="242886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785918" y="214311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2928926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2571736" y="328612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 rot="17964668">
            <a:off x="2108267" y="1701629"/>
            <a:ext cx="2293034" cy="2571768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3357554" y="5572140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214546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285720" y="5534561"/>
            <a:ext cx="8858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Προσοχή!! </a:t>
            </a:r>
            <a:r>
              <a:rPr lang="el-GR" sz="2000" dirty="0" smtClean="0"/>
              <a:t>τα τόξα   ΑΒ   και  ΓΔ προέρχονται από δύο διαφορετικούς κύκλους.</a:t>
            </a:r>
          </a:p>
          <a:p>
            <a:endParaRPr lang="el-GR" sz="2000" dirty="0" smtClean="0"/>
          </a:p>
          <a:p>
            <a:r>
              <a:rPr lang="el-GR" sz="2000" dirty="0" smtClean="0"/>
              <a:t>Για να συγκρίνω δυο τόξα πρέπει και τα δύο να ανήκουν στον ίδιο κύκλο ή να ανήκουν  σε ίσους κύκλους</a:t>
            </a:r>
            <a:r>
              <a:rPr lang="en-US" sz="2000" dirty="0" smtClean="0"/>
              <a:t> (</a:t>
            </a:r>
            <a:r>
              <a:rPr lang="el-GR" sz="2000" dirty="0" smtClean="0"/>
              <a:t>δύο κύκλοι είναι ίσοι όταν έχουν </a:t>
            </a:r>
            <a:r>
              <a:rPr lang="el-GR" sz="2000" smtClean="0"/>
              <a:t>ίσες ακτίνες).</a:t>
            </a:r>
            <a:endParaRPr lang="en-US" sz="2000" dirty="0"/>
          </a:p>
        </p:txBody>
      </p:sp>
      <p:sp>
        <p:nvSpPr>
          <p:cNvPr id="23" name="22 - Έλλειψη"/>
          <p:cNvSpPr/>
          <p:nvPr/>
        </p:nvSpPr>
        <p:spPr>
          <a:xfrm>
            <a:off x="142844" y="857232"/>
            <a:ext cx="3857652" cy="3429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3357554" y="385762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929058" y="214311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Γ</a:t>
            </a:r>
            <a:endParaRPr lang="en-US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5357818" y="714356"/>
            <a:ext cx="37861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Παρατηρώ ότι  υπάρχουν δύο τόξα που </a:t>
            </a:r>
            <a:r>
              <a:rPr lang="el-GR" sz="2000" u="sng" dirty="0" smtClean="0"/>
              <a:t>αντιστοιχούν στην ίδια γωνιά 30</a:t>
            </a:r>
            <a:r>
              <a:rPr lang="el-GR" sz="2000" u="sng" baseline="30000" dirty="0" smtClean="0"/>
              <a:t>ο</a:t>
            </a:r>
            <a:endParaRPr lang="el-GR" sz="2000" dirty="0" smtClean="0"/>
          </a:p>
          <a:p>
            <a:pPr algn="ctr"/>
            <a:endParaRPr lang="el-GR" sz="2000" dirty="0" smtClean="0"/>
          </a:p>
          <a:p>
            <a:pPr algn="ctr"/>
            <a:r>
              <a:rPr lang="el-GR" sz="2000" dirty="0" smtClean="0"/>
              <a:t>Τόξο  ΑΒ</a:t>
            </a:r>
          </a:p>
          <a:p>
            <a:pPr algn="ctr"/>
            <a:endParaRPr lang="el-GR" sz="2000" dirty="0" smtClean="0"/>
          </a:p>
          <a:p>
            <a:pPr algn="ctr"/>
            <a:r>
              <a:rPr lang="el-GR" sz="2000" dirty="0" smtClean="0"/>
              <a:t>Τόξο ΓΔ</a:t>
            </a:r>
          </a:p>
          <a:p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500694" y="3929066"/>
            <a:ext cx="3214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και τα δυο τόξα αντιστοιχούν στην ίδια γωνία </a:t>
            </a:r>
            <a:r>
              <a:rPr lang="el-GR" b="1" dirty="0" smtClean="0"/>
              <a:t>δεν είναι ίσα</a:t>
            </a:r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2500298" y="5572140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7358082" y="2500306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7358082" y="1857364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εγγεγραμμένη 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428860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786182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142976" y="1214422"/>
            <a:ext cx="3143272" cy="4429156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2357422" y="1285860"/>
            <a:ext cx="351692" cy="506437"/>
          </a:xfrm>
          <a:custGeom>
            <a:avLst/>
            <a:gdLst>
              <a:gd name="connsiteX0" fmla="*/ 112542 w 351692"/>
              <a:gd name="connsiteY0" fmla="*/ 42203 h 506437"/>
              <a:gd name="connsiteX1" fmla="*/ 0 w 351692"/>
              <a:gd name="connsiteY1" fmla="*/ 365760 h 506437"/>
              <a:gd name="connsiteX2" fmla="*/ 56271 w 351692"/>
              <a:gd name="connsiteY2" fmla="*/ 464233 h 506437"/>
              <a:gd name="connsiteX3" fmla="*/ 140677 w 351692"/>
              <a:gd name="connsiteY3" fmla="*/ 506437 h 506437"/>
              <a:gd name="connsiteX4" fmla="*/ 239151 w 351692"/>
              <a:gd name="connsiteY4" fmla="*/ 492369 h 506437"/>
              <a:gd name="connsiteX5" fmla="*/ 295422 w 351692"/>
              <a:gd name="connsiteY5" fmla="*/ 436098 h 506437"/>
              <a:gd name="connsiteX6" fmla="*/ 351692 w 351692"/>
              <a:gd name="connsiteY6" fmla="*/ 337624 h 506437"/>
              <a:gd name="connsiteX7" fmla="*/ 154745 w 351692"/>
              <a:gd name="connsiteY7" fmla="*/ 0 h 5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692" h="506437">
                <a:moveTo>
                  <a:pt x="112542" y="42203"/>
                </a:moveTo>
                <a:lnTo>
                  <a:pt x="0" y="365760"/>
                </a:lnTo>
                <a:lnTo>
                  <a:pt x="56271" y="464233"/>
                </a:lnTo>
                <a:lnTo>
                  <a:pt x="140677" y="506437"/>
                </a:lnTo>
                <a:lnTo>
                  <a:pt x="239151" y="492369"/>
                </a:lnTo>
                <a:lnTo>
                  <a:pt x="295422" y="436098"/>
                </a:lnTo>
                <a:lnTo>
                  <a:pt x="351692" y="337624"/>
                </a:lnTo>
                <a:lnTo>
                  <a:pt x="154745" y="0"/>
                </a:lnTo>
              </a:path>
            </a:pathLst>
          </a:custGeom>
          <a:solidFill>
            <a:srgbClr val="FFFF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214546" y="85723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5000628" y="1214422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γωνία </a:t>
            </a:r>
            <a:r>
              <a:rPr lang="en-US" sz="2000" dirty="0" err="1" smtClean="0"/>
              <a:t>xAy</a:t>
            </a:r>
            <a:r>
              <a:rPr lang="en-US" sz="2000" dirty="0" smtClean="0"/>
              <a:t>    </a:t>
            </a:r>
            <a:r>
              <a:rPr lang="el-GR" sz="2000" dirty="0" smtClean="0"/>
              <a:t>της οποίας η</a:t>
            </a:r>
            <a:r>
              <a:rPr lang="en-US" sz="2000" dirty="0" smtClean="0"/>
              <a:t> </a:t>
            </a:r>
            <a:r>
              <a:rPr lang="el-GR" sz="2000" dirty="0" smtClean="0"/>
              <a:t> κορυφή ανήκει σε ένα κύκλο, και οι δύο πλευρές της γωνίας τέμνουν τον κύκλο, </a:t>
            </a:r>
            <a:r>
              <a:rPr lang="el-GR" sz="2000" b="1" dirty="0" smtClean="0"/>
              <a:t>ονομάζεται εγγεγραμμένη γωνία στον κύκλο</a:t>
            </a:r>
            <a:r>
              <a:rPr lang="el-GR" sz="2000" dirty="0" smtClean="0"/>
              <a:t>.</a:t>
            </a:r>
            <a:endParaRPr lang="en-US" sz="20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4929190" y="4143380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διπλανό κύκλο (</a:t>
            </a:r>
            <a:r>
              <a:rPr lang="el-GR" dirty="0" err="1" smtClean="0"/>
              <a:t>Ο,ρ</a:t>
            </a:r>
            <a:r>
              <a:rPr lang="el-GR" dirty="0" smtClean="0"/>
              <a:t>)  η </a:t>
            </a:r>
            <a:r>
              <a:rPr lang="el-GR" b="1" dirty="0" smtClean="0"/>
              <a:t>εγγεγραμμένη γωνία </a:t>
            </a:r>
            <a:r>
              <a:rPr lang="el-GR" dirty="0" smtClean="0"/>
              <a:t>είναι  είναι η </a:t>
            </a:r>
            <a:r>
              <a:rPr lang="en-US" dirty="0" err="1" smtClean="0"/>
              <a:t>xAy</a:t>
            </a:r>
            <a:endParaRPr lang="en-US" b="1" dirty="0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8358214" y="4429132"/>
            <a:ext cx="140677" cy="112541"/>
          </a:xfrm>
          <a:custGeom>
            <a:avLst/>
            <a:gdLst>
              <a:gd name="connsiteX0" fmla="*/ 0 w 140677"/>
              <a:gd name="connsiteY0" fmla="*/ 112541 h 112541"/>
              <a:gd name="connsiteX1" fmla="*/ 84407 w 140677"/>
              <a:gd name="connsiteY1" fmla="*/ 0 h 112541"/>
              <a:gd name="connsiteX2" fmla="*/ 140677 w 140677"/>
              <a:gd name="connsiteY2" fmla="*/ 98474 h 11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77" h="112541">
                <a:moveTo>
                  <a:pt x="0" y="112541"/>
                </a:moveTo>
                <a:lnTo>
                  <a:pt x="84407" y="0"/>
                </a:lnTo>
                <a:lnTo>
                  <a:pt x="140677" y="9847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1000100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6063175" y="1181686"/>
            <a:ext cx="140677" cy="112542"/>
          </a:xfrm>
          <a:custGeom>
            <a:avLst/>
            <a:gdLst>
              <a:gd name="connsiteX0" fmla="*/ 0 w 140677"/>
              <a:gd name="connsiteY0" fmla="*/ 112542 h 112542"/>
              <a:gd name="connsiteX1" fmla="*/ 70339 w 140677"/>
              <a:gd name="connsiteY1" fmla="*/ 0 h 112542"/>
              <a:gd name="connsiteX2" fmla="*/ 140677 w 140677"/>
              <a:gd name="connsiteY2" fmla="*/ 84406 h 11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77" h="112542">
                <a:moveTo>
                  <a:pt x="0" y="112542"/>
                </a:moveTo>
                <a:lnTo>
                  <a:pt x="70339" y="0"/>
                </a:lnTo>
                <a:lnTo>
                  <a:pt x="140677" y="8440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εγγεγραμμένη 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428860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500430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 rot="18639235">
            <a:off x="1194618" y="1285144"/>
            <a:ext cx="2786082" cy="4429156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285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4929190" y="2714620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διπλανό κύκλο (</a:t>
            </a:r>
            <a:r>
              <a:rPr lang="el-GR" dirty="0" err="1" smtClean="0"/>
              <a:t>Ο,ρ</a:t>
            </a:r>
            <a:r>
              <a:rPr lang="el-GR" dirty="0" smtClean="0"/>
              <a:t>)  οι γωνίες  </a:t>
            </a:r>
            <a:r>
              <a:rPr lang="el-GR" b="1" dirty="0" smtClean="0"/>
              <a:t>θ</a:t>
            </a:r>
            <a:r>
              <a:rPr lang="el-GR" dirty="0" smtClean="0"/>
              <a:t> και </a:t>
            </a:r>
            <a:r>
              <a:rPr lang="el-GR" b="1" dirty="0" smtClean="0"/>
              <a:t>ω</a:t>
            </a:r>
            <a:r>
              <a:rPr lang="el-GR" dirty="0" smtClean="0"/>
              <a:t> είναι   </a:t>
            </a:r>
            <a:r>
              <a:rPr lang="el-GR" b="1" dirty="0" smtClean="0"/>
              <a:t>εγγεγραμμένες γωνίες </a:t>
            </a:r>
            <a:r>
              <a:rPr lang="el-GR" dirty="0" smtClean="0"/>
              <a:t>στο κύκλο  </a:t>
            </a:r>
            <a:r>
              <a:rPr lang="el-GR" b="1" dirty="0" smtClean="0"/>
              <a:t>(Ο,  ρ)</a:t>
            </a:r>
            <a:endParaRPr lang="el-GR" dirty="0" smtClean="0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8358214" y="4429132"/>
            <a:ext cx="140677" cy="112541"/>
          </a:xfrm>
          <a:custGeom>
            <a:avLst/>
            <a:gdLst>
              <a:gd name="connsiteX0" fmla="*/ 0 w 140677"/>
              <a:gd name="connsiteY0" fmla="*/ 112541 h 112541"/>
              <a:gd name="connsiteX1" fmla="*/ 84407 w 140677"/>
              <a:gd name="connsiteY1" fmla="*/ 0 h 112541"/>
              <a:gd name="connsiteX2" fmla="*/ 140677 w 140677"/>
              <a:gd name="connsiteY2" fmla="*/ 98474 h 11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77" h="112541">
                <a:moveTo>
                  <a:pt x="0" y="112541"/>
                </a:moveTo>
                <a:lnTo>
                  <a:pt x="84407" y="0"/>
                </a:lnTo>
                <a:lnTo>
                  <a:pt x="140677" y="9847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Ελεύθερη σχεδίαση"/>
          <p:cNvSpPr/>
          <p:nvPr/>
        </p:nvSpPr>
        <p:spPr>
          <a:xfrm rot="2636681">
            <a:off x="1609486" y="1543441"/>
            <a:ext cx="2480887" cy="4429156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3868615" y="2293034"/>
            <a:ext cx="211016" cy="196948"/>
          </a:xfrm>
          <a:custGeom>
            <a:avLst/>
            <a:gdLst>
              <a:gd name="connsiteX0" fmla="*/ 14068 w 211016"/>
              <a:gd name="connsiteY0" fmla="*/ 0 h 196948"/>
              <a:gd name="connsiteX1" fmla="*/ 0 w 211016"/>
              <a:gd name="connsiteY1" fmla="*/ 112541 h 196948"/>
              <a:gd name="connsiteX2" fmla="*/ 84407 w 211016"/>
              <a:gd name="connsiteY2" fmla="*/ 182880 h 196948"/>
              <a:gd name="connsiteX3" fmla="*/ 211016 w 211016"/>
              <a:gd name="connsiteY3" fmla="*/ 196948 h 19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016" h="196948">
                <a:moveTo>
                  <a:pt x="14068" y="0"/>
                </a:moveTo>
                <a:lnTo>
                  <a:pt x="0" y="112541"/>
                </a:lnTo>
                <a:cubicBezTo>
                  <a:pt x="88309" y="171413"/>
                  <a:pt x="84407" y="134997"/>
                  <a:pt x="84407" y="182880"/>
                </a:cubicBezTo>
                <a:lnTo>
                  <a:pt x="211016" y="19694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998806" y="2321169"/>
            <a:ext cx="270602" cy="214068"/>
          </a:xfrm>
          <a:custGeom>
            <a:avLst/>
            <a:gdLst>
              <a:gd name="connsiteX0" fmla="*/ 0 w 270602"/>
              <a:gd name="connsiteY0" fmla="*/ 182880 h 214068"/>
              <a:gd name="connsiteX1" fmla="*/ 168812 w 270602"/>
              <a:gd name="connsiteY1" fmla="*/ 211016 h 214068"/>
              <a:gd name="connsiteX2" fmla="*/ 168812 w 270602"/>
              <a:gd name="connsiteY2" fmla="*/ 211016 h 214068"/>
              <a:gd name="connsiteX3" fmla="*/ 267286 w 270602"/>
              <a:gd name="connsiteY3" fmla="*/ 98474 h 214068"/>
              <a:gd name="connsiteX4" fmla="*/ 211016 w 270602"/>
              <a:gd name="connsiteY4" fmla="*/ 0 h 2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02" h="214068">
                <a:moveTo>
                  <a:pt x="0" y="182880"/>
                </a:moveTo>
                <a:cubicBezTo>
                  <a:pt x="140342" y="214068"/>
                  <a:pt x="83376" y="211016"/>
                  <a:pt x="168812" y="211016"/>
                </a:cubicBezTo>
                <a:lnTo>
                  <a:pt x="168812" y="211016"/>
                </a:lnTo>
                <a:cubicBezTo>
                  <a:pt x="270602" y="109226"/>
                  <a:pt x="267286" y="158963"/>
                  <a:pt x="267286" y="98474"/>
                </a:cubicBezTo>
                <a:lnTo>
                  <a:pt x="211016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1142976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428860" y="2285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Κ</a:t>
            </a:r>
            <a:endParaRPr lang="en-US" sz="24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000100" y="12144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785786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5286380" y="2357430"/>
            <a:ext cx="43577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Στον διπλανό κύκλο (</a:t>
            </a:r>
            <a:r>
              <a:rPr lang="el-GR" sz="2000" dirty="0" err="1" smtClean="0"/>
              <a:t>Κ,ρ</a:t>
            </a:r>
            <a:r>
              <a:rPr lang="el-GR" sz="2000" dirty="0" smtClean="0"/>
              <a:t>)  για την  </a:t>
            </a:r>
          </a:p>
          <a:p>
            <a:endParaRPr lang="el-GR" sz="2000" dirty="0" smtClean="0"/>
          </a:p>
          <a:p>
            <a:r>
              <a:rPr lang="el-GR" sz="2000" dirty="0" smtClean="0"/>
              <a:t>εγγεγραμμένη γωνία θ, λέμε </a:t>
            </a:r>
            <a:r>
              <a:rPr lang="el-GR" sz="2000" b="1" dirty="0" smtClean="0"/>
              <a:t>ότι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η γωνία  θ  βαίνει </a:t>
            </a:r>
            <a:r>
              <a:rPr lang="el-GR" sz="2000" dirty="0" smtClean="0"/>
              <a:t>στο </a:t>
            </a:r>
            <a:r>
              <a:rPr lang="el-GR" sz="2000" b="1" dirty="0" smtClean="0"/>
              <a:t>τόξο</a:t>
            </a:r>
            <a:r>
              <a:rPr lang="el-GR" sz="2000" dirty="0" smtClean="0"/>
              <a:t>  ΓΔ</a:t>
            </a:r>
          </a:p>
          <a:p>
            <a:endParaRPr lang="el-GR" sz="2000" dirty="0" smtClean="0"/>
          </a:p>
          <a:p>
            <a:r>
              <a:rPr lang="el-GR" sz="2000" b="1" dirty="0" smtClean="0"/>
              <a:t> </a:t>
            </a:r>
            <a:endParaRPr lang="en-US" sz="2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3357554" y="257174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</a:t>
            </a:r>
            <a:endParaRPr lang="en-US" sz="2400" dirty="0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8358214" y="3571876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70338 w 281354"/>
              <a:gd name="connsiteY1" fmla="*/ 28135 h 126609"/>
              <a:gd name="connsiteX2" fmla="*/ 182880 w 281354"/>
              <a:gd name="connsiteY2" fmla="*/ 0 h 126609"/>
              <a:gd name="connsiteX3" fmla="*/ 225083 w 281354"/>
              <a:gd name="connsiteY3" fmla="*/ 28135 h 126609"/>
              <a:gd name="connsiteX4" fmla="*/ 281354 w 281354"/>
              <a:gd name="connsiteY4" fmla="*/ 70338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70338" y="28135"/>
                </a:lnTo>
                <a:lnTo>
                  <a:pt x="182880" y="0"/>
                </a:lnTo>
                <a:lnTo>
                  <a:pt x="225083" y="28135"/>
                </a:lnTo>
                <a:lnTo>
                  <a:pt x="281354" y="70338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759655" y="1500173"/>
            <a:ext cx="3740907" cy="2786083"/>
          </a:xfrm>
          <a:custGeom>
            <a:avLst/>
            <a:gdLst>
              <a:gd name="connsiteX0" fmla="*/ 70339 w 1814733"/>
              <a:gd name="connsiteY0" fmla="*/ 0 h 3277772"/>
              <a:gd name="connsiteX1" fmla="*/ 1814733 w 1814733"/>
              <a:gd name="connsiteY1" fmla="*/ 1505243 h 3277772"/>
              <a:gd name="connsiteX2" fmla="*/ 0 w 1814733"/>
              <a:gd name="connsiteY2" fmla="*/ 3277772 h 3277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4733" h="3277772">
                <a:moveTo>
                  <a:pt x="70339" y="0"/>
                </a:moveTo>
                <a:lnTo>
                  <a:pt x="1814733" y="1505243"/>
                </a:lnTo>
                <a:lnTo>
                  <a:pt x="0" y="3277772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633046" y="1645920"/>
            <a:ext cx="604911" cy="2461846"/>
          </a:xfrm>
          <a:custGeom>
            <a:avLst/>
            <a:gdLst>
              <a:gd name="connsiteX0" fmla="*/ 604911 w 604911"/>
              <a:gd name="connsiteY0" fmla="*/ 0 h 2461846"/>
              <a:gd name="connsiteX1" fmla="*/ 407963 w 604911"/>
              <a:gd name="connsiteY1" fmla="*/ 196948 h 2461846"/>
              <a:gd name="connsiteX2" fmla="*/ 267286 w 604911"/>
              <a:gd name="connsiteY2" fmla="*/ 379828 h 2461846"/>
              <a:gd name="connsiteX3" fmla="*/ 154745 w 604911"/>
              <a:gd name="connsiteY3" fmla="*/ 590843 h 2461846"/>
              <a:gd name="connsiteX4" fmla="*/ 56271 w 604911"/>
              <a:gd name="connsiteY4" fmla="*/ 844062 h 2461846"/>
              <a:gd name="connsiteX5" fmla="*/ 28136 w 604911"/>
              <a:gd name="connsiteY5" fmla="*/ 1055077 h 2461846"/>
              <a:gd name="connsiteX6" fmla="*/ 0 w 604911"/>
              <a:gd name="connsiteY6" fmla="*/ 1181686 h 2461846"/>
              <a:gd name="connsiteX7" fmla="*/ 28136 w 604911"/>
              <a:gd name="connsiteY7" fmla="*/ 1350498 h 2461846"/>
              <a:gd name="connsiteX8" fmla="*/ 42203 w 604911"/>
              <a:gd name="connsiteY8" fmla="*/ 1519311 h 2461846"/>
              <a:gd name="connsiteX9" fmla="*/ 84406 w 604911"/>
              <a:gd name="connsiteY9" fmla="*/ 1702191 h 2461846"/>
              <a:gd name="connsiteX10" fmla="*/ 140677 w 604911"/>
              <a:gd name="connsiteY10" fmla="*/ 1885071 h 2461846"/>
              <a:gd name="connsiteX11" fmla="*/ 196948 w 604911"/>
              <a:gd name="connsiteY11" fmla="*/ 1983545 h 2461846"/>
              <a:gd name="connsiteX12" fmla="*/ 267286 w 604911"/>
              <a:gd name="connsiteY12" fmla="*/ 2082018 h 2461846"/>
              <a:gd name="connsiteX13" fmla="*/ 351692 w 604911"/>
              <a:gd name="connsiteY13" fmla="*/ 2166425 h 2461846"/>
              <a:gd name="connsiteX14" fmla="*/ 379828 w 604911"/>
              <a:gd name="connsiteY14" fmla="*/ 2236763 h 2461846"/>
              <a:gd name="connsiteX15" fmla="*/ 450166 w 604911"/>
              <a:gd name="connsiteY15" fmla="*/ 2335237 h 2461846"/>
              <a:gd name="connsiteX16" fmla="*/ 534572 w 604911"/>
              <a:gd name="connsiteY16" fmla="*/ 2405575 h 2461846"/>
              <a:gd name="connsiteX17" fmla="*/ 576776 w 604911"/>
              <a:gd name="connsiteY17" fmla="*/ 2461846 h 2461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04911" h="2461846">
                <a:moveTo>
                  <a:pt x="604911" y="0"/>
                </a:moveTo>
                <a:lnTo>
                  <a:pt x="407963" y="196948"/>
                </a:lnTo>
                <a:lnTo>
                  <a:pt x="267286" y="379828"/>
                </a:lnTo>
                <a:lnTo>
                  <a:pt x="154745" y="590843"/>
                </a:lnTo>
                <a:lnTo>
                  <a:pt x="56271" y="844062"/>
                </a:lnTo>
                <a:lnTo>
                  <a:pt x="28136" y="1055077"/>
                </a:lnTo>
                <a:cubicBezTo>
                  <a:pt x="13550" y="1186347"/>
                  <a:pt x="56531" y="1181686"/>
                  <a:pt x="0" y="1181686"/>
                </a:cubicBezTo>
                <a:lnTo>
                  <a:pt x="28136" y="1350498"/>
                </a:lnTo>
                <a:lnTo>
                  <a:pt x="42203" y="1519311"/>
                </a:lnTo>
                <a:lnTo>
                  <a:pt x="84406" y="1702191"/>
                </a:lnTo>
                <a:lnTo>
                  <a:pt x="140677" y="1885071"/>
                </a:lnTo>
                <a:lnTo>
                  <a:pt x="196948" y="1983545"/>
                </a:lnTo>
                <a:lnTo>
                  <a:pt x="267286" y="2082018"/>
                </a:lnTo>
                <a:cubicBezTo>
                  <a:pt x="355294" y="2155359"/>
                  <a:pt x="351692" y="2115733"/>
                  <a:pt x="351692" y="2166425"/>
                </a:cubicBezTo>
                <a:lnTo>
                  <a:pt x="379828" y="2236763"/>
                </a:lnTo>
                <a:lnTo>
                  <a:pt x="450166" y="2335237"/>
                </a:lnTo>
                <a:cubicBezTo>
                  <a:pt x="523821" y="2408891"/>
                  <a:pt x="487347" y="2405575"/>
                  <a:pt x="534572" y="2405575"/>
                </a:cubicBezTo>
                <a:lnTo>
                  <a:pt x="576776" y="2461846"/>
                </a:lnTo>
              </a:path>
            </a:pathLst>
          </a:custGeom>
          <a:ln w="412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1714480" y="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εγγεγραμμένη 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3995225" y="2644726"/>
            <a:ext cx="520504" cy="309489"/>
          </a:xfrm>
          <a:custGeom>
            <a:avLst/>
            <a:gdLst>
              <a:gd name="connsiteX0" fmla="*/ 464233 w 520504"/>
              <a:gd name="connsiteY0" fmla="*/ 140677 h 309489"/>
              <a:gd name="connsiteX1" fmla="*/ 98473 w 520504"/>
              <a:gd name="connsiteY1" fmla="*/ 0 h 309489"/>
              <a:gd name="connsiteX2" fmla="*/ 0 w 520504"/>
              <a:gd name="connsiteY2" fmla="*/ 42203 h 309489"/>
              <a:gd name="connsiteX3" fmla="*/ 0 w 520504"/>
              <a:gd name="connsiteY3" fmla="*/ 182880 h 309489"/>
              <a:gd name="connsiteX4" fmla="*/ 28135 w 520504"/>
              <a:gd name="connsiteY4" fmla="*/ 281354 h 309489"/>
              <a:gd name="connsiteX5" fmla="*/ 84406 w 520504"/>
              <a:gd name="connsiteY5" fmla="*/ 309489 h 309489"/>
              <a:gd name="connsiteX6" fmla="*/ 520504 w 520504"/>
              <a:gd name="connsiteY6" fmla="*/ 154745 h 309489"/>
              <a:gd name="connsiteX7" fmla="*/ 520504 w 520504"/>
              <a:gd name="connsiteY7" fmla="*/ 154745 h 309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0504" h="309489">
                <a:moveTo>
                  <a:pt x="464233" y="140677"/>
                </a:moveTo>
                <a:lnTo>
                  <a:pt x="98473" y="0"/>
                </a:lnTo>
                <a:lnTo>
                  <a:pt x="0" y="42203"/>
                </a:lnTo>
                <a:lnTo>
                  <a:pt x="0" y="182880"/>
                </a:lnTo>
                <a:lnTo>
                  <a:pt x="28135" y="281354"/>
                </a:lnTo>
                <a:lnTo>
                  <a:pt x="84406" y="309489"/>
                </a:lnTo>
                <a:lnTo>
                  <a:pt x="520504" y="154745"/>
                </a:lnTo>
                <a:lnTo>
                  <a:pt x="520504" y="154745"/>
                </a:lnTo>
              </a:path>
            </a:pathLst>
          </a:custGeom>
          <a:solidFill>
            <a:srgbClr val="D537BE"/>
          </a:solidFill>
          <a:ln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εγγεγραμμένη 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428860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500430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 rot="18639235">
            <a:off x="1194618" y="1285144"/>
            <a:ext cx="2786082" cy="4429156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285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4500562" y="4000504"/>
            <a:ext cx="46434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διπλανό κύκλο (</a:t>
            </a:r>
            <a:r>
              <a:rPr lang="el-GR" dirty="0" err="1" smtClean="0"/>
              <a:t>Ο,ρ</a:t>
            </a:r>
            <a:r>
              <a:rPr lang="el-GR" dirty="0" smtClean="0"/>
              <a:t>):</a:t>
            </a:r>
          </a:p>
          <a:p>
            <a:endParaRPr lang="el-GR" dirty="0" smtClean="0"/>
          </a:p>
          <a:p>
            <a:r>
              <a:rPr lang="el-GR" dirty="0" smtClean="0"/>
              <a:t>  η εγγεγραμμένη  γωνία  </a:t>
            </a:r>
            <a:r>
              <a:rPr lang="el-GR" b="1" dirty="0" smtClean="0"/>
              <a:t>θ</a:t>
            </a:r>
            <a:r>
              <a:rPr lang="el-GR" dirty="0" smtClean="0"/>
              <a:t>  βαίνει στο τόξο ΓΔ   </a:t>
            </a:r>
          </a:p>
          <a:p>
            <a:endParaRPr lang="el-GR" dirty="0" smtClean="0"/>
          </a:p>
          <a:p>
            <a:r>
              <a:rPr lang="el-GR" dirty="0" smtClean="0"/>
              <a:t>η εγγεγραμμένη  γωνία  </a:t>
            </a:r>
            <a:r>
              <a:rPr lang="el-GR" b="1" dirty="0" smtClean="0"/>
              <a:t>θ</a:t>
            </a:r>
            <a:r>
              <a:rPr lang="el-GR" dirty="0" smtClean="0"/>
              <a:t>  βαίνει στο τόξο   ΑΒ</a:t>
            </a:r>
          </a:p>
        </p:txBody>
      </p:sp>
      <p:sp>
        <p:nvSpPr>
          <p:cNvPr id="14" name="13 - Ελεύθερη σχεδίαση"/>
          <p:cNvSpPr/>
          <p:nvPr/>
        </p:nvSpPr>
        <p:spPr>
          <a:xfrm rot="2636681">
            <a:off x="1609486" y="1543441"/>
            <a:ext cx="2480887" cy="4429156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3868615" y="2293034"/>
            <a:ext cx="211016" cy="196948"/>
          </a:xfrm>
          <a:custGeom>
            <a:avLst/>
            <a:gdLst>
              <a:gd name="connsiteX0" fmla="*/ 14068 w 211016"/>
              <a:gd name="connsiteY0" fmla="*/ 0 h 196948"/>
              <a:gd name="connsiteX1" fmla="*/ 0 w 211016"/>
              <a:gd name="connsiteY1" fmla="*/ 112541 h 196948"/>
              <a:gd name="connsiteX2" fmla="*/ 84407 w 211016"/>
              <a:gd name="connsiteY2" fmla="*/ 182880 h 196948"/>
              <a:gd name="connsiteX3" fmla="*/ 211016 w 211016"/>
              <a:gd name="connsiteY3" fmla="*/ 196948 h 19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016" h="196948">
                <a:moveTo>
                  <a:pt x="14068" y="0"/>
                </a:moveTo>
                <a:lnTo>
                  <a:pt x="0" y="112541"/>
                </a:lnTo>
                <a:cubicBezTo>
                  <a:pt x="88309" y="171413"/>
                  <a:pt x="84407" y="134997"/>
                  <a:pt x="84407" y="182880"/>
                </a:cubicBezTo>
                <a:lnTo>
                  <a:pt x="211016" y="19694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998806" y="2321169"/>
            <a:ext cx="270602" cy="214068"/>
          </a:xfrm>
          <a:custGeom>
            <a:avLst/>
            <a:gdLst>
              <a:gd name="connsiteX0" fmla="*/ 0 w 270602"/>
              <a:gd name="connsiteY0" fmla="*/ 182880 h 214068"/>
              <a:gd name="connsiteX1" fmla="*/ 168812 w 270602"/>
              <a:gd name="connsiteY1" fmla="*/ 211016 h 214068"/>
              <a:gd name="connsiteX2" fmla="*/ 168812 w 270602"/>
              <a:gd name="connsiteY2" fmla="*/ 211016 h 214068"/>
              <a:gd name="connsiteX3" fmla="*/ 267286 w 270602"/>
              <a:gd name="connsiteY3" fmla="*/ 98474 h 214068"/>
              <a:gd name="connsiteX4" fmla="*/ 211016 w 270602"/>
              <a:gd name="connsiteY4" fmla="*/ 0 h 2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02" h="214068">
                <a:moveTo>
                  <a:pt x="0" y="182880"/>
                </a:moveTo>
                <a:cubicBezTo>
                  <a:pt x="140342" y="214068"/>
                  <a:pt x="83376" y="211016"/>
                  <a:pt x="168812" y="211016"/>
                </a:cubicBezTo>
                <a:lnTo>
                  <a:pt x="168812" y="211016"/>
                </a:lnTo>
                <a:cubicBezTo>
                  <a:pt x="270602" y="109226"/>
                  <a:pt x="267286" y="158963"/>
                  <a:pt x="267286" y="98474"/>
                </a:cubicBezTo>
                <a:lnTo>
                  <a:pt x="211016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1142976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</a:t>
            </a:r>
            <a:endParaRPr lang="en-US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2143108" y="450057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071802" y="442913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429124" y="314324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857224" y="4000504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8572528" y="4500570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56271 w 281354"/>
              <a:gd name="connsiteY1" fmla="*/ 28136 h 126609"/>
              <a:gd name="connsiteX2" fmla="*/ 154745 w 281354"/>
              <a:gd name="connsiteY2" fmla="*/ 0 h 126609"/>
              <a:gd name="connsiteX3" fmla="*/ 239151 w 281354"/>
              <a:gd name="connsiteY3" fmla="*/ 14068 h 126609"/>
              <a:gd name="connsiteX4" fmla="*/ 267286 w 281354"/>
              <a:gd name="connsiteY4" fmla="*/ 70339 h 126609"/>
              <a:gd name="connsiteX5" fmla="*/ 281354 w 281354"/>
              <a:gd name="connsiteY5" fmla="*/ 112542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56271" y="28136"/>
                </a:lnTo>
                <a:lnTo>
                  <a:pt x="154745" y="0"/>
                </a:lnTo>
                <a:lnTo>
                  <a:pt x="239151" y="14068"/>
                </a:lnTo>
                <a:lnTo>
                  <a:pt x="267286" y="70339"/>
                </a:lnTo>
                <a:lnTo>
                  <a:pt x="281354" y="11254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8643966" y="5072074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56271 w 281354"/>
              <a:gd name="connsiteY1" fmla="*/ 28136 h 126609"/>
              <a:gd name="connsiteX2" fmla="*/ 154745 w 281354"/>
              <a:gd name="connsiteY2" fmla="*/ 0 h 126609"/>
              <a:gd name="connsiteX3" fmla="*/ 239151 w 281354"/>
              <a:gd name="connsiteY3" fmla="*/ 14068 h 126609"/>
              <a:gd name="connsiteX4" fmla="*/ 267286 w 281354"/>
              <a:gd name="connsiteY4" fmla="*/ 70339 h 126609"/>
              <a:gd name="connsiteX5" fmla="*/ 281354 w 281354"/>
              <a:gd name="connsiteY5" fmla="*/ 112542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56271" y="28136"/>
                </a:lnTo>
                <a:lnTo>
                  <a:pt x="154745" y="0"/>
                </a:lnTo>
                <a:lnTo>
                  <a:pt x="239151" y="14068"/>
                </a:lnTo>
                <a:lnTo>
                  <a:pt x="267286" y="70339"/>
                </a:lnTo>
                <a:lnTo>
                  <a:pt x="281354" y="11254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285720" y="267650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071670" y="191072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000232" y="16249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2643174" y="11429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 rot="2170136">
            <a:off x="563112" y="323620"/>
            <a:ext cx="3439041" cy="4450690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285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1928794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2857488" y="342900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242886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2285984" y="285749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ρ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642910" y="5286388"/>
            <a:ext cx="7500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: Στον παραπάνω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), η εγγεγραμμένη γωνία  ω και η επίκεντρη γωνία θ βαίνουν στο ίδιο τόξο,  ΑΒ</a:t>
            </a:r>
            <a:endParaRPr lang="en-US" sz="2000" dirty="0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446567" y="1935126"/>
            <a:ext cx="2466754" cy="1637414"/>
          </a:xfrm>
          <a:custGeom>
            <a:avLst/>
            <a:gdLst>
              <a:gd name="connsiteX0" fmla="*/ 0 w 2466754"/>
              <a:gd name="connsiteY0" fmla="*/ 744279 h 1637414"/>
              <a:gd name="connsiteX1" fmla="*/ 1701210 w 2466754"/>
              <a:gd name="connsiteY1" fmla="*/ 0 h 1637414"/>
              <a:gd name="connsiteX2" fmla="*/ 2466754 w 2466754"/>
              <a:gd name="connsiteY2" fmla="*/ 1637414 h 1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6754" h="1637414">
                <a:moveTo>
                  <a:pt x="0" y="744279"/>
                </a:moveTo>
                <a:lnTo>
                  <a:pt x="1701210" y="0"/>
                </a:lnTo>
                <a:lnTo>
                  <a:pt x="2466754" y="163741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2913321" y="956930"/>
            <a:ext cx="446567" cy="235307"/>
          </a:xfrm>
          <a:custGeom>
            <a:avLst/>
            <a:gdLst>
              <a:gd name="connsiteX0" fmla="*/ 0 w 446567"/>
              <a:gd name="connsiteY0" fmla="*/ 0 h 235307"/>
              <a:gd name="connsiteX1" fmla="*/ 63795 w 446567"/>
              <a:gd name="connsiteY1" fmla="*/ 148856 h 235307"/>
              <a:gd name="connsiteX2" fmla="*/ 148856 w 446567"/>
              <a:gd name="connsiteY2" fmla="*/ 212651 h 235307"/>
              <a:gd name="connsiteX3" fmla="*/ 276446 w 446567"/>
              <a:gd name="connsiteY3" fmla="*/ 233917 h 235307"/>
              <a:gd name="connsiteX4" fmla="*/ 361507 w 446567"/>
              <a:gd name="connsiteY4" fmla="*/ 233917 h 235307"/>
              <a:gd name="connsiteX5" fmla="*/ 446567 w 446567"/>
              <a:gd name="connsiteY5" fmla="*/ 233917 h 23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567" h="235307">
                <a:moveTo>
                  <a:pt x="0" y="0"/>
                </a:moveTo>
                <a:lnTo>
                  <a:pt x="63795" y="148856"/>
                </a:lnTo>
                <a:lnTo>
                  <a:pt x="148856" y="212651"/>
                </a:lnTo>
                <a:cubicBezTo>
                  <a:pt x="262132" y="235307"/>
                  <a:pt x="219037" y="233917"/>
                  <a:pt x="276446" y="233917"/>
                </a:cubicBezTo>
                <a:lnTo>
                  <a:pt x="361507" y="233917"/>
                </a:lnTo>
                <a:lnTo>
                  <a:pt x="446567" y="23391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1616149" y="2169042"/>
            <a:ext cx="765544" cy="339043"/>
          </a:xfrm>
          <a:custGeom>
            <a:avLst/>
            <a:gdLst>
              <a:gd name="connsiteX0" fmla="*/ 0 w 765544"/>
              <a:gd name="connsiteY0" fmla="*/ 0 h 339043"/>
              <a:gd name="connsiteX1" fmla="*/ 212651 w 765544"/>
              <a:gd name="connsiteY1" fmla="*/ 255181 h 339043"/>
              <a:gd name="connsiteX2" fmla="*/ 276446 w 765544"/>
              <a:gd name="connsiteY2" fmla="*/ 276446 h 339043"/>
              <a:gd name="connsiteX3" fmla="*/ 595423 w 765544"/>
              <a:gd name="connsiteY3" fmla="*/ 276446 h 339043"/>
              <a:gd name="connsiteX4" fmla="*/ 765544 w 765544"/>
              <a:gd name="connsiteY4" fmla="*/ 212651 h 339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544" h="339043">
                <a:moveTo>
                  <a:pt x="0" y="0"/>
                </a:moveTo>
                <a:cubicBezTo>
                  <a:pt x="70884" y="85060"/>
                  <a:pt x="134357" y="176887"/>
                  <a:pt x="212651" y="255181"/>
                </a:cubicBezTo>
                <a:cubicBezTo>
                  <a:pt x="228501" y="271031"/>
                  <a:pt x="276446" y="276446"/>
                  <a:pt x="276446" y="276446"/>
                </a:cubicBezTo>
                <a:cubicBezTo>
                  <a:pt x="568696" y="298927"/>
                  <a:pt x="470229" y="339043"/>
                  <a:pt x="595423" y="276446"/>
                </a:cubicBezTo>
                <a:lnTo>
                  <a:pt x="765544" y="21265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5627077" y="5624980"/>
            <a:ext cx="365760" cy="100571"/>
          </a:xfrm>
          <a:custGeom>
            <a:avLst/>
            <a:gdLst>
              <a:gd name="connsiteX0" fmla="*/ 0 w 365760"/>
              <a:gd name="connsiteY0" fmla="*/ 86503 h 100571"/>
              <a:gd name="connsiteX1" fmla="*/ 182880 w 365760"/>
              <a:gd name="connsiteY1" fmla="*/ 2097 h 100571"/>
              <a:gd name="connsiteX2" fmla="*/ 337625 w 365760"/>
              <a:gd name="connsiteY2" fmla="*/ 16165 h 100571"/>
              <a:gd name="connsiteX3" fmla="*/ 365760 w 365760"/>
              <a:gd name="connsiteY3" fmla="*/ 100571 h 10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" h="100571">
                <a:moveTo>
                  <a:pt x="0" y="86503"/>
                </a:moveTo>
                <a:cubicBezTo>
                  <a:pt x="173006" y="0"/>
                  <a:pt x="105899" y="2097"/>
                  <a:pt x="182880" y="2097"/>
                </a:cubicBezTo>
                <a:lnTo>
                  <a:pt x="337625" y="16165"/>
                </a:lnTo>
                <a:lnTo>
                  <a:pt x="365760" y="10057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285720" y="267650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071670" y="191072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000232" y="16249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2000232" y="6429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28" name="27 - Ελεύθερη σχεδίαση"/>
          <p:cNvSpPr/>
          <p:nvPr/>
        </p:nvSpPr>
        <p:spPr>
          <a:xfrm rot="172510">
            <a:off x="563112" y="323620"/>
            <a:ext cx="3439041" cy="4450690"/>
          </a:xfrm>
          <a:custGeom>
            <a:avLst/>
            <a:gdLst>
              <a:gd name="connsiteX0" fmla="*/ 0 w 2293034"/>
              <a:gd name="connsiteY0" fmla="*/ 1688123 h 1688123"/>
              <a:gd name="connsiteX1" fmla="*/ 998807 w 2293034"/>
              <a:gd name="connsiteY1" fmla="*/ 0 h 1688123"/>
              <a:gd name="connsiteX2" fmla="*/ 2293034 w 2293034"/>
              <a:gd name="connsiteY2" fmla="*/ 1477108 h 168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4" h="1688123">
                <a:moveTo>
                  <a:pt x="0" y="1688123"/>
                </a:moveTo>
                <a:lnTo>
                  <a:pt x="998807" y="0"/>
                </a:lnTo>
                <a:lnTo>
                  <a:pt x="2293034" y="1477108"/>
                </a:lnTo>
              </a:path>
            </a:pathLst>
          </a:custGeom>
          <a:ln w="285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5000628" y="1071546"/>
            <a:ext cx="3929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σε ένα κύκλο </a:t>
            </a:r>
            <a:r>
              <a:rPr lang="el-GR" b="1" dirty="0" smtClean="0"/>
              <a:t>μια εγγεγραμμένη γωνία και μια επίκεντρη γωνία βαίνουν στο ίδιο τόξο</a:t>
            </a:r>
            <a:r>
              <a:rPr lang="el-GR" dirty="0" smtClean="0"/>
              <a:t> τότε:</a:t>
            </a:r>
          </a:p>
          <a:p>
            <a:endParaRPr lang="el-GR" dirty="0" smtClean="0"/>
          </a:p>
          <a:p>
            <a:r>
              <a:rPr lang="el-GR" dirty="0" smtClean="0"/>
              <a:t>  </a:t>
            </a:r>
            <a:r>
              <a:rPr lang="el-GR" u="sng" dirty="0" smtClean="0"/>
              <a:t>Η επίκεντρη γωνία θα είναι διπλάσια από την εγγεγραμμένη γωνία.</a:t>
            </a:r>
          </a:p>
          <a:p>
            <a:endParaRPr lang="el-GR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1928794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428992" y="305373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642910" y="312517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500694" y="5286388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56271 w 281354"/>
              <a:gd name="connsiteY1" fmla="*/ 28136 h 126609"/>
              <a:gd name="connsiteX2" fmla="*/ 154745 w 281354"/>
              <a:gd name="connsiteY2" fmla="*/ 0 h 126609"/>
              <a:gd name="connsiteX3" fmla="*/ 239151 w 281354"/>
              <a:gd name="connsiteY3" fmla="*/ 14068 h 126609"/>
              <a:gd name="connsiteX4" fmla="*/ 267286 w 281354"/>
              <a:gd name="connsiteY4" fmla="*/ 70339 h 126609"/>
              <a:gd name="connsiteX5" fmla="*/ 281354 w 281354"/>
              <a:gd name="connsiteY5" fmla="*/ 112542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56271" y="28136"/>
                </a:lnTo>
                <a:lnTo>
                  <a:pt x="154745" y="0"/>
                </a:lnTo>
                <a:lnTo>
                  <a:pt x="239151" y="14068"/>
                </a:lnTo>
                <a:lnTo>
                  <a:pt x="267286" y="70339"/>
                </a:lnTo>
                <a:lnTo>
                  <a:pt x="281354" y="11254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021444" y="1937105"/>
            <a:ext cx="2419643" cy="1336431"/>
          </a:xfrm>
          <a:custGeom>
            <a:avLst/>
            <a:gdLst>
              <a:gd name="connsiteX0" fmla="*/ 0 w 2419643"/>
              <a:gd name="connsiteY0" fmla="*/ 1336431 h 1336431"/>
              <a:gd name="connsiteX1" fmla="*/ 1097280 w 2419643"/>
              <a:gd name="connsiteY1" fmla="*/ 0 h 1336431"/>
              <a:gd name="connsiteX2" fmla="*/ 2419643 w 2419643"/>
              <a:gd name="connsiteY2" fmla="*/ 1322363 h 1336431"/>
              <a:gd name="connsiteX3" fmla="*/ 2419643 w 2419643"/>
              <a:gd name="connsiteY3" fmla="*/ 1322363 h 133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9643" h="1336431">
                <a:moveTo>
                  <a:pt x="0" y="1336431"/>
                </a:moveTo>
                <a:lnTo>
                  <a:pt x="1097280" y="0"/>
                </a:lnTo>
                <a:lnTo>
                  <a:pt x="2419643" y="1322363"/>
                </a:lnTo>
                <a:lnTo>
                  <a:pt x="2419643" y="1322363"/>
                </a:lnTo>
              </a:path>
            </a:pathLst>
          </a:cu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2571736" y="257174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ρ</a:t>
            </a:r>
            <a:endParaRPr lang="en-US" b="1" dirty="0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2025748" y="647114"/>
            <a:ext cx="309489" cy="113829"/>
          </a:xfrm>
          <a:custGeom>
            <a:avLst/>
            <a:gdLst>
              <a:gd name="connsiteX0" fmla="*/ 0 w 309489"/>
              <a:gd name="connsiteY0" fmla="*/ 0 h 113829"/>
              <a:gd name="connsiteX1" fmla="*/ 56270 w 309489"/>
              <a:gd name="connsiteY1" fmla="*/ 84406 h 113829"/>
              <a:gd name="connsiteX2" fmla="*/ 168812 w 309489"/>
              <a:gd name="connsiteY2" fmla="*/ 112541 h 113829"/>
              <a:gd name="connsiteX3" fmla="*/ 253218 w 309489"/>
              <a:gd name="connsiteY3" fmla="*/ 70338 h 113829"/>
              <a:gd name="connsiteX4" fmla="*/ 309489 w 309489"/>
              <a:gd name="connsiteY4" fmla="*/ 0 h 11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89" h="113829">
                <a:moveTo>
                  <a:pt x="0" y="0"/>
                </a:moveTo>
                <a:lnTo>
                  <a:pt x="56270" y="84406"/>
                </a:lnTo>
                <a:cubicBezTo>
                  <a:pt x="159253" y="113829"/>
                  <a:pt x="120606" y="112541"/>
                  <a:pt x="168812" y="112541"/>
                </a:cubicBezTo>
                <a:lnTo>
                  <a:pt x="253218" y="70338"/>
                </a:lnTo>
                <a:lnTo>
                  <a:pt x="30948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1928794" y="2214554"/>
            <a:ext cx="428628" cy="71438"/>
          </a:xfrm>
          <a:custGeom>
            <a:avLst/>
            <a:gdLst>
              <a:gd name="connsiteX0" fmla="*/ 0 w 520505"/>
              <a:gd name="connsiteY0" fmla="*/ 0 h 87722"/>
              <a:gd name="connsiteX1" fmla="*/ 126609 w 520505"/>
              <a:gd name="connsiteY1" fmla="*/ 56271 h 87722"/>
              <a:gd name="connsiteX2" fmla="*/ 168812 w 520505"/>
              <a:gd name="connsiteY2" fmla="*/ 84406 h 87722"/>
              <a:gd name="connsiteX3" fmla="*/ 337625 w 520505"/>
              <a:gd name="connsiteY3" fmla="*/ 84406 h 87722"/>
              <a:gd name="connsiteX4" fmla="*/ 337625 w 520505"/>
              <a:gd name="connsiteY4" fmla="*/ 84406 h 87722"/>
              <a:gd name="connsiteX5" fmla="*/ 464234 w 520505"/>
              <a:gd name="connsiteY5" fmla="*/ 42203 h 87722"/>
              <a:gd name="connsiteX6" fmla="*/ 520505 w 520505"/>
              <a:gd name="connsiteY6" fmla="*/ 14067 h 8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0505" h="87722">
                <a:moveTo>
                  <a:pt x="0" y="0"/>
                </a:moveTo>
                <a:cubicBezTo>
                  <a:pt x="42203" y="18757"/>
                  <a:pt x="86065" y="34156"/>
                  <a:pt x="126609" y="56271"/>
                </a:cubicBezTo>
                <a:cubicBezTo>
                  <a:pt x="184269" y="87722"/>
                  <a:pt x="132216" y="84406"/>
                  <a:pt x="168812" y="84406"/>
                </a:cubicBezTo>
                <a:lnTo>
                  <a:pt x="337625" y="84406"/>
                </a:lnTo>
                <a:lnTo>
                  <a:pt x="337625" y="84406"/>
                </a:lnTo>
                <a:cubicBezTo>
                  <a:pt x="446181" y="53390"/>
                  <a:pt x="405565" y="71538"/>
                  <a:pt x="464234" y="42203"/>
                </a:cubicBezTo>
                <a:lnTo>
                  <a:pt x="520505" y="1406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1928794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1857356" y="22859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1857356" y="85723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500034" y="5000636"/>
            <a:ext cx="75009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: Στον παραπάνω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), η εγγεγραμμένη γωνία  ω και η επίκεντρη γωνία θ βαίνουν στο ίδιο τόξο,  ΑΒ άρα:</a:t>
            </a:r>
          </a:p>
          <a:p>
            <a:endParaRPr lang="el-GR" sz="2000" dirty="0" smtClean="0"/>
          </a:p>
          <a:p>
            <a:r>
              <a:rPr lang="el-GR" sz="2000" dirty="0" smtClean="0"/>
              <a:t> η επίκεντρη θ = 40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θα είναι διπλάσια της εγγεγραμμένης  γωνίας  ω =  20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285720" y="267650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071670" y="191072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000232" y="16249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000364" y="13572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3108" y="19288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786182" y="278605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2500298" y="357187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500694" y="5286388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56271 w 281354"/>
              <a:gd name="connsiteY1" fmla="*/ 28136 h 126609"/>
              <a:gd name="connsiteX2" fmla="*/ 154745 w 281354"/>
              <a:gd name="connsiteY2" fmla="*/ 0 h 126609"/>
              <a:gd name="connsiteX3" fmla="*/ 239151 w 281354"/>
              <a:gd name="connsiteY3" fmla="*/ 14068 h 126609"/>
              <a:gd name="connsiteX4" fmla="*/ 267286 w 281354"/>
              <a:gd name="connsiteY4" fmla="*/ 70339 h 126609"/>
              <a:gd name="connsiteX5" fmla="*/ 281354 w 281354"/>
              <a:gd name="connsiteY5" fmla="*/ 112542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56271" y="28136"/>
                </a:lnTo>
                <a:lnTo>
                  <a:pt x="154745" y="0"/>
                </a:lnTo>
                <a:lnTo>
                  <a:pt x="239151" y="14068"/>
                </a:lnTo>
                <a:lnTo>
                  <a:pt x="267286" y="70339"/>
                </a:lnTo>
                <a:lnTo>
                  <a:pt x="281354" y="11254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1928794" y="27146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ρ</a:t>
            </a:r>
            <a:endParaRPr lang="en-US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214546" y="221455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928926" y="11429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500034" y="5000636"/>
            <a:ext cx="75009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: Στον παραπάνω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), η εγγεγραμμένη γωνία  ω και η επίκεντρη γωνία θ βαίνουν στο ίδιο τόξο,  ΑΒ άρα:</a:t>
            </a:r>
          </a:p>
          <a:p>
            <a:endParaRPr lang="el-GR" sz="2000" dirty="0" smtClean="0"/>
          </a:p>
          <a:p>
            <a:r>
              <a:rPr lang="el-GR" sz="2000" dirty="0" smtClean="0"/>
              <a:t> η εγγεγραμμένη  γωνία ω = 10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θα είναι η μισή της επίκεντρης  γωνίας  θ=  20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.</a:t>
            </a:r>
            <a:endParaRPr lang="en-US" sz="2000" dirty="0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2105247" y="1977656"/>
            <a:ext cx="1807534" cy="1594884"/>
          </a:xfrm>
          <a:custGeom>
            <a:avLst/>
            <a:gdLst>
              <a:gd name="connsiteX0" fmla="*/ 489097 w 1807534"/>
              <a:gd name="connsiteY0" fmla="*/ 1594884 h 1594884"/>
              <a:gd name="connsiteX1" fmla="*/ 0 w 1807534"/>
              <a:gd name="connsiteY1" fmla="*/ 0 h 1594884"/>
              <a:gd name="connsiteX2" fmla="*/ 1807534 w 1807534"/>
              <a:gd name="connsiteY2" fmla="*/ 829339 h 1594884"/>
              <a:gd name="connsiteX3" fmla="*/ 1807534 w 1807534"/>
              <a:gd name="connsiteY3" fmla="*/ 829339 h 159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7534" h="1594884">
                <a:moveTo>
                  <a:pt x="489097" y="1594884"/>
                </a:moveTo>
                <a:lnTo>
                  <a:pt x="0" y="0"/>
                </a:lnTo>
                <a:lnTo>
                  <a:pt x="1807534" y="829339"/>
                </a:lnTo>
                <a:lnTo>
                  <a:pt x="1807534" y="82933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2643174" y="428604"/>
            <a:ext cx="1297172" cy="3211033"/>
          </a:xfrm>
          <a:custGeom>
            <a:avLst/>
            <a:gdLst>
              <a:gd name="connsiteX0" fmla="*/ 0 w 1297172"/>
              <a:gd name="connsiteY0" fmla="*/ 3211033 h 3211033"/>
              <a:gd name="connsiteX1" fmla="*/ 489098 w 1297172"/>
              <a:gd name="connsiteY1" fmla="*/ 0 h 3211033"/>
              <a:gd name="connsiteX2" fmla="*/ 1297172 w 1297172"/>
              <a:gd name="connsiteY2" fmla="*/ 2402958 h 3211033"/>
              <a:gd name="connsiteX3" fmla="*/ 1297172 w 1297172"/>
              <a:gd name="connsiteY3" fmla="*/ 2402958 h 321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7172" h="3211033">
                <a:moveTo>
                  <a:pt x="0" y="3211033"/>
                </a:moveTo>
                <a:lnTo>
                  <a:pt x="489098" y="0"/>
                </a:lnTo>
                <a:lnTo>
                  <a:pt x="1297172" y="2402958"/>
                </a:lnTo>
                <a:lnTo>
                  <a:pt x="1297172" y="2402958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3019647" y="935665"/>
            <a:ext cx="340241" cy="127591"/>
          </a:xfrm>
          <a:custGeom>
            <a:avLst/>
            <a:gdLst>
              <a:gd name="connsiteX0" fmla="*/ 0 w 340241"/>
              <a:gd name="connsiteY0" fmla="*/ 0 h 127591"/>
              <a:gd name="connsiteX1" fmla="*/ 148855 w 340241"/>
              <a:gd name="connsiteY1" fmla="*/ 127591 h 127591"/>
              <a:gd name="connsiteX2" fmla="*/ 148855 w 340241"/>
              <a:gd name="connsiteY2" fmla="*/ 127591 h 127591"/>
              <a:gd name="connsiteX3" fmla="*/ 340241 w 340241"/>
              <a:gd name="connsiteY3" fmla="*/ 42530 h 127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241" h="127591">
                <a:moveTo>
                  <a:pt x="0" y="0"/>
                </a:moveTo>
                <a:cubicBezTo>
                  <a:pt x="117533" y="117534"/>
                  <a:pt x="61494" y="83911"/>
                  <a:pt x="148855" y="127591"/>
                </a:cubicBezTo>
                <a:lnTo>
                  <a:pt x="148855" y="127591"/>
                </a:lnTo>
                <a:lnTo>
                  <a:pt x="340241" y="4253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2211572" y="2147777"/>
            <a:ext cx="255181" cy="191386"/>
          </a:xfrm>
          <a:custGeom>
            <a:avLst/>
            <a:gdLst>
              <a:gd name="connsiteX0" fmla="*/ 0 w 255181"/>
              <a:gd name="connsiteY0" fmla="*/ 191386 h 191386"/>
              <a:gd name="connsiteX1" fmla="*/ 148856 w 255181"/>
              <a:gd name="connsiteY1" fmla="*/ 170121 h 191386"/>
              <a:gd name="connsiteX2" fmla="*/ 233916 w 255181"/>
              <a:gd name="connsiteY2" fmla="*/ 127590 h 191386"/>
              <a:gd name="connsiteX3" fmla="*/ 255181 w 255181"/>
              <a:gd name="connsiteY3" fmla="*/ 42530 h 191386"/>
              <a:gd name="connsiteX4" fmla="*/ 255181 w 255181"/>
              <a:gd name="connsiteY4" fmla="*/ 0 h 19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181" h="191386">
                <a:moveTo>
                  <a:pt x="0" y="191386"/>
                </a:moveTo>
                <a:lnTo>
                  <a:pt x="148856" y="170121"/>
                </a:lnTo>
                <a:lnTo>
                  <a:pt x="233916" y="127590"/>
                </a:lnTo>
                <a:lnTo>
                  <a:pt x="255181" y="42530"/>
                </a:lnTo>
                <a:lnTo>
                  <a:pt x="255181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285720" y="267650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071670" y="191072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000232" y="16249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2500298" y="57148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4143372" y="192880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171448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2285984" y="5357826"/>
            <a:ext cx="281354" cy="126609"/>
          </a:xfrm>
          <a:custGeom>
            <a:avLst/>
            <a:gdLst>
              <a:gd name="connsiteX0" fmla="*/ 0 w 281354"/>
              <a:gd name="connsiteY0" fmla="*/ 126609 h 126609"/>
              <a:gd name="connsiteX1" fmla="*/ 56271 w 281354"/>
              <a:gd name="connsiteY1" fmla="*/ 28136 h 126609"/>
              <a:gd name="connsiteX2" fmla="*/ 154745 w 281354"/>
              <a:gd name="connsiteY2" fmla="*/ 0 h 126609"/>
              <a:gd name="connsiteX3" fmla="*/ 239151 w 281354"/>
              <a:gd name="connsiteY3" fmla="*/ 14068 h 126609"/>
              <a:gd name="connsiteX4" fmla="*/ 267286 w 281354"/>
              <a:gd name="connsiteY4" fmla="*/ 70339 h 126609"/>
              <a:gd name="connsiteX5" fmla="*/ 281354 w 281354"/>
              <a:gd name="connsiteY5" fmla="*/ 112542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4" h="126609">
                <a:moveTo>
                  <a:pt x="0" y="126609"/>
                </a:moveTo>
                <a:lnTo>
                  <a:pt x="56271" y="28136"/>
                </a:lnTo>
                <a:lnTo>
                  <a:pt x="154745" y="0"/>
                </a:lnTo>
                <a:lnTo>
                  <a:pt x="239151" y="14068"/>
                </a:lnTo>
                <a:lnTo>
                  <a:pt x="267286" y="70339"/>
                </a:lnTo>
                <a:lnTo>
                  <a:pt x="281354" y="11254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2143108" y="78579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90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357158" y="5072074"/>
            <a:ext cx="8786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: Στον παραπάνω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), η εγγεγραμμένη γωνία  </a:t>
            </a:r>
            <a:r>
              <a:rPr lang="el-GR" sz="2000" b="1" dirty="0" smtClean="0"/>
              <a:t>ω</a:t>
            </a:r>
            <a:r>
              <a:rPr lang="el-GR" sz="2000" dirty="0" smtClean="0"/>
              <a:t> </a:t>
            </a:r>
            <a:r>
              <a:rPr lang="el-GR" sz="2000" b="1" dirty="0" smtClean="0"/>
              <a:t>βαίνει στο τόξο  - ημικύκλιο </a:t>
            </a:r>
            <a:r>
              <a:rPr lang="el-GR" sz="2000" dirty="0" smtClean="0"/>
              <a:t>ΑΒ, άρα :</a:t>
            </a:r>
          </a:p>
          <a:p>
            <a:endParaRPr lang="el-GR" sz="2000" dirty="0" smtClean="0"/>
          </a:p>
          <a:p>
            <a:r>
              <a:rPr lang="el-GR" sz="2000" dirty="0" smtClean="0"/>
              <a:t> η εγγεγραμμένη  γωνία ω θα </a:t>
            </a:r>
            <a:r>
              <a:rPr lang="el-GR" sz="2000" b="1" dirty="0" smtClean="0"/>
              <a:t>είναι    ω = 90</a:t>
            </a:r>
            <a:r>
              <a:rPr lang="el-GR" sz="2000" b="1" baseline="30000" dirty="0" smtClean="0"/>
              <a:t>ο</a:t>
            </a:r>
            <a:endParaRPr lang="en-US" sz="2000" b="1" dirty="0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297712" y="340242"/>
            <a:ext cx="3870251" cy="1594884"/>
          </a:xfrm>
          <a:custGeom>
            <a:avLst/>
            <a:gdLst>
              <a:gd name="connsiteX0" fmla="*/ 0 w 3870251"/>
              <a:gd name="connsiteY0" fmla="*/ 1509823 h 1594884"/>
              <a:gd name="connsiteX1" fmla="*/ 2275367 w 3870251"/>
              <a:gd name="connsiteY1" fmla="*/ 0 h 1594884"/>
              <a:gd name="connsiteX2" fmla="*/ 3870251 w 3870251"/>
              <a:gd name="connsiteY2" fmla="*/ 1594884 h 1594884"/>
              <a:gd name="connsiteX3" fmla="*/ 3870251 w 3870251"/>
              <a:gd name="connsiteY3" fmla="*/ 1594884 h 159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0251" h="1594884">
                <a:moveTo>
                  <a:pt x="0" y="1509823"/>
                </a:moveTo>
                <a:lnTo>
                  <a:pt x="2275367" y="0"/>
                </a:lnTo>
                <a:lnTo>
                  <a:pt x="3870251" y="1594884"/>
                </a:lnTo>
                <a:lnTo>
                  <a:pt x="3870251" y="1594884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2339163" y="489098"/>
            <a:ext cx="404037" cy="191386"/>
          </a:xfrm>
          <a:custGeom>
            <a:avLst/>
            <a:gdLst>
              <a:gd name="connsiteX0" fmla="*/ 0 w 404037"/>
              <a:gd name="connsiteY0" fmla="*/ 0 h 191386"/>
              <a:gd name="connsiteX1" fmla="*/ 191386 w 404037"/>
              <a:gd name="connsiteY1" fmla="*/ 191386 h 191386"/>
              <a:gd name="connsiteX2" fmla="*/ 404037 w 404037"/>
              <a:gd name="connsiteY2" fmla="*/ 21265 h 19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4037" h="191386">
                <a:moveTo>
                  <a:pt x="0" y="0"/>
                </a:moveTo>
                <a:lnTo>
                  <a:pt x="191386" y="191386"/>
                </a:lnTo>
                <a:lnTo>
                  <a:pt x="404037" y="2126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5214910" y="785794"/>
            <a:ext cx="3929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σε ένα κύκλο </a:t>
            </a:r>
            <a:r>
              <a:rPr lang="el-GR" b="1" dirty="0" smtClean="0"/>
              <a:t>μια εγγεγραμμένη γωνία βαίνει σε ημικύκλιο </a:t>
            </a:r>
            <a:r>
              <a:rPr lang="el-GR" dirty="0" smtClean="0"/>
              <a:t>τότε:</a:t>
            </a:r>
          </a:p>
          <a:p>
            <a:endParaRPr lang="el-GR" dirty="0" smtClean="0"/>
          </a:p>
          <a:p>
            <a:r>
              <a:rPr lang="el-GR" dirty="0" smtClean="0"/>
              <a:t>Αυτή η γωνία θα έχει μέτρο 90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u="sng" dirty="0" smtClean="0"/>
              <a:t>.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357158" y="4714884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συμβολίζετε  με :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857224" y="59293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xOy</a:t>
            </a:r>
            <a:endParaRPr lang="en-US" sz="2400" dirty="0" smtClean="0"/>
          </a:p>
        </p:txBody>
      </p:sp>
      <p:grpSp>
        <p:nvGrpSpPr>
          <p:cNvPr id="2" name="28 - Ομάδα"/>
          <p:cNvGrpSpPr/>
          <p:nvPr/>
        </p:nvGrpSpPr>
        <p:grpSpPr>
          <a:xfrm>
            <a:off x="1071538" y="5929330"/>
            <a:ext cx="214314" cy="142876"/>
            <a:chOff x="6286512" y="3000372"/>
            <a:chExt cx="214314" cy="142876"/>
          </a:xfrm>
        </p:grpSpPr>
        <p:cxnSp>
          <p:nvCxnSpPr>
            <p:cNvPr id="20" name="1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34 - Ομάδα"/>
          <p:cNvGrpSpPr/>
          <p:nvPr/>
        </p:nvGrpSpPr>
        <p:grpSpPr>
          <a:xfrm>
            <a:off x="3786182" y="5786454"/>
            <a:ext cx="1143008" cy="461665"/>
            <a:chOff x="3786182" y="5786454"/>
            <a:chExt cx="1143008" cy="461665"/>
          </a:xfrm>
        </p:grpSpPr>
        <p:sp>
          <p:nvSpPr>
            <p:cNvPr id="30" name="29 - TextBox"/>
            <p:cNvSpPr txBox="1"/>
            <p:nvPr/>
          </p:nvSpPr>
          <p:spPr>
            <a:xfrm>
              <a:off x="3786182" y="5786454"/>
              <a:ext cx="1143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  ω</a:t>
              </a:r>
              <a:endParaRPr lang="en-US" sz="2400" dirty="0" smtClean="0"/>
            </a:p>
          </p:txBody>
        </p:sp>
        <p:grpSp>
          <p:nvGrpSpPr>
            <p:cNvPr id="4" name="30 - Ομάδα"/>
            <p:cNvGrpSpPr/>
            <p:nvPr/>
          </p:nvGrpSpPr>
          <p:grpSpPr>
            <a:xfrm>
              <a:off x="4000496" y="5786454"/>
              <a:ext cx="214314" cy="142876"/>
              <a:chOff x="6286512" y="3000372"/>
              <a:chExt cx="214314" cy="142876"/>
            </a:xfrm>
          </p:grpSpPr>
          <p:cxnSp>
            <p:nvCxnSpPr>
              <p:cNvPr id="32" name="31 - Ευθεία γραμμή σύνδεσης"/>
              <p:cNvCxnSpPr/>
              <p:nvPr/>
            </p:nvCxnSpPr>
            <p:spPr>
              <a:xfrm rot="5400000">
                <a:off x="6250793" y="3036091"/>
                <a:ext cx="142876" cy="7143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- Ευθεία γραμμή σύνδεσης"/>
              <p:cNvCxnSpPr/>
              <p:nvPr/>
            </p:nvCxnSpPr>
            <p:spPr>
              <a:xfrm rot="16200000" flipH="1">
                <a:off x="6357950" y="3000372"/>
                <a:ext cx="142876" cy="1428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33 - TextBox"/>
          <p:cNvSpPr txBox="1"/>
          <p:nvPr/>
        </p:nvSpPr>
        <p:spPr>
          <a:xfrm>
            <a:off x="1785918" y="271462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6715140" y="5324789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grpSp>
        <p:nvGrpSpPr>
          <p:cNvPr id="5" name="22 - Ομάδα"/>
          <p:cNvGrpSpPr/>
          <p:nvPr/>
        </p:nvGrpSpPr>
        <p:grpSpPr>
          <a:xfrm>
            <a:off x="6786578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7715272" y="59293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7" name="26 - Ορθογώνιο"/>
          <p:cNvSpPr/>
          <p:nvPr/>
        </p:nvSpPr>
        <p:spPr>
          <a:xfrm>
            <a:off x="1000100" y="1071546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https://www.youtube.com/watch?v=_s01XJS6xxU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714348" y="50004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αυτό το  σύνδεσμο υπάρχει   βίντεο που εξηγεί τα βασικά για τις γωνίες.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εγγεγραμμένη 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428860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143108" y="27146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214678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1500166" y="9286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 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214282" y="5000636"/>
            <a:ext cx="85011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:   Στον παραπάνω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 η εγγεγραμμένη  γωνία ΑΒΓ</a:t>
            </a:r>
            <a:r>
              <a:rPr lang="en-US" sz="2000" dirty="0" smtClean="0"/>
              <a:t> </a:t>
            </a:r>
            <a:r>
              <a:rPr lang="el-GR" sz="2000" dirty="0" smtClean="0"/>
              <a:t> (ή ω) βαίνει στο τόξο  ΑΓ.</a:t>
            </a:r>
          </a:p>
          <a:p>
            <a:endParaRPr lang="el-GR" sz="2000" dirty="0" smtClean="0"/>
          </a:p>
          <a:p>
            <a:r>
              <a:rPr lang="el-GR" sz="2000" dirty="0" smtClean="0"/>
              <a:t>Άρα αν το τόξο ΑΓ έχει μέτρο 60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η αντίστοιχη εγγεγραμμένη γωνία θα έχει μέτρο το μισό του 60 που είναι 30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 (ω = 30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) </a:t>
            </a:r>
            <a:endParaRPr lang="en-US" sz="2000" b="1" dirty="0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7429520" y="5000636"/>
            <a:ext cx="140677" cy="112541"/>
          </a:xfrm>
          <a:custGeom>
            <a:avLst/>
            <a:gdLst>
              <a:gd name="connsiteX0" fmla="*/ 0 w 140677"/>
              <a:gd name="connsiteY0" fmla="*/ 112541 h 112541"/>
              <a:gd name="connsiteX1" fmla="*/ 84407 w 140677"/>
              <a:gd name="connsiteY1" fmla="*/ 0 h 112541"/>
              <a:gd name="connsiteX2" fmla="*/ 140677 w 140677"/>
              <a:gd name="connsiteY2" fmla="*/ 98474 h 11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77" h="112541">
                <a:moveTo>
                  <a:pt x="0" y="112541"/>
                </a:moveTo>
                <a:lnTo>
                  <a:pt x="84407" y="0"/>
                </a:lnTo>
                <a:lnTo>
                  <a:pt x="140677" y="9847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857224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1055077" y="1336431"/>
            <a:ext cx="2307101" cy="3108960"/>
          </a:xfrm>
          <a:custGeom>
            <a:avLst/>
            <a:gdLst>
              <a:gd name="connsiteX0" fmla="*/ 0 w 2307101"/>
              <a:gd name="connsiteY0" fmla="*/ 2560320 h 3108960"/>
              <a:gd name="connsiteX1" fmla="*/ 675249 w 2307101"/>
              <a:gd name="connsiteY1" fmla="*/ 0 h 3108960"/>
              <a:gd name="connsiteX2" fmla="*/ 2307101 w 2307101"/>
              <a:gd name="connsiteY2" fmla="*/ 3108960 h 31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7101" h="3108960">
                <a:moveTo>
                  <a:pt x="0" y="2560320"/>
                </a:moveTo>
                <a:lnTo>
                  <a:pt x="675249" y="0"/>
                </a:lnTo>
                <a:lnTo>
                  <a:pt x="2307101" y="310896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1645920" y="1350498"/>
            <a:ext cx="295422" cy="464234"/>
          </a:xfrm>
          <a:custGeom>
            <a:avLst/>
            <a:gdLst>
              <a:gd name="connsiteX0" fmla="*/ 84406 w 295422"/>
              <a:gd name="connsiteY0" fmla="*/ 0 h 464234"/>
              <a:gd name="connsiteX1" fmla="*/ 0 w 295422"/>
              <a:gd name="connsiteY1" fmla="*/ 365760 h 464234"/>
              <a:gd name="connsiteX2" fmla="*/ 14068 w 295422"/>
              <a:gd name="connsiteY2" fmla="*/ 464234 h 464234"/>
              <a:gd name="connsiteX3" fmla="*/ 98474 w 295422"/>
              <a:gd name="connsiteY3" fmla="*/ 464234 h 464234"/>
              <a:gd name="connsiteX4" fmla="*/ 182880 w 295422"/>
              <a:gd name="connsiteY4" fmla="*/ 464234 h 464234"/>
              <a:gd name="connsiteX5" fmla="*/ 239151 w 295422"/>
              <a:gd name="connsiteY5" fmla="*/ 436099 h 464234"/>
              <a:gd name="connsiteX6" fmla="*/ 295422 w 295422"/>
              <a:gd name="connsiteY6" fmla="*/ 365760 h 464234"/>
              <a:gd name="connsiteX7" fmla="*/ 84406 w 295422"/>
              <a:gd name="connsiteY7" fmla="*/ 0 h 464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5422" h="464234">
                <a:moveTo>
                  <a:pt x="84406" y="0"/>
                </a:moveTo>
                <a:lnTo>
                  <a:pt x="0" y="365760"/>
                </a:lnTo>
                <a:lnTo>
                  <a:pt x="14068" y="464234"/>
                </a:lnTo>
                <a:lnTo>
                  <a:pt x="98474" y="464234"/>
                </a:lnTo>
                <a:lnTo>
                  <a:pt x="182880" y="464234"/>
                </a:lnTo>
                <a:cubicBezTo>
                  <a:pt x="231374" y="448070"/>
                  <a:pt x="214598" y="460652"/>
                  <a:pt x="239151" y="436099"/>
                </a:cubicBezTo>
                <a:lnTo>
                  <a:pt x="295422" y="365760"/>
                </a:lnTo>
                <a:lnTo>
                  <a:pt x="84406" y="0"/>
                </a:lnTo>
                <a:close/>
              </a:path>
            </a:pathLst>
          </a:custGeom>
          <a:solidFill>
            <a:srgbClr val="D537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1643042" y="17859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4929190" y="1214422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/>
              <a:t>μέτρο μιας εγγεγραμμένης </a:t>
            </a:r>
            <a:r>
              <a:rPr lang="el-GR" dirty="0" smtClean="0"/>
              <a:t>γωνίας είναι </a:t>
            </a:r>
            <a:r>
              <a:rPr lang="el-GR" b="1" dirty="0" smtClean="0"/>
              <a:t>ίσο με το μισό του τόξου </a:t>
            </a:r>
            <a:r>
              <a:rPr lang="el-GR" dirty="0" smtClean="0"/>
              <a:t>στο οποίο βαίνει η εγγεγραμμένη γωνία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1643042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60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1571604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1983545" y="5373858"/>
            <a:ext cx="281353" cy="70339"/>
          </a:xfrm>
          <a:custGeom>
            <a:avLst/>
            <a:gdLst>
              <a:gd name="connsiteX0" fmla="*/ 0 w 281353"/>
              <a:gd name="connsiteY0" fmla="*/ 70339 h 70339"/>
              <a:gd name="connsiteX1" fmla="*/ 70338 w 281353"/>
              <a:gd name="connsiteY1" fmla="*/ 14068 h 70339"/>
              <a:gd name="connsiteX2" fmla="*/ 154744 w 281353"/>
              <a:gd name="connsiteY2" fmla="*/ 0 h 70339"/>
              <a:gd name="connsiteX3" fmla="*/ 211015 w 281353"/>
              <a:gd name="connsiteY3" fmla="*/ 0 h 70339"/>
              <a:gd name="connsiteX4" fmla="*/ 281353 w 281353"/>
              <a:gd name="connsiteY4" fmla="*/ 56271 h 70339"/>
              <a:gd name="connsiteX5" fmla="*/ 281353 w 281353"/>
              <a:gd name="connsiteY5" fmla="*/ 56271 h 70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3" h="70339">
                <a:moveTo>
                  <a:pt x="0" y="70339"/>
                </a:moveTo>
                <a:lnTo>
                  <a:pt x="70338" y="14068"/>
                </a:lnTo>
                <a:lnTo>
                  <a:pt x="154744" y="0"/>
                </a:lnTo>
                <a:lnTo>
                  <a:pt x="211015" y="0"/>
                </a:lnTo>
                <a:cubicBezTo>
                  <a:pt x="270602" y="59587"/>
                  <a:pt x="240760" y="56271"/>
                  <a:pt x="281353" y="56271"/>
                </a:cubicBezTo>
                <a:lnTo>
                  <a:pt x="281353" y="5627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1857356" y="5929330"/>
            <a:ext cx="281353" cy="70339"/>
          </a:xfrm>
          <a:custGeom>
            <a:avLst/>
            <a:gdLst>
              <a:gd name="connsiteX0" fmla="*/ 0 w 281353"/>
              <a:gd name="connsiteY0" fmla="*/ 70339 h 70339"/>
              <a:gd name="connsiteX1" fmla="*/ 70338 w 281353"/>
              <a:gd name="connsiteY1" fmla="*/ 14068 h 70339"/>
              <a:gd name="connsiteX2" fmla="*/ 154744 w 281353"/>
              <a:gd name="connsiteY2" fmla="*/ 0 h 70339"/>
              <a:gd name="connsiteX3" fmla="*/ 211015 w 281353"/>
              <a:gd name="connsiteY3" fmla="*/ 0 h 70339"/>
              <a:gd name="connsiteX4" fmla="*/ 281353 w 281353"/>
              <a:gd name="connsiteY4" fmla="*/ 56271 h 70339"/>
              <a:gd name="connsiteX5" fmla="*/ 281353 w 281353"/>
              <a:gd name="connsiteY5" fmla="*/ 56271 h 70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3" h="70339">
                <a:moveTo>
                  <a:pt x="0" y="70339"/>
                </a:moveTo>
                <a:lnTo>
                  <a:pt x="70338" y="14068"/>
                </a:lnTo>
                <a:lnTo>
                  <a:pt x="154744" y="0"/>
                </a:lnTo>
                <a:lnTo>
                  <a:pt x="211015" y="0"/>
                </a:lnTo>
                <a:cubicBezTo>
                  <a:pt x="270602" y="59587"/>
                  <a:pt x="240760" y="56271"/>
                  <a:pt x="281353" y="56271"/>
                </a:cubicBezTo>
                <a:lnTo>
                  <a:pt x="281353" y="5627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εγγεγραμμένη 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428860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143108" y="27146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2428860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4143372" y="171448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 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214282" y="5000636"/>
            <a:ext cx="85011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:   Στον παραπάνω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 η εγγεγραμμένη  γωνία φ  βαίνει στο τόξο  ΑΓ.</a:t>
            </a:r>
          </a:p>
          <a:p>
            <a:endParaRPr lang="el-GR" sz="2000" dirty="0" smtClean="0"/>
          </a:p>
          <a:p>
            <a:r>
              <a:rPr lang="el-GR" sz="2000" dirty="0" smtClean="0"/>
              <a:t>Άρα αν το τόξο ΑΓ έχει μέτρο 20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η αντίστοιχη εγγεγραμμένη γωνία θα έχει μέτρο το μισό του 20 που είναι 10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 (φ = 10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) </a:t>
            </a:r>
            <a:endParaRPr lang="en-US" sz="20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857224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3714744" y="214311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4929190" y="1214422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/>
              <a:t>μέτρο μιας εγγεγραμμένης </a:t>
            </a:r>
            <a:r>
              <a:rPr lang="el-GR" dirty="0" smtClean="0"/>
              <a:t>γωνίας είναι </a:t>
            </a:r>
            <a:r>
              <a:rPr lang="el-GR" b="1" dirty="0" smtClean="0"/>
              <a:t>ίσο με το μισό του τόξου </a:t>
            </a:r>
            <a:r>
              <a:rPr lang="el-GR" dirty="0" smtClean="0"/>
              <a:t>στο οποίο βαίνει η εγγεγραμμένη γωνία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1643042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10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1285852" y="5357826"/>
            <a:ext cx="281353" cy="70339"/>
          </a:xfrm>
          <a:custGeom>
            <a:avLst/>
            <a:gdLst>
              <a:gd name="connsiteX0" fmla="*/ 0 w 281353"/>
              <a:gd name="connsiteY0" fmla="*/ 70339 h 70339"/>
              <a:gd name="connsiteX1" fmla="*/ 70338 w 281353"/>
              <a:gd name="connsiteY1" fmla="*/ 14068 h 70339"/>
              <a:gd name="connsiteX2" fmla="*/ 154744 w 281353"/>
              <a:gd name="connsiteY2" fmla="*/ 0 h 70339"/>
              <a:gd name="connsiteX3" fmla="*/ 211015 w 281353"/>
              <a:gd name="connsiteY3" fmla="*/ 0 h 70339"/>
              <a:gd name="connsiteX4" fmla="*/ 281353 w 281353"/>
              <a:gd name="connsiteY4" fmla="*/ 56271 h 70339"/>
              <a:gd name="connsiteX5" fmla="*/ 281353 w 281353"/>
              <a:gd name="connsiteY5" fmla="*/ 56271 h 70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3" h="70339">
                <a:moveTo>
                  <a:pt x="0" y="70339"/>
                </a:moveTo>
                <a:lnTo>
                  <a:pt x="70338" y="14068"/>
                </a:lnTo>
                <a:lnTo>
                  <a:pt x="154744" y="0"/>
                </a:lnTo>
                <a:lnTo>
                  <a:pt x="211015" y="0"/>
                </a:lnTo>
                <a:cubicBezTo>
                  <a:pt x="270602" y="59587"/>
                  <a:pt x="240760" y="56271"/>
                  <a:pt x="281353" y="56271"/>
                </a:cubicBezTo>
                <a:lnTo>
                  <a:pt x="281353" y="5627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1857356" y="5929330"/>
            <a:ext cx="281353" cy="70339"/>
          </a:xfrm>
          <a:custGeom>
            <a:avLst/>
            <a:gdLst>
              <a:gd name="connsiteX0" fmla="*/ 0 w 281353"/>
              <a:gd name="connsiteY0" fmla="*/ 70339 h 70339"/>
              <a:gd name="connsiteX1" fmla="*/ 70338 w 281353"/>
              <a:gd name="connsiteY1" fmla="*/ 14068 h 70339"/>
              <a:gd name="connsiteX2" fmla="*/ 154744 w 281353"/>
              <a:gd name="connsiteY2" fmla="*/ 0 h 70339"/>
              <a:gd name="connsiteX3" fmla="*/ 211015 w 281353"/>
              <a:gd name="connsiteY3" fmla="*/ 0 h 70339"/>
              <a:gd name="connsiteX4" fmla="*/ 281353 w 281353"/>
              <a:gd name="connsiteY4" fmla="*/ 56271 h 70339"/>
              <a:gd name="connsiteX5" fmla="*/ 281353 w 281353"/>
              <a:gd name="connsiteY5" fmla="*/ 56271 h 70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3" h="70339">
                <a:moveTo>
                  <a:pt x="0" y="70339"/>
                </a:moveTo>
                <a:lnTo>
                  <a:pt x="70338" y="14068"/>
                </a:lnTo>
                <a:lnTo>
                  <a:pt x="154744" y="0"/>
                </a:lnTo>
                <a:lnTo>
                  <a:pt x="211015" y="0"/>
                </a:lnTo>
                <a:cubicBezTo>
                  <a:pt x="270602" y="59587"/>
                  <a:pt x="240760" y="56271"/>
                  <a:pt x="281353" y="56271"/>
                </a:cubicBezTo>
                <a:lnTo>
                  <a:pt x="281353" y="5627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1252025" y="2011680"/>
            <a:ext cx="2954215" cy="2588455"/>
          </a:xfrm>
          <a:custGeom>
            <a:avLst/>
            <a:gdLst>
              <a:gd name="connsiteX0" fmla="*/ 0 w 2954215"/>
              <a:gd name="connsiteY0" fmla="*/ 2124222 h 2588455"/>
              <a:gd name="connsiteX1" fmla="*/ 2954215 w 2954215"/>
              <a:gd name="connsiteY1" fmla="*/ 0 h 2588455"/>
              <a:gd name="connsiteX2" fmla="*/ 1336430 w 2954215"/>
              <a:gd name="connsiteY2" fmla="*/ 2588455 h 2588455"/>
              <a:gd name="connsiteX3" fmla="*/ 1336430 w 2954215"/>
              <a:gd name="connsiteY3" fmla="*/ 2588455 h 2588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4215" h="2588455">
                <a:moveTo>
                  <a:pt x="0" y="2124222"/>
                </a:moveTo>
                <a:lnTo>
                  <a:pt x="2954215" y="0"/>
                </a:lnTo>
                <a:lnTo>
                  <a:pt x="1336430" y="2588455"/>
                </a:lnTo>
                <a:lnTo>
                  <a:pt x="1336430" y="2588455"/>
                </a:lnTo>
              </a:path>
            </a:pathLst>
          </a:cu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3713871" y="2377440"/>
            <a:ext cx="182880" cy="126609"/>
          </a:xfrm>
          <a:custGeom>
            <a:avLst/>
            <a:gdLst>
              <a:gd name="connsiteX0" fmla="*/ 0 w 182880"/>
              <a:gd name="connsiteY0" fmla="*/ 0 h 126609"/>
              <a:gd name="connsiteX1" fmla="*/ 28135 w 182880"/>
              <a:gd name="connsiteY1" fmla="*/ 70338 h 126609"/>
              <a:gd name="connsiteX2" fmla="*/ 112541 w 182880"/>
              <a:gd name="connsiteY2" fmla="*/ 112542 h 126609"/>
              <a:gd name="connsiteX3" fmla="*/ 182880 w 182880"/>
              <a:gd name="connsiteY3" fmla="*/ 126609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" h="126609">
                <a:moveTo>
                  <a:pt x="0" y="0"/>
                </a:moveTo>
                <a:lnTo>
                  <a:pt x="28135" y="70338"/>
                </a:lnTo>
                <a:lnTo>
                  <a:pt x="112541" y="112542"/>
                </a:lnTo>
                <a:lnTo>
                  <a:pt x="182880" y="12660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εγγεγραμμένη 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428860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143108" y="27146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2428860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4143372" y="171448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 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357158" y="5643578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:   Στον παραπάνω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 οι εγγεγραμμένες γωνίες  ω  και φ  είναι μεταξύ τους ίσες γιατί και οι δύο βαίνουν στο ίδιο τόξο  ΑΓ</a:t>
            </a:r>
          </a:p>
          <a:p>
            <a:endParaRPr lang="el-GR" sz="2000" dirty="0" smtClean="0"/>
          </a:p>
        </p:txBody>
      </p:sp>
      <p:sp>
        <p:nvSpPr>
          <p:cNvPr id="27" name="26 - TextBox"/>
          <p:cNvSpPr txBox="1"/>
          <p:nvPr/>
        </p:nvSpPr>
        <p:spPr>
          <a:xfrm>
            <a:off x="857224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857356" y="171448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4929190" y="1214422"/>
            <a:ext cx="39290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Δυο ή περισσότερες εγγεγραμμένες γωνίες που ανήκουν στον ίδιο κύκλο (ή ανήκουν σε ίσους κύκλους) </a:t>
            </a:r>
            <a:r>
              <a:rPr lang="el-GR" sz="2000" b="1" dirty="0" smtClean="0"/>
              <a:t>είναι μεταξύ τους ίσες</a:t>
            </a:r>
            <a:r>
              <a:rPr lang="el-GR" sz="2000" dirty="0" smtClean="0"/>
              <a:t>, εάν </a:t>
            </a:r>
            <a:r>
              <a:rPr lang="el-GR" sz="2000" b="1" dirty="0" smtClean="0"/>
              <a:t>βαίνουν στο ίδιο τόξο</a:t>
            </a:r>
            <a:r>
              <a:rPr lang="el-GR" sz="2000" dirty="0" smtClean="0"/>
              <a:t>.</a:t>
            </a:r>
            <a:endParaRPr lang="en-US" sz="2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12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6786578" y="6000768"/>
            <a:ext cx="281353" cy="70339"/>
          </a:xfrm>
          <a:custGeom>
            <a:avLst/>
            <a:gdLst>
              <a:gd name="connsiteX0" fmla="*/ 0 w 281353"/>
              <a:gd name="connsiteY0" fmla="*/ 70339 h 70339"/>
              <a:gd name="connsiteX1" fmla="*/ 70338 w 281353"/>
              <a:gd name="connsiteY1" fmla="*/ 14068 h 70339"/>
              <a:gd name="connsiteX2" fmla="*/ 154744 w 281353"/>
              <a:gd name="connsiteY2" fmla="*/ 0 h 70339"/>
              <a:gd name="connsiteX3" fmla="*/ 211015 w 281353"/>
              <a:gd name="connsiteY3" fmla="*/ 0 h 70339"/>
              <a:gd name="connsiteX4" fmla="*/ 281353 w 281353"/>
              <a:gd name="connsiteY4" fmla="*/ 56271 h 70339"/>
              <a:gd name="connsiteX5" fmla="*/ 281353 w 281353"/>
              <a:gd name="connsiteY5" fmla="*/ 56271 h 70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3" h="70339">
                <a:moveTo>
                  <a:pt x="0" y="70339"/>
                </a:moveTo>
                <a:lnTo>
                  <a:pt x="70338" y="14068"/>
                </a:lnTo>
                <a:lnTo>
                  <a:pt x="154744" y="0"/>
                </a:lnTo>
                <a:lnTo>
                  <a:pt x="211015" y="0"/>
                </a:lnTo>
                <a:cubicBezTo>
                  <a:pt x="270602" y="59587"/>
                  <a:pt x="240760" y="56271"/>
                  <a:pt x="281353" y="56271"/>
                </a:cubicBezTo>
                <a:lnTo>
                  <a:pt x="281353" y="5627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1252025" y="2011680"/>
            <a:ext cx="2954215" cy="2588455"/>
          </a:xfrm>
          <a:custGeom>
            <a:avLst/>
            <a:gdLst>
              <a:gd name="connsiteX0" fmla="*/ 0 w 2954215"/>
              <a:gd name="connsiteY0" fmla="*/ 2124222 h 2588455"/>
              <a:gd name="connsiteX1" fmla="*/ 2954215 w 2954215"/>
              <a:gd name="connsiteY1" fmla="*/ 0 h 2588455"/>
              <a:gd name="connsiteX2" fmla="*/ 1336430 w 2954215"/>
              <a:gd name="connsiteY2" fmla="*/ 2588455 h 2588455"/>
              <a:gd name="connsiteX3" fmla="*/ 1336430 w 2954215"/>
              <a:gd name="connsiteY3" fmla="*/ 2588455 h 2588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4215" h="2588455">
                <a:moveTo>
                  <a:pt x="0" y="2124222"/>
                </a:moveTo>
                <a:lnTo>
                  <a:pt x="2954215" y="0"/>
                </a:lnTo>
                <a:lnTo>
                  <a:pt x="1336430" y="2588455"/>
                </a:lnTo>
                <a:lnTo>
                  <a:pt x="1336430" y="2588455"/>
                </a:lnTo>
              </a:path>
            </a:pathLst>
          </a:cu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3713871" y="2377440"/>
            <a:ext cx="182880" cy="126609"/>
          </a:xfrm>
          <a:custGeom>
            <a:avLst/>
            <a:gdLst>
              <a:gd name="connsiteX0" fmla="*/ 0 w 182880"/>
              <a:gd name="connsiteY0" fmla="*/ 0 h 126609"/>
              <a:gd name="connsiteX1" fmla="*/ 28135 w 182880"/>
              <a:gd name="connsiteY1" fmla="*/ 70338 h 126609"/>
              <a:gd name="connsiteX2" fmla="*/ 112541 w 182880"/>
              <a:gd name="connsiteY2" fmla="*/ 112542 h 126609"/>
              <a:gd name="connsiteX3" fmla="*/ 182880 w 182880"/>
              <a:gd name="connsiteY3" fmla="*/ 126609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" h="126609">
                <a:moveTo>
                  <a:pt x="0" y="0"/>
                </a:moveTo>
                <a:lnTo>
                  <a:pt x="28135" y="70338"/>
                </a:lnTo>
                <a:lnTo>
                  <a:pt x="112541" y="112542"/>
                </a:lnTo>
                <a:lnTo>
                  <a:pt x="182880" y="12660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1252025" y="1252025"/>
            <a:ext cx="1350498" cy="3348110"/>
          </a:xfrm>
          <a:custGeom>
            <a:avLst/>
            <a:gdLst>
              <a:gd name="connsiteX0" fmla="*/ 0 w 1350498"/>
              <a:gd name="connsiteY0" fmla="*/ 2841673 h 3348110"/>
              <a:gd name="connsiteX1" fmla="*/ 900332 w 1350498"/>
              <a:gd name="connsiteY1" fmla="*/ 0 h 3348110"/>
              <a:gd name="connsiteX2" fmla="*/ 1350498 w 1350498"/>
              <a:gd name="connsiteY2" fmla="*/ 3348110 h 3348110"/>
              <a:gd name="connsiteX3" fmla="*/ 1350498 w 1350498"/>
              <a:gd name="connsiteY3" fmla="*/ 3348110 h 33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0498" h="3348110">
                <a:moveTo>
                  <a:pt x="0" y="2841673"/>
                </a:moveTo>
                <a:lnTo>
                  <a:pt x="900332" y="0"/>
                </a:lnTo>
                <a:lnTo>
                  <a:pt x="1350498" y="3348110"/>
                </a:lnTo>
                <a:lnTo>
                  <a:pt x="1350498" y="3348110"/>
                </a:lnTo>
              </a:path>
            </a:pathLst>
          </a:cu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3714744" y="221455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</a:t>
            </a:r>
            <a:endParaRPr lang="en-US" b="1" dirty="0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1997612" y="1758462"/>
            <a:ext cx="239151" cy="58871"/>
          </a:xfrm>
          <a:custGeom>
            <a:avLst/>
            <a:gdLst>
              <a:gd name="connsiteX0" fmla="*/ 0 w 239151"/>
              <a:gd name="connsiteY0" fmla="*/ 0 h 58871"/>
              <a:gd name="connsiteX1" fmla="*/ 98474 w 239151"/>
              <a:gd name="connsiteY1" fmla="*/ 56270 h 58871"/>
              <a:gd name="connsiteX2" fmla="*/ 168813 w 239151"/>
              <a:gd name="connsiteY2" fmla="*/ 56270 h 58871"/>
              <a:gd name="connsiteX3" fmla="*/ 239151 w 239151"/>
              <a:gd name="connsiteY3" fmla="*/ 28135 h 58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151" h="58871">
                <a:moveTo>
                  <a:pt x="0" y="0"/>
                </a:moveTo>
                <a:cubicBezTo>
                  <a:pt x="88308" y="58871"/>
                  <a:pt x="50592" y="56270"/>
                  <a:pt x="98474" y="56270"/>
                </a:cubicBezTo>
                <a:lnTo>
                  <a:pt x="168813" y="56270"/>
                </a:lnTo>
                <a:lnTo>
                  <a:pt x="239151" y="2813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>
            <a:off x="2000232" y="9286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 </a:t>
            </a:r>
            <a:endParaRPr lang="en-US" dirty="0"/>
          </a:p>
        </p:txBody>
      </p:sp>
      <p:sp>
        <p:nvSpPr>
          <p:cNvPr id="34" name="33 - TextBox"/>
          <p:cNvSpPr txBox="1"/>
          <p:nvPr/>
        </p:nvSpPr>
        <p:spPr>
          <a:xfrm>
            <a:off x="1785918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12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εγγεγραμμένη  γωνία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214422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428860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143108" y="27146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1714480" y="10001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 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357158" y="5643578"/>
            <a:ext cx="8501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:   Στον παραπάνω κύκλο (</a:t>
            </a:r>
            <a:r>
              <a:rPr lang="el-GR" sz="2000" dirty="0" err="1" smtClean="0"/>
              <a:t>Ο,ρ</a:t>
            </a:r>
            <a:r>
              <a:rPr lang="el-GR" sz="2000" dirty="0" smtClean="0"/>
              <a:t>) οι εγγεγραμμένες γωνίες  ω  και θ  είναι μεταξύ τους ίσες γιατί και οι δύο βαίνουν στο ίδιο τόξο  ΑΒ , άρα ω = 15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  και θ = 15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.</a:t>
            </a:r>
          </a:p>
          <a:p>
            <a:endParaRPr lang="el-GR" sz="2000" dirty="0" smtClean="0"/>
          </a:p>
        </p:txBody>
      </p:sp>
      <p:sp>
        <p:nvSpPr>
          <p:cNvPr id="27" name="26 - TextBox"/>
          <p:cNvSpPr txBox="1"/>
          <p:nvPr/>
        </p:nvSpPr>
        <p:spPr>
          <a:xfrm>
            <a:off x="214282" y="214311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428728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endParaRPr lang="en-US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786050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15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6786578" y="6000768"/>
            <a:ext cx="281353" cy="70339"/>
          </a:xfrm>
          <a:custGeom>
            <a:avLst/>
            <a:gdLst>
              <a:gd name="connsiteX0" fmla="*/ 0 w 281353"/>
              <a:gd name="connsiteY0" fmla="*/ 70339 h 70339"/>
              <a:gd name="connsiteX1" fmla="*/ 70338 w 281353"/>
              <a:gd name="connsiteY1" fmla="*/ 14068 h 70339"/>
              <a:gd name="connsiteX2" fmla="*/ 154744 w 281353"/>
              <a:gd name="connsiteY2" fmla="*/ 0 h 70339"/>
              <a:gd name="connsiteX3" fmla="*/ 211015 w 281353"/>
              <a:gd name="connsiteY3" fmla="*/ 0 h 70339"/>
              <a:gd name="connsiteX4" fmla="*/ 281353 w 281353"/>
              <a:gd name="connsiteY4" fmla="*/ 56271 h 70339"/>
              <a:gd name="connsiteX5" fmla="*/ 281353 w 281353"/>
              <a:gd name="connsiteY5" fmla="*/ 56271 h 70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3" h="70339">
                <a:moveTo>
                  <a:pt x="0" y="70339"/>
                </a:moveTo>
                <a:lnTo>
                  <a:pt x="70338" y="14068"/>
                </a:lnTo>
                <a:lnTo>
                  <a:pt x="154744" y="0"/>
                </a:lnTo>
                <a:lnTo>
                  <a:pt x="211015" y="0"/>
                </a:lnTo>
                <a:cubicBezTo>
                  <a:pt x="270602" y="59587"/>
                  <a:pt x="240760" y="56271"/>
                  <a:pt x="281353" y="56271"/>
                </a:cubicBezTo>
                <a:lnTo>
                  <a:pt x="281353" y="5627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1285852" y="328612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15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731520" y="1308295"/>
            <a:ext cx="1223889" cy="3137096"/>
          </a:xfrm>
          <a:custGeom>
            <a:avLst/>
            <a:gdLst>
              <a:gd name="connsiteX0" fmla="*/ 0 w 1223889"/>
              <a:gd name="connsiteY0" fmla="*/ 1069145 h 3137096"/>
              <a:gd name="connsiteX1" fmla="*/ 1012874 w 1223889"/>
              <a:gd name="connsiteY1" fmla="*/ 3137096 h 3137096"/>
              <a:gd name="connsiteX2" fmla="*/ 1223889 w 1223889"/>
              <a:gd name="connsiteY2" fmla="*/ 0 h 3137096"/>
              <a:gd name="connsiteX3" fmla="*/ 1223889 w 1223889"/>
              <a:gd name="connsiteY3" fmla="*/ 0 h 313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3889" h="3137096">
                <a:moveTo>
                  <a:pt x="0" y="1069145"/>
                </a:moveTo>
                <a:lnTo>
                  <a:pt x="1012874" y="3137096"/>
                </a:lnTo>
                <a:lnTo>
                  <a:pt x="1223889" y="0"/>
                </a:lnTo>
                <a:lnTo>
                  <a:pt x="122388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717452" y="1322363"/>
            <a:ext cx="3699803" cy="1111348"/>
          </a:xfrm>
          <a:custGeom>
            <a:avLst/>
            <a:gdLst>
              <a:gd name="connsiteX0" fmla="*/ 0 w 3699803"/>
              <a:gd name="connsiteY0" fmla="*/ 1111348 h 1111348"/>
              <a:gd name="connsiteX1" fmla="*/ 3699803 w 3699803"/>
              <a:gd name="connsiteY1" fmla="*/ 1041009 h 1111348"/>
              <a:gd name="connsiteX2" fmla="*/ 1223890 w 3699803"/>
              <a:gd name="connsiteY2" fmla="*/ 0 h 1111348"/>
              <a:gd name="connsiteX3" fmla="*/ 1223890 w 3699803"/>
              <a:gd name="connsiteY3" fmla="*/ 0 h 111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9803" h="1111348">
                <a:moveTo>
                  <a:pt x="0" y="1111348"/>
                </a:moveTo>
                <a:lnTo>
                  <a:pt x="3699803" y="1041009"/>
                </a:lnTo>
                <a:lnTo>
                  <a:pt x="1223890" y="0"/>
                </a:lnTo>
                <a:lnTo>
                  <a:pt x="122389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3428992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</a:t>
            </a:r>
            <a:endParaRPr lang="en-US" b="1" dirty="0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3910818" y="2208628"/>
            <a:ext cx="478302" cy="168812"/>
          </a:xfrm>
          <a:custGeom>
            <a:avLst/>
            <a:gdLst>
              <a:gd name="connsiteX0" fmla="*/ 478302 w 478302"/>
              <a:gd name="connsiteY0" fmla="*/ 154744 h 168812"/>
              <a:gd name="connsiteX1" fmla="*/ 98474 w 478302"/>
              <a:gd name="connsiteY1" fmla="*/ 0 h 168812"/>
              <a:gd name="connsiteX2" fmla="*/ 0 w 478302"/>
              <a:gd name="connsiteY2" fmla="*/ 42203 h 168812"/>
              <a:gd name="connsiteX3" fmla="*/ 14068 w 478302"/>
              <a:gd name="connsiteY3" fmla="*/ 168812 h 168812"/>
              <a:gd name="connsiteX4" fmla="*/ 478302 w 478302"/>
              <a:gd name="connsiteY4" fmla="*/ 154744 h 16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302" h="168812">
                <a:moveTo>
                  <a:pt x="478302" y="154744"/>
                </a:moveTo>
                <a:lnTo>
                  <a:pt x="98474" y="0"/>
                </a:lnTo>
                <a:lnTo>
                  <a:pt x="0" y="42203"/>
                </a:lnTo>
                <a:lnTo>
                  <a:pt x="14068" y="168812"/>
                </a:lnTo>
                <a:lnTo>
                  <a:pt x="478302" y="15474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1589649" y="4023360"/>
            <a:ext cx="196948" cy="379828"/>
          </a:xfrm>
          <a:custGeom>
            <a:avLst/>
            <a:gdLst>
              <a:gd name="connsiteX0" fmla="*/ 140677 w 196948"/>
              <a:gd name="connsiteY0" fmla="*/ 379828 h 379828"/>
              <a:gd name="connsiteX1" fmla="*/ 196948 w 196948"/>
              <a:gd name="connsiteY1" fmla="*/ 0 h 379828"/>
              <a:gd name="connsiteX2" fmla="*/ 112542 w 196948"/>
              <a:gd name="connsiteY2" fmla="*/ 0 h 379828"/>
              <a:gd name="connsiteX3" fmla="*/ 28136 w 196948"/>
              <a:gd name="connsiteY3" fmla="*/ 28135 h 379828"/>
              <a:gd name="connsiteX4" fmla="*/ 0 w 196948"/>
              <a:gd name="connsiteY4" fmla="*/ 70338 h 379828"/>
              <a:gd name="connsiteX5" fmla="*/ 140677 w 196948"/>
              <a:gd name="connsiteY5" fmla="*/ 379828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6948" h="379828">
                <a:moveTo>
                  <a:pt x="140677" y="379828"/>
                </a:moveTo>
                <a:lnTo>
                  <a:pt x="196948" y="0"/>
                </a:lnTo>
                <a:lnTo>
                  <a:pt x="112542" y="0"/>
                </a:lnTo>
                <a:lnTo>
                  <a:pt x="28136" y="28135"/>
                </a:lnTo>
                <a:lnTo>
                  <a:pt x="0" y="70338"/>
                </a:lnTo>
                <a:lnTo>
                  <a:pt x="140677" y="379828"/>
                </a:lnTo>
                <a:close/>
              </a:path>
            </a:pathLst>
          </a:custGeom>
          <a:solidFill>
            <a:srgbClr val="D537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643042" y="21429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Κατά κορυφήν γωνίες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357158" y="1857364"/>
            <a:ext cx="4500594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857224" y="1643050"/>
            <a:ext cx="3286148" cy="21431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Ελεύθερη σχεδίαση"/>
          <p:cNvSpPr/>
          <p:nvPr/>
        </p:nvSpPr>
        <p:spPr>
          <a:xfrm>
            <a:off x="2143108" y="2500306"/>
            <a:ext cx="534573" cy="379828"/>
          </a:xfrm>
          <a:custGeom>
            <a:avLst/>
            <a:gdLst>
              <a:gd name="connsiteX0" fmla="*/ 534573 w 534573"/>
              <a:gd name="connsiteY0" fmla="*/ 140677 h 379828"/>
              <a:gd name="connsiteX1" fmla="*/ 112542 w 534573"/>
              <a:gd name="connsiteY1" fmla="*/ 0 h 379828"/>
              <a:gd name="connsiteX2" fmla="*/ 0 w 534573"/>
              <a:gd name="connsiteY2" fmla="*/ 140677 h 379828"/>
              <a:gd name="connsiteX3" fmla="*/ 14068 w 534573"/>
              <a:gd name="connsiteY3" fmla="*/ 253218 h 379828"/>
              <a:gd name="connsiteX4" fmla="*/ 154745 w 534573"/>
              <a:gd name="connsiteY4" fmla="*/ 379828 h 379828"/>
              <a:gd name="connsiteX5" fmla="*/ 534573 w 534573"/>
              <a:gd name="connsiteY5" fmla="*/ 140677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4573" h="379828">
                <a:moveTo>
                  <a:pt x="534573" y="140677"/>
                </a:moveTo>
                <a:lnTo>
                  <a:pt x="112542" y="0"/>
                </a:lnTo>
                <a:lnTo>
                  <a:pt x="0" y="140677"/>
                </a:lnTo>
                <a:lnTo>
                  <a:pt x="14068" y="253218"/>
                </a:lnTo>
                <a:lnTo>
                  <a:pt x="154745" y="379828"/>
                </a:lnTo>
                <a:lnTo>
                  <a:pt x="534573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2588455" y="2419643"/>
            <a:ext cx="478302" cy="337625"/>
          </a:xfrm>
          <a:custGeom>
            <a:avLst/>
            <a:gdLst>
              <a:gd name="connsiteX0" fmla="*/ 84407 w 478302"/>
              <a:gd name="connsiteY0" fmla="*/ 211015 h 337625"/>
              <a:gd name="connsiteX1" fmla="*/ 365760 w 478302"/>
              <a:gd name="connsiteY1" fmla="*/ 0 h 337625"/>
              <a:gd name="connsiteX2" fmla="*/ 478302 w 478302"/>
              <a:gd name="connsiteY2" fmla="*/ 168812 h 337625"/>
              <a:gd name="connsiteX3" fmla="*/ 450167 w 478302"/>
              <a:gd name="connsiteY3" fmla="*/ 337625 h 337625"/>
              <a:gd name="connsiteX4" fmla="*/ 0 w 478302"/>
              <a:gd name="connsiteY4" fmla="*/ 211015 h 337625"/>
              <a:gd name="connsiteX5" fmla="*/ 0 w 478302"/>
              <a:gd name="connsiteY5" fmla="*/ 211015 h 33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8302" h="337625">
                <a:moveTo>
                  <a:pt x="84407" y="211015"/>
                </a:moveTo>
                <a:lnTo>
                  <a:pt x="365760" y="0"/>
                </a:lnTo>
                <a:lnTo>
                  <a:pt x="478302" y="168812"/>
                </a:lnTo>
                <a:lnTo>
                  <a:pt x="450167" y="337625"/>
                </a:lnTo>
                <a:lnTo>
                  <a:pt x="0" y="211015"/>
                </a:lnTo>
                <a:lnTo>
                  <a:pt x="0" y="211015"/>
                </a:lnTo>
              </a:path>
            </a:pathLst>
          </a:custGeom>
          <a:solidFill>
            <a:srgbClr val="D537BE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3071802" y="214311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ω</a:t>
            </a:r>
            <a:endParaRPr lang="en-US" sz="20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1643042" y="250030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928662" y="4643446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ω και θ είναι κατά κορυφήν γωνίες, </a:t>
            </a:r>
            <a:r>
              <a:rPr lang="el-GR" sz="2400" dirty="0" err="1" smtClean="0"/>
              <a:t>γιαυτό</a:t>
            </a:r>
            <a:r>
              <a:rPr lang="el-GR" sz="2400" dirty="0" smtClean="0"/>
              <a:t> είναι μεταξύ τους ίσες.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286116" y="242886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1571604" y="270247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643042" y="21429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Κατά κορυφήν γωνίες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357158" y="1857364"/>
            <a:ext cx="4500594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857224" y="1643050"/>
            <a:ext cx="3286148" cy="21431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Ελεύθερη σχεδίαση"/>
          <p:cNvSpPr/>
          <p:nvPr/>
        </p:nvSpPr>
        <p:spPr>
          <a:xfrm>
            <a:off x="2143108" y="2500306"/>
            <a:ext cx="534573" cy="379828"/>
          </a:xfrm>
          <a:custGeom>
            <a:avLst/>
            <a:gdLst>
              <a:gd name="connsiteX0" fmla="*/ 534573 w 534573"/>
              <a:gd name="connsiteY0" fmla="*/ 140677 h 379828"/>
              <a:gd name="connsiteX1" fmla="*/ 112542 w 534573"/>
              <a:gd name="connsiteY1" fmla="*/ 0 h 379828"/>
              <a:gd name="connsiteX2" fmla="*/ 0 w 534573"/>
              <a:gd name="connsiteY2" fmla="*/ 140677 h 379828"/>
              <a:gd name="connsiteX3" fmla="*/ 14068 w 534573"/>
              <a:gd name="connsiteY3" fmla="*/ 253218 h 379828"/>
              <a:gd name="connsiteX4" fmla="*/ 154745 w 534573"/>
              <a:gd name="connsiteY4" fmla="*/ 379828 h 379828"/>
              <a:gd name="connsiteX5" fmla="*/ 534573 w 534573"/>
              <a:gd name="connsiteY5" fmla="*/ 140677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4573" h="379828">
                <a:moveTo>
                  <a:pt x="534573" y="140677"/>
                </a:moveTo>
                <a:lnTo>
                  <a:pt x="112542" y="0"/>
                </a:lnTo>
                <a:lnTo>
                  <a:pt x="0" y="140677"/>
                </a:lnTo>
                <a:lnTo>
                  <a:pt x="14068" y="253218"/>
                </a:lnTo>
                <a:lnTo>
                  <a:pt x="154745" y="379828"/>
                </a:lnTo>
                <a:lnTo>
                  <a:pt x="534573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2588455" y="2419643"/>
            <a:ext cx="478302" cy="337625"/>
          </a:xfrm>
          <a:custGeom>
            <a:avLst/>
            <a:gdLst>
              <a:gd name="connsiteX0" fmla="*/ 84407 w 478302"/>
              <a:gd name="connsiteY0" fmla="*/ 211015 h 337625"/>
              <a:gd name="connsiteX1" fmla="*/ 365760 w 478302"/>
              <a:gd name="connsiteY1" fmla="*/ 0 h 337625"/>
              <a:gd name="connsiteX2" fmla="*/ 478302 w 478302"/>
              <a:gd name="connsiteY2" fmla="*/ 168812 h 337625"/>
              <a:gd name="connsiteX3" fmla="*/ 450167 w 478302"/>
              <a:gd name="connsiteY3" fmla="*/ 337625 h 337625"/>
              <a:gd name="connsiteX4" fmla="*/ 0 w 478302"/>
              <a:gd name="connsiteY4" fmla="*/ 211015 h 337625"/>
              <a:gd name="connsiteX5" fmla="*/ 0 w 478302"/>
              <a:gd name="connsiteY5" fmla="*/ 211015 h 33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8302" h="337625">
                <a:moveTo>
                  <a:pt x="84407" y="211015"/>
                </a:moveTo>
                <a:lnTo>
                  <a:pt x="365760" y="0"/>
                </a:lnTo>
                <a:lnTo>
                  <a:pt x="478302" y="168812"/>
                </a:lnTo>
                <a:lnTo>
                  <a:pt x="450167" y="337625"/>
                </a:lnTo>
                <a:lnTo>
                  <a:pt x="0" y="211015"/>
                </a:lnTo>
                <a:lnTo>
                  <a:pt x="0" y="211015"/>
                </a:lnTo>
              </a:path>
            </a:pathLst>
          </a:custGeom>
          <a:solidFill>
            <a:srgbClr val="D537BE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3071802" y="214311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ω</a:t>
            </a:r>
            <a:endParaRPr lang="en-US" sz="20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1643042" y="250030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928662" y="4643446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ω και θ είναι κατά κορυφήν γωνίες, γιατί έχουν ίδια κορυφή και οι πλευρές ανά δύο των δύο γωνιών ανήκουν στην ίδια ευθεία.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286116" y="242886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1571604" y="270247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Ελεύθερη σχεδίαση"/>
          <p:cNvSpPr/>
          <p:nvPr/>
        </p:nvSpPr>
        <p:spPr>
          <a:xfrm>
            <a:off x="604911" y="1779781"/>
            <a:ext cx="633046" cy="829994"/>
          </a:xfrm>
          <a:custGeom>
            <a:avLst/>
            <a:gdLst>
              <a:gd name="connsiteX0" fmla="*/ 0 w 633046"/>
              <a:gd name="connsiteY0" fmla="*/ 70339 h 829994"/>
              <a:gd name="connsiteX1" fmla="*/ 351692 w 633046"/>
              <a:gd name="connsiteY1" fmla="*/ 829994 h 829994"/>
              <a:gd name="connsiteX2" fmla="*/ 633046 w 633046"/>
              <a:gd name="connsiteY2" fmla="*/ 0 h 82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3046" h="829994">
                <a:moveTo>
                  <a:pt x="0" y="70339"/>
                </a:moveTo>
                <a:lnTo>
                  <a:pt x="351692" y="829994"/>
                </a:lnTo>
                <a:lnTo>
                  <a:pt x="633046" y="0"/>
                </a:ln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Ελεύθερη σχεδίαση"/>
          <p:cNvSpPr/>
          <p:nvPr/>
        </p:nvSpPr>
        <p:spPr>
          <a:xfrm>
            <a:off x="942535" y="2595707"/>
            <a:ext cx="844062" cy="618979"/>
          </a:xfrm>
          <a:custGeom>
            <a:avLst/>
            <a:gdLst>
              <a:gd name="connsiteX0" fmla="*/ 661182 w 844062"/>
              <a:gd name="connsiteY0" fmla="*/ 618979 h 618979"/>
              <a:gd name="connsiteX1" fmla="*/ 0 w 844062"/>
              <a:gd name="connsiteY1" fmla="*/ 0 h 618979"/>
              <a:gd name="connsiteX2" fmla="*/ 844062 w 844062"/>
              <a:gd name="connsiteY2" fmla="*/ 56271 h 618979"/>
              <a:gd name="connsiteX3" fmla="*/ 844062 w 844062"/>
              <a:gd name="connsiteY3" fmla="*/ 56271 h 618979"/>
              <a:gd name="connsiteX4" fmla="*/ 844062 w 844062"/>
              <a:gd name="connsiteY4" fmla="*/ 56271 h 61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4062" h="618979">
                <a:moveTo>
                  <a:pt x="661182" y="618979"/>
                </a:moveTo>
                <a:lnTo>
                  <a:pt x="0" y="0"/>
                </a:lnTo>
                <a:lnTo>
                  <a:pt x="844062" y="56271"/>
                </a:lnTo>
                <a:lnTo>
                  <a:pt x="844062" y="56271"/>
                </a:lnTo>
                <a:lnTo>
                  <a:pt x="844062" y="56271"/>
                </a:ln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Ελεύθερη σχεδίαση"/>
          <p:cNvSpPr/>
          <p:nvPr/>
        </p:nvSpPr>
        <p:spPr>
          <a:xfrm>
            <a:off x="492369" y="5781822"/>
            <a:ext cx="1702191" cy="520504"/>
          </a:xfrm>
          <a:custGeom>
            <a:avLst/>
            <a:gdLst>
              <a:gd name="connsiteX0" fmla="*/ 0 w 1702191"/>
              <a:gd name="connsiteY0" fmla="*/ 0 h 520504"/>
              <a:gd name="connsiteX1" fmla="*/ 1702191 w 1702191"/>
              <a:gd name="connsiteY1" fmla="*/ 520504 h 520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02191" h="520504">
                <a:moveTo>
                  <a:pt x="0" y="0"/>
                </a:moveTo>
                <a:lnTo>
                  <a:pt x="1702191" y="520504"/>
                </a:ln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Ελεύθερη σχεδίαση"/>
          <p:cNvSpPr/>
          <p:nvPr/>
        </p:nvSpPr>
        <p:spPr>
          <a:xfrm>
            <a:off x="618978" y="5613009"/>
            <a:ext cx="1350499" cy="844062"/>
          </a:xfrm>
          <a:custGeom>
            <a:avLst/>
            <a:gdLst>
              <a:gd name="connsiteX0" fmla="*/ 0 w 1350499"/>
              <a:gd name="connsiteY0" fmla="*/ 844062 h 844062"/>
              <a:gd name="connsiteX1" fmla="*/ 1350499 w 1350499"/>
              <a:gd name="connsiteY1" fmla="*/ 0 h 844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0499" h="844062">
                <a:moveTo>
                  <a:pt x="0" y="844062"/>
                </a:moveTo>
                <a:lnTo>
                  <a:pt x="1350499" y="0"/>
                </a:ln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εία γραμμή σύνδεσης"/>
          <p:cNvCxnSpPr/>
          <p:nvPr/>
        </p:nvCxnSpPr>
        <p:spPr>
          <a:xfrm flipV="1">
            <a:off x="6500826" y="2071678"/>
            <a:ext cx="928694" cy="50006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Ελεύθερη σχεδίαση"/>
          <p:cNvSpPr/>
          <p:nvPr/>
        </p:nvSpPr>
        <p:spPr>
          <a:xfrm>
            <a:off x="5894363" y="1561514"/>
            <a:ext cx="787791" cy="1041009"/>
          </a:xfrm>
          <a:custGeom>
            <a:avLst/>
            <a:gdLst>
              <a:gd name="connsiteX0" fmla="*/ 0 w 787791"/>
              <a:gd name="connsiteY0" fmla="*/ 0 h 1041009"/>
              <a:gd name="connsiteX1" fmla="*/ 590843 w 787791"/>
              <a:gd name="connsiteY1" fmla="*/ 1041009 h 1041009"/>
              <a:gd name="connsiteX2" fmla="*/ 787791 w 787791"/>
              <a:gd name="connsiteY2" fmla="*/ 98474 h 104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791" h="1041009">
                <a:moveTo>
                  <a:pt x="0" y="0"/>
                </a:moveTo>
                <a:lnTo>
                  <a:pt x="590843" y="1041009"/>
                </a:lnTo>
                <a:lnTo>
                  <a:pt x="787791" y="98474"/>
                </a:ln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872197" y="2300286"/>
            <a:ext cx="196948" cy="84406"/>
          </a:xfrm>
          <a:custGeom>
            <a:avLst/>
            <a:gdLst>
              <a:gd name="connsiteX0" fmla="*/ 0 w 196948"/>
              <a:gd name="connsiteY0" fmla="*/ 84406 h 84406"/>
              <a:gd name="connsiteX1" fmla="*/ 84406 w 196948"/>
              <a:gd name="connsiteY1" fmla="*/ 0 h 84406"/>
              <a:gd name="connsiteX2" fmla="*/ 196948 w 196948"/>
              <a:gd name="connsiteY2" fmla="*/ 56271 h 84406"/>
              <a:gd name="connsiteX3" fmla="*/ 196948 w 196948"/>
              <a:gd name="connsiteY3" fmla="*/ 56271 h 84406"/>
              <a:gd name="connsiteX4" fmla="*/ 196948 w 196948"/>
              <a:gd name="connsiteY4" fmla="*/ 56271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48" h="84406">
                <a:moveTo>
                  <a:pt x="0" y="84406"/>
                </a:moveTo>
                <a:lnTo>
                  <a:pt x="84406" y="0"/>
                </a:lnTo>
                <a:lnTo>
                  <a:pt x="196948" y="56271"/>
                </a:lnTo>
                <a:lnTo>
                  <a:pt x="196948" y="56271"/>
                </a:lnTo>
                <a:lnTo>
                  <a:pt x="196948" y="5627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1139483" y="2623843"/>
            <a:ext cx="126609" cy="154744"/>
          </a:xfrm>
          <a:custGeom>
            <a:avLst/>
            <a:gdLst>
              <a:gd name="connsiteX0" fmla="*/ 0 w 126609"/>
              <a:gd name="connsiteY0" fmla="*/ 154744 h 154744"/>
              <a:gd name="connsiteX1" fmla="*/ 98474 w 126609"/>
              <a:gd name="connsiteY1" fmla="*/ 126609 h 154744"/>
              <a:gd name="connsiteX2" fmla="*/ 126609 w 126609"/>
              <a:gd name="connsiteY2" fmla="*/ 0 h 15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609" h="154744">
                <a:moveTo>
                  <a:pt x="0" y="154744"/>
                </a:moveTo>
                <a:lnTo>
                  <a:pt x="98474" y="126609"/>
                </a:lnTo>
                <a:lnTo>
                  <a:pt x="12660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Ελεύθερη σχεδίαση"/>
          <p:cNvSpPr/>
          <p:nvPr/>
        </p:nvSpPr>
        <p:spPr>
          <a:xfrm>
            <a:off x="6569612" y="2278966"/>
            <a:ext cx="168813" cy="168812"/>
          </a:xfrm>
          <a:custGeom>
            <a:avLst/>
            <a:gdLst>
              <a:gd name="connsiteX0" fmla="*/ 0 w 168813"/>
              <a:gd name="connsiteY0" fmla="*/ 14068 h 168812"/>
              <a:gd name="connsiteX1" fmla="*/ 98474 w 168813"/>
              <a:gd name="connsiteY1" fmla="*/ 0 h 168812"/>
              <a:gd name="connsiteX2" fmla="*/ 98474 w 168813"/>
              <a:gd name="connsiteY2" fmla="*/ 0 h 168812"/>
              <a:gd name="connsiteX3" fmla="*/ 168813 w 168813"/>
              <a:gd name="connsiteY3" fmla="*/ 168812 h 16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3" h="168812">
                <a:moveTo>
                  <a:pt x="0" y="14068"/>
                </a:moveTo>
                <a:lnTo>
                  <a:pt x="98474" y="0"/>
                </a:lnTo>
                <a:lnTo>
                  <a:pt x="98474" y="0"/>
                </a:lnTo>
                <a:lnTo>
                  <a:pt x="168813" y="1688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6302326" y="2194560"/>
            <a:ext cx="239151" cy="112542"/>
          </a:xfrm>
          <a:custGeom>
            <a:avLst/>
            <a:gdLst>
              <a:gd name="connsiteX0" fmla="*/ 0 w 239151"/>
              <a:gd name="connsiteY0" fmla="*/ 56271 h 112542"/>
              <a:gd name="connsiteX1" fmla="*/ 56271 w 239151"/>
              <a:gd name="connsiteY1" fmla="*/ 0 h 112542"/>
              <a:gd name="connsiteX2" fmla="*/ 126609 w 239151"/>
              <a:gd name="connsiteY2" fmla="*/ 0 h 112542"/>
              <a:gd name="connsiteX3" fmla="*/ 182880 w 239151"/>
              <a:gd name="connsiteY3" fmla="*/ 28135 h 112542"/>
              <a:gd name="connsiteX4" fmla="*/ 239151 w 239151"/>
              <a:gd name="connsiteY4" fmla="*/ 112542 h 11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151" h="112542">
                <a:moveTo>
                  <a:pt x="0" y="56271"/>
                </a:moveTo>
                <a:lnTo>
                  <a:pt x="56271" y="0"/>
                </a:lnTo>
                <a:lnTo>
                  <a:pt x="126609" y="0"/>
                </a:lnTo>
                <a:lnTo>
                  <a:pt x="182880" y="28135"/>
                </a:lnTo>
                <a:lnTo>
                  <a:pt x="239151" y="11254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1026942" y="5950634"/>
            <a:ext cx="84406" cy="196948"/>
          </a:xfrm>
          <a:custGeom>
            <a:avLst/>
            <a:gdLst>
              <a:gd name="connsiteX0" fmla="*/ 28135 w 84406"/>
              <a:gd name="connsiteY0" fmla="*/ 0 h 196948"/>
              <a:gd name="connsiteX1" fmla="*/ 0 w 84406"/>
              <a:gd name="connsiteY1" fmla="*/ 98474 h 196948"/>
              <a:gd name="connsiteX2" fmla="*/ 84406 w 84406"/>
              <a:gd name="connsiteY2" fmla="*/ 196948 h 19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406" h="196948">
                <a:moveTo>
                  <a:pt x="28135" y="0"/>
                </a:moveTo>
                <a:lnTo>
                  <a:pt x="0" y="98474"/>
                </a:lnTo>
                <a:lnTo>
                  <a:pt x="84406" y="19694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1519311" y="5894363"/>
            <a:ext cx="42203" cy="225083"/>
          </a:xfrm>
          <a:custGeom>
            <a:avLst/>
            <a:gdLst>
              <a:gd name="connsiteX0" fmla="*/ 0 w 42203"/>
              <a:gd name="connsiteY0" fmla="*/ 0 h 225083"/>
              <a:gd name="connsiteX1" fmla="*/ 42203 w 42203"/>
              <a:gd name="connsiteY1" fmla="*/ 98474 h 225083"/>
              <a:gd name="connsiteX2" fmla="*/ 42203 w 42203"/>
              <a:gd name="connsiteY2" fmla="*/ 211015 h 225083"/>
              <a:gd name="connsiteX3" fmla="*/ 0 w 42203"/>
              <a:gd name="connsiteY3" fmla="*/ 225083 h 225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" h="225083">
                <a:moveTo>
                  <a:pt x="0" y="0"/>
                </a:moveTo>
                <a:lnTo>
                  <a:pt x="42203" y="98474"/>
                </a:lnTo>
                <a:lnTo>
                  <a:pt x="42203" y="211015"/>
                </a:lnTo>
                <a:lnTo>
                  <a:pt x="0" y="22508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5870205" y="5669515"/>
            <a:ext cx="1702191" cy="520504"/>
          </a:xfrm>
          <a:custGeom>
            <a:avLst/>
            <a:gdLst>
              <a:gd name="connsiteX0" fmla="*/ 0 w 1702191"/>
              <a:gd name="connsiteY0" fmla="*/ 0 h 520504"/>
              <a:gd name="connsiteX1" fmla="*/ 1702191 w 1702191"/>
              <a:gd name="connsiteY1" fmla="*/ 520504 h 520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02191" h="520504">
                <a:moveTo>
                  <a:pt x="0" y="0"/>
                </a:moveTo>
                <a:lnTo>
                  <a:pt x="1702191" y="520504"/>
                </a:ln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996814" y="5500702"/>
            <a:ext cx="1350499" cy="844062"/>
          </a:xfrm>
          <a:custGeom>
            <a:avLst/>
            <a:gdLst>
              <a:gd name="connsiteX0" fmla="*/ 0 w 1350499"/>
              <a:gd name="connsiteY0" fmla="*/ 844062 h 844062"/>
              <a:gd name="connsiteX1" fmla="*/ 1350499 w 1350499"/>
              <a:gd name="connsiteY1" fmla="*/ 0 h 844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0499" h="844062">
                <a:moveTo>
                  <a:pt x="0" y="844062"/>
                </a:moveTo>
                <a:lnTo>
                  <a:pt x="1350499" y="0"/>
                </a:ln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6372665" y="5711483"/>
            <a:ext cx="534572" cy="98474"/>
          </a:xfrm>
          <a:custGeom>
            <a:avLst/>
            <a:gdLst>
              <a:gd name="connsiteX0" fmla="*/ 0 w 534572"/>
              <a:gd name="connsiteY0" fmla="*/ 98474 h 98474"/>
              <a:gd name="connsiteX1" fmla="*/ 225083 w 534572"/>
              <a:gd name="connsiteY1" fmla="*/ 0 h 98474"/>
              <a:gd name="connsiteX2" fmla="*/ 309489 w 534572"/>
              <a:gd name="connsiteY2" fmla="*/ 0 h 98474"/>
              <a:gd name="connsiteX3" fmla="*/ 450166 w 534572"/>
              <a:gd name="connsiteY3" fmla="*/ 0 h 98474"/>
              <a:gd name="connsiteX4" fmla="*/ 534572 w 534572"/>
              <a:gd name="connsiteY4" fmla="*/ 56271 h 9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72" h="98474">
                <a:moveTo>
                  <a:pt x="0" y="98474"/>
                </a:moveTo>
                <a:lnTo>
                  <a:pt x="225083" y="0"/>
                </a:lnTo>
                <a:lnTo>
                  <a:pt x="309489" y="0"/>
                </a:lnTo>
                <a:lnTo>
                  <a:pt x="450166" y="0"/>
                </a:lnTo>
                <a:lnTo>
                  <a:pt x="534572" y="5627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6428935" y="6006905"/>
            <a:ext cx="506437" cy="133927"/>
          </a:xfrm>
          <a:custGeom>
            <a:avLst/>
            <a:gdLst>
              <a:gd name="connsiteX0" fmla="*/ 0 w 506437"/>
              <a:gd name="connsiteY0" fmla="*/ 56270 h 133927"/>
              <a:gd name="connsiteX1" fmla="*/ 182880 w 506437"/>
              <a:gd name="connsiteY1" fmla="*/ 126609 h 133927"/>
              <a:gd name="connsiteX2" fmla="*/ 365760 w 506437"/>
              <a:gd name="connsiteY2" fmla="*/ 126609 h 133927"/>
              <a:gd name="connsiteX3" fmla="*/ 450167 w 506437"/>
              <a:gd name="connsiteY3" fmla="*/ 84406 h 133927"/>
              <a:gd name="connsiteX4" fmla="*/ 506437 w 506437"/>
              <a:gd name="connsiteY4" fmla="*/ 0 h 133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6437" h="133927">
                <a:moveTo>
                  <a:pt x="0" y="56270"/>
                </a:moveTo>
                <a:cubicBezTo>
                  <a:pt x="163283" y="130490"/>
                  <a:pt x="98085" y="126609"/>
                  <a:pt x="182880" y="126609"/>
                </a:cubicBezTo>
                <a:lnTo>
                  <a:pt x="365760" y="126609"/>
                </a:lnTo>
                <a:cubicBezTo>
                  <a:pt x="446381" y="110485"/>
                  <a:pt x="425406" y="133927"/>
                  <a:pt x="450167" y="84406"/>
                </a:cubicBezTo>
                <a:lnTo>
                  <a:pt x="506437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642910" y="58578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1571604" y="57864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27" name="26 - TextBox"/>
          <p:cNvSpPr txBox="1"/>
          <p:nvPr/>
        </p:nvSpPr>
        <p:spPr>
          <a:xfrm>
            <a:off x="6572264" y="607220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28" name="27 - TextBox"/>
          <p:cNvSpPr txBox="1"/>
          <p:nvPr/>
        </p:nvSpPr>
        <p:spPr>
          <a:xfrm>
            <a:off x="6572264" y="192880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1214414" y="2606905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30" name="29 - TextBox"/>
          <p:cNvSpPr txBox="1"/>
          <p:nvPr/>
        </p:nvSpPr>
        <p:spPr>
          <a:xfrm>
            <a:off x="6429388" y="53578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6215074" y="185736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2035401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0" y="4929198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γωνίες ω και θ είναι μεταξύ τους κατά κορυφήν και είναι  ίσες </a:t>
            </a:r>
            <a:endParaRPr lang="en-US" dirty="0"/>
          </a:p>
        </p:txBody>
      </p:sp>
      <p:sp>
        <p:nvSpPr>
          <p:cNvPr id="34" name="33 - TextBox"/>
          <p:cNvSpPr txBox="1"/>
          <p:nvPr/>
        </p:nvSpPr>
        <p:spPr>
          <a:xfrm>
            <a:off x="5715008" y="4643446"/>
            <a:ext cx="34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γωνίες ω και θ είναι μεταξύ τους κατά κορυφήν και είναι  ίσες </a:t>
            </a:r>
            <a:endParaRPr lang="en-US" dirty="0"/>
          </a:p>
        </p:txBody>
      </p:sp>
      <p:sp>
        <p:nvSpPr>
          <p:cNvPr id="35" name="34 - TextBox"/>
          <p:cNvSpPr txBox="1"/>
          <p:nvPr/>
        </p:nvSpPr>
        <p:spPr>
          <a:xfrm>
            <a:off x="0" y="928670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γωνίες ω και θ δεν είναι μεταξύ τους κατά κορυφήν.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5429256" y="85723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γωνίες ω και θ δεν είναι μεταξύ τους κατά κορυφήν.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142852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άθροισμα</a:t>
            </a:r>
            <a:endParaRPr lang="en-US" sz="4400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785786" y="1714488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2+3+5</a:t>
            </a:r>
            <a:endParaRPr lang="en-US" sz="3600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2285984" y="171448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=</a:t>
            </a:r>
            <a:endParaRPr lang="en-US" sz="36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3000364" y="164305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10</a:t>
            </a:r>
            <a:endParaRPr lang="en-US" sz="36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2857488" y="1571612"/>
            <a:ext cx="1143008" cy="857256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ύγραμμο βέλος σύνδεσης"/>
          <p:cNvCxnSpPr>
            <a:stCxn id="8" idx="4"/>
          </p:cNvCxnSpPr>
          <p:nvPr/>
        </p:nvCxnSpPr>
        <p:spPr>
          <a:xfrm rot="16200000" flipH="1">
            <a:off x="3536149" y="2321711"/>
            <a:ext cx="85725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000364" y="3357562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</a:t>
            </a:r>
            <a:r>
              <a:rPr lang="el-GR" sz="2400" u="sng" dirty="0" smtClean="0"/>
              <a:t>αριθμός 1</a:t>
            </a:r>
            <a:r>
              <a:rPr lang="el-GR" sz="2400" dirty="0" smtClean="0"/>
              <a:t>0 ονομάζεται </a:t>
            </a:r>
            <a:r>
              <a:rPr lang="el-GR" sz="2400" u="sng" dirty="0" smtClean="0"/>
              <a:t>άθροισμα.</a:t>
            </a:r>
            <a:endParaRPr lang="en-US" sz="2400" u="sng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928662" y="5572140"/>
            <a:ext cx="6858048" cy="954107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Με τη λέξη </a:t>
            </a:r>
            <a:r>
              <a:rPr lang="el-GR" sz="2800" u="sng" dirty="0" smtClean="0"/>
              <a:t>άθροισμα</a:t>
            </a:r>
            <a:r>
              <a:rPr lang="el-GR" sz="2800" dirty="0" smtClean="0"/>
              <a:t> εννοούμε το </a:t>
            </a:r>
            <a:r>
              <a:rPr lang="el-GR" sz="2800" u="sng" dirty="0" smtClean="0"/>
              <a:t>αποτέλεσμα μιας πρόσθεσης</a:t>
            </a:r>
            <a:r>
              <a:rPr lang="el-GR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11" grpId="0"/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1714480" y="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Άθροισμα Γωνιών ενός 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1000100" y="107154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ένα τυχαίο τρίγωνο ΑΒΓ</a:t>
            </a:r>
          </a:p>
          <a:p>
            <a:endParaRPr lang="el-GR" sz="2400" b="1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4071934" y="4396095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4143372" y="4396095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- Ισοσκελές τρίγωνο"/>
          <p:cNvSpPr/>
          <p:nvPr/>
        </p:nvSpPr>
        <p:spPr>
          <a:xfrm>
            <a:off x="428596" y="3253087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71406" y="618204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3000364" y="618204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571472" y="282445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799659" y="3626115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447967" y="6059826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2433857" y="5989487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2143108" y="2214554"/>
            <a:ext cx="7000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Αν προσθέσω τις τρεις γωνίες </a:t>
            </a:r>
            <a:r>
              <a:rPr lang="el-GR" sz="2400" dirty="0" smtClean="0"/>
              <a:t>οποιουδήποτε  </a:t>
            </a:r>
            <a:r>
              <a:rPr lang="el-GR" sz="2400" u="sng" dirty="0" smtClean="0"/>
              <a:t>τριγώνου</a:t>
            </a:r>
            <a:r>
              <a:rPr lang="el-GR" sz="2400" dirty="0" smtClean="0"/>
              <a:t> το άθροισμα που θα βρω είναι 180 μοίρες (</a:t>
            </a:r>
            <a:r>
              <a:rPr lang="el-GR" sz="2400" u="sng" dirty="0" smtClean="0"/>
              <a:t>180</a:t>
            </a:r>
            <a:r>
              <a:rPr lang="el-GR" sz="2400" u="sng" baseline="30000" dirty="0" smtClean="0"/>
              <a:t>ο</a:t>
            </a:r>
            <a:r>
              <a:rPr lang="el-GR" sz="2400" dirty="0" smtClean="0"/>
              <a:t>)</a:t>
            </a:r>
            <a:endParaRPr lang="el-GR" sz="2400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4572000" y="435769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n-US" sz="32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4929190" y="4396095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5000628" y="4396095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429256" y="435769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n-US" sz="32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6000760" y="4396095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4" name="21 - Ομάδα"/>
          <p:cNvGrpSpPr/>
          <p:nvPr/>
        </p:nvGrpSpPr>
        <p:grpSpPr>
          <a:xfrm>
            <a:off x="6072198" y="4396095"/>
            <a:ext cx="214314" cy="142876"/>
            <a:chOff x="6286512" y="3000372"/>
            <a:chExt cx="214314" cy="142876"/>
          </a:xfrm>
        </p:grpSpPr>
        <p:cxnSp>
          <p:nvCxnSpPr>
            <p:cNvPr id="48" name="4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49 - TextBox"/>
          <p:cNvSpPr txBox="1"/>
          <p:nvPr/>
        </p:nvSpPr>
        <p:spPr>
          <a:xfrm>
            <a:off x="6500826" y="4357694"/>
            <a:ext cx="3571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  </a:t>
            </a:r>
            <a:endParaRPr lang="en-US" sz="3200" dirty="0" smtClean="0"/>
          </a:p>
        </p:txBody>
      </p:sp>
      <p:sp>
        <p:nvSpPr>
          <p:cNvPr id="51" name="50 - Ορθογώνιο"/>
          <p:cNvSpPr/>
          <p:nvPr/>
        </p:nvSpPr>
        <p:spPr>
          <a:xfrm>
            <a:off x="7000892" y="4357694"/>
            <a:ext cx="8595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180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5" grpId="0"/>
      <p:bldP spid="27" grpId="0"/>
      <p:bldP spid="28" grpId="0"/>
      <p:bldP spid="32" grpId="0"/>
      <p:bldP spid="35" grpId="0" animBg="1"/>
      <p:bldP spid="36" grpId="0" animBg="1"/>
      <p:bldP spid="37" grpId="0" animBg="1"/>
      <p:bldP spid="38" grpId="0"/>
      <p:bldP spid="39" grpId="0"/>
      <p:bldP spid="41" grpId="0"/>
      <p:bldP spid="45" grpId="0"/>
      <p:bldP spid="46" grpId="0"/>
      <p:bldP spid="50" grpId="0"/>
      <p:bldP spid="5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1714480" y="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Άθροισμα Γωνιών ενός 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1071538" y="8572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ένα τυχαίο τρίγωνο ΑΒΓ</a:t>
            </a:r>
          </a:p>
          <a:p>
            <a:endParaRPr lang="el-GR" sz="2400" b="1" dirty="0" smtClean="0"/>
          </a:p>
        </p:txBody>
      </p:sp>
      <p:sp>
        <p:nvSpPr>
          <p:cNvPr id="24" name="23 - Ισοσκελές τρίγωνο"/>
          <p:cNvSpPr/>
          <p:nvPr/>
        </p:nvSpPr>
        <p:spPr>
          <a:xfrm>
            <a:off x="428596" y="3253087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71406" y="618204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3000364" y="618204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571472" y="282445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799659" y="3626115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447967" y="6059826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2433857" y="5989487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857224" y="16430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928662" y="1643050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- Ορθογώνιο"/>
          <p:cNvSpPr/>
          <p:nvPr/>
        </p:nvSpPr>
        <p:spPr>
          <a:xfrm>
            <a:off x="1928794" y="5824855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70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30" name="29 - TextBox"/>
          <p:cNvSpPr txBox="1"/>
          <p:nvPr/>
        </p:nvSpPr>
        <p:spPr>
          <a:xfrm>
            <a:off x="1428728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31" name="30 - Ορθογώνιο"/>
          <p:cNvSpPr/>
          <p:nvPr/>
        </p:nvSpPr>
        <p:spPr>
          <a:xfrm>
            <a:off x="1857356" y="157161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70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85786" y="3786190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30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3643306" y="157161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3714744" y="1571612"/>
            <a:ext cx="214314" cy="142876"/>
            <a:chOff x="6286512" y="3000372"/>
            <a:chExt cx="214314" cy="142876"/>
          </a:xfrm>
        </p:grpSpPr>
        <p:cxnSp>
          <p:nvCxnSpPr>
            <p:cNvPr id="42" name="4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51 - TextBox"/>
          <p:cNvSpPr txBox="1"/>
          <p:nvPr/>
        </p:nvSpPr>
        <p:spPr>
          <a:xfrm>
            <a:off x="4214810" y="150017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53" name="52 - Ορθογώνιο"/>
          <p:cNvSpPr/>
          <p:nvPr/>
        </p:nvSpPr>
        <p:spPr>
          <a:xfrm>
            <a:off x="4643438" y="1500174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571472" y="5857892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80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56" name="55 - TextBox"/>
          <p:cNvSpPr txBox="1"/>
          <p:nvPr/>
        </p:nvSpPr>
        <p:spPr>
          <a:xfrm>
            <a:off x="6429388" y="157161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21 - Ομάδα"/>
          <p:cNvGrpSpPr/>
          <p:nvPr/>
        </p:nvGrpSpPr>
        <p:grpSpPr>
          <a:xfrm>
            <a:off x="6500826" y="1571612"/>
            <a:ext cx="214314" cy="142876"/>
            <a:chOff x="6286512" y="3000372"/>
            <a:chExt cx="214314" cy="142876"/>
          </a:xfrm>
        </p:grpSpPr>
        <p:cxnSp>
          <p:nvCxnSpPr>
            <p:cNvPr id="60" name="5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7000892" y="150017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63" name="62 - Ορθογώνιο"/>
          <p:cNvSpPr/>
          <p:nvPr/>
        </p:nvSpPr>
        <p:spPr>
          <a:xfrm>
            <a:off x="4737064" y="4942470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80</a:t>
            </a:r>
            <a:r>
              <a:rPr lang="el-GR" sz="2800" baseline="30000" dirty="0" smtClean="0"/>
              <a:t>ο  </a:t>
            </a:r>
            <a:r>
              <a:rPr lang="el-GR" sz="2800" dirty="0" smtClean="0"/>
              <a:t> + 70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+ 30</a:t>
            </a:r>
            <a:r>
              <a:rPr lang="el-GR" sz="2800" baseline="30000" dirty="0" smtClean="0"/>
              <a:t>ο </a:t>
            </a:r>
            <a:endParaRPr lang="en-US" sz="28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857488" y="2928934"/>
            <a:ext cx="6143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άθροισμα και των τριών γωνιών του τριγώνου ΑΒΓ είναι:</a:t>
            </a:r>
            <a:endParaRPr lang="en-US" sz="2400" dirty="0" smtClean="0"/>
          </a:p>
        </p:txBody>
      </p:sp>
      <p:sp>
        <p:nvSpPr>
          <p:cNvPr id="66" name="65 - TextBox"/>
          <p:cNvSpPr txBox="1"/>
          <p:nvPr/>
        </p:nvSpPr>
        <p:spPr>
          <a:xfrm>
            <a:off x="5022816" y="433792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5" name="21 - Ομάδα"/>
          <p:cNvGrpSpPr/>
          <p:nvPr/>
        </p:nvGrpSpPr>
        <p:grpSpPr>
          <a:xfrm>
            <a:off x="5094254" y="4337928"/>
            <a:ext cx="214314" cy="142876"/>
            <a:chOff x="6286512" y="3000372"/>
            <a:chExt cx="214314" cy="142876"/>
          </a:xfrm>
        </p:grpSpPr>
        <p:cxnSp>
          <p:nvCxnSpPr>
            <p:cNvPr id="68" name="6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69 - TextBox"/>
          <p:cNvSpPr txBox="1"/>
          <p:nvPr/>
        </p:nvSpPr>
        <p:spPr>
          <a:xfrm>
            <a:off x="5522882" y="429952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n-US" sz="3200" dirty="0" smtClean="0"/>
          </a:p>
        </p:txBody>
      </p:sp>
      <p:sp>
        <p:nvSpPr>
          <p:cNvPr id="71" name="70 - TextBox"/>
          <p:cNvSpPr txBox="1"/>
          <p:nvPr/>
        </p:nvSpPr>
        <p:spPr>
          <a:xfrm>
            <a:off x="5880072" y="433792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6" name="21 - Ομάδα"/>
          <p:cNvGrpSpPr/>
          <p:nvPr/>
        </p:nvGrpSpPr>
        <p:grpSpPr>
          <a:xfrm>
            <a:off x="5951510" y="4337928"/>
            <a:ext cx="214314" cy="142876"/>
            <a:chOff x="6286512" y="3000372"/>
            <a:chExt cx="214314" cy="142876"/>
          </a:xfrm>
        </p:grpSpPr>
        <p:cxnSp>
          <p:nvCxnSpPr>
            <p:cNvPr id="73" name="7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74 - TextBox"/>
          <p:cNvSpPr txBox="1"/>
          <p:nvPr/>
        </p:nvSpPr>
        <p:spPr>
          <a:xfrm>
            <a:off x="6380138" y="429952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n-US" sz="3200" dirty="0" smtClean="0"/>
          </a:p>
        </p:txBody>
      </p:sp>
      <p:sp>
        <p:nvSpPr>
          <p:cNvPr id="76" name="75 - TextBox"/>
          <p:cNvSpPr txBox="1"/>
          <p:nvPr/>
        </p:nvSpPr>
        <p:spPr>
          <a:xfrm>
            <a:off x="6951642" y="433792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7" name="21 - Ομάδα"/>
          <p:cNvGrpSpPr/>
          <p:nvPr/>
        </p:nvGrpSpPr>
        <p:grpSpPr>
          <a:xfrm>
            <a:off x="7023080" y="4337928"/>
            <a:ext cx="214314" cy="142876"/>
            <a:chOff x="6286512" y="3000372"/>
            <a:chExt cx="214314" cy="142876"/>
          </a:xfrm>
        </p:grpSpPr>
        <p:cxnSp>
          <p:nvCxnSpPr>
            <p:cNvPr id="78" name="7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79 - Ορθογώνιο"/>
          <p:cNvSpPr/>
          <p:nvPr/>
        </p:nvSpPr>
        <p:spPr>
          <a:xfrm>
            <a:off x="7165956" y="4942469"/>
            <a:ext cx="1120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180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81" name="80 - TextBox"/>
          <p:cNvSpPr txBox="1"/>
          <p:nvPr/>
        </p:nvSpPr>
        <p:spPr>
          <a:xfrm>
            <a:off x="7380270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82" name="81 - Ορθογώνιο"/>
          <p:cNvSpPr/>
          <p:nvPr/>
        </p:nvSpPr>
        <p:spPr>
          <a:xfrm>
            <a:off x="7286644" y="1500174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80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9" grpId="0"/>
      <p:bldP spid="30" grpId="0"/>
      <p:bldP spid="31" grpId="0"/>
      <p:bldP spid="33" grpId="0"/>
      <p:bldP spid="34" grpId="0"/>
      <p:bldP spid="52" grpId="0"/>
      <p:bldP spid="53" grpId="0"/>
      <p:bldP spid="54" grpId="0"/>
      <p:bldP spid="56" grpId="0"/>
      <p:bldP spid="62" grpId="0"/>
      <p:bldP spid="63" grpId="0"/>
      <p:bldP spid="65" grpId="0"/>
      <p:bldP spid="66" grpId="0"/>
      <p:bldP spid="70" grpId="0"/>
      <p:bldP spid="71" grpId="0"/>
      <p:bldP spid="75" grpId="0"/>
      <p:bldP spid="76" grpId="0"/>
      <p:bldP spid="80" grpId="0"/>
      <p:bldP spid="81" grpId="0"/>
      <p:bldP spid="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2357422" y="1571612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3786182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3571868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000760" y="1285860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σημείο Ο</a:t>
            </a:r>
            <a:r>
              <a:rPr lang="el-GR" sz="2000" dirty="0" smtClean="0"/>
              <a:t> είναι το κέντρο του κύκλου</a:t>
            </a:r>
            <a:endParaRPr lang="en-US" sz="2000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3857620" y="2869638"/>
            <a:ext cx="1428760" cy="202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429124" y="292893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ρ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6000760" y="300037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   </a:t>
            </a:r>
            <a:r>
              <a:rPr lang="el-GR" sz="2000" b="1" dirty="0" smtClean="0"/>
              <a:t>ρ   </a:t>
            </a:r>
            <a:r>
              <a:rPr lang="el-GR" sz="2000" dirty="0" smtClean="0"/>
              <a:t> είναι η ακτίνα  του κύκλου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1071538" y="514351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παραπάνω κύκλος συμβολίζεται με   (Ο,  ρ)</a:t>
            </a:r>
            <a:endParaRPr lang="en-US" sz="24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5643570" y="5643578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5143504" y="6000768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Κέντρο κύκλου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6572264" y="5500702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143768" y="5857892"/>
            <a:ext cx="1785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Ακτίνα κύκλου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1714480" y="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Άθροισμα Γωνιών ενός 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1071538" y="8572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ένα τυχαίο τρίγωνο ΑΒΓ</a:t>
            </a:r>
          </a:p>
          <a:p>
            <a:endParaRPr lang="el-GR" sz="2400" b="1" dirty="0" smtClean="0"/>
          </a:p>
        </p:txBody>
      </p:sp>
      <p:sp>
        <p:nvSpPr>
          <p:cNvPr id="24" name="23 - Ισοσκελές τρίγωνο"/>
          <p:cNvSpPr/>
          <p:nvPr/>
        </p:nvSpPr>
        <p:spPr>
          <a:xfrm>
            <a:off x="428596" y="3286125"/>
            <a:ext cx="2571768" cy="3110234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71406" y="618204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3000364" y="618204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357158" y="285749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428596" y="3714752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2433857" y="5989487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714348" y="16430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785786" y="1643050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- Ορθογώνιο"/>
          <p:cNvSpPr/>
          <p:nvPr/>
        </p:nvSpPr>
        <p:spPr>
          <a:xfrm>
            <a:off x="1928794" y="5824855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50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30" name="29 - TextBox"/>
          <p:cNvSpPr txBox="1"/>
          <p:nvPr/>
        </p:nvSpPr>
        <p:spPr>
          <a:xfrm>
            <a:off x="1285852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31" name="30 - Ορθογώνιο"/>
          <p:cNvSpPr/>
          <p:nvPr/>
        </p:nvSpPr>
        <p:spPr>
          <a:xfrm>
            <a:off x="1714480" y="157161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50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28596" y="3857628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40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3643306" y="16430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3714744" y="1643050"/>
            <a:ext cx="214314" cy="142876"/>
            <a:chOff x="6286512" y="3000372"/>
            <a:chExt cx="214314" cy="142876"/>
          </a:xfrm>
        </p:grpSpPr>
        <p:cxnSp>
          <p:nvCxnSpPr>
            <p:cNvPr id="42" name="4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51 - TextBox"/>
          <p:cNvSpPr txBox="1"/>
          <p:nvPr/>
        </p:nvSpPr>
        <p:spPr>
          <a:xfrm>
            <a:off x="4214810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53" name="52 - Ορθογώνιο"/>
          <p:cNvSpPr/>
          <p:nvPr/>
        </p:nvSpPr>
        <p:spPr>
          <a:xfrm>
            <a:off x="4643438" y="157161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40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428596" y="5857892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90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56" name="55 - TextBox"/>
          <p:cNvSpPr txBox="1"/>
          <p:nvPr/>
        </p:nvSpPr>
        <p:spPr>
          <a:xfrm>
            <a:off x="6643702" y="16430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21 - Ομάδα"/>
          <p:cNvGrpSpPr/>
          <p:nvPr/>
        </p:nvGrpSpPr>
        <p:grpSpPr>
          <a:xfrm>
            <a:off x="6715140" y="1643050"/>
            <a:ext cx="214314" cy="142876"/>
            <a:chOff x="6286512" y="3000372"/>
            <a:chExt cx="214314" cy="142876"/>
          </a:xfrm>
        </p:grpSpPr>
        <p:cxnSp>
          <p:nvCxnSpPr>
            <p:cNvPr id="60" name="5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7215206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63" name="62 - Ορθογώνιο"/>
          <p:cNvSpPr/>
          <p:nvPr/>
        </p:nvSpPr>
        <p:spPr>
          <a:xfrm>
            <a:off x="3786182" y="5000636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90</a:t>
            </a:r>
            <a:r>
              <a:rPr lang="el-GR" sz="2800" baseline="30000" dirty="0" smtClean="0"/>
              <a:t>ο  </a:t>
            </a:r>
            <a:r>
              <a:rPr lang="el-GR" sz="2800" dirty="0" smtClean="0"/>
              <a:t> + 50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+ 40</a:t>
            </a:r>
            <a:r>
              <a:rPr lang="el-GR" sz="2800" baseline="30000" dirty="0" smtClean="0"/>
              <a:t>ο </a:t>
            </a:r>
            <a:endParaRPr lang="en-US" sz="2800" dirty="0"/>
          </a:p>
        </p:txBody>
      </p:sp>
      <p:sp>
        <p:nvSpPr>
          <p:cNvPr id="65" name="64 - TextBox"/>
          <p:cNvSpPr txBox="1"/>
          <p:nvPr/>
        </p:nvSpPr>
        <p:spPr>
          <a:xfrm>
            <a:off x="1571572" y="292893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u="sng" dirty="0" smtClean="0"/>
              <a:t>άθροισμα και των τριών γωνιών </a:t>
            </a:r>
            <a:r>
              <a:rPr lang="el-GR" sz="2400" dirty="0" smtClean="0"/>
              <a:t>του τριγώνου ΑΒΓ είναι:</a:t>
            </a:r>
            <a:endParaRPr lang="en-US" sz="2400" dirty="0" smtClean="0"/>
          </a:p>
        </p:txBody>
      </p:sp>
      <p:sp>
        <p:nvSpPr>
          <p:cNvPr id="66" name="65 - TextBox"/>
          <p:cNvSpPr txBox="1"/>
          <p:nvPr/>
        </p:nvSpPr>
        <p:spPr>
          <a:xfrm>
            <a:off x="4071934" y="40157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5" name="21 - Ομάδα"/>
          <p:cNvGrpSpPr/>
          <p:nvPr/>
        </p:nvGrpSpPr>
        <p:grpSpPr>
          <a:xfrm>
            <a:off x="4143372" y="4015750"/>
            <a:ext cx="214314" cy="142876"/>
            <a:chOff x="6286512" y="3000372"/>
            <a:chExt cx="214314" cy="142876"/>
          </a:xfrm>
        </p:grpSpPr>
        <p:cxnSp>
          <p:nvCxnSpPr>
            <p:cNvPr id="68" name="6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69 - TextBox"/>
          <p:cNvSpPr txBox="1"/>
          <p:nvPr/>
        </p:nvSpPr>
        <p:spPr>
          <a:xfrm>
            <a:off x="4572000" y="3977349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n-US" sz="3200" dirty="0" smtClean="0"/>
          </a:p>
        </p:txBody>
      </p:sp>
      <p:sp>
        <p:nvSpPr>
          <p:cNvPr id="71" name="70 - TextBox"/>
          <p:cNvSpPr txBox="1"/>
          <p:nvPr/>
        </p:nvSpPr>
        <p:spPr>
          <a:xfrm>
            <a:off x="4929190" y="40157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6" name="21 - Ομάδα"/>
          <p:cNvGrpSpPr/>
          <p:nvPr/>
        </p:nvGrpSpPr>
        <p:grpSpPr>
          <a:xfrm>
            <a:off x="5000628" y="4015750"/>
            <a:ext cx="214314" cy="142876"/>
            <a:chOff x="6286512" y="3000372"/>
            <a:chExt cx="214314" cy="142876"/>
          </a:xfrm>
        </p:grpSpPr>
        <p:cxnSp>
          <p:nvCxnSpPr>
            <p:cNvPr id="73" name="7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74 - TextBox"/>
          <p:cNvSpPr txBox="1"/>
          <p:nvPr/>
        </p:nvSpPr>
        <p:spPr>
          <a:xfrm>
            <a:off x="5429256" y="3977349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n-US" sz="3200" dirty="0" smtClean="0"/>
          </a:p>
        </p:txBody>
      </p:sp>
      <p:sp>
        <p:nvSpPr>
          <p:cNvPr id="76" name="75 - TextBox"/>
          <p:cNvSpPr txBox="1"/>
          <p:nvPr/>
        </p:nvSpPr>
        <p:spPr>
          <a:xfrm>
            <a:off x="6000760" y="40157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7" name="21 - Ομάδα"/>
          <p:cNvGrpSpPr/>
          <p:nvPr/>
        </p:nvGrpSpPr>
        <p:grpSpPr>
          <a:xfrm>
            <a:off x="6072198" y="4015750"/>
            <a:ext cx="214314" cy="142876"/>
            <a:chOff x="6286512" y="3000372"/>
            <a:chExt cx="214314" cy="142876"/>
          </a:xfrm>
        </p:grpSpPr>
        <p:cxnSp>
          <p:nvCxnSpPr>
            <p:cNvPr id="78" name="7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79 - Ορθογώνιο"/>
          <p:cNvSpPr/>
          <p:nvPr/>
        </p:nvSpPr>
        <p:spPr>
          <a:xfrm>
            <a:off x="6286512" y="5000636"/>
            <a:ext cx="1120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180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81" name="80 - TextBox"/>
          <p:cNvSpPr txBox="1"/>
          <p:nvPr/>
        </p:nvSpPr>
        <p:spPr>
          <a:xfrm>
            <a:off x="6429388" y="39640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82" name="81 - Ορθογώνιο"/>
          <p:cNvSpPr/>
          <p:nvPr/>
        </p:nvSpPr>
        <p:spPr>
          <a:xfrm>
            <a:off x="7500958" y="157161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90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cxnSp>
        <p:nvCxnSpPr>
          <p:cNvPr id="50" name="49 - Γωνιακή σύνδεση"/>
          <p:cNvCxnSpPr/>
          <p:nvPr/>
        </p:nvCxnSpPr>
        <p:spPr>
          <a:xfrm rot="16200000" flipV="1">
            <a:off x="428596" y="621508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9" grpId="0"/>
      <p:bldP spid="30" grpId="0"/>
      <p:bldP spid="31" grpId="0"/>
      <p:bldP spid="33" grpId="0"/>
      <p:bldP spid="34" grpId="0"/>
      <p:bldP spid="52" grpId="0"/>
      <p:bldP spid="53" grpId="0"/>
      <p:bldP spid="54" grpId="0"/>
      <p:bldP spid="56" grpId="0"/>
      <p:bldP spid="62" grpId="0"/>
      <p:bldP spid="63" grpId="0"/>
      <p:bldP spid="65" grpId="0"/>
      <p:bldP spid="66" grpId="0"/>
      <p:bldP spid="70" grpId="0"/>
      <p:bldP spid="71" grpId="0"/>
      <p:bldP spid="75" grpId="0"/>
      <p:bldP spid="76" grpId="0"/>
      <p:bldP spid="80" grpId="0"/>
      <p:bldP spid="81" grpId="0"/>
      <p:bldP spid="8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1714480" y="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Άθροισμα Γωνιών ενός 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1071538" y="8572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ένα τυχαίο τρίγωνο ΑΒΓ</a:t>
            </a:r>
          </a:p>
          <a:p>
            <a:endParaRPr lang="el-GR" sz="2400" b="1" dirty="0" smtClean="0"/>
          </a:p>
        </p:txBody>
      </p:sp>
      <p:sp>
        <p:nvSpPr>
          <p:cNvPr id="24" name="23 - Ισοσκελές τρίγωνο"/>
          <p:cNvSpPr/>
          <p:nvPr/>
        </p:nvSpPr>
        <p:spPr>
          <a:xfrm>
            <a:off x="428596" y="3286125"/>
            <a:ext cx="2571768" cy="3110234"/>
          </a:xfrm>
          <a:prstGeom prst="triangle">
            <a:avLst>
              <a:gd name="adj" fmla="val 51178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71406" y="618204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3000364" y="618204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1428728" y="27860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1643042" y="357187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2643174" y="6072206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714348" y="16430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785786" y="1643050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- Ορθογώνιο"/>
          <p:cNvSpPr/>
          <p:nvPr/>
        </p:nvSpPr>
        <p:spPr>
          <a:xfrm>
            <a:off x="2071670" y="5929330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70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30" name="29 - TextBox"/>
          <p:cNvSpPr txBox="1"/>
          <p:nvPr/>
        </p:nvSpPr>
        <p:spPr>
          <a:xfrm>
            <a:off x="1285852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31" name="30 - Ορθογώνιο"/>
          <p:cNvSpPr/>
          <p:nvPr/>
        </p:nvSpPr>
        <p:spPr>
          <a:xfrm>
            <a:off x="1714480" y="157161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70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28728" y="3857628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40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3643306" y="16430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3714744" y="1643050"/>
            <a:ext cx="214314" cy="142876"/>
            <a:chOff x="6286512" y="3000372"/>
            <a:chExt cx="214314" cy="142876"/>
          </a:xfrm>
        </p:grpSpPr>
        <p:cxnSp>
          <p:nvCxnSpPr>
            <p:cNvPr id="42" name="4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51 - TextBox"/>
          <p:cNvSpPr txBox="1"/>
          <p:nvPr/>
        </p:nvSpPr>
        <p:spPr>
          <a:xfrm>
            <a:off x="4214810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53" name="52 - Ορθογώνιο"/>
          <p:cNvSpPr/>
          <p:nvPr/>
        </p:nvSpPr>
        <p:spPr>
          <a:xfrm>
            <a:off x="4643438" y="157161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40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642910" y="5929330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70</a:t>
            </a:r>
            <a:r>
              <a:rPr lang="el-GR" sz="2400" baseline="30000" dirty="0" smtClean="0"/>
              <a:t>ο</a:t>
            </a:r>
            <a:endParaRPr lang="en-US" sz="2400" dirty="0"/>
          </a:p>
        </p:txBody>
      </p:sp>
      <p:sp>
        <p:nvSpPr>
          <p:cNvPr id="56" name="55 - TextBox"/>
          <p:cNvSpPr txBox="1"/>
          <p:nvPr/>
        </p:nvSpPr>
        <p:spPr>
          <a:xfrm>
            <a:off x="6643702" y="16430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21 - Ομάδα"/>
          <p:cNvGrpSpPr/>
          <p:nvPr/>
        </p:nvGrpSpPr>
        <p:grpSpPr>
          <a:xfrm>
            <a:off x="6715140" y="1643050"/>
            <a:ext cx="214314" cy="142876"/>
            <a:chOff x="6286512" y="3000372"/>
            <a:chExt cx="214314" cy="142876"/>
          </a:xfrm>
        </p:grpSpPr>
        <p:cxnSp>
          <p:nvCxnSpPr>
            <p:cNvPr id="60" name="5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7215206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63" name="62 - Ορθογώνιο"/>
          <p:cNvSpPr/>
          <p:nvPr/>
        </p:nvSpPr>
        <p:spPr>
          <a:xfrm>
            <a:off x="3786182" y="5000636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70</a:t>
            </a:r>
            <a:r>
              <a:rPr lang="el-GR" sz="2800" baseline="30000" dirty="0" smtClean="0"/>
              <a:t>ο  </a:t>
            </a:r>
            <a:r>
              <a:rPr lang="el-GR" sz="2800" dirty="0" smtClean="0"/>
              <a:t> + 70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+ 40</a:t>
            </a:r>
            <a:r>
              <a:rPr lang="el-GR" sz="2800" baseline="30000" dirty="0" smtClean="0"/>
              <a:t>ο </a:t>
            </a:r>
            <a:endParaRPr lang="en-US" sz="28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000364" y="2928934"/>
            <a:ext cx="6143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u="sng" dirty="0" smtClean="0"/>
              <a:t>άθροισμα και των τριών γωνιών </a:t>
            </a:r>
            <a:r>
              <a:rPr lang="el-GR" sz="2400" dirty="0" smtClean="0"/>
              <a:t>του τριγώνου ΑΒΓ είναι:</a:t>
            </a:r>
            <a:endParaRPr lang="en-US" sz="2400" dirty="0" smtClean="0"/>
          </a:p>
        </p:txBody>
      </p:sp>
      <p:sp>
        <p:nvSpPr>
          <p:cNvPr id="66" name="65 - TextBox"/>
          <p:cNvSpPr txBox="1"/>
          <p:nvPr/>
        </p:nvSpPr>
        <p:spPr>
          <a:xfrm>
            <a:off x="4071934" y="40157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5" name="21 - Ομάδα"/>
          <p:cNvGrpSpPr/>
          <p:nvPr/>
        </p:nvGrpSpPr>
        <p:grpSpPr>
          <a:xfrm>
            <a:off x="4143372" y="4015750"/>
            <a:ext cx="214314" cy="142876"/>
            <a:chOff x="6286512" y="3000372"/>
            <a:chExt cx="214314" cy="142876"/>
          </a:xfrm>
        </p:grpSpPr>
        <p:cxnSp>
          <p:nvCxnSpPr>
            <p:cNvPr id="68" name="6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69 - TextBox"/>
          <p:cNvSpPr txBox="1"/>
          <p:nvPr/>
        </p:nvSpPr>
        <p:spPr>
          <a:xfrm>
            <a:off x="4572000" y="3977349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n-US" sz="3200" dirty="0" smtClean="0"/>
          </a:p>
        </p:txBody>
      </p:sp>
      <p:sp>
        <p:nvSpPr>
          <p:cNvPr id="71" name="70 - TextBox"/>
          <p:cNvSpPr txBox="1"/>
          <p:nvPr/>
        </p:nvSpPr>
        <p:spPr>
          <a:xfrm>
            <a:off x="4929190" y="40157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6" name="21 - Ομάδα"/>
          <p:cNvGrpSpPr/>
          <p:nvPr/>
        </p:nvGrpSpPr>
        <p:grpSpPr>
          <a:xfrm>
            <a:off x="5000628" y="4015750"/>
            <a:ext cx="214314" cy="142876"/>
            <a:chOff x="6286512" y="3000372"/>
            <a:chExt cx="214314" cy="142876"/>
          </a:xfrm>
        </p:grpSpPr>
        <p:cxnSp>
          <p:nvCxnSpPr>
            <p:cNvPr id="73" name="7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74 - TextBox"/>
          <p:cNvSpPr txBox="1"/>
          <p:nvPr/>
        </p:nvSpPr>
        <p:spPr>
          <a:xfrm>
            <a:off x="5429256" y="3977349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n-US" sz="3200" dirty="0" smtClean="0"/>
          </a:p>
        </p:txBody>
      </p:sp>
      <p:sp>
        <p:nvSpPr>
          <p:cNvPr id="76" name="75 - TextBox"/>
          <p:cNvSpPr txBox="1"/>
          <p:nvPr/>
        </p:nvSpPr>
        <p:spPr>
          <a:xfrm>
            <a:off x="6000760" y="401575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7" name="21 - Ομάδα"/>
          <p:cNvGrpSpPr/>
          <p:nvPr/>
        </p:nvGrpSpPr>
        <p:grpSpPr>
          <a:xfrm>
            <a:off x="6072198" y="4015750"/>
            <a:ext cx="214314" cy="142876"/>
            <a:chOff x="6286512" y="3000372"/>
            <a:chExt cx="214314" cy="142876"/>
          </a:xfrm>
        </p:grpSpPr>
        <p:cxnSp>
          <p:nvCxnSpPr>
            <p:cNvPr id="78" name="7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79 - Ορθογώνιο"/>
          <p:cNvSpPr/>
          <p:nvPr/>
        </p:nvSpPr>
        <p:spPr>
          <a:xfrm>
            <a:off x="6286512" y="5000636"/>
            <a:ext cx="1120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180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81" name="80 - TextBox"/>
          <p:cNvSpPr txBox="1"/>
          <p:nvPr/>
        </p:nvSpPr>
        <p:spPr>
          <a:xfrm>
            <a:off x="6429388" y="39640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=</a:t>
            </a:r>
            <a:endParaRPr lang="en-US" sz="3200" dirty="0" smtClean="0"/>
          </a:p>
        </p:txBody>
      </p:sp>
      <p:sp>
        <p:nvSpPr>
          <p:cNvPr id="82" name="81 - Ορθογώνιο"/>
          <p:cNvSpPr/>
          <p:nvPr/>
        </p:nvSpPr>
        <p:spPr>
          <a:xfrm>
            <a:off x="7500958" y="157161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70</a:t>
            </a:r>
            <a:r>
              <a:rPr lang="el-GR" sz="2800" baseline="30000" dirty="0" smtClean="0"/>
              <a:t>ο</a:t>
            </a:r>
            <a:endParaRPr lang="en-US" sz="2800" dirty="0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484909" y="6162963"/>
            <a:ext cx="263236" cy="223982"/>
          </a:xfrm>
          <a:custGeom>
            <a:avLst/>
            <a:gdLst>
              <a:gd name="connsiteX0" fmla="*/ 0 w 263236"/>
              <a:gd name="connsiteY0" fmla="*/ 30019 h 223982"/>
              <a:gd name="connsiteX1" fmla="*/ 166255 w 263236"/>
              <a:gd name="connsiteY1" fmla="*/ 16164 h 223982"/>
              <a:gd name="connsiteX2" fmla="*/ 249382 w 263236"/>
              <a:gd name="connsiteY2" fmla="*/ 127001 h 223982"/>
              <a:gd name="connsiteX3" fmla="*/ 249382 w 263236"/>
              <a:gd name="connsiteY3" fmla="*/ 223982 h 22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236" h="223982">
                <a:moveTo>
                  <a:pt x="0" y="30019"/>
                </a:moveTo>
                <a:cubicBezTo>
                  <a:pt x="62345" y="15009"/>
                  <a:pt x="124691" y="0"/>
                  <a:pt x="166255" y="16164"/>
                </a:cubicBezTo>
                <a:cubicBezTo>
                  <a:pt x="207819" y="32328"/>
                  <a:pt x="235528" y="92365"/>
                  <a:pt x="249382" y="127001"/>
                </a:cubicBezTo>
                <a:cubicBezTo>
                  <a:pt x="263236" y="161637"/>
                  <a:pt x="256309" y="192809"/>
                  <a:pt x="249382" y="223982"/>
                </a:cubicBez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9" grpId="0"/>
      <p:bldP spid="30" grpId="0"/>
      <p:bldP spid="31" grpId="0"/>
      <p:bldP spid="33" grpId="0"/>
      <p:bldP spid="34" grpId="0"/>
      <p:bldP spid="52" grpId="0"/>
      <p:bldP spid="53" grpId="0"/>
      <p:bldP spid="54" grpId="0"/>
      <p:bldP spid="56" grpId="0"/>
      <p:bldP spid="62" grpId="0"/>
      <p:bldP spid="63" grpId="0"/>
      <p:bldP spid="65" grpId="0"/>
      <p:bldP spid="66" grpId="0"/>
      <p:bldP spid="70" grpId="0"/>
      <p:bldP spid="71" grpId="0"/>
      <p:bldP spid="75" grpId="0"/>
      <p:bldP spid="76" grpId="0"/>
      <p:bldP spid="80" grpId="0"/>
      <p:bldP spid="81" grpId="0"/>
      <p:bldP spid="8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" y="1885950"/>
            <a:ext cx="89725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214422"/>
            <a:ext cx="364330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769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356"/>
            <a:ext cx="851541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00105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84836"/>
            <a:ext cx="4429156" cy="4373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714356"/>
            <a:ext cx="7643866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1571604" y="21429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Εφαρμογή 1  -σελ. 177 σχολικού βιβλίου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53149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-23676"/>
            <a:ext cx="3248028" cy="3095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928794" y="20716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https://www.youtube.com/watch?v=dsnwPQCqCFE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1071506" y="1214422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αυτό το  σύνδεσμο υπάρχει   βίντεο που εξηγεί τα τόξα.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χορδή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142984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536017" y="1535893"/>
            <a:ext cx="1214446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286116" y="178592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528638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u="sng" dirty="0" smtClean="0"/>
              <a:t>ευθύγραμμο τμήμα  ΑΒ   </a:t>
            </a:r>
            <a:r>
              <a:rPr lang="el-GR" sz="2400" dirty="0" smtClean="0"/>
              <a:t>ονομάζεται  χορδή του  κύκλου.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785918" y="485776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928662" y="34168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643306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3857620" y="400050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928662" y="371475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>
            <a:stCxn id="24" idx="3"/>
            <a:endCxn id="23" idx="7"/>
          </p:cNvCxnSpPr>
          <p:nvPr/>
        </p:nvCxnSpPr>
        <p:spPr>
          <a:xfrm rot="16200000" flipH="1">
            <a:off x="2311241" y="2403611"/>
            <a:ext cx="235238" cy="29794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85720" y="6143644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Δύο κύκλοι είναι </a:t>
            </a:r>
            <a:r>
              <a:rPr lang="el-GR" smtClean="0"/>
              <a:t>ίσοι </a:t>
            </a:r>
            <a:r>
              <a:rPr lang="el-GR" dirty="0" err="1" smtClean="0"/>
              <a:t>ό</a:t>
            </a:r>
            <a:r>
              <a:rPr lang="el-GR" smtClean="0"/>
              <a:t>ταν </a:t>
            </a:r>
            <a:r>
              <a:rPr lang="el-GR" dirty="0" smtClean="0"/>
              <a:t>έχουν ίσες τις ακτίνες τους.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- διάμετρος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2357422" y="1000108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3786182" y="228599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3571868" y="19288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42860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σημείο Ο</a:t>
            </a:r>
            <a:r>
              <a:rPr lang="el-GR" sz="2000" dirty="0" smtClean="0"/>
              <a:t> είναι το κέντρο του κύκλου</a:t>
            </a:r>
            <a:endParaRPr lang="en-US" sz="2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214282" y="4071942"/>
            <a:ext cx="8215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ευθύγραμμο τμήμα ΑΒ, που περνάει από το κέντρο του κύκλου, ονομάζεται </a:t>
            </a:r>
            <a:r>
              <a:rPr lang="el-GR" sz="2000" b="1" dirty="0" smtClean="0"/>
              <a:t>διάμετρος</a:t>
            </a:r>
            <a:r>
              <a:rPr lang="el-GR" sz="2000" dirty="0" smtClean="0"/>
              <a:t> </a:t>
            </a:r>
            <a:r>
              <a:rPr lang="el-GR" sz="2000" b="1" dirty="0" smtClean="0"/>
              <a:t>του κύκλου.</a:t>
            </a:r>
          </a:p>
          <a:p>
            <a:endParaRPr lang="el-GR" sz="2000" b="1" dirty="0" smtClean="0"/>
          </a:p>
          <a:p>
            <a:r>
              <a:rPr lang="el-GR" sz="2000" dirty="0" smtClean="0"/>
              <a:t>Η </a:t>
            </a:r>
            <a:r>
              <a:rPr lang="el-GR" sz="2000" b="1" dirty="0" smtClean="0"/>
              <a:t>διάμετρος</a:t>
            </a:r>
            <a:r>
              <a:rPr lang="el-GR" sz="2000" dirty="0" smtClean="0"/>
              <a:t> συμβολίζεται συνήθως  με το γράμμα  δ.</a:t>
            </a:r>
          </a:p>
          <a:p>
            <a:endParaRPr lang="el-GR" sz="2000" dirty="0" smtClean="0"/>
          </a:p>
          <a:p>
            <a:r>
              <a:rPr lang="el-GR" sz="2000" dirty="0" smtClean="0"/>
              <a:t>Η </a:t>
            </a:r>
            <a:r>
              <a:rPr lang="el-GR" sz="2000" b="1" dirty="0" smtClean="0"/>
              <a:t>διάμετρος</a:t>
            </a:r>
            <a:r>
              <a:rPr lang="el-GR" sz="2000" dirty="0" smtClean="0"/>
              <a:t> είναι η μεγαλύτερη χορδή  ενός κύκλου .</a:t>
            </a:r>
          </a:p>
          <a:p>
            <a:endParaRPr lang="el-GR" sz="2000" dirty="0" smtClean="0"/>
          </a:p>
          <a:p>
            <a:r>
              <a:rPr lang="el-GR" sz="2000" dirty="0" smtClean="0"/>
              <a:t>Η </a:t>
            </a:r>
            <a:r>
              <a:rPr lang="el-GR" sz="2000" b="1" dirty="0" smtClean="0"/>
              <a:t>διάμετρος</a:t>
            </a:r>
            <a:r>
              <a:rPr lang="el-GR" sz="2000" dirty="0" smtClean="0"/>
              <a:t> είναι ίση με δύο ακτίνες του κύκλου.</a:t>
            </a:r>
          </a:p>
          <a:p>
            <a:endParaRPr lang="en-US" sz="2000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500298" y="1857364"/>
            <a:ext cx="2714644" cy="10001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3500430" y="2428868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5214942" y="2786058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071670" y="157161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- διάμετρος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2357422" y="1000108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3786182" y="228599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3571868" y="19288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42860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σημείο Ο</a:t>
            </a:r>
            <a:r>
              <a:rPr lang="el-GR" sz="2000" dirty="0" smtClean="0"/>
              <a:t> είναι το κέντρο του κύκλου</a:t>
            </a:r>
            <a:endParaRPr lang="en-US" sz="2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500063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 ευθύγραμμα τμήματα  ΑΒ,  ΓΔ     και   ΕΖ είναι </a:t>
            </a:r>
            <a:r>
              <a:rPr lang="el-GR" sz="2000" b="1" dirty="0" smtClean="0"/>
              <a:t>διάμετροι</a:t>
            </a:r>
            <a:r>
              <a:rPr lang="el-GR" sz="2000" dirty="0" smtClean="0"/>
              <a:t> </a:t>
            </a:r>
            <a:r>
              <a:rPr lang="el-GR" sz="2000" b="1" dirty="0" smtClean="0"/>
              <a:t>του κύκλου.</a:t>
            </a:r>
          </a:p>
          <a:p>
            <a:endParaRPr lang="el-GR" sz="2000" b="1" dirty="0" smtClean="0"/>
          </a:p>
          <a:p>
            <a:endParaRPr lang="en-US" sz="2000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500298" y="1857364"/>
            <a:ext cx="2714644" cy="10001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5214942" y="2786058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071670" y="157161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dirty="0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5400000">
            <a:off x="2428860" y="2000240"/>
            <a:ext cx="2714644" cy="714380"/>
          </a:xfrm>
          <a:prstGeom prst="line">
            <a:avLst/>
          </a:prstGeom>
          <a:ln w="38100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 flipV="1">
            <a:off x="2357422" y="1785926"/>
            <a:ext cx="2786082" cy="100013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5143504" y="1500174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</a:t>
            </a:r>
            <a:endParaRPr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2143108" y="264318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3286116" y="371475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4071934" y="642918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- ημικύκλιο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286380" y="150017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Ημικύκλιο είναι ο μισός κύκλος</a:t>
            </a:r>
            <a:endParaRPr lang="en-US" sz="20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3571868" y="1643050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Έλλειψη"/>
          <p:cNvSpPr/>
          <p:nvPr/>
        </p:nvSpPr>
        <p:spPr>
          <a:xfrm>
            <a:off x="928662" y="1428736"/>
            <a:ext cx="2286016" cy="2143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Ορθογώνιο"/>
          <p:cNvSpPr/>
          <p:nvPr/>
        </p:nvSpPr>
        <p:spPr>
          <a:xfrm>
            <a:off x="428596" y="2357430"/>
            <a:ext cx="3786214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τόξο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142984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536017" y="1535893"/>
            <a:ext cx="1214446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286116" y="178592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528638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μπλε κομμάτι  του κύκλου ονομάζεται τόξο του κύκλου  . </a:t>
            </a:r>
          </a:p>
          <a:p>
            <a:endParaRPr lang="el-GR" sz="2400" dirty="0" smtClean="0"/>
          </a:p>
          <a:p>
            <a:r>
              <a:rPr lang="el-GR" sz="2400" dirty="0" smtClean="0"/>
              <a:t>Το τόξο του κύκλου συμβολίζεται με   ΑΒ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785918" y="485776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928662" y="34168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643306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3857620" y="400050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928662" y="371475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956603" y="3727938"/>
            <a:ext cx="2926080" cy="773724"/>
          </a:xfrm>
          <a:custGeom>
            <a:avLst/>
            <a:gdLst>
              <a:gd name="connsiteX0" fmla="*/ 0 w 2926080"/>
              <a:gd name="connsiteY0" fmla="*/ 0 h 773724"/>
              <a:gd name="connsiteX1" fmla="*/ 112542 w 2926080"/>
              <a:gd name="connsiteY1" fmla="*/ 168813 h 773724"/>
              <a:gd name="connsiteX2" fmla="*/ 253219 w 2926080"/>
              <a:gd name="connsiteY2" fmla="*/ 295422 h 773724"/>
              <a:gd name="connsiteX3" fmla="*/ 464234 w 2926080"/>
              <a:gd name="connsiteY3" fmla="*/ 450167 h 773724"/>
              <a:gd name="connsiteX4" fmla="*/ 675249 w 2926080"/>
              <a:gd name="connsiteY4" fmla="*/ 590844 h 773724"/>
              <a:gd name="connsiteX5" fmla="*/ 956603 w 2926080"/>
              <a:gd name="connsiteY5" fmla="*/ 675250 h 773724"/>
              <a:gd name="connsiteX6" fmla="*/ 1223889 w 2926080"/>
              <a:gd name="connsiteY6" fmla="*/ 731520 h 773724"/>
              <a:gd name="connsiteX7" fmla="*/ 1505243 w 2926080"/>
              <a:gd name="connsiteY7" fmla="*/ 773724 h 773724"/>
              <a:gd name="connsiteX8" fmla="*/ 1983545 w 2926080"/>
              <a:gd name="connsiteY8" fmla="*/ 745588 h 773724"/>
              <a:gd name="connsiteX9" fmla="*/ 2250831 w 2926080"/>
              <a:gd name="connsiteY9" fmla="*/ 675250 h 773724"/>
              <a:gd name="connsiteX10" fmla="*/ 2504049 w 2926080"/>
              <a:gd name="connsiteY10" fmla="*/ 604911 h 773724"/>
              <a:gd name="connsiteX11" fmla="*/ 2700997 w 2926080"/>
              <a:gd name="connsiteY11" fmla="*/ 492370 h 773724"/>
              <a:gd name="connsiteX12" fmla="*/ 2869809 w 2926080"/>
              <a:gd name="connsiteY12" fmla="*/ 393896 h 773724"/>
              <a:gd name="connsiteX13" fmla="*/ 2926080 w 2926080"/>
              <a:gd name="connsiteY13" fmla="*/ 337625 h 77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26080" h="773724">
                <a:moveTo>
                  <a:pt x="0" y="0"/>
                </a:moveTo>
                <a:lnTo>
                  <a:pt x="112542" y="168813"/>
                </a:lnTo>
                <a:lnTo>
                  <a:pt x="253219" y="295422"/>
                </a:lnTo>
                <a:lnTo>
                  <a:pt x="464234" y="450167"/>
                </a:lnTo>
                <a:lnTo>
                  <a:pt x="675249" y="590844"/>
                </a:lnTo>
                <a:lnTo>
                  <a:pt x="956603" y="675250"/>
                </a:lnTo>
                <a:cubicBezTo>
                  <a:pt x="1214399" y="732537"/>
                  <a:pt x="1123357" y="731520"/>
                  <a:pt x="1223889" y="731520"/>
                </a:cubicBezTo>
                <a:lnTo>
                  <a:pt x="1505243" y="773724"/>
                </a:lnTo>
                <a:lnTo>
                  <a:pt x="1983545" y="745588"/>
                </a:lnTo>
                <a:lnTo>
                  <a:pt x="2250831" y="675250"/>
                </a:lnTo>
                <a:lnTo>
                  <a:pt x="2504049" y="604911"/>
                </a:lnTo>
                <a:lnTo>
                  <a:pt x="2700997" y="492370"/>
                </a:lnTo>
                <a:lnTo>
                  <a:pt x="2869809" y="393896"/>
                </a:lnTo>
                <a:lnTo>
                  <a:pt x="2926080" y="337625"/>
                </a:lnTo>
              </a:path>
            </a:pathLst>
          </a:cu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5143504" y="5929330"/>
            <a:ext cx="295421" cy="84406"/>
          </a:xfrm>
          <a:custGeom>
            <a:avLst/>
            <a:gdLst>
              <a:gd name="connsiteX0" fmla="*/ 0 w 295421"/>
              <a:gd name="connsiteY0" fmla="*/ 84406 h 84406"/>
              <a:gd name="connsiteX1" fmla="*/ 28135 w 295421"/>
              <a:gd name="connsiteY1" fmla="*/ 42203 h 84406"/>
              <a:gd name="connsiteX2" fmla="*/ 70338 w 295421"/>
              <a:gd name="connsiteY2" fmla="*/ 28135 h 84406"/>
              <a:gd name="connsiteX3" fmla="*/ 98474 w 295421"/>
              <a:gd name="connsiteY3" fmla="*/ 0 h 84406"/>
              <a:gd name="connsiteX4" fmla="*/ 225083 w 295421"/>
              <a:gd name="connsiteY4" fmla="*/ 14068 h 84406"/>
              <a:gd name="connsiteX5" fmla="*/ 267286 w 295421"/>
              <a:gd name="connsiteY5" fmla="*/ 42203 h 84406"/>
              <a:gd name="connsiteX6" fmla="*/ 295421 w 295421"/>
              <a:gd name="connsiteY6" fmla="*/ 84406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1" h="84406">
                <a:moveTo>
                  <a:pt x="0" y="84406"/>
                </a:moveTo>
                <a:cubicBezTo>
                  <a:pt x="9378" y="70338"/>
                  <a:pt x="14933" y="52765"/>
                  <a:pt x="28135" y="42203"/>
                </a:cubicBezTo>
                <a:cubicBezTo>
                  <a:pt x="39714" y="32940"/>
                  <a:pt x="57622" y="35764"/>
                  <a:pt x="70338" y="28135"/>
                </a:cubicBezTo>
                <a:cubicBezTo>
                  <a:pt x="81711" y="21311"/>
                  <a:pt x="89095" y="9378"/>
                  <a:pt x="98474" y="0"/>
                </a:cubicBezTo>
                <a:cubicBezTo>
                  <a:pt x="140677" y="4689"/>
                  <a:pt x="183888" y="3769"/>
                  <a:pt x="225083" y="14068"/>
                </a:cubicBezTo>
                <a:cubicBezTo>
                  <a:pt x="241485" y="18169"/>
                  <a:pt x="255331" y="30248"/>
                  <a:pt x="267286" y="42203"/>
                </a:cubicBezTo>
                <a:cubicBezTo>
                  <a:pt x="279241" y="54158"/>
                  <a:pt x="295421" y="84406"/>
                  <a:pt x="295421" y="844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1758</Words>
  <PresentationFormat>Προβολή στην οθόνη (4:3)</PresentationFormat>
  <Paragraphs>456</Paragraphs>
  <Slides>48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48</vt:i4>
      </vt:variant>
    </vt:vector>
  </HeadingPairs>
  <TitlesOfParts>
    <vt:vector size="4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147</cp:revision>
  <dcterms:created xsi:type="dcterms:W3CDTF">2021-01-19T19:40:57Z</dcterms:created>
  <dcterms:modified xsi:type="dcterms:W3CDTF">2021-03-26T20:03:31Z</dcterms:modified>
</cp:coreProperties>
</file>