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1" r:id="rId4"/>
    <p:sldId id="273" r:id="rId5"/>
    <p:sldId id="274" r:id="rId6"/>
    <p:sldId id="286" r:id="rId7"/>
    <p:sldId id="260" r:id="rId8"/>
    <p:sldId id="275" r:id="rId9"/>
    <p:sldId id="276" r:id="rId10"/>
    <p:sldId id="277" r:id="rId11"/>
    <p:sldId id="295" r:id="rId12"/>
    <p:sldId id="283" r:id="rId13"/>
    <p:sldId id="284" r:id="rId14"/>
    <p:sldId id="285" r:id="rId15"/>
    <p:sldId id="287" r:id="rId16"/>
    <p:sldId id="288" r:id="rId17"/>
    <p:sldId id="278" r:id="rId18"/>
    <p:sldId id="290" r:id="rId19"/>
    <p:sldId id="279" r:id="rId20"/>
    <p:sldId id="280" r:id="rId21"/>
    <p:sldId id="281" r:id="rId22"/>
    <p:sldId id="282" r:id="rId23"/>
    <p:sldId id="289" r:id="rId24"/>
    <p:sldId id="291" r:id="rId25"/>
    <p:sldId id="292" r:id="rId26"/>
    <p:sldId id="293" r:id="rId27"/>
    <p:sldId id="294" r:id="rId28"/>
    <p:sldId id="296" r:id="rId29"/>
    <p:sldId id="297" r:id="rId30"/>
    <p:sldId id="298" r:id="rId3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37B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2" autoAdjust="0"/>
    <p:restoredTop sz="94689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19/3/2021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19/3/2021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19/3/2021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19/3/2021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19/3/2021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19/3/2021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19/3/2021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143108" y="142852"/>
            <a:ext cx="2786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7030A0"/>
                </a:solidFill>
              </a:rPr>
              <a:t>ΚΥΚΛΟΣ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5" name="4 - Έλλειψη"/>
          <p:cNvSpPr/>
          <p:nvPr/>
        </p:nvSpPr>
        <p:spPr>
          <a:xfrm>
            <a:off x="2357422" y="1571612"/>
            <a:ext cx="2928958" cy="278608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Έλλειψη"/>
          <p:cNvSpPr/>
          <p:nvPr/>
        </p:nvSpPr>
        <p:spPr>
          <a:xfrm>
            <a:off x="3786182" y="285749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TextBox"/>
          <p:cNvSpPr txBox="1"/>
          <p:nvPr/>
        </p:nvSpPr>
        <p:spPr>
          <a:xfrm>
            <a:off x="3571868" y="2500306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</a:t>
            </a:r>
            <a:endParaRPr lang="en-US" dirty="0"/>
          </a:p>
        </p:txBody>
      </p:sp>
      <p:sp>
        <p:nvSpPr>
          <p:cNvPr id="8" name="7 - TextBox"/>
          <p:cNvSpPr txBox="1"/>
          <p:nvPr/>
        </p:nvSpPr>
        <p:spPr>
          <a:xfrm>
            <a:off x="6000760" y="1285860"/>
            <a:ext cx="2714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Το </a:t>
            </a:r>
            <a:r>
              <a:rPr lang="el-GR" sz="2000" b="1" dirty="0" smtClean="0"/>
              <a:t>σημείο Ο</a:t>
            </a:r>
            <a:r>
              <a:rPr lang="el-GR" sz="2000" dirty="0" smtClean="0"/>
              <a:t> είναι το κέντρο του κύκλου</a:t>
            </a:r>
            <a:endParaRPr lang="en-US" sz="2000" dirty="0"/>
          </a:p>
        </p:txBody>
      </p:sp>
      <p:cxnSp>
        <p:nvCxnSpPr>
          <p:cNvPr id="10" name="9 - Ευθεία γραμμή σύνδεσης"/>
          <p:cNvCxnSpPr/>
          <p:nvPr/>
        </p:nvCxnSpPr>
        <p:spPr>
          <a:xfrm>
            <a:off x="3857620" y="2869638"/>
            <a:ext cx="1428760" cy="2021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- TextBox"/>
          <p:cNvSpPr txBox="1"/>
          <p:nvPr/>
        </p:nvSpPr>
        <p:spPr>
          <a:xfrm>
            <a:off x="4429124" y="2928934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ρ</a:t>
            </a:r>
            <a:endParaRPr lang="en-US" dirty="0"/>
          </a:p>
        </p:txBody>
      </p:sp>
      <p:sp>
        <p:nvSpPr>
          <p:cNvPr id="16" name="15 - TextBox"/>
          <p:cNvSpPr txBox="1"/>
          <p:nvPr/>
        </p:nvSpPr>
        <p:spPr>
          <a:xfrm>
            <a:off x="6000760" y="3000372"/>
            <a:ext cx="2714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Το    </a:t>
            </a:r>
            <a:r>
              <a:rPr lang="el-GR" sz="2000" b="1" dirty="0" smtClean="0"/>
              <a:t>ρ   </a:t>
            </a:r>
            <a:r>
              <a:rPr lang="el-GR" sz="2000" dirty="0" smtClean="0"/>
              <a:t> είναι η ακτίνα  του κύκλου</a:t>
            </a:r>
            <a:endParaRPr lang="en-US" sz="2000" dirty="0"/>
          </a:p>
        </p:txBody>
      </p:sp>
      <p:sp>
        <p:nvSpPr>
          <p:cNvPr id="12" name="11 - TextBox"/>
          <p:cNvSpPr txBox="1"/>
          <p:nvPr/>
        </p:nvSpPr>
        <p:spPr>
          <a:xfrm>
            <a:off x="1071538" y="5143512"/>
            <a:ext cx="71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 παραπάνω κύκλος συμβολίζεται με   (Ο,  ρ)</a:t>
            </a:r>
            <a:endParaRPr lang="en-US" sz="2400" dirty="0"/>
          </a:p>
        </p:txBody>
      </p:sp>
      <p:cxnSp>
        <p:nvCxnSpPr>
          <p:cNvPr id="14" name="13 - Ευθύγραμμο βέλος σύνδεσης"/>
          <p:cNvCxnSpPr/>
          <p:nvPr/>
        </p:nvCxnSpPr>
        <p:spPr>
          <a:xfrm rot="5400000">
            <a:off x="5643570" y="5643578"/>
            <a:ext cx="642942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TextBox"/>
          <p:cNvSpPr txBox="1"/>
          <p:nvPr/>
        </p:nvSpPr>
        <p:spPr>
          <a:xfrm>
            <a:off x="5143504" y="6000768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Κέντρο κύκλου</a:t>
            </a:r>
            <a:endParaRPr lang="en-US" dirty="0"/>
          </a:p>
        </p:txBody>
      </p:sp>
      <p:cxnSp>
        <p:nvCxnSpPr>
          <p:cNvPr id="18" name="17 - Ευθύγραμμο βέλος σύνδεσης"/>
          <p:cNvCxnSpPr/>
          <p:nvPr/>
        </p:nvCxnSpPr>
        <p:spPr>
          <a:xfrm>
            <a:off x="6572264" y="5500702"/>
            <a:ext cx="78581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7143768" y="5857892"/>
            <a:ext cx="17859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Ακτίνα κύκλου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Έλλειψη"/>
          <p:cNvSpPr/>
          <p:nvPr/>
        </p:nvSpPr>
        <p:spPr>
          <a:xfrm>
            <a:off x="0" y="2357430"/>
            <a:ext cx="2928958" cy="278608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Έλλειψη"/>
          <p:cNvSpPr/>
          <p:nvPr/>
        </p:nvSpPr>
        <p:spPr>
          <a:xfrm>
            <a:off x="1428760" y="364331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TextBox"/>
          <p:cNvSpPr txBox="1"/>
          <p:nvPr/>
        </p:nvSpPr>
        <p:spPr>
          <a:xfrm>
            <a:off x="1142976" y="3571876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</a:t>
            </a:r>
            <a:endParaRPr lang="en-US" dirty="0"/>
          </a:p>
        </p:txBody>
      </p:sp>
      <p:cxnSp>
        <p:nvCxnSpPr>
          <p:cNvPr id="13" name="12 - Ευθεία γραμμή σύνδεσης"/>
          <p:cNvCxnSpPr/>
          <p:nvPr/>
        </p:nvCxnSpPr>
        <p:spPr>
          <a:xfrm flipV="1">
            <a:off x="1428760" y="3143248"/>
            <a:ext cx="1357322" cy="5000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1714480" y="3000372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ρ</a:t>
            </a:r>
            <a:endParaRPr lang="en-US" sz="2400" dirty="0"/>
          </a:p>
        </p:txBody>
      </p:sp>
      <p:sp>
        <p:nvSpPr>
          <p:cNvPr id="27" name="26 - TextBox"/>
          <p:cNvSpPr txBox="1"/>
          <p:nvPr/>
        </p:nvSpPr>
        <p:spPr>
          <a:xfrm>
            <a:off x="2857456" y="1071546"/>
            <a:ext cx="6286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Το μήκος ενός κύκλου που έχει ακτίνα ρ δίνεται από τον παρακάτω τύπο:</a:t>
            </a:r>
            <a:endParaRPr lang="en-US" sz="2400" dirty="0"/>
          </a:p>
        </p:txBody>
      </p:sp>
      <p:sp>
        <p:nvSpPr>
          <p:cNvPr id="15" name="14 - TextBox"/>
          <p:cNvSpPr txBox="1"/>
          <p:nvPr/>
        </p:nvSpPr>
        <p:spPr>
          <a:xfrm>
            <a:off x="2143108" y="142852"/>
            <a:ext cx="4357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7030A0"/>
                </a:solidFill>
              </a:rPr>
              <a:t>Μήκος κύκλου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17" name="16 - TextBox"/>
          <p:cNvSpPr txBox="1"/>
          <p:nvPr/>
        </p:nvSpPr>
        <p:spPr>
          <a:xfrm>
            <a:off x="3500430" y="2714620"/>
            <a:ext cx="30718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L = 2</a:t>
            </a:r>
            <a:r>
              <a:rPr lang="el-GR" sz="4000" b="1" baseline="30000" dirty="0" smtClean="0"/>
              <a:t>.</a:t>
            </a:r>
            <a:r>
              <a:rPr lang="el-GR" sz="4000" b="1" dirty="0" err="1" smtClean="0"/>
              <a:t>π</a:t>
            </a:r>
            <a:r>
              <a:rPr lang="el-GR" sz="4000" b="1" baseline="30000" dirty="0" err="1" smtClean="0"/>
              <a:t>.</a:t>
            </a:r>
            <a:r>
              <a:rPr lang="el-GR" sz="4000" b="1" dirty="0" err="1" smtClean="0"/>
              <a:t>ρ</a:t>
            </a:r>
            <a:endParaRPr lang="en-US" sz="4000" b="1" dirty="0"/>
          </a:p>
        </p:txBody>
      </p:sp>
      <p:sp>
        <p:nvSpPr>
          <p:cNvPr id="18" name="17 - TextBox"/>
          <p:cNvSpPr txBox="1"/>
          <p:nvPr/>
        </p:nvSpPr>
        <p:spPr>
          <a:xfrm>
            <a:off x="7143768" y="2643182"/>
            <a:ext cx="30718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L = 2</a:t>
            </a:r>
            <a:r>
              <a:rPr lang="el-GR" sz="4000" b="1" baseline="30000" dirty="0" smtClean="0"/>
              <a:t> </a:t>
            </a:r>
            <a:r>
              <a:rPr lang="el-GR" sz="4000" b="1" dirty="0" smtClean="0"/>
              <a:t>π</a:t>
            </a:r>
            <a:r>
              <a:rPr lang="el-GR" sz="4000" b="1" baseline="30000" dirty="0" smtClean="0"/>
              <a:t> </a:t>
            </a:r>
            <a:r>
              <a:rPr lang="el-GR" sz="4000" b="1" dirty="0" smtClean="0"/>
              <a:t>ρ</a:t>
            </a:r>
            <a:endParaRPr lang="en-US" sz="4000" b="1" dirty="0"/>
          </a:p>
        </p:txBody>
      </p:sp>
      <p:sp>
        <p:nvSpPr>
          <p:cNvPr id="19" name="18 - TextBox"/>
          <p:cNvSpPr txBox="1"/>
          <p:nvPr/>
        </p:nvSpPr>
        <p:spPr>
          <a:xfrm>
            <a:off x="5929322" y="285749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ή</a:t>
            </a:r>
            <a:endParaRPr lang="en-US" dirty="0"/>
          </a:p>
        </p:txBody>
      </p:sp>
      <p:sp>
        <p:nvSpPr>
          <p:cNvPr id="20" name="19 - TextBox"/>
          <p:cNvSpPr txBox="1"/>
          <p:nvPr/>
        </p:nvSpPr>
        <p:spPr>
          <a:xfrm>
            <a:off x="3714744" y="5715016"/>
            <a:ext cx="46434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</a:t>
            </a:r>
            <a:r>
              <a:rPr lang="el-GR" sz="2400" dirty="0" smtClean="0"/>
              <a:t>   </a:t>
            </a:r>
            <a:r>
              <a:rPr lang="en-US" sz="2400" dirty="0" smtClean="0"/>
              <a:t>=</a:t>
            </a:r>
            <a:r>
              <a:rPr lang="el-GR" sz="2400" dirty="0" smtClean="0"/>
              <a:t> μήκος (περίμετρος) κύκλου</a:t>
            </a:r>
            <a:r>
              <a:rPr lang="en-US" sz="2400" dirty="0" smtClean="0"/>
              <a:t> </a:t>
            </a:r>
          </a:p>
          <a:p>
            <a:r>
              <a:rPr lang="el-GR" sz="2400" b="1" dirty="0" smtClean="0"/>
              <a:t>π</a:t>
            </a:r>
            <a:r>
              <a:rPr lang="el-GR" sz="2400" dirty="0" smtClean="0"/>
              <a:t>   = 3,14</a:t>
            </a:r>
          </a:p>
          <a:p>
            <a:r>
              <a:rPr lang="el-GR" sz="2400" b="1" dirty="0" smtClean="0"/>
              <a:t>ρ</a:t>
            </a:r>
            <a:r>
              <a:rPr lang="el-GR" sz="2400" dirty="0" smtClean="0"/>
              <a:t>   =  ακτίνα του κύκλου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Έλλειψη"/>
          <p:cNvSpPr/>
          <p:nvPr/>
        </p:nvSpPr>
        <p:spPr>
          <a:xfrm>
            <a:off x="0" y="2357430"/>
            <a:ext cx="2928958" cy="278608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Έλλειψη"/>
          <p:cNvSpPr/>
          <p:nvPr/>
        </p:nvSpPr>
        <p:spPr>
          <a:xfrm>
            <a:off x="1428760" y="364331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TextBox"/>
          <p:cNvSpPr txBox="1"/>
          <p:nvPr/>
        </p:nvSpPr>
        <p:spPr>
          <a:xfrm>
            <a:off x="1142976" y="3571876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</a:t>
            </a:r>
            <a:endParaRPr lang="en-US" dirty="0"/>
          </a:p>
        </p:txBody>
      </p:sp>
      <p:cxnSp>
        <p:nvCxnSpPr>
          <p:cNvPr id="13" name="12 - Ευθεία γραμμή σύνδεσης"/>
          <p:cNvCxnSpPr/>
          <p:nvPr/>
        </p:nvCxnSpPr>
        <p:spPr>
          <a:xfrm flipV="1">
            <a:off x="1428760" y="3143248"/>
            <a:ext cx="1357322" cy="5000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1714480" y="3000372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ρ</a:t>
            </a:r>
            <a:endParaRPr lang="en-US" sz="2400" dirty="0"/>
          </a:p>
        </p:txBody>
      </p:sp>
      <p:sp>
        <p:nvSpPr>
          <p:cNvPr id="27" name="26 - TextBox"/>
          <p:cNvSpPr txBox="1"/>
          <p:nvPr/>
        </p:nvSpPr>
        <p:spPr>
          <a:xfrm>
            <a:off x="2857456" y="1071546"/>
            <a:ext cx="6286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Το μήκος ενός κύκλου που έχει ακτίνα ρ δίνεται από τον παρακάτω τύπο:</a:t>
            </a:r>
            <a:endParaRPr lang="en-US" sz="2400" dirty="0"/>
          </a:p>
        </p:txBody>
      </p:sp>
      <p:sp>
        <p:nvSpPr>
          <p:cNvPr id="15" name="14 - TextBox"/>
          <p:cNvSpPr txBox="1"/>
          <p:nvPr/>
        </p:nvSpPr>
        <p:spPr>
          <a:xfrm>
            <a:off x="2143108" y="142852"/>
            <a:ext cx="4357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7030A0"/>
                </a:solidFill>
              </a:rPr>
              <a:t>Μήκος κύκλου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17" name="16 - TextBox"/>
          <p:cNvSpPr txBox="1"/>
          <p:nvPr/>
        </p:nvSpPr>
        <p:spPr>
          <a:xfrm>
            <a:off x="3500430" y="2714620"/>
            <a:ext cx="30718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L = 2</a:t>
            </a:r>
            <a:r>
              <a:rPr lang="el-GR" sz="4000" b="1" baseline="30000" dirty="0" smtClean="0"/>
              <a:t>.</a:t>
            </a:r>
            <a:r>
              <a:rPr lang="el-GR" sz="4000" b="1" dirty="0" err="1" smtClean="0"/>
              <a:t>π</a:t>
            </a:r>
            <a:r>
              <a:rPr lang="el-GR" sz="4000" b="1" baseline="30000" dirty="0" err="1" smtClean="0"/>
              <a:t>.</a:t>
            </a:r>
            <a:r>
              <a:rPr lang="el-GR" sz="4000" b="1" dirty="0" err="1" smtClean="0"/>
              <a:t>ρ</a:t>
            </a:r>
            <a:endParaRPr lang="en-US" sz="4000" b="1" dirty="0"/>
          </a:p>
        </p:txBody>
      </p:sp>
      <p:sp>
        <p:nvSpPr>
          <p:cNvPr id="18" name="17 - TextBox"/>
          <p:cNvSpPr txBox="1"/>
          <p:nvPr/>
        </p:nvSpPr>
        <p:spPr>
          <a:xfrm>
            <a:off x="7143768" y="2643182"/>
            <a:ext cx="30718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L = 2</a:t>
            </a:r>
            <a:r>
              <a:rPr lang="el-GR" sz="4000" b="1" baseline="30000" dirty="0" smtClean="0"/>
              <a:t> </a:t>
            </a:r>
            <a:r>
              <a:rPr lang="el-GR" sz="4000" b="1" dirty="0" smtClean="0"/>
              <a:t>π</a:t>
            </a:r>
            <a:r>
              <a:rPr lang="el-GR" sz="4000" b="1" baseline="30000" dirty="0" smtClean="0"/>
              <a:t> </a:t>
            </a:r>
            <a:r>
              <a:rPr lang="el-GR" sz="4000" b="1" dirty="0" smtClean="0"/>
              <a:t>ρ</a:t>
            </a:r>
            <a:endParaRPr lang="en-US" sz="4000" b="1" dirty="0"/>
          </a:p>
        </p:txBody>
      </p:sp>
      <p:sp>
        <p:nvSpPr>
          <p:cNvPr id="19" name="18 - TextBox"/>
          <p:cNvSpPr txBox="1"/>
          <p:nvPr/>
        </p:nvSpPr>
        <p:spPr>
          <a:xfrm>
            <a:off x="5929322" y="285749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ή</a:t>
            </a:r>
            <a:endParaRPr lang="en-US" dirty="0"/>
          </a:p>
        </p:txBody>
      </p:sp>
      <p:sp>
        <p:nvSpPr>
          <p:cNvPr id="14" name="13 - TextBox"/>
          <p:cNvSpPr txBox="1"/>
          <p:nvPr/>
        </p:nvSpPr>
        <p:spPr>
          <a:xfrm>
            <a:off x="3643306" y="4643446"/>
            <a:ext cx="47863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Επειδή το 2π είναι σταθερός αριθμός   </a:t>
            </a:r>
            <a:r>
              <a:rPr lang="el-GR" sz="2400" b="1" dirty="0" smtClean="0">
                <a:solidFill>
                  <a:srgbClr val="FF0000"/>
                </a:solidFill>
              </a:rPr>
              <a:t>το μήκος ενός κύκλου και η ακτίνα του είναι ανάλογα μεταξύ τους.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Έλλειψη"/>
          <p:cNvSpPr/>
          <p:nvPr/>
        </p:nvSpPr>
        <p:spPr>
          <a:xfrm>
            <a:off x="0" y="2357430"/>
            <a:ext cx="2928958" cy="278608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Έλλειψη"/>
          <p:cNvSpPr/>
          <p:nvPr/>
        </p:nvSpPr>
        <p:spPr>
          <a:xfrm>
            <a:off x="1428760" y="364331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TextBox"/>
          <p:cNvSpPr txBox="1"/>
          <p:nvPr/>
        </p:nvSpPr>
        <p:spPr>
          <a:xfrm>
            <a:off x="1142976" y="3571876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</a:t>
            </a:r>
            <a:endParaRPr lang="en-US" dirty="0"/>
          </a:p>
        </p:txBody>
      </p:sp>
      <p:cxnSp>
        <p:nvCxnSpPr>
          <p:cNvPr id="13" name="12 - Ευθεία γραμμή σύνδεσης"/>
          <p:cNvCxnSpPr/>
          <p:nvPr/>
        </p:nvCxnSpPr>
        <p:spPr>
          <a:xfrm flipV="1">
            <a:off x="71406" y="3143248"/>
            <a:ext cx="2714644" cy="107157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1714480" y="3000372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δ</a:t>
            </a:r>
            <a:endParaRPr lang="en-US" sz="2400" dirty="0"/>
          </a:p>
        </p:txBody>
      </p:sp>
      <p:sp>
        <p:nvSpPr>
          <p:cNvPr id="27" name="26 - TextBox"/>
          <p:cNvSpPr txBox="1"/>
          <p:nvPr/>
        </p:nvSpPr>
        <p:spPr>
          <a:xfrm>
            <a:off x="2857456" y="1071546"/>
            <a:ext cx="6286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Το μήκος ενός κύκλου που έχει διάμετρο δ δίνεται από τον παρακάτω τύπο:</a:t>
            </a:r>
            <a:endParaRPr lang="en-US" sz="2400" dirty="0"/>
          </a:p>
        </p:txBody>
      </p:sp>
      <p:sp>
        <p:nvSpPr>
          <p:cNvPr id="15" name="14 - TextBox"/>
          <p:cNvSpPr txBox="1"/>
          <p:nvPr/>
        </p:nvSpPr>
        <p:spPr>
          <a:xfrm>
            <a:off x="2143108" y="142852"/>
            <a:ext cx="4357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7030A0"/>
                </a:solidFill>
              </a:rPr>
              <a:t>Μήκος κύκλου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17" name="16 - TextBox"/>
          <p:cNvSpPr txBox="1"/>
          <p:nvPr/>
        </p:nvSpPr>
        <p:spPr>
          <a:xfrm>
            <a:off x="3500430" y="2714620"/>
            <a:ext cx="30718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L = </a:t>
            </a:r>
            <a:r>
              <a:rPr lang="el-GR" sz="4000" b="1" dirty="0" err="1" smtClean="0"/>
              <a:t>π</a:t>
            </a:r>
            <a:r>
              <a:rPr lang="el-GR" sz="4000" b="1" baseline="30000" dirty="0" err="1" smtClean="0"/>
              <a:t>.</a:t>
            </a:r>
            <a:r>
              <a:rPr lang="el-GR" sz="4000" b="1" dirty="0" err="1" smtClean="0"/>
              <a:t>δ</a:t>
            </a:r>
            <a:endParaRPr lang="en-US" sz="4000" b="1" dirty="0"/>
          </a:p>
        </p:txBody>
      </p:sp>
      <p:sp>
        <p:nvSpPr>
          <p:cNvPr id="18" name="17 - TextBox"/>
          <p:cNvSpPr txBox="1"/>
          <p:nvPr/>
        </p:nvSpPr>
        <p:spPr>
          <a:xfrm>
            <a:off x="7143768" y="2643182"/>
            <a:ext cx="30718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L = </a:t>
            </a:r>
            <a:r>
              <a:rPr lang="el-GR" sz="4000" b="1" dirty="0" smtClean="0"/>
              <a:t> π</a:t>
            </a:r>
            <a:r>
              <a:rPr lang="el-GR" sz="4000" b="1" baseline="30000" dirty="0" smtClean="0"/>
              <a:t> </a:t>
            </a:r>
            <a:r>
              <a:rPr lang="el-GR" sz="4000" b="1" dirty="0" smtClean="0"/>
              <a:t>δ</a:t>
            </a:r>
            <a:endParaRPr lang="en-US" sz="4000" b="1" dirty="0"/>
          </a:p>
        </p:txBody>
      </p:sp>
      <p:sp>
        <p:nvSpPr>
          <p:cNvPr id="19" name="18 - TextBox"/>
          <p:cNvSpPr txBox="1"/>
          <p:nvPr/>
        </p:nvSpPr>
        <p:spPr>
          <a:xfrm>
            <a:off x="5929322" y="285749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ή</a:t>
            </a:r>
            <a:endParaRPr lang="en-US" dirty="0"/>
          </a:p>
        </p:txBody>
      </p:sp>
      <p:sp>
        <p:nvSpPr>
          <p:cNvPr id="20" name="19 - TextBox"/>
          <p:cNvSpPr txBox="1"/>
          <p:nvPr/>
        </p:nvSpPr>
        <p:spPr>
          <a:xfrm>
            <a:off x="3714744" y="5715016"/>
            <a:ext cx="46434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</a:t>
            </a:r>
            <a:r>
              <a:rPr lang="el-GR" sz="2400" dirty="0" smtClean="0"/>
              <a:t>   </a:t>
            </a:r>
            <a:r>
              <a:rPr lang="en-US" sz="2400" dirty="0" smtClean="0"/>
              <a:t>=</a:t>
            </a:r>
            <a:r>
              <a:rPr lang="el-GR" sz="2400" dirty="0" smtClean="0"/>
              <a:t> μήκος (περίμετρος) κύκλου</a:t>
            </a:r>
            <a:r>
              <a:rPr lang="en-US" sz="2400" dirty="0" smtClean="0"/>
              <a:t> </a:t>
            </a:r>
          </a:p>
          <a:p>
            <a:r>
              <a:rPr lang="el-GR" sz="2400" b="1" dirty="0" smtClean="0"/>
              <a:t>π</a:t>
            </a:r>
            <a:r>
              <a:rPr lang="el-GR" sz="2400" dirty="0" smtClean="0"/>
              <a:t>   = 3,14</a:t>
            </a:r>
          </a:p>
          <a:p>
            <a:r>
              <a:rPr lang="el-GR" sz="2400" b="1" dirty="0" smtClean="0"/>
              <a:t>δ</a:t>
            </a:r>
            <a:r>
              <a:rPr lang="el-GR" sz="2400" dirty="0" smtClean="0"/>
              <a:t>   =  διάμετρος του κύκλου</a:t>
            </a:r>
            <a:endParaRPr lang="en-US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Έλλειψη"/>
          <p:cNvSpPr/>
          <p:nvPr/>
        </p:nvSpPr>
        <p:spPr>
          <a:xfrm>
            <a:off x="0" y="2357430"/>
            <a:ext cx="2928958" cy="278608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Έλλειψη"/>
          <p:cNvSpPr/>
          <p:nvPr/>
        </p:nvSpPr>
        <p:spPr>
          <a:xfrm>
            <a:off x="1428760" y="364331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TextBox"/>
          <p:cNvSpPr txBox="1"/>
          <p:nvPr/>
        </p:nvSpPr>
        <p:spPr>
          <a:xfrm>
            <a:off x="1142976" y="3571876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</a:t>
            </a:r>
            <a:endParaRPr lang="en-US" dirty="0"/>
          </a:p>
        </p:txBody>
      </p:sp>
      <p:cxnSp>
        <p:nvCxnSpPr>
          <p:cNvPr id="13" name="12 - Ευθεία γραμμή σύνδεσης"/>
          <p:cNvCxnSpPr/>
          <p:nvPr/>
        </p:nvCxnSpPr>
        <p:spPr>
          <a:xfrm flipV="1">
            <a:off x="71406" y="3143248"/>
            <a:ext cx="2714644" cy="107157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1643042" y="3500438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δ</a:t>
            </a:r>
            <a:endParaRPr lang="en-US" sz="2400" dirty="0"/>
          </a:p>
        </p:txBody>
      </p:sp>
      <p:sp>
        <p:nvSpPr>
          <p:cNvPr id="27" name="26 - TextBox"/>
          <p:cNvSpPr txBox="1"/>
          <p:nvPr/>
        </p:nvSpPr>
        <p:spPr>
          <a:xfrm>
            <a:off x="2857456" y="1071546"/>
            <a:ext cx="6286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Το μήκος ενός κύκλου είναι </a:t>
            </a:r>
            <a:r>
              <a:rPr lang="el-GR" sz="2400" u="sng" dirty="0" smtClean="0"/>
              <a:t>ανάλογο</a:t>
            </a:r>
            <a:r>
              <a:rPr lang="el-GR" sz="2400" dirty="0" smtClean="0"/>
              <a:t> με την ακτίνα του κύκλου. </a:t>
            </a:r>
            <a:endParaRPr lang="en-US" sz="2400" dirty="0"/>
          </a:p>
        </p:txBody>
      </p:sp>
      <p:sp>
        <p:nvSpPr>
          <p:cNvPr id="15" name="14 - TextBox"/>
          <p:cNvSpPr txBox="1"/>
          <p:nvPr/>
        </p:nvSpPr>
        <p:spPr>
          <a:xfrm>
            <a:off x="2143108" y="142852"/>
            <a:ext cx="4357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7030A0"/>
                </a:solidFill>
              </a:rPr>
              <a:t>Μήκος κύκλου</a:t>
            </a:r>
            <a:endParaRPr lang="en-US" sz="2800" b="1" dirty="0">
              <a:solidFill>
                <a:srgbClr val="7030A0"/>
              </a:solidFill>
            </a:endParaRPr>
          </a:p>
        </p:txBody>
      </p:sp>
      <p:cxnSp>
        <p:nvCxnSpPr>
          <p:cNvPr id="16" name="15 - Ευθεία γραμμή σύνδεσης"/>
          <p:cNvCxnSpPr>
            <a:endCxn id="6" idx="3"/>
          </p:cNvCxnSpPr>
          <p:nvPr/>
        </p:nvCxnSpPr>
        <p:spPr>
          <a:xfrm rot="16200000" flipH="1">
            <a:off x="653388" y="2918456"/>
            <a:ext cx="1275422" cy="296246"/>
          </a:xfrm>
          <a:prstGeom prst="line">
            <a:avLst/>
          </a:prstGeom>
          <a:ln w="28575">
            <a:solidFill>
              <a:srgbClr val="D537B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- TextBox"/>
          <p:cNvSpPr txBox="1"/>
          <p:nvPr/>
        </p:nvSpPr>
        <p:spPr>
          <a:xfrm>
            <a:off x="1214414" y="2714620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ρ</a:t>
            </a:r>
            <a:endParaRPr lang="en-US" sz="2400" dirty="0"/>
          </a:p>
        </p:txBody>
      </p:sp>
      <p:sp>
        <p:nvSpPr>
          <p:cNvPr id="22" name="21 - TextBox"/>
          <p:cNvSpPr txBox="1"/>
          <p:nvPr/>
        </p:nvSpPr>
        <p:spPr>
          <a:xfrm>
            <a:off x="4286248" y="3286124"/>
            <a:ext cx="38576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Παράδειγμα</a:t>
            </a:r>
            <a:r>
              <a:rPr lang="el-GR" dirty="0" smtClean="0"/>
              <a:t>: Αν διπλασιάσω το μήκος του κύκλου (2</a:t>
            </a:r>
            <a:r>
              <a:rPr lang="el-GR" baseline="30000" dirty="0" smtClean="0"/>
              <a:t>.</a:t>
            </a:r>
            <a:r>
              <a:rPr lang="en-US" dirty="0" smtClean="0"/>
              <a:t>L) </a:t>
            </a:r>
            <a:r>
              <a:rPr lang="el-GR" dirty="0" smtClean="0"/>
              <a:t>, τότε θα διπλασιαστεί και η ακτίνα του κύκλου (2</a:t>
            </a:r>
            <a:r>
              <a:rPr lang="el-GR" baseline="30000" dirty="0" smtClean="0"/>
              <a:t>.</a:t>
            </a:r>
            <a:r>
              <a:rPr lang="el-GR" dirty="0" smtClean="0"/>
              <a:t>ρ</a:t>
            </a:r>
            <a:r>
              <a:rPr lang="en-US" dirty="0" smtClean="0"/>
              <a:t>)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Έλλειψη"/>
          <p:cNvSpPr/>
          <p:nvPr/>
        </p:nvSpPr>
        <p:spPr>
          <a:xfrm>
            <a:off x="0" y="2357430"/>
            <a:ext cx="2928958" cy="278608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Έλλειψη"/>
          <p:cNvSpPr/>
          <p:nvPr/>
        </p:nvSpPr>
        <p:spPr>
          <a:xfrm>
            <a:off x="1428760" y="364331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TextBox"/>
          <p:cNvSpPr txBox="1"/>
          <p:nvPr/>
        </p:nvSpPr>
        <p:spPr>
          <a:xfrm>
            <a:off x="1142976" y="3571876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</a:t>
            </a:r>
            <a:endParaRPr lang="en-US" dirty="0"/>
          </a:p>
        </p:txBody>
      </p:sp>
      <p:cxnSp>
        <p:nvCxnSpPr>
          <p:cNvPr id="13" name="12 - Ευθεία γραμμή σύνδεσης"/>
          <p:cNvCxnSpPr/>
          <p:nvPr/>
        </p:nvCxnSpPr>
        <p:spPr>
          <a:xfrm flipV="1">
            <a:off x="71406" y="3143248"/>
            <a:ext cx="2714644" cy="107157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1643042" y="3500438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δ</a:t>
            </a:r>
            <a:endParaRPr lang="en-US" sz="2400" dirty="0"/>
          </a:p>
        </p:txBody>
      </p:sp>
      <p:sp>
        <p:nvSpPr>
          <p:cNvPr id="27" name="26 - TextBox"/>
          <p:cNvSpPr txBox="1"/>
          <p:nvPr/>
        </p:nvSpPr>
        <p:spPr>
          <a:xfrm>
            <a:off x="2857456" y="1071546"/>
            <a:ext cx="6286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Το μήκος ενός κύκλου είναι </a:t>
            </a:r>
            <a:r>
              <a:rPr lang="el-GR" sz="2400" u="sng" dirty="0" smtClean="0"/>
              <a:t>ανάλογο</a:t>
            </a:r>
            <a:r>
              <a:rPr lang="el-GR" sz="2400" dirty="0" smtClean="0"/>
              <a:t> με την διάμετρο του κύκλου. </a:t>
            </a:r>
            <a:endParaRPr lang="en-US" sz="2400" dirty="0"/>
          </a:p>
        </p:txBody>
      </p:sp>
      <p:sp>
        <p:nvSpPr>
          <p:cNvPr id="15" name="14 - TextBox"/>
          <p:cNvSpPr txBox="1"/>
          <p:nvPr/>
        </p:nvSpPr>
        <p:spPr>
          <a:xfrm>
            <a:off x="2143108" y="142852"/>
            <a:ext cx="4357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7030A0"/>
                </a:solidFill>
              </a:rPr>
              <a:t>Μήκος κύκλου</a:t>
            </a:r>
            <a:endParaRPr lang="en-US" sz="2800" b="1" dirty="0">
              <a:solidFill>
                <a:srgbClr val="7030A0"/>
              </a:solidFill>
            </a:endParaRPr>
          </a:p>
        </p:txBody>
      </p:sp>
      <p:cxnSp>
        <p:nvCxnSpPr>
          <p:cNvPr id="16" name="15 - Ευθεία γραμμή σύνδεσης"/>
          <p:cNvCxnSpPr>
            <a:endCxn id="6" idx="3"/>
          </p:cNvCxnSpPr>
          <p:nvPr/>
        </p:nvCxnSpPr>
        <p:spPr>
          <a:xfrm rot="16200000" flipH="1">
            <a:off x="653388" y="2918456"/>
            <a:ext cx="1275422" cy="296246"/>
          </a:xfrm>
          <a:prstGeom prst="line">
            <a:avLst/>
          </a:prstGeom>
          <a:ln w="28575">
            <a:solidFill>
              <a:srgbClr val="D537B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- TextBox"/>
          <p:cNvSpPr txBox="1"/>
          <p:nvPr/>
        </p:nvSpPr>
        <p:spPr>
          <a:xfrm>
            <a:off x="1214414" y="2714620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ρ</a:t>
            </a:r>
            <a:endParaRPr lang="en-US" sz="2400" dirty="0"/>
          </a:p>
        </p:txBody>
      </p:sp>
      <p:sp>
        <p:nvSpPr>
          <p:cNvPr id="22" name="21 - TextBox"/>
          <p:cNvSpPr txBox="1"/>
          <p:nvPr/>
        </p:nvSpPr>
        <p:spPr>
          <a:xfrm>
            <a:off x="4286248" y="3286124"/>
            <a:ext cx="38576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Παράδειγμα</a:t>
            </a:r>
            <a:r>
              <a:rPr lang="el-GR" dirty="0" smtClean="0"/>
              <a:t>: Αν διπλασιάσω το μήκος του κύκλου (2</a:t>
            </a:r>
            <a:r>
              <a:rPr lang="el-GR" baseline="30000" dirty="0" smtClean="0"/>
              <a:t>.</a:t>
            </a:r>
            <a:r>
              <a:rPr lang="en-US" dirty="0" smtClean="0"/>
              <a:t>L) </a:t>
            </a:r>
            <a:r>
              <a:rPr lang="el-GR" dirty="0" smtClean="0"/>
              <a:t>, τότε θα διπλασιαστεί και η διάμετρος του κύκλου (2</a:t>
            </a:r>
            <a:r>
              <a:rPr lang="el-GR" baseline="30000" dirty="0" smtClean="0"/>
              <a:t>.</a:t>
            </a:r>
            <a:r>
              <a:rPr lang="el-GR" dirty="0" smtClean="0"/>
              <a:t>δ</a:t>
            </a:r>
            <a:r>
              <a:rPr lang="en-US" dirty="0" smtClean="0"/>
              <a:t>)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Έλλειψη"/>
          <p:cNvSpPr/>
          <p:nvPr/>
        </p:nvSpPr>
        <p:spPr>
          <a:xfrm>
            <a:off x="0" y="2357430"/>
            <a:ext cx="2928958" cy="278608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Έλλειψη"/>
          <p:cNvSpPr/>
          <p:nvPr/>
        </p:nvSpPr>
        <p:spPr>
          <a:xfrm>
            <a:off x="1428760" y="364331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TextBox"/>
          <p:cNvSpPr txBox="1"/>
          <p:nvPr/>
        </p:nvSpPr>
        <p:spPr>
          <a:xfrm>
            <a:off x="1142976" y="3571876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</a:t>
            </a:r>
            <a:endParaRPr lang="en-US" dirty="0"/>
          </a:p>
        </p:txBody>
      </p:sp>
      <p:sp>
        <p:nvSpPr>
          <p:cNvPr id="16" name="15 - TextBox"/>
          <p:cNvSpPr txBox="1"/>
          <p:nvPr/>
        </p:nvSpPr>
        <p:spPr>
          <a:xfrm>
            <a:off x="3500430" y="2428868"/>
            <a:ext cx="507209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Το μήκος  του κύκλου θα είναι:</a:t>
            </a:r>
          </a:p>
          <a:p>
            <a:endParaRPr lang="el-GR" sz="2000" dirty="0" smtClean="0"/>
          </a:p>
          <a:p>
            <a:r>
              <a:rPr lang="en-US" sz="2000" b="1" dirty="0" smtClean="0"/>
              <a:t>L = 2</a:t>
            </a:r>
            <a:r>
              <a:rPr lang="el-GR" sz="2000" b="1" dirty="0" err="1" smtClean="0"/>
              <a:t>πρ</a:t>
            </a:r>
            <a:r>
              <a:rPr lang="el-GR" sz="2000" b="1" dirty="0" smtClean="0"/>
              <a:t> </a:t>
            </a:r>
            <a:r>
              <a:rPr lang="en-US" sz="2000" b="1" dirty="0" smtClean="0"/>
              <a:t>  </a:t>
            </a:r>
            <a:r>
              <a:rPr lang="el-GR" sz="2000" b="1" dirty="0" smtClean="0"/>
              <a:t> </a:t>
            </a:r>
            <a:r>
              <a:rPr lang="en-US" sz="2000" b="1" dirty="0" smtClean="0"/>
              <a:t>     </a:t>
            </a:r>
            <a:r>
              <a:rPr lang="el-GR" sz="2000" b="1" dirty="0" smtClean="0"/>
              <a:t> ή</a:t>
            </a:r>
            <a:r>
              <a:rPr lang="en-US" sz="2000" b="1" dirty="0" smtClean="0"/>
              <a:t>  </a:t>
            </a:r>
          </a:p>
          <a:p>
            <a:endParaRPr lang="en-US" sz="2000" b="1" dirty="0" smtClean="0"/>
          </a:p>
          <a:p>
            <a:r>
              <a:rPr lang="el-GR" sz="2000" b="1" dirty="0" smtClean="0"/>
              <a:t> </a:t>
            </a:r>
            <a:r>
              <a:rPr lang="en-US" sz="2000" b="1" dirty="0" smtClean="0"/>
              <a:t>L = 2</a:t>
            </a:r>
            <a:r>
              <a:rPr lang="en-US" sz="2000" b="1" baseline="30000" dirty="0" smtClean="0"/>
              <a:t>.</a:t>
            </a:r>
            <a:r>
              <a:rPr lang="en-US" sz="2000" b="1" dirty="0" smtClean="0"/>
              <a:t>3,14 </a:t>
            </a:r>
            <a:r>
              <a:rPr lang="en-US" sz="2000" b="1" baseline="30000" dirty="0" smtClean="0"/>
              <a:t>.</a:t>
            </a:r>
            <a:r>
              <a:rPr lang="en-US" sz="2000" b="1" dirty="0" smtClean="0"/>
              <a:t> 6                       </a:t>
            </a:r>
            <a:r>
              <a:rPr lang="el-GR" sz="2000" b="1" dirty="0" smtClean="0"/>
              <a:t>ή</a:t>
            </a:r>
            <a:endParaRPr lang="en-US" sz="2000" b="1" dirty="0" smtClean="0"/>
          </a:p>
          <a:p>
            <a:endParaRPr lang="en-US" sz="2000" b="1" dirty="0" smtClean="0"/>
          </a:p>
          <a:p>
            <a:r>
              <a:rPr lang="en-US" sz="2000" b="1" dirty="0" smtClean="0"/>
              <a:t>L  = 37,68  </a:t>
            </a:r>
            <a:endParaRPr lang="el-GR" sz="2000" b="1" dirty="0" smtClean="0"/>
          </a:p>
          <a:p>
            <a:endParaRPr lang="el-GR" sz="2000" b="1" dirty="0" smtClean="0"/>
          </a:p>
          <a:p>
            <a:endParaRPr lang="en-US" sz="2000" dirty="0"/>
          </a:p>
        </p:txBody>
      </p:sp>
      <p:cxnSp>
        <p:nvCxnSpPr>
          <p:cNvPr id="13" name="12 - Ευθεία γραμμή σύνδεσης"/>
          <p:cNvCxnSpPr/>
          <p:nvPr/>
        </p:nvCxnSpPr>
        <p:spPr>
          <a:xfrm flipV="1">
            <a:off x="1428760" y="3143248"/>
            <a:ext cx="1357322" cy="500066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- TextBox"/>
          <p:cNvSpPr txBox="1"/>
          <p:nvPr/>
        </p:nvSpPr>
        <p:spPr>
          <a:xfrm>
            <a:off x="571472" y="785794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Άσκηση 1 </a:t>
            </a:r>
            <a:endParaRPr lang="en-US" dirty="0"/>
          </a:p>
        </p:txBody>
      </p:sp>
      <p:sp>
        <p:nvSpPr>
          <p:cNvPr id="27" name="26 - TextBox"/>
          <p:cNvSpPr txBox="1"/>
          <p:nvPr/>
        </p:nvSpPr>
        <p:spPr>
          <a:xfrm>
            <a:off x="214282" y="1285860"/>
            <a:ext cx="8715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Αν η ακτίνα του παρακάτω κύκλου είναι 6</a:t>
            </a:r>
            <a:r>
              <a:rPr lang="en-US" dirty="0" smtClean="0"/>
              <a:t>cm, </a:t>
            </a:r>
            <a:r>
              <a:rPr lang="el-GR" dirty="0" smtClean="0"/>
              <a:t> πόσο θα  είναι το μήκος του κύκλου;   </a:t>
            </a:r>
            <a:endParaRPr lang="en-US" dirty="0"/>
          </a:p>
        </p:txBody>
      </p:sp>
      <p:sp>
        <p:nvSpPr>
          <p:cNvPr id="31" name="30 - TextBox"/>
          <p:cNvSpPr txBox="1"/>
          <p:nvPr/>
        </p:nvSpPr>
        <p:spPr>
          <a:xfrm>
            <a:off x="4071934" y="2000240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Λύση</a:t>
            </a:r>
            <a:endParaRPr lang="en-US" dirty="0"/>
          </a:p>
        </p:txBody>
      </p:sp>
      <p:sp>
        <p:nvSpPr>
          <p:cNvPr id="32" name="31 - TextBox"/>
          <p:cNvSpPr txBox="1"/>
          <p:nvPr/>
        </p:nvSpPr>
        <p:spPr>
          <a:xfrm>
            <a:off x="3214678" y="5357826"/>
            <a:ext cx="5643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Άρα  το  μήκος του κύκλου  θα είναι  37,68 </a:t>
            </a:r>
            <a:r>
              <a:rPr lang="en-US" dirty="0" smtClean="0"/>
              <a:t>cm</a:t>
            </a:r>
            <a:endParaRPr lang="en-US" dirty="0"/>
          </a:p>
        </p:txBody>
      </p:sp>
      <p:sp>
        <p:nvSpPr>
          <p:cNvPr id="17" name="16 - Ορθογώνιο"/>
          <p:cNvSpPr/>
          <p:nvPr/>
        </p:nvSpPr>
        <p:spPr>
          <a:xfrm rot="20618360">
            <a:off x="1714480" y="3071810"/>
            <a:ext cx="6383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6 cm</a:t>
            </a:r>
            <a:endParaRPr lang="en-US" b="1" dirty="0"/>
          </a:p>
        </p:txBody>
      </p:sp>
      <p:sp>
        <p:nvSpPr>
          <p:cNvPr id="15" name="14 - TextBox"/>
          <p:cNvSpPr txBox="1"/>
          <p:nvPr/>
        </p:nvSpPr>
        <p:spPr>
          <a:xfrm>
            <a:off x="2143108" y="142852"/>
            <a:ext cx="4357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7030A0"/>
                </a:solidFill>
              </a:rPr>
              <a:t>Μήκος κύκλου</a:t>
            </a:r>
            <a:endParaRPr lang="en-US" sz="2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Έλλειψη"/>
          <p:cNvSpPr/>
          <p:nvPr/>
        </p:nvSpPr>
        <p:spPr>
          <a:xfrm>
            <a:off x="0" y="2357430"/>
            <a:ext cx="2928958" cy="278608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Έλλειψη"/>
          <p:cNvSpPr/>
          <p:nvPr/>
        </p:nvSpPr>
        <p:spPr>
          <a:xfrm>
            <a:off x="1428760" y="364331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TextBox"/>
          <p:cNvSpPr txBox="1"/>
          <p:nvPr/>
        </p:nvSpPr>
        <p:spPr>
          <a:xfrm>
            <a:off x="1142976" y="3571876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</a:t>
            </a:r>
            <a:endParaRPr lang="en-US" dirty="0"/>
          </a:p>
        </p:txBody>
      </p:sp>
      <p:sp>
        <p:nvSpPr>
          <p:cNvPr id="16" name="15 - TextBox"/>
          <p:cNvSpPr txBox="1"/>
          <p:nvPr/>
        </p:nvSpPr>
        <p:spPr>
          <a:xfrm>
            <a:off x="3500430" y="2428868"/>
            <a:ext cx="507209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Το μήκος  του κύκλου θα είναι:</a:t>
            </a:r>
          </a:p>
          <a:p>
            <a:endParaRPr lang="el-GR" sz="2000" dirty="0" smtClean="0"/>
          </a:p>
          <a:p>
            <a:r>
              <a:rPr lang="en-US" sz="2000" b="1" dirty="0" smtClean="0"/>
              <a:t>L = </a:t>
            </a:r>
            <a:r>
              <a:rPr lang="el-GR" sz="2000" b="1" dirty="0" smtClean="0"/>
              <a:t>πδ      ή</a:t>
            </a:r>
            <a:r>
              <a:rPr lang="en-US" sz="2000" b="1" dirty="0" smtClean="0"/>
              <a:t>  </a:t>
            </a:r>
          </a:p>
          <a:p>
            <a:endParaRPr lang="en-US" sz="2000" b="1" dirty="0" smtClean="0"/>
          </a:p>
          <a:p>
            <a:r>
              <a:rPr lang="el-GR" sz="2000" b="1" dirty="0" smtClean="0"/>
              <a:t> </a:t>
            </a:r>
            <a:r>
              <a:rPr lang="en-US" sz="2000" b="1" dirty="0" smtClean="0"/>
              <a:t>L = </a:t>
            </a:r>
            <a:r>
              <a:rPr lang="el-GR" sz="2000" b="1" dirty="0" smtClean="0"/>
              <a:t> </a:t>
            </a:r>
            <a:r>
              <a:rPr lang="en-US" sz="2000" b="1" dirty="0" smtClean="0"/>
              <a:t>3,14 </a:t>
            </a:r>
            <a:r>
              <a:rPr lang="en-US" sz="2000" b="1" baseline="30000" dirty="0" smtClean="0"/>
              <a:t>.</a:t>
            </a:r>
            <a:r>
              <a:rPr lang="en-US" sz="2000" b="1" dirty="0" smtClean="0"/>
              <a:t> </a:t>
            </a:r>
            <a:r>
              <a:rPr lang="el-GR" sz="2000" b="1" dirty="0" smtClean="0"/>
              <a:t>10</a:t>
            </a:r>
            <a:r>
              <a:rPr lang="en-US" sz="2000" b="1" dirty="0" smtClean="0"/>
              <a:t>                       </a:t>
            </a:r>
            <a:r>
              <a:rPr lang="el-GR" sz="2000" b="1" dirty="0" smtClean="0"/>
              <a:t>ή</a:t>
            </a:r>
            <a:endParaRPr lang="en-US" sz="2000" b="1" dirty="0" smtClean="0"/>
          </a:p>
          <a:p>
            <a:endParaRPr lang="en-US" sz="2000" b="1" dirty="0" smtClean="0"/>
          </a:p>
          <a:p>
            <a:r>
              <a:rPr lang="en-US" sz="2000" b="1" dirty="0" smtClean="0"/>
              <a:t>L  = 3</a:t>
            </a:r>
            <a:r>
              <a:rPr lang="el-GR" sz="2000" b="1" dirty="0" smtClean="0"/>
              <a:t>1</a:t>
            </a:r>
            <a:r>
              <a:rPr lang="en-US" sz="2000" b="1" dirty="0" smtClean="0"/>
              <a:t>,</a:t>
            </a:r>
            <a:r>
              <a:rPr lang="el-GR" sz="2000" b="1" dirty="0" smtClean="0"/>
              <a:t>4</a:t>
            </a:r>
            <a:r>
              <a:rPr lang="en-US" sz="2000" b="1" dirty="0" smtClean="0"/>
              <a:t>  </a:t>
            </a:r>
            <a:endParaRPr lang="el-GR" sz="2000" b="1" dirty="0" smtClean="0"/>
          </a:p>
          <a:p>
            <a:endParaRPr lang="el-GR" sz="2000" b="1" dirty="0" smtClean="0"/>
          </a:p>
          <a:p>
            <a:endParaRPr lang="en-US" sz="2000" dirty="0"/>
          </a:p>
        </p:txBody>
      </p:sp>
      <p:cxnSp>
        <p:nvCxnSpPr>
          <p:cNvPr id="13" name="12 - Ευθεία γραμμή σύνδεσης"/>
          <p:cNvCxnSpPr/>
          <p:nvPr/>
        </p:nvCxnSpPr>
        <p:spPr>
          <a:xfrm flipV="1">
            <a:off x="0" y="3143248"/>
            <a:ext cx="2786082" cy="1000132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- TextBox"/>
          <p:cNvSpPr txBox="1"/>
          <p:nvPr/>
        </p:nvSpPr>
        <p:spPr>
          <a:xfrm>
            <a:off x="571472" y="785794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Άσκηση 2 </a:t>
            </a:r>
            <a:endParaRPr lang="en-US" dirty="0"/>
          </a:p>
        </p:txBody>
      </p:sp>
      <p:sp>
        <p:nvSpPr>
          <p:cNvPr id="27" name="26 - TextBox"/>
          <p:cNvSpPr txBox="1"/>
          <p:nvPr/>
        </p:nvSpPr>
        <p:spPr>
          <a:xfrm>
            <a:off x="214282" y="1285860"/>
            <a:ext cx="8715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Αν η διάμετρος του παρακάτω κύκλου είναι 10</a:t>
            </a:r>
            <a:r>
              <a:rPr lang="en-US" dirty="0" smtClean="0"/>
              <a:t>cm, </a:t>
            </a:r>
            <a:r>
              <a:rPr lang="el-GR" dirty="0" smtClean="0"/>
              <a:t> πόσο θα  είναι το μήκος του κύκλου;   </a:t>
            </a:r>
            <a:endParaRPr lang="en-US" dirty="0"/>
          </a:p>
        </p:txBody>
      </p:sp>
      <p:sp>
        <p:nvSpPr>
          <p:cNvPr id="31" name="30 - TextBox"/>
          <p:cNvSpPr txBox="1"/>
          <p:nvPr/>
        </p:nvSpPr>
        <p:spPr>
          <a:xfrm>
            <a:off x="4071934" y="2000240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Λύση</a:t>
            </a:r>
            <a:endParaRPr lang="en-US" dirty="0"/>
          </a:p>
        </p:txBody>
      </p:sp>
      <p:sp>
        <p:nvSpPr>
          <p:cNvPr id="32" name="31 - TextBox"/>
          <p:cNvSpPr txBox="1"/>
          <p:nvPr/>
        </p:nvSpPr>
        <p:spPr>
          <a:xfrm>
            <a:off x="3214678" y="5357826"/>
            <a:ext cx="5643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Άρα  το  μήκος του κύκλου  θα είναι  </a:t>
            </a:r>
            <a:r>
              <a:rPr lang="el-GR" smtClean="0"/>
              <a:t>31</a:t>
            </a:r>
            <a:r>
              <a:rPr lang="el-GR" smtClean="0"/>
              <a:t>, 4 </a:t>
            </a:r>
            <a:r>
              <a:rPr lang="en-US" dirty="0" smtClean="0"/>
              <a:t>cm</a:t>
            </a:r>
            <a:endParaRPr lang="en-US" dirty="0"/>
          </a:p>
        </p:txBody>
      </p:sp>
      <p:sp>
        <p:nvSpPr>
          <p:cNvPr id="17" name="16 - Ορθογώνιο"/>
          <p:cNvSpPr/>
          <p:nvPr/>
        </p:nvSpPr>
        <p:spPr>
          <a:xfrm rot="20618360">
            <a:off x="1655971" y="3071810"/>
            <a:ext cx="7553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10</a:t>
            </a:r>
            <a:r>
              <a:rPr lang="en-US" b="1" dirty="0" smtClean="0"/>
              <a:t> cm</a:t>
            </a:r>
            <a:endParaRPr lang="en-US" b="1" dirty="0"/>
          </a:p>
        </p:txBody>
      </p:sp>
      <p:sp>
        <p:nvSpPr>
          <p:cNvPr id="15" name="14 - TextBox"/>
          <p:cNvSpPr txBox="1"/>
          <p:nvPr/>
        </p:nvSpPr>
        <p:spPr>
          <a:xfrm>
            <a:off x="2143108" y="142852"/>
            <a:ext cx="4357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7030A0"/>
                </a:solidFill>
              </a:rPr>
              <a:t>Μήκος κύκλου</a:t>
            </a:r>
            <a:endParaRPr lang="en-US" sz="2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- TextBox"/>
          <p:cNvSpPr txBox="1"/>
          <p:nvPr/>
        </p:nvSpPr>
        <p:spPr>
          <a:xfrm>
            <a:off x="1285852" y="285728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>
                <a:solidFill>
                  <a:srgbClr val="7030A0"/>
                </a:solidFill>
              </a:rPr>
              <a:t>Συνάρτηση</a:t>
            </a:r>
            <a:endParaRPr lang="en-US" sz="2400" b="1" u="sng" dirty="0">
              <a:solidFill>
                <a:srgbClr val="7030A0"/>
              </a:solidFill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2500298" y="1785926"/>
            <a:ext cx="3786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 =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8 – 3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0" name="29 - TextBox"/>
          <p:cNvSpPr txBox="1"/>
          <p:nvPr/>
        </p:nvSpPr>
        <p:spPr>
          <a:xfrm>
            <a:off x="1714480" y="4214818"/>
            <a:ext cx="5143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Αυτή είναι μια </a:t>
            </a:r>
            <a:r>
              <a:rPr lang="el-GR" sz="2400" b="1" dirty="0" smtClean="0"/>
              <a:t>συνάρτηση</a:t>
            </a:r>
            <a:r>
              <a:rPr lang="el-GR" sz="2400" dirty="0" smtClean="0"/>
              <a:t>, (μια εξίσωση, μια σχέση) ανάμεσα σε δύο μεταβλητές (γράμματα)</a:t>
            </a:r>
            <a:endParaRPr lang="en-US" sz="2400" dirty="0" smtClean="0"/>
          </a:p>
        </p:txBody>
      </p:sp>
      <p:sp>
        <p:nvSpPr>
          <p:cNvPr id="11" name="10 - Έλλειψη"/>
          <p:cNvSpPr/>
          <p:nvPr/>
        </p:nvSpPr>
        <p:spPr>
          <a:xfrm>
            <a:off x="2214546" y="1643050"/>
            <a:ext cx="2857520" cy="114300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14 - Ευθύγραμμο βέλος σύνδεσης"/>
          <p:cNvCxnSpPr/>
          <p:nvPr/>
        </p:nvCxnSpPr>
        <p:spPr>
          <a:xfrm rot="5400000">
            <a:off x="2428860" y="3286124"/>
            <a:ext cx="1500198" cy="500066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- TextBox"/>
          <p:cNvSpPr txBox="1"/>
          <p:nvPr/>
        </p:nvSpPr>
        <p:spPr>
          <a:xfrm>
            <a:off x="1285852" y="285728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>
                <a:solidFill>
                  <a:srgbClr val="7030A0"/>
                </a:solidFill>
              </a:rPr>
              <a:t>Ερώτηση 1</a:t>
            </a:r>
            <a:endParaRPr lang="en-US" sz="2400" b="1" u="sng" dirty="0">
              <a:solidFill>
                <a:srgbClr val="7030A0"/>
              </a:solidFill>
            </a:endParaRPr>
          </a:p>
        </p:txBody>
      </p:sp>
      <p:sp>
        <p:nvSpPr>
          <p:cNvPr id="21" name="20 - TextBox"/>
          <p:cNvSpPr txBox="1"/>
          <p:nvPr/>
        </p:nvSpPr>
        <p:spPr>
          <a:xfrm>
            <a:off x="214282" y="857232"/>
            <a:ext cx="8429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Τι σημαίνει η συνάρτηση </a:t>
            </a:r>
            <a:r>
              <a:rPr lang="en-US" sz="2800" dirty="0" smtClean="0"/>
              <a:t>               </a:t>
            </a:r>
            <a:r>
              <a:rPr lang="en-US" sz="2800" b="1" dirty="0" smtClean="0"/>
              <a:t>y   =  x</a:t>
            </a:r>
            <a:r>
              <a:rPr lang="el-GR" sz="2800" dirty="0" smtClean="0"/>
              <a:t>;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0" name="29 - TextBox"/>
          <p:cNvSpPr txBox="1"/>
          <p:nvPr/>
        </p:nvSpPr>
        <p:spPr>
          <a:xfrm>
            <a:off x="2714612" y="1857364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7030A0"/>
                </a:solidFill>
              </a:rPr>
              <a:t>Απάντηση </a:t>
            </a:r>
            <a:endParaRPr lang="en-US" sz="2800" b="1" dirty="0" smtClean="0">
              <a:solidFill>
                <a:srgbClr val="7030A0"/>
              </a:solidFill>
            </a:endParaRPr>
          </a:p>
        </p:txBody>
      </p:sp>
      <p:sp>
        <p:nvSpPr>
          <p:cNvPr id="31" name="30 - TextBox"/>
          <p:cNvSpPr txBox="1"/>
          <p:nvPr/>
        </p:nvSpPr>
        <p:spPr>
          <a:xfrm>
            <a:off x="571472" y="2714620"/>
            <a:ext cx="74295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Σημαίνει ότι η 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μεταβλητή 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     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είναι ίση </a:t>
            </a:r>
            <a:r>
              <a:rPr lang="el-G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με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την μεταβλητή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.</a:t>
            </a:r>
          </a:p>
          <a:p>
            <a:endParaRPr lang="el-GR" sz="20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l-GR" sz="20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Παράδειγμα:     Αν το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είναι 5 τότε και  το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είναι 5.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- TextBox"/>
          <p:cNvSpPr txBox="1"/>
          <p:nvPr/>
        </p:nvSpPr>
        <p:spPr>
          <a:xfrm>
            <a:off x="1285852" y="285728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>
                <a:solidFill>
                  <a:srgbClr val="7030A0"/>
                </a:solidFill>
              </a:rPr>
              <a:t>Ερώτηση 2</a:t>
            </a:r>
            <a:endParaRPr lang="en-US" sz="2400" b="1" u="sng" dirty="0">
              <a:solidFill>
                <a:srgbClr val="7030A0"/>
              </a:solidFill>
            </a:endParaRPr>
          </a:p>
        </p:txBody>
      </p:sp>
      <p:sp>
        <p:nvSpPr>
          <p:cNvPr id="21" name="20 - TextBox"/>
          <p:cNvSpPr txBox="1"/>
          <p:nvPr/>
        </p:nvSpPr>
        <p:spPr>
          <a:xfrm>
            <a:off x="214282" y="857232"/>
            <a:ext cx="8429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Τι σημαίνει η συνάρτηση </a:t>
            </a:r>
            <a:r>
              <a:rPr lang="en-US" sz="2800" dirty="0" smtClean="0"/>
              <a:t>               </a:t>
            </a:r>
            <a:r>
              <a:rPr lang="en-US" sz="2800" b="1" dirty="0" smtClean="0"/>
              <a:t>y   =  x  + 2                </a:t>
            </a:r>
            <a:r>
              <a:rPr lang="el-GR" sz="2800" dirty="0" smtClean="0"/>
              <a:t>;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0" name="29 - TextBox"/>
          <p:cNvSpPr txBox="1"/>
          <p:nvPr/>
        </p:nvSpPr>
        <p:spPr>
          <a:xfrm>
            <a:off x="2714612" y="1857364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7030A0"/>
                </a:solidFill>
              </a:rPr>
              <a:t>Απάντηση </a:t>
            </a:r>
            <a:endParaRPr lang="en-US" sz="2800" b="1" dirty="0" smtClean="0">
              <a:solidFill>
                <a:srgbClr val="7030A0"/>
              </a:solidFill>
            </a:endParaRPr>
          </a:p>
        </p:txBody>
      </p:sp>
      <p:sp>
        <p:nvSpPr>
          <p:cNvPr id="31" name="30 - TextBox"/>
          <p:cNvSpPr txBox="1"/>
          <p:nvPr/>
        </p:nvSpPr>
        <p:spPr>
          <a:xfrm>
            <a:off x="571472" y="2714620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Σημαίνει ότι η 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μεταβλητή 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     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είναι  κατά 2 μονάδες μεγαλύτερη </a:t>
            </a:r>
            <a:r>
              <a:rPr lang="el-G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από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την μεταβλητή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           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(x  + 2)</a:t>
            </a:r>
            <a:r>
              <a:rPr lang="el-G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071670" y="285728"/>
            <a:ext cx="4643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7030A0"/>
                </a:solidFill>
              </a:rPr>
              <a:t>ΚΥΚΛΟΣ  - χορδή κύκλου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5" name="4 - Έλλειψη"/>
          <p:cNvSpPr/>
          <p:nvPr/>
        </p:nvSpPr>
        <p:spPr>
          <a:xfrm>
            <a:off x="642910" y="1142984"/>
            <a:ext cx="3857652" cy="335758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Έλλειψη"/>
          <p:cNvSpPr/>
          <p:nvPr/>
        </p:nvSpPr>
        <p:spPr>
          <a:xfrm>
            <a:off x="2500298" y="271462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TextBox"/>
          <p:cNvSpPr txBox="1"/>
          <p:nvPr/>
        </p:nvSpPr>
        <p:spPr>
          <a:xfrm>
            <a:off x="2285984" y="235743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Ο</a:t>
            </a:r>
            <a:endParaRPr lang="en-US" b="1" dirty="0"/>
          </a:p>
        </p:txBody>
      </p:sp>
      <p:cxnSp>
        <p:nvCxnSpPr>
          <p:cNvPr id="10" name="9 - Ευθεία γραμμή σύνδεσης"/>
          <p:cNvCxnSpPr/>
          <p:nvPr/>
        </p:nvCxnSpPr>
        <p:spPr>
          <a:xfrm rot="5400000" flipH="1" flipV="1">
            <a:off x="2536017" y="1535893"/>
            <a:ext cx="1214446" cy="1143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- TextBox"/>
          <p:cNvSpPr txBox="1"/>
          <p:nvPr/>
        </p:nvSpPr>
        <p:spPr>
          <a:xfrm>
            <a:off x="3286116" y="1785926"/>
            <a:ext cx="1428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ρ</a:t>
            </a:r>
            <a:endParaRPr lang="en-US" sz="2400" dirty="0"/>
          </a:p>
        </p:txBody>
      </p:sp>
      <p:sp>
        <p:nvSpPr>
          <p:cNvPr id="12" name="11 - TextBox"/>
          <p:cNvSpPr txBox="1"/>
          <p:nvPr/>
        </p:nvSpPr>
        <p:spPr>
          <a:xfrm>
            <a:off x="357158" y="5286388"/>
            <a:ext cx="84296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Το </a:t>
            </a:r>
            <a:r>
              <a:rPr lang="el-GR" sz="2400" u="sng" dirty="0" smtClean="0"/>
              <a:t>ευθύγραμμο τμήμα  ΑΒ   </a:t>
            </a:r>
            <a:r>
              <a:rPr lang="el-GR" sz="2400" dirty="0" smtClean="0"/>
              <a:t>ονομάζεται  χορδή του  κύκλου.</a:t>
            </a:r>
          </a:p>
          <a:p>
            <a:endParaRPr lang="el-GR" sz="2400" dirty="0" smtClean="0"/>
          </a:p>
          <a:p>
            <a:endParaRPr lang="en-US" sz="2400" dirty="0"/>
          </a:p>
        </p:txBody>
      </p:sp>
      <p:cxnSp>
        <p:nvCxnSpPr>
          <p:cNvPr id="18" name="17 - Ευθύγραμμο βέλος σύνδεσης"/>
          <p:cNvCxnSpPr/>
          <p:nvPr/>
        </p:nvCxnSpPr>
        <p:spPr>
          <a:xfrm rot="5400000">
            <a:off x="1785918" y="4857760"/>
            <a:ext cx="500066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- TextBox"/>
          <p:cNvSpPr txBox="1"/>
          <p:nvPr/>
        </p:nvSpPr>
        <p:spPr>
          <a:xfrm>
            <a:off x="928662" y="341685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Α</a:t>
            </a:r>
            <a:endParaRPr lang="en-US" b="1" dirty="0"/>
          </a:p>
        </p:txBody>
      </p:sp>
      <p:sp>
        <p:nvSpPr>
          <p:cNvPr id="22" name="21 - TextBox"/>
          <p:cNvSpPr txBox="1"/>
          <p:nvPr/>
        </p:nvSpPr>
        <p:spPr>
          <a:xfrm>
            <a:off x="3643306" y="3643314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Β</a:t>
            </a:r>
            <a:endParaRPr lang="en-US" b="1" dirty="0"/>
          </a:p>
        </p:txBody>
      </p:sp>
      <p:sp>
        <p:nvSpPr>
          <p:cNvPr id="23" name="22 - Έλλειψη"/>
          <p:cNvSpPr/>
          <p:nvPr/>
        </p:nvSpPr>
        <p:spPr>
          <a:xfrm>
            <a:off x="3857620" y="400050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Έλλειψη"/>
          <p:cNvSpPr/>
          <p:nvPr/>
        </p:nvSpPr>
        <p:spPr>
          <a:xfrm>
            <a:off x="928662" y="3714752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16 - Ευθεία γραμμή σύνδεσης"/>
          <p:cNvCxnSpPr>
            <a:stCxn id="24" idx="3"/>
            <a:endCxn id="23" idx="7"/>
          </p:cNvCxnSpPr>
          <p:nvPr/>
        </p:nvCxnSpPr>
        <p:spPr>
          <a:xfrm rot="16200000" flipH="1">
            <a:off x="2311241" y="2403611"/>
            <a:ext cx="235238" cy="297947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TextBox"/>
          <p:cNvSpPr txBox="1"/>
          <p:nvPr/>
        </p:nvSpPr>
        <p:spPr>
          <a:xfrm>
            <a:off x="285720" y="6143644"/>
            <a:ext cx="8072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Δύο κύκλοι είναι </a:t>
            </a:r>
            <a:r>
              <a:rPr lang="el-GR" smtClean="0"/>
              <a:t>ίσοι </a:t>
            </a:r>
            <a:r>
              <a:rPr lang="el-GR" dirty="0" err="1" smtClean="0"/>
              <a:t>ό</a:t>
            </a:r>
            <a:r>
              <a:rPr lang="el-GR" smtClean="0"/>
              <a:t>ταν </a:t>
            </a:r>
            <a:r>
              <a:rPr lang="el-GR" dirty="0" smtClean="0"/>
              <a:t>έχουν ίσες τις ακτίνες τους.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- TextBox"/>
          <p:cNvSpPr txBox="1"/>
          <p:nvPr/>
        </p:nvSpPr>
        <p:spPr>
          <a:xfrm>
            <a:off x="1285852" y="285728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>
                <a:solidFill>
                  <a:srgbClr val="7030A0"/>
                </a:solidFill>
              </a:rPr>
              <a:t>Ερώτηση 3</a:t>
            </a:r>
            <a:endParaRPr lang="en-US" sz="2400" b="1" u="sng" dirty="0">
              <a:solidFill>
                <a:srgbClr val="7030A0"/>
              </a:solidFill>
            </a:endParaRPr>
          </a:p>
        </p:txBody>
      </p:sp>
      <p:sp>
        <p:nvSpPr>
          <p:cNvPr id="21" name="20 - TextBox"/>
          <p:cNvSpPr txBox="1"/>
          <p:nvPr/>
        </p:nvSpPr>
        <p:spPr>
          <a:xfrm>
            <a:off x="214282" y="857232"/>
            <a:ext cx="8429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Τι σημαίνει η συνάρτηση </a:t>
            </a:r>
            <a:r>
              <a:rPr lang="en-US" sz="2800" dirty="0" smtClean="0"/>
              <a:t>               </a:t>
            </a:r>
            <a:r>
              <a:rPr lang="en-US" sz="2800" b="1" dirty="0" smtClean="0"/>
              <a:t>y   =  x  - 3</a:t>
            </a:r>
            <a:r>
              <a:rPr lang="el-GR" sz="2800" dirty="0" smtClean="0"/>
              <a:t>;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0" name="29 - TextBox"/>
          <p:cNvSpPr txBox="1"/>
          <p:nvPr/>
        </p:nvSpPr>
        <p:spPr>
          <a:xfrm>
            <a:off x="2714612" y="1857364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7030A0"/>
                </a:solidFill>
              </a:rPr>
              <a:t>Απάντηση </a:t>
            </a:r>
            <a:endParaRPr lang="en-US" sz="2800" b="1" dirty="0" smtClean="0">
              <a:solidFill>
                <a:srgbClr val="7030A0"/>
              </a:solidFill>
            </a:endParaRPr>
          </a:p>
        </p:txBody>
      </p:sp>
      <p:sp>
        <p:nvSpPr>
          <p:cNvPr id="31" name="30 - TextBox"/>
          <p:cNvSpPr txBox="1"/>
          <p:nvPr/>
        </p:nvSpPr>
        <p:spPr>
          <a:xfrm>
            <a:off x="571472" y="2714620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Σημαίνει ότι η 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μεταβλητή 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     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είναι  κατά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μονάδες  μικρότερη  </a:t>
            </a:r>
            <a:r>
              <a:rPr lang="el-G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από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την μεταβλητή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           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(x  </a:t>
            </a:r>
            <a:r>
              <a:rPr lang="el-G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r>
              <a:rPr lang="el-G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- TextBox"/>
          <p:cNvSpPr txBox="1"/>
          <p:nvPr/>
        </p:nvSpPr>
        <p:spPr>
          <a:xfrm>
            <a:off x="1285852" y="285728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>
                <a:solidFill>
                  <a:srgbClr val="7030A0"/>
                </a:solidFill>
              </a:rPr>
              <a:t>Ερώτηση 4</a:t>
            </a:r>
            <a:endParaRPr lang="en-US" sz="2400" b="1" u="sng" dirty="0">
              <a:solidFill>
                <a:srgbClr val="7030A0"/>
              </a:solidFill>
            </a:endParaRPr>
          </a:p>
        </p:txBody>
      </p:sp>
      <p:sp>
        <p:nvSpPr>
          <p:cNvPr id="21" name="20 - TextBox"/>
          <p:cNvSpPr txBox="1"/>
          <p:nvPr/>
        </p:nvSpPr>
        <p:spPr>
          <a:xfrm>
            <a:off x="214282" y="857232"/>
            <a:ext cx="8429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Τι σημαίνει η συνάρτηση </a:t>
            </a:r>
            <a:r>
              <a:rPr lang="en-US" sz="2800" dirty="0" smtClean="0"/>
              <a:t>               </a:t>
            </a:r>
            <a:r>
              <a:rPr lang="en-US" sz="2800" b="1" dirty="0" smtClean="0"/>
              <a:t>y   =  </a:t>
            </a:r>
            <a:r>
              <a:rPr lang="el-GR" sz="2800" b="1" dirty="0" smtClean="0"/>
              <a:t>2</a:t>
            </a:r>
            <a:r>
              <a:rPr lang="en-US" sz="2800" b="1" dirty="0" smtClean="0"/>
              <a:t>x</a:t>
            </a:r>
            <a:r>
              <a:rPr lang="el-GR" sz="2800" b="1" dirty="0" smtClean="0"/>
              <a:t>         </a:t>
            </a:r>
            <a:r>
              <a:rPr lang="el-GR" sz="2800" dirty="0" smtClean="0"/>
              <a:t>;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0" name="29 - TextBox"/>
          <p:cNvSpPr txBox="1"/>
          <p:nvPr/>
        </p:nvSpPr>
        <p:spPr>
          <a:xfrm>
            <a:off x="2714612" y="1857364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7030A0"/>
                </a:solidFill>
              </a:rPr>
              <a:t>Απάντηση </a:t>
            </a:r>
            <a:endParaRPr lang="en-US" sz="2800" b="1" dirty="0" smtClean="0">
              <a:solidFill>
                <a:srgbClr val="7030A0"/>
              </a:solidFill>
            </a:endParaRPr>
          </a:p>
        </p:txBody>
      </p:sp>
      <p:sp>
        <p:nvSpPr>
          <p:cNvPr id="31" name="30 - TextBox"/>
          <p:cNvSpPr txBox="1"/>
          <p:nvPr/>
        </p:nvSpPr>
        <p:spPr>
          <a:xfrm>
            <a:off x="571472" y="2714620"/>
            <a:ext cx="7429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Σημαίνει ότι η 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μεταβλητή 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     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είναι  διπλάσια </a:t>
            </a:r>
            <a:r>
              <a:rPr lang="el-G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από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την μεταβλητή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- TextBox"/>
          <p:cNvSpPr txBox="1"/>
          <p:nvPr/>
        </p:nvSpPr>
        <p:spPr>
          <a:xfrm>
            <a:off x="1285852" y="285728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>
                <a:solidFill>
                  <a:srgbClr val="7030A0"/>
                </a:solidFill>
              </a:rPr>
              <a:t>Ερώτηση 5</a:t>
            </a:r>
            <a:endParaRPr lang="en-US" sz="2400" b="1" u="sng" dirty="0">
              <a:solidFill>
                <a:srgbClr val="7030A0"/>
              </a:solidFill>
            </a:endParaRPr>
          </a:p>
        </p:txBody>
      </p:sp>
      <p:sp>
        <p:nvSpPr>
          <p:cNvPr id="21" name="20 - TextBox"/>
          <p:cNvSpPr txBox="1"/>
          <p:nvPr/>
        </p:nvSpPr>
        <p:spPr>
          <a:xfrm>
            <a:off x="214282" y="857232"/>
            <a:ext cx="8429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Τι σημαίνει η συνάρτηση </a:t>
            </a:r>
            <a:r>
              <a:rPr lang="en-US" sz="2800" dirty="0" smtClean="0"/>
              <a:t>               </a:t>
            </a:r>
            <a:r>
              <a:rPr lang="en-US" sz="2800" b="1" dirty="0" smtClean="0"/>
              <a:t>y   =  </a:t>
            </a:r>
            <a:r>
              <a:rPr lang="el-GR" sz="2800" b="1" dirty="0" smtClean="0"/>
              <a:t>6</a:t>
            </a:r>
            <a:r>
              <a:rPr lang="en-US" sz="2800" b="1" dirty="0" smtClean="0"/>
              <a:t>x</a:t>
            </a:r>
            <a:r>
              <a:rPr lang="el-GR" sz="2800" b="1" dirty="0" smtClean="0"/>
              <a:t>         </a:t>
            </a:r>
            <a:r>
              <a:rPr lang="el-GR" sz="2800" dirty="0" smtClean="0"/>
              <a:t>;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0" name="29 - TextBox"/>
          <p:cNvSpPr txBox="1"/>
          <p:nvPr/>
        </p:nvSpPr>
        <p:spPr>
          <a:xfrm>
            <a:off x="2714612" y="1857364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7030A0"/>
                </a:solidFill>
              </a:rPr>
              <a:t>Απάντηση </a:t>
            </a:r>
            <a:endParaRPr lang="en-US" sz="2800" b="1" dirty="0" smtClean="0">
              <a:solidFill>
                <a:srgbClr val="7030A0"/>
              </a:solidFill>
            </a:endParaRPr>
          </a:p>
        </p:txBody>
      </p:sp>
      <p:sp>
        <p:nvSpPr>
          <p:cNvPr id="31" name="30 - TextBox"/>
          <p:cNvSpPr txBox="1"/>
          <p:nvPr/>
        </p:nvSpPr>
        <p:spPr>
          <a:xfrm>
            <a:off x="571472" y="2714620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Σημαίνει ότι η 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μεταβλητή 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     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είναι  εξαπλάσια (6 φορές μεγαλύτερη) </a:t>
            </a:r>
            <a:r>
              <a:rPr lang="el-G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από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την μεταβλητή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Έλλειψη"/>
          <p:cNvSpPr/>
          <p:nvPr/>
        </p:nvSpPr>
        <p:spPr>
          <a:xfrm>
            <a:off x="571472" y="214290"/>
            <a:ext cx="1214446" cy="11430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5 - Ευθύγραμμο βέλος σύνδεσης"/>
          <p:cNvCxnSpPr/>
          <p:nvPr/>
        </p:nvCxnSpPr>
        <p:spPr>
          <a:xfrm>
            <a:off x="1928794" y="785794"/>
            <a:ext cx="1000132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- TextBox"/>
          <p:cNvSpPr txBox="1"/>
          <p:nvPr/>
        </p:nvSpPr>
        <p:spPr>
          <a:xfrm>
            <a:off x="2928926" y="714356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κύκλος</a:t>
            </a:r>
            <a:endParaRPr lang="en-US" b="1" dirty="0"/>
          </a:p>
        </p:txBody>
      </p:sp>
      <p:sp>
        <p:nvSpPr>
          <p:cNvPr id="8" name="7 - Έλλειψη"/>
          <p:cNvSpPr/>
          <p:nvPr/>
        </p:nvSpPr>
        <p:spPr>
          <a:xfrm>
            <a:off x="357158" y="3571876"/>
            <a:ext cx="1214446" cy="11430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Έλλειψη"/>
          <p:cNvSpPr/>
          <p:nvPr/>
        </p:nvSpPr>
        <p:spPr>
          <a:xfrm>
            <a:off x="357158" y="2071678"/>
            <a:ext cx="1285884" cy="114300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10 - Ευθύγραμμο βέλος σύνδεσης"/>
          <p:cNvCxnSpPr/>
          <p:nvPr/>
        </p:nvCxnSpPr>
        <p:spPr>
          <a:xfrm>
            <a:off x="2071670" y="2571744"/>
            <a:ext cx="1000132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- TextBox"/>
          <p:cNvSpPr txBox="1"/>
          <p:nvPr/>
        </p:nvSpPr>
        <p:spPr>
          <a:xfrm>
            <a:off x="3071802" y="2500306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Κυκλικός  δίσκος</a:t>
            </a:r>
            <a:endParaRPr lang="en-US" b="1" dirty="0"/>
          </a:p>
        </p:txBody>
      </p:sp>
      <p:cxnSp>
        <p:nvCxnSpPr>
          <p:cNvPr id="13" name="12 - Ευθύγραμμο βέλος σύνδεσης"/>
          <p:cNvCxnSpPr/>
          <p:nvPr/>
        </p:nvCxnSpPr>
        <p:spPr>
          <a:xfrm>
            <a:off x="1785918" y="4214818"/>
            <a:ext cx="1000132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TextBox"/>
          <p:cNvSpPr txBox="1"/>
          <p:nvPr/>
        </p:nvSpPr>
        <p:spPr>
          <a:xfrm>
            <a:off x="2786050" y="4143380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κύκλος</a:t>
            </a:r>
            <a:endParaRPr lang="en-US" b="1" dirty="0"/>
          </a:p>
        </p:txBody>
      </p:sp>
      <p:sp>
        <p:nvSpPr>
          <p:cNvPr id="15" name="14 - Έλλειψη"/>
          <p:cNvSpPr/>
          <p:nvPr/>
        </p:nvSpPr>
        <p:spPr>
          <a:xfrm>
            <a:off x="285720" y="5214950"/>
            <a:ext cx="1285884" cy="1143008"/>
          </a:xfrm>
          <a:prstGeom prst="ellipse">
            <a:avLst/>
          </a:prstGeom>
          <a:solidFill>
            <a:srgbClr val="D537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15 - Ευθύγραμμο βέλος σύνδεσης"/>
          <p:cNvCxnSpPr/>
          <p:nvPr/>
        </p:nvCxnSpPr>
        <p:spPr>
          <a:xfrm>
            <a:off x="2000232" y="5715016"/>
            <a:ext cx="1000132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TextBox"/>
          <p:cNvSpPr txBox="1"/>
          <p:nvPr/>
        </p:nvSpPr>
        <p:spPr>
          <a:xfrm>
            <a:off x="3000364" y="5643578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Κυκλικός  δίσκος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10" grpId="0" animBg="1"/>
      <p:bldP spid="12" grpId="0"/>
      <p:bldP spid="14" grpId="0"/>
      <p:bldP spid="15" grpId="0" animBg="1"/>
      <p:bldP spid="1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TextBox"/>
          <p:cNvSpPr txBox="1"/>
          <p:nvPr/>
        </p:nvSpPr>
        <p:spPr>
          <a:xfrm>
            <a:off x="1785918" y="285728"/>
            <a:ext cx="4071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Εμβαδόν κυκλικού δίσκου</a:t>
            </a:r>
            <a:endParaRPr lang="en-US" sz="2400" b="1" dirty="0"/>
          </a:p>
        </p:txBody>
      </p:sp>
      <p:sp>
        <p:nvSpPr>
          <p:cNvPr id="10" name="9 - Έλλειψη"/>
          <p:cNvSpPr/>
          <p:nvPr/>
        </p:nvSpPr>
        <p:spPr>
          <a:xfrm>
            <a:off x="500034" y="2857496"/>
            <a:ext cx="2071702" cy="200026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1 - TextBox"/>
          <p:cNvSpPr txBox="1"/>
          <p:nvPr/>
        </p:nvSpPr>
        <p:spPr>
          <a:xfrm>
            <a:off x="3071802" y="2500306"/>
            <a:ext cx="48577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Έστω ένας κυκλικός  δίσκος με ακτίνα  ρ, τότε το εμβαδόν του (Ε) θα δίνεται από τον τύπο:</a:t>
            </a:r>
            <a:endParaRPr lang="en-US" sz="2000" dirty="0"/>
          </a:p>
        </p:txBody>
      </p:sp>
      <p:sp>
        <p:nvSpPr>
          <p:cNvPr id="15" name="14 - Έλλειψη"/>
          <p:cNvSpPr/>
          <p:nvPr/>
        </p:nvSpPr>
        <p:spPr>
          <a:xfrm>
            <a:off x="1428728" y="3786190"/>
            <a:ext cx="142876" cy="71438"/>
          </a:xfrm>
          <a:prstGeom prst="ellipse">
            <a:avLst/>
          </a:prstGeom>
          <a:solidFill>
            <a:srgbClr val="D537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TextBox"/>
          <p:cNvSpPr txBox="1"/>
          <p:nvPr/>
        </p:nvSpPr>
        <p:spPr>
          <a:xfrm>
            <a:off x="1285852" y="350043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Κ</a:t>
            </a:r>
            <a:endParaRPr lang="en-US" b="1" dirty="0"/>
          </a:p>
        </p:txBody>
      </p:sp>
      <p:sp>
        <p:nvSpPr>
          <p:cNvPr id="18" name="17 - TextBox"/>
          <p:cNvSpPr txBox="1"/>
          <p:nvPr/>
        </p:nvSpPr>
        <p:spPr>
          <a:xfrm>
            <a:off x="857224" y="1071546"/>
            <a:ext cx="73581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Το </a:t>
            </a:r>
            <a:r>
              <a:rPr lang="el-GR" sz="2000" b="1" dirty="0" smtClean="0"/>
              <a:t>εμβαδόν</a:t>
            </a:r>
            <a:r>
              <a:rPr lang="el-GR" sz="2000" dirty="0" smtClean="0"/>
              <a:t> ενός κυκλικού δίσκου είναι ένας αριθμός που δείχνει   πόσο χώρο «πιάνει»  ο κυκλικός δίσκος.</a:t>
            </a:r>
            <a:endParaRPr lang="en-US" sz="2000" dirty="0"/>
          </a:p>
        </p:txBody>
      </p:sp>
      <p:cxnSp>
        <p:nvCxnSpPr>
          <p:cNvPr id="20" name="19 - Ευθεία γραμμή σύνδεσης"/>
          <p:cNvCxnSpPr>
            <a:stCxn id="10" idx="3"/>
          </p:cNvCxnSpPr>
          <p:nvPr/>
        </p:nvCxnSpPr>
        <p:spPr>
          <a:xfrm rot="5400000" flipH="1" flipV="1">
            <a:off x="763272" y="3827934"/>
            <a:ext cx="777050" cy="6967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- TextBox"/>
          <p:cNvSpPr txBox="1"/>
          <p:nvPr/>
        </p:nvSpPr>
        <p:spPr>
          <a:xfrm>
            <a:off x="928662" y="3786190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ρ</a:t>
            </a:r>
            <a:endParaRPr lang="en-US" b="1" dirty="0"/>
          </a:p>
        </p:txBody>
      </p:sp>
      <p:sp>
        <p:nvSpPr>
          <p:cNvPr id="24" name="23 - Ορθογώνιο"/>
          <p:cNvSpPr/>
          <p:nvPr/>
        </p:nvSpPr>
        <p:spPr>
          <a:xfrm>
            <a:off x="3571868" y="4214818"/>
            <a:ext cx="255711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400" b="1" dirty="0" smtClean="0"/>
              <a:t>Ε  =  π </a:t>
            </a:r>
            <a:r>
              <a:rPr lang="el-GR" sz="4400" b="1" baseline="30000" dirty="0" smtClean="0"/>
              <a:t>.</a:t>
            </a:r>
            <a:r>
              <a:rPr lang="el-GR" sz="4400" b="1" dirty="0" smtClean="0"/>
              <a:t> ρ</a:t>
            </a:r>
            <a:r>
              <a:rPr lang="el-GR" sz="4400" b="1" baseline="30000" dirty="0" smtClean="0"/>
              <a:t>2</a:t>
            </a:r>
            <a:r>
              <a:rPr lang="el-GR" sz="4400" dirty="0" smtClean="0"/>
              <a:t> 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Έλλειψη"/>
          <p:cNvSpPr/>
          <p:nvPr/>
        </p:nvSpPr>
        <p:spPr>
          <a:xfrm>
            <a:off x="1428760" y="364331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TextBox"/>
          <p:cNvSpPr txBox="1"/>
          <p:nvPr/>
        </p:nvSpPr>
        <p:spPr>
          <a:xfrm>
            <a:off x="1142976" y="3571876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</a:t>
            </a:r>
            <a:endParaRPr lang="en-US" dirty="0"/>
          </a:p>
        </p:txBody>
      </p:sp>
      <p:sp>
        <p:nvSpPr>
          <p:cNvPr id="16" name="15 - TextBox"/>
          <p:cNvSpPr txBox="1"/>
          <p:nvPr/>
        </p:nvSpPr>
        <p:spPr>
          <a:xfrm>
            <a:off x="3500430" y="2428868"/>
            <a:ext cx="507209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 </a:t>
            </a:r>
          </a:p>
          <a:p>
            <a:endParaRPr lang="el-GR" sz="2000" dirty="0" smtClean="0"/>
          </a:p>
          <a:p>
            <a:r>
              <a:rPr lang="el-GR" sz="2000" b="1" dirty="0" smtClean="0"/>
              <a:t>Ε</a:t>
            </a:r>
            <a:r>
              <a:rPr lang="en-US" sz="2000" b="1" dirty="0" smtClean="0"/>
              <a:t> = </a:t>
            </a:r>
            <a:r>
              <a:rPr lang="el-GR" sz="2000" b="1" dirty="0" smtClean="0"/>
              <a:t> πρ</a:t>
            </a:r>
            <a:r>
              <a:rPr lang="el-GR" sz="2000" b="1" baseline="30000" dirty="0" smtClean="0"/>
              <a:t>2</a:t>
            </a:r>
            <a:r>
              <a:rPr lang="el-GR" sz="2000" b="1" dirty="0" smtClean="0"/>
              <a:t> </a:t>
            </a:r>
            <a:r>
              <a:rPr lang="en-US" sz="2000" b="1" dirty="0" smtClean="0"/>
              <a:t>  </a:t>
            </a:r>
            <a:r>
              <a:rPr lang="el-GR" sz="2000" b="1" dirty="0" smtClean="0"/>
              <a:t> </a:t>
            </a:r>
            <a:r>
              <a:rPr lang="en-US" sz="2000" b="1" dirty="0" smtClean="0"/>
              <a:t>     </a:t>
            </a:r>
            <a:r>
              <a:rPr lang="el-GR" sz="2000" b="1" dirty="0" smtClean="0"/>
              <a:t> ή</a:t>
            </a:r>
            <a:r>
              <a:rPr lang="en-US" sz="2000" b="1" dirty="0" smtClean="0"/>
              <a:t>  </a:t>
            </a:r>
          </a:p>
          <a:p>
            <a:endParaRPr lang="en-US" sz="2000" b="1" dirty="0" smtClean="0"/>
          </a:p>
          <a:p>
            <a:r>
              <a:rPr lang="el-GR" sz="2000" b="1" dirty="0" smtClean="0"/>
              <a:t> Ε</a:t>
            </a:r>
            <a:r>
              <a:rPr lang="en-US" sz="2000" b="1" dirty="0" smtClean="0"/>
              <a:t> = </a:t>
            </a:r>
            <a:r>
              <a:rPr lang="el-GR" sz="2000" b="1" dirty="0" smtClean="0"/>
              <a:t> </a:t>
            </a:r>
            <a:r>
              <a:rPr lang="en-US" sz="2000" b="1" dirty="0" smtClean="0"/>
              <a:t>3,14 </a:t>
            </a:r>
            <a:r>
              <a:rPr lang="en-US" sz="2000" b="1" baseline="30000" dirty="0" smtClean="0"/>
              <a:t>.</a:t>
            </a:r>
            <a:r>
              <a:rPr lang="en-US" sz="2000" b="1" dirty="0" smtClean="0"/>
              <a:t> 6</a:t>
            </a:r>
            <a:r>
              <a:rPr lang="el-GR" sz="2000" b="1" baseline="30000" dirty="0" smtClean="0"/>
              <a:t>2</a:t>
            </a:r>
            <a:r>
              <a:rPr lang="en-US" sz="2000" b="1" dirty="0" smtClean="0"/>
              <a:t>                       </a:t>
            </a:r>
            <a:r>
              <a:rPr lang="el-GR" sz="2000" b="1" dirty="0" smtClean="0"/>
              <a:t>ή</a:t>
            </a:r>
            <a:endParaRPr lang="en-US" sz="2000" b="1" dirty="0" smtClean="0"/>
          </a:p>
          <a:p>
            <a:endParaRPr lang="en-US" sz="2000" b="1" dirty="0" smtClean="0"/>
          </a:p>
          <a:p>
            <a:r>
              <a:rPr lang="el-GR" sz="2000" b="1" dirty="0" smtClean="0"/>
              <a:t>Ε</a:t>
            </a:r>
            <a:r>
              <a:rPr lang="en-US" sz="2000" b="1" dirty="0" smtClean="0"/>
              <a:t>  = 3,14 </a:t>
            </a:r>
            <a:r>
              <a:rPr lang="en-US" sz="2000" b="1" baseline="30000" dirty="0" smtClean="0"/>
              <a:t>.</a:t>
            </a:r>
            <a:r>
              <a:rPr lang="en-US" sz="2000" b="1" dirty="0" smtClean="0"/>
              <a:t> </a:t>
            </a:r>
            <a:r>
              <a:rPr lang="el-GR" sz="2000" b="1" dirty="0" smtClean="0"/>
              <a:t>36</a:t>
            </a:r>
            <a:r>
              <a:rPr lang="en-US" sz="2000" b="1" dirty="0" smtClean="0"/>
              <a:t>  </a:t>
            </a:r>
            <a:endParaRPr lang="el-GR" sz="2000" b="1" dirty="0" smtClean="0"/>
          </a:p>
          <a:p>
            <a:endParaRPr lang="el-GR" sz="2000" b="1" dirty="0" smtClean="0"/>
          </a:p>
          <a:p>
            <a:endParaRPr lang="en-US" sz="2000" dirty="0"/>
          </a:p>
        </p:txBody>
      </p:sp>
      <p:cxnSp>
        <p:nvCxnSpPr>
          <p:cNvPr id="13" name="12 - Ευθεία γραμμή σύνδεσης"/>
          <p:cNvCxnSpPr/>
          <p:nvPr/>
        </p:nvCxnSpPr>
        <p:spPr>
          <a:xfrm flipV="1">
            <a:off x="1428760" y="3143248"/>
            <a:ext cx="1357322" cy="500066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- TextBox"/>
          <p:cNvSpPr txBox="1"/>
          <p:nvPr/>
        </p:nvSpPr>
        <p:spPr>
          <a:xfrm>
            <a:off x="571472" y="785794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Άσκηση 1 </a:t>
            </a:r>
            <a:endParaRPr lang="en-US" dirty="0"/>
          </a:p>
        </p:txBody>
      </p:sp>
      <p:sp>
        <p:nvSpPr>
          <p:cNvPr id="27" name="26 - TextBox"/>
          <p:cNvSpPr txBox="1"/>
          <p:nvPr/>
        </p:nvSpPr>
        <p:spPr>
          <a:xfrm>
            <a:off x="214282" y="1285860"/>
            <a:ext cx="8715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Αν η ακτίνα του παρακάτω κυκλικού δίσκου είναι 6</a:t>
            </a:r>
            <a:r>
              <a:rPr lang="en-US" dirty="0" smtClean="0"/>
              <a:t>cm, </a:t>
            </a:r>
            <a:r>
              <a:rPr lang="el-GR" dirty="0" smtClean="0"/>
              <a:t> πόσο θα  είναι το εμβαδόν του κυκλικού δίσκου;   </a:t>
            </a:r>
            <a:endParaRPr lang="en-US" dirty="0"/>
          </a:p>
        </p:txBody>
      </p:sp>
      <p:sp>
        <p:nvSpPr>
          <p:cNvPr id="31" name="30 - TextBox"/>
          <p:cNvSpPr txBox="1"/>
          <p:nvPr/>
        </p:nvSpPr>
        <p:spPr>
          <a:xfrm>
            <a:off x="4071934" y="2000240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Λύση</a:t>
            </a:r>
            <a:endParaRPr lang="en-US" dirty="0"/>
          </a:p>
        </p:txBody>
      </p:sp>
      <p:sp>
        <p:nvSpPr>
          <p:cNvPr id="32" name="31 - TextBox"/>
          <p:cNvSpPr txBox="1"/>
          <p:nvPr/>
        </p:nvSpPr>
        <p:spPr>
          <a:xfrm>
            <a:off x="1500166" y="5929330"/>
            <a:ext cx="7072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Άρα  το  εμβαδόν του κυκλικού δίσκου  θα είναι  113 </a:t>
            </a:r>
            <a:r>
              <a:rPr lang="en-US" dirty="0" smtClean="0"/>
              <a:t>cm</a:t>
            </a:r>
            <a:r>
              <a:rPr lang="el-GR" baseline="30000" dirty="0" smtClean="0"/>
              <a:t>2</a:t>
            </a:r>
            <a:endParaRPr lang="en-US" baseline="30000" dirty="0"/>
          </a:p>
        </p:txBody>
      </p:sp>
      <p:sp>
        <p:nvSpPr>
          <p:cNvPr id="17" name="16 - Ορθογώνιο"/>
          <p:cNvSpPr/>
          <p:nvPr/>
        </p:nvSpPr>
        <p:spPr>
          <a:xfrm rot="20618360">
            <a:off x="1714480" y="3071810"/>
            <a:ext cx="6383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6 cm</a:t>
            </a:r>
            <a:endParaRPr lang="en-US" b="1" dirty="0"/>
          </a:p>
        </p:txBody>
      </p:sp>
      <p:sp>
        <p:nvSpPr>
          <p:cNvPr id="15" name="14 - TextBox"/>
          <p:cNvSpPr txBox="1"/>
          <p:nvPr/>
        </p:nvSpPr>
        <p:spPr>
          <a:xfrm>
            <a:off x="2143108" y="142852"/>
            <a:ext cx="4357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7030A0"/>
                </a:solidFill>
              </a:rPr>
              <a:t>Εμβαδόν κύκλου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3500430" y="5000636"/>
            <a:ext cx="10278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Ε</a:t>
            </a:r>
            <a:r>
              <a:rPr lang="en-US" b="1" dirty="0" smtClean="0"/>
              <a:t>  = </a:t>
            </a:r>
            <a:r>
              <a:rPr lang="el-GR" b="1" dirty="0" smtClean="0"/>
              <a:t>113</a:t>
            </a:r>
            <a:r>
              <a:rPr lang="en-US" b="1" dirty="0" smtClean="0"/>
              <a:t>  </a:t>
            </a:r>
            <a:endParaRPr lang="el-GR" b="1" dirty="0" smtClean="0"/>
          </a:p>
        </p:txBody>
      </p:sp>
      <p:sp>
        <p:nvSpPr>
          <p:cNvPr id="18" name="17 - Έλλειψη"/>
          <p:cNvSpPr/>
          <p:nvPr/>
        </p:nvSpPr>
        <p:spPr>
          <a:xfrm>
            <a:off x="785786" y="2571744"/>
            <a:ext cx="2071702" cy="200026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Έλλειψη"/>
          <p:cNvSpPr/>
          <p:nvPr/>
        </p:nvSpPr>
        <p:spPr>
          <a:xfrm>
            <a:off x="1714480" y="3500438"/>
            <a:ext cx="142876" cy="71438"/>
          </a:xfrm>
          <a:prstGeom prst="ellipse">
            <a:avLst/>
          </a:prstGeom>
          <a:solidFill>
            <a:srgbClr val="D537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TextBox"/>
          <p:cNvSpPr txBox="1"/>
          <p:nvPr/>
        </p:nvSpPr>
        <p:spPr>
          <a:xfrm>
            <a:off x="1571604" y="321468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Κ</a:t>
            </a:r>
            <a:endParaRPr lang="en-US" b="1" dirty="0"/>
          </a:p>
        </p:txBody>
      </p:sp>
      <p:cxnSp>
        <p:nvCxnSpPr>
          <p:cNvPr id="21" name="20 - Ευθεία γραμμή σύνδεσης"/>
          <p:cNvCxnSpPr>
            <a:stCxn id="18" idx="3"/>
          </p:cNvCxnSpPr>
          <p:nvPr/>
        </p:nvCxnSpPr>
        <p:spPr>
          <a:xfrm rot="5400000" flipH="1" flipV="1">
            <a:off x="1049024" y="3542182"/>
            <a:ext cx="777050" cy="6967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- TextBox"/>
          <p:cNvSpPr txBox="1"/>
          <p:nvPr/>
        </p:nvSpPr>
        <p:spPr>
          <a:xfrm rot="18985139">
            <a:off x="1038808" y="3385407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6cm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Έλλειψη"/>
          <p:cNvSpPr/>
          <p:nvPr/>
        </p:nvSpPr>
        <p:spPr>
          <a:xfrm>
            <a:off x="0" y="2357430"/>
            <a:ext cx="2928958" cy="278608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Έλλειψη"/>
          <p:cNvSpPr/>
          <p:nvPr/>
        </p:nvSpPr>
        <p:spPr>
          <a:xfrm>
            <a:off x="1428760" y="364331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TextBox"/>
          <p:cNvSpPr txBox="1"/>
          <p:nvPr/>
        </p:nvSpPr>
        <p:spPr>
          <a:xfrm>
            <a:off x="1142976" y="3571876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</a:t>
            </a:r>
            <a:endParaRPr lang="en-US" dirty="0"/>
          </a:p>
        </p:txBody>
      </p:sp>
      <p:cxnSp>
        <p:nvCxnSpPr>
          <p:cNvPr id="13" name="12 - Ευθεία γραμμή σύνδεσης"/>
          <p:cNvCxnSpPr/>
          <p:nvPr/>
        </p:nvCxnSpPr>
        <p:spPr>
          <a:xfrm flipV="1">
            <a:off x="1428760" y="3143248"/>
            <a:ext cx="1357322" cy="500066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4071934" y="2000240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Λύση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0"/>
            <a:ext cx="7358114" cy="1728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0"/>
            <a:ext cx="7277108" cy="2928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- Έλλειψη"/>
          <p:cNvSpPr/>
          <p:nvPr/>
        </p:nvSpPr>
        <p:spPr>
          <a:xfrm>
            <a:off x="0" y="2357430"/>
            <a:ext cx="2928958" cy="278608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Έλλειψη"/>
          <p:cNvSpPr/>
          <p:nvPr/>
        </p:nvSpPr>
        <p:spPr>
          <a:xfrm>
            <a:off x="1428760" y="364331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TextBox"/>
          <p:cNvSpPr txBox="1"/>
          <p:nvPr/>
        </p:nvSpPr>
        <p:spPr>
          <a:xfrm>
            <a:off x="1142976" y="3571876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</a:t>
            </a:r>
            <a:endParaRPr lang="en-US" dirty="0"/>
          </a:p>
        </p:txBody>
      </p:sp>
      <p:cxnSp>
        <p:nvCxnSpPr>
          <p:cNvPr id="13" name="12 - Ευθεία γραμμή σύνδεσης"/>
          <p:cNvCxnSpPr/>
          <p:nvPr/>
        </p:nvCxnSpPr>
        <p:spPr>
          <a:xfrm flipV="1">
            <a:off x="1428760" y="3143248"/>
            <a:ext cx="1357322" cy="500066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4071934" y="2000240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Λύση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7166"/>
            <a:ext cx="7324725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714356"/>
            <a:ext cx="3565823" cy="3381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0"/>
            <a:ext cx="7572428" cy="1385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1180" y="1000108"/>
            <a:ext cx="3812820" cy="4071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143108" y="142852"/>
            <a:ext cx="4357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7030A0"/>
                </a:solidFill>
              </a:rPr>
              <a:t>ΚΥΚΛΟΣ - διάμετρος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5" name="4 - Έλλειψη"/>
          <p:cNvSpPr/>
          <p:nvPr/>
        </p:nvSpPr>
        <p:spPr>
          <a:xfrm>
            <a:off x="2357422" y="1000108"/>
            <a:ext cx="2928958" cy="278608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Έλλειψη"/>
          <p:cNvSpPr/>
          <p:nvPr/>
        </p:nvSpPr>
        <p:spPr>
          <a:xfrm>
            <a:off x="3786182" y="2285992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TextBox"/>
          <p:cNvSpPr txBox="1"/>
          <p:nvPr/>
        </p:nvSpPr>
        <p:spPr>
          <a:xfrm>
            <a:off x="3571868" y="192880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</a:t>
            </a:r>
            <a:endParaRPr lang="en-US" dirty="0"/>
          </a:p>
        </p:txBody>
      </p:sp>
      <p:sp>
        <p:nvSpPr>
          <p:cNvPr id="8" name="7 - TextBox"/>
          <p:cNvSpPr txBox="1"/>
          <p:nvPr/>
        </p:nvSpPr>
        <p:spPr>
          <a:xfrm>
            <a:off x="6215074" y="428604"/>
            <a:ext cx="2714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Το </a:t>
            </a:r>
            <a:r>
              <a:rPr lang="el-GR" sz="2000" b="1" dirty="0" smtClean="0"/>
              <a:t>σημείο Ο</a:t>
            </a:r>
            <a:r>
              <a:rPr lang="el-GR" sz="2000" dirty="0" smtClean="0"/>
              <a:t> είναι το κέντρο του κύκλου</a:t>
            </a:r>
            <a:endParaRPr lang="en-US" sz="2000" dirty="0"/>
          </a:p>
        </p:txBody>
      </p:sp>
      <p:sp>
        <p:nvSpPr>
          <p:cNvPr id="16" name="15 - TextBox"/>
          <p:cNvSpPr txBox="1"/>
          <p:nvPr/>
        </p:nvSpPr>
        <p:spPr>
          <a:xfrm>
            <a:off x="214282" y="4071942"/>
            <a:ext cx="821537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Το ευθύγραμμο τμήμα ΑΒ, που περνάει από το κέντρο του κύκλου, ονομάζεται </a:t>
            </a:r>
            <a:r>
              <a:rPr lang="el-GR" sz="2000" b="1" dirty="0" smtClean="0"/>
              <a:t>διάμετρος</a:t>
            </a:r>
            <a:r>
              <a:rPr lang="el-GR" sz="2000" dirty="0" smtClean="0"/>
              <a:t> </a:t>
            </a:r>
            <a:r>
              <a:rPr lang="el-GR" sz="2000" b="1" dirty="0" smtClean="0"/>
              <a:t>του κύκλου.</a:t>
            </a:r>
          </a:p>
          <a:p>
            <a:endParaRPr lang="el-GR" sz="2000" b="1" dirty="0" smtClean="0"/>
          </a:p>
          <a:p>
            <a:r>
              <a:rPr lang="el-GR" sz="2000" dirty="0" smtClean="0"/>
              <a:t>Η </a:t>
            </a:r>
            <a:r>
              <a:rPr lang="el-GR" sz="2000" b="1" dirty="0" smtClean="0"/>
              <a:t>διάμετρος</a:t>
            </a:r>
            <a:r>
              <a:rPr lang="el-GR" sz="2000" dirty="0" smtClean="0"/>
              <a:t> συμβολίζεται συνήθως  με το γράμμα  δ.</a:t>
            </a:r>
          </a:p>
          <a:p>
            <a:endParaRPr lang="el-GR" sz="2000" dirty="0" smtClean="0"/>
          </a:p>
          <a:p>
            <a:r>
              <a:rPr lang="el-GR" sz="2000" dirty="0" smtClean="0"/>
              <a:t>Η </a:t>
            </a:r>
            <a:r>
              <a:rPr lang="el-GR" sz="2000" b="1" dirty="0" smtClean="0"/>
              <a:t>διάμετρος</a:t>
            </a:r>
            <a:r>
              <a:rPr lang="el-GR" sz="2000" dirty="0" smtClean="0"/>
              <a:t> είναι η μεγαλύτερη χορδή  ενός κύκλου .</a:t>
            </a:r>
          </a:p>
          <a:p>
            <a:endParaRPr lang="el-GR" sz="2000" dirty="0" smtClean="0"/>
          </a:p>
          <a:p>
            <a:r>
              <a:rPr lang="el-GR" sz="2000" dirty="0" smtClean="0"/>
              <a:t>Η </a:t>
            </a:r>
            <a:r>
              <a:rPr lang="el-GR" sz="2000" b="1" dirty="0" smtClean="0"/>
              <a:t>διάμετρος</a:t>
            </a:r>
            <a:r>
              <a:rPr lang="el-GR" sz="2000" dirty="0" smtClean="0"/>
              <a:t> είναι ίση με δύο ακτίνες του κύκλου.</a:t>
            </a:r>
          </a:p>
          <a:p>
            <a:endParaRPr lang="en-US" sz="2000" dirty="0"/>
          </a:p>
        </p:txBody>
      </p:sp>
      <p:cxnSp>
        <p:nvCxnSpPr>
          <p:cNvPr id="21" name="20 - Ευθεία γραμμή σύνδεσης"/>
          <p:cNvCxnSpPr/>
          <p:nvPr/>
        </p:nvCxnSpPr>
        <p:spPr>
          <a:xfrm>
            <a:off x="2500298" y="1857364"/>
            <a:ext cx="2714644" cy="10001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- Ορθογώνιο"/>
          <p:cNvSpPr/>
          <p:nvPr/>
        </p:nvSpPr>
        <p:spPr>
          <a:xfrm>
            <a:off x="4357686" y="2285992"/>
            <a:ext cx="30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δ</a:t>
            </a:r>
            <a:endParaRPr lang="en-US" dirty="0"/>
          </a:p>
        </p:txBody>
      </p:sp>
      <p:sp>
        <p:nvSpPr>
          <p:cNvPr id="23" name="22 - Ορθογώνιο"/>
          <p:cNvSpPr/>
          <p:nvPr/>
        </p:nvSpPr>
        <p:spPr>
          <a:xfrm>
            <a:off x="5214942" y="2786058"/>
            <a:ext cx="314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Β</a:t>
            </a:r>
            <a:endParaRPr lang="en-US" dirty="0"/>
          </a:p>
        </p:txBody>
      </p:sp>
      <p:sp>
        <p:nvSpPr>
          <p:cNvPr id="24" name="23 - Ορθογώνιο"/>
          <p:cNvSpPr/>
          <p:nvPr/>
        </p:nvSpPr>
        <p:spPr>
          <a:xfrm>
            <a:off x="2071670" y="1571612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Α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143108" y="142852"/>
            <a:ext cx="4357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7030A0"/>
                </a:solidFill>
              </a:rPr>
              <a:t>ΚΥΚΛΟΣ - διάμετρος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5" name="4 - Έλλειψη"/>
          <p:cNvSpPr/>
          <p:nvPr/>
        </p:nvSpPr>
        <p:spPr>
          <a:xfrm>
            <a:off x="2357422" y="1000108"/>
            <a:ext cx="2928958" cy="278608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Έλλειψη"/>
          <p:cNvSpPr/>
          <p:nvPr/>
        </p:nvSpPr>
        <p:spPr>
          <a:xfrm>
            <a:off x="3786182" y="2285992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TextBox"/>
          <p:cNvSpPr txBox="1"/>
          <p:nvPr/>
        </p:nvSpPr>
        <p:spPr>
          <a:xfrm>
            <a:off x="3571868" y="192880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</a:t>
            </a:r>
            <a:endParaRPr lang="en-US" dirty="0"/>
          </a:p>
        </p:txBody>
      </p:sp>
      <p:sp>
        <p:nvSpPr>
          <p:cNvPr id="8" name="7 - TextBox"/>
          <p:cNvSpPr txBox="1"/>
          <p:nvPr/>
        </p:nvSpPr>
        <p:spPr>
          <a:xfrm>
            <a:off x="6215074" y="428604"/>
            <a:ext cx="2714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Το </a:t>
            </a:r>
            <a:r>
              <a:rPr lang="el-GR" sz="2000" b="1" dirty="0" smtClean="0"/>
              <a:t>σημείο Ο</a:t>
            </a:r>
            <a:r>
              <a:rPr lang="el-GR" sz="2000" dirty="0" smtClean="0"/>
              <a:t> είναι το κέντρο του κύκλου</a:t>
            </a:r>
            <a:endParaRPr lang="en-US" sz="2000" dirty="0"/>
          </a:p>
        </p:txBody>
      </p:sp>
      <p:sp>
        <p:nvSpPr>
          <p:cNvPr id="16" name="15 - TextBox"/>
          <p:cNvSpPr txBox="1"/>
          <p:nvPr/>
        </p:nvSpPr>
        <p:spPr>
          <a:xfrm>
            <a:off x="357158" y="5000636"/>
            <a:ext cx="82153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Τα  ευθύγραμμα τμήματα  ΑΒ,  ΓΔ     και   ΕΖ είναι </a:t>
            </a:r>
            <a:r>
              <a:rPr lang="el-GR" sz="2000" b="1" dirty="0" smtClean="0"/>
              <a:t>διάμετροι</a:t>
            </a:r>
            <a:r>
              <a:rPr lang="el-GR" sz="2000" dirty="0" smtClean="0"/>
              <a:t> </a:t>
            </a:r>
            <a:r>
              <a:rPr lang="el-GR" sz="2000" b="1" dirty="0" smtClean="0"/>
              <a:t>του κύκλου.</a:t>
            </a:r>
          </a:p>
          <a:p>
            <a:endParaRPr lang="el-GR" sz="2000" b="1" dirty="0" smtClean="0"/>
          </a:p>
          <a:p>
            <a:endParaRPr lang="en-US" sz="2000" dirty="0"/>
          </a:p>
        </p:txBody>
      </p:sp>
      <p:cxnSp>
        <p:nvCxnSpPr>
          <p:cNvPr id="21" name="20 - Ευθεία γραμμή σύνδεσης"/>
          <p:cNvCxnSpPr/>
          <p:nvPr/>
        </p:nvCxnSpPr>
        <p:spPr>
          <a:xfrm>
            <a:off x="2500298" y="1857364"/>
            <a:ext cx="2714644" cy="10001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- Ορθογώνιο"/>
          <p:cNvSpPr/>
          <p:nvPr/>
        </p:nvSpPr>
        <p:spPr>
          <a:xfrm>
            <a:off x="5214942" y="2786058"/>
            <a:ext cx="314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Β</a:t>
            </a:r>
            <a:endParaRPr lang="en-US" dirty="0"/>
          </a:p>
        </p:txBody>
      </p:sp>
      <p:sp>
        <p:nvSpPr>
          <p:cNvPr id="24" name="23 - Ορθογώνιο"/>
          <p:cNvSpPr/>
          <p:nvPr/>
        </p:nvSpPr>
        <p:spPr>
          <a:xfrm>
            <a:off x="2071670" y="1571612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Α</a:t>
            </a:r>
            <a:endParaRPr lang="en-US" dirty="0"/>
          </a:p>
        </p:txBody>
      </p:sp>
      <p:cxnSp>
        <p:nvCxnSpPr>
          <p:cNvPr id="12" name="11 - Ευθεία γραμμή σύνδεσης"/>
          <p:cNvCxnSpPr/>
          <p:nvPr/>
        </p:nvCxnSpPr>
        <p:spPr>
          <a:xfrm rot="5400000">
            <a:off x="2428860" y="2000240"/>
            <a:ext cx="2714644" cy="714380"/>
          </a:xfrm>
          <a:prstGeom prst="line">
            <a:avLst/>
          </a:prstGeom>
          <a:ln w="38100">
            <a:solidFill>
              <a:srgbClr val="D537B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- Ευθεία γραμμή σύνδεσης"/>
          <p:cNvCxnSpPr/>
          <p:nvPr/>
        </p:nvCxnSpPr>
        <p:spPr>
          <a:xfrm flipV="1">
            <a:off x="2357422" y="1785926"/>
            <a:ext cx="2786082" cy="1000132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Ορθογώνιο"/>
          <p:cNvSpPr/>
          <p:nvPr/>
        </p:nvSpPr>
        <p:spPr>
          <a:xfrm>
            <a:off x="5143504" y="1500174"/>
            <a:ext cx="295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Ζ</a:t>
            </a:r>
            <a:endParaRPr lang="en-US" dirty="0"/>
          </a:p>
        </p:txBody>
      </p:sp>
      <p:sp>
        <p:nvSpPr>
          <p:cNvPr id="18" name="17 - Ορθογώνιο"/>
          <p:cNvSpPr/>
          <p:nvPr/>
        </p:nvSpPr>
        <p:spPr>
          <a:xfrm>
            <a:off x="2143108" y="2643182"/>
            <a:ext cx="296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Ε</a:t>
            </a:r>
            <a:endParaRPr lang="en-US" dirty="0"/>
          </a:p>
        </p:txBody>
      </p:sp>
      <p:sp>
        <p:nvSpPr>
          <p:cNvPr id="19" name="18 - Ορθογώνιο"/>
          <p:cNvSpPr/>
          <p:nvPr/>
        </p:nvSpPr>
        <p:spPr>
          <a:xfrm>
            <a:off x="3286116" y="3714752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Δ</a:t>
            </a:r>
            <a:endParaRPr lang="en-US" dirty="0"/>
          </a:p>
        </p:txBody>
      </p:sp>
      <p:sp>
        <p:nvSpPr>
          <p:cNvPr id="20" name="19 - Ορθογώνιο"/>
          <p:cNvSpPr/>
          <p:nvPr/>
        </p:nvSpPr>
        <p:spPr>
          <a:xfrm>
            <a:off x="4071934" y="642918"/>
            <a:ext cx="279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Γ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143108" y="142852"/>
            <a:ext cx="4357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7030A0"/>
                </a:solidFill>
              </a:rPr>
              <a:t>ΚΥΚΛΟΣ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5" name="4 - Έλλειψη"/>
          <p:cNvSpPr/>
          <p:nvPr/>
        </p:nvSpPr>
        <p:spPr>
          <a:xfrm>
            <a:off x="0" y="2357430"/>
            <a:ext cx="2928958" cy="278608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Έλλειψη"/>
          <p:cNvSpPr/>
          <p:nvPr/>
        </p:nvSpPr>
        <p:spPr>
          <a:xfrm>
            <a:off x="1428760" y="364331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TextBox"/>
          <p:cNvSpPr txBox="1"/>
          <p:nvPr/>
        </p:nvSpPr>
        <p:spPr>
          <a:xfrm>
            <a:off x="1142976" y="3571876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</a:t>
            </a:r>
            <a:endParaRPr lang="en-US" dirty="0"/>
          </a:p>
        </p:txBody>
      </p:sp>
      <p:sp>
        <p:nvSpPr>
          <p:cNvPr id="16" name="15 - TextBox"/>
          <p:cNvSpPr txBox="1"/>
          <p:nvPr/>
        </p:nvSpPr>
        <p:spPr>
          <a:xfrm>
            <a:off x="3500430" y="2714620"/>
            <a:ext cx="507209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Η διάμετρος (δ)  του κύκλου θα είναι:</a:t>
            </a:r>
          </a:p>
          <a:p>
            <a:endParaRPr lang="el-GR" sz="2000" dirty="0" smtClean="0"/>
          </a:p>
          <a:p>
            <a:r>
              <a:rPr lang="el-GR" sz="2000" b="1" dirty="0" smtClean="0"/>
              <a:t>5 + 5  = 10</a:t>
            </a:r>
          </a:p>
          <a:p>
            <a:endParaRPr lang="el-GR" sz="2000" b="1" dirty="0" smtClean="0"/>
          </a:p>
          <a:p>
            <a:endParaRPr lang="en-US" sz="2000" dirty="0"/>
          </a:p>
        </p:txBody>
      </p:sp>
      <p:cxnSp>
        <p:nvCxnSpPr>
          <p:cNvPr id="13" name="12 - Ευθεία γραμμή σύνδεσης"/>
          <p:cNvCxnSpPr/>
          <p:nvPr/>
        </p:nvCxnSpPr>
        <p:spPr>
          <a:xfrm flipV="1">
            <a:off x="1428760" y="3143248"/>
            <a:ext cx="1357322" cy="500066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1714480" y="314324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5</a:t>
            </a:r>
            <a:r>
              <a:rPr lang="en-US" b="1" dirty="0" smtClean="0"/>
              <a:t> cm</a:t>
            </a:r>
            <a:endParaRPr lang="en-US" dirty="0"/>
          </a:p>
        </p:txBody>
      </p:sp>
      <p:sp>
        <p:nvSpPr>
          <p:cNvPr id="26" name="25 - TextBox"/>
          <p:cNvSpPr txBox="1"/>
          <p:nvPr/>
        </p:nvSpPr>
        <p:spPr>
          <a:xfrm>
            <a:off x="571472" y="785794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Ερώτηση</a:t>
            </a:r>
            <a:endParaRPr lang="en-US" dirty="0"/>
          </a:p>
        </p:txBody>
      </p:sp>
      <p:sp>
        <p:nvSpPr>
          <p:cNvPr id="27" name="26 - TextBox"/>
          <p:cNvSpPr txBox="1"/>
          <p:nvPr/>
        </p:nvSpPr>
        <p:spPr>
          <a:xfrm>
            <a:off x="214282" y="1285860"/>
            <a:ext cx="7858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Αν η ακτίνα του παρακάτω κύκλου είναι 5</a:t>
            </a:r>
            <a:r>
              <a:rPr lang="en-US" dirty="0" smtClean="0"/>
              <a:t>cm, </a:t>
            </a:r>
            <a:r>
              <a:rPr lang="el-GR" dirty="0" smtClean="0"/>
              <a:t> πόσο θα  είναι η διάμετρός του;   </a:t>
            </a:r>
            <a:endParaRPr lang="en-US" dirty="0"/>
          </a:p>
        </p:txBody>
      </p:sp>
      <p:cxnSp>
        <p:nvCxnSpPr>
          <p:cNvPr id="28" name="27 - Ευθεία γραμμή σύνδεσης"/>
          <p:cNvCxnSpPr/>
          <p:nvPr/>
        </p:nvCxnSpPr>
        <p:spPr>
          <a:xfrm>
            <a:off x="285720" y="2928934"/>
            <a:ext cx="2428892" cy="164307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- Ορθογώνιο"/>
          <p:cNvSpPr/>
          <p:nvPr/>
        </p:nvSpPr>
        <p:spPr>
          <a:xfrm>
            <a:off x="785786" y="3000372"/>
            <a:ext cx="30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δ</a:t>
            </a:r>
            <a:endParaRPr lang="en-US" dirty="0"/>
          </a:p>
        </p:txBody>
      </p:sp>
      <p:sp>
        <p:nvSpPr>
          <p:cNvPr id="31" name="30 - TextBox"/>
          <p:cNvSpPr txBox="1"/>
          <p:nvPr/>
        </p:nvSpPr>
        <p:spPr>
          <a:xfrm>
            <a:off x="4071934" y="2000240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Απάντηση</a:t>
            </a:r>
            <a:endParaRPr lang="en-US" dirty="0"/>
          </a:p>
        </p:txBody>
      </p:sp>
      <p:sp>
        <p:nvSpPr>
          <p:cNvPr id="32" name="31 - TextBox"/>
          <p:cNvSpPr txBox="1"/>
          <p:nvPr/>
        </p:nvSpPr>
        <p:spPr>
          <a:xfrm>
            <a:off x="3500430" y="5143512"/>
            <a:ext cx="4500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Άρα η διάμετρος του κύκλου  θα είναι 10</a:t>
            </a:r>
            <a:r>
              <a:rPr lang="en-US" dirty="0" smtClean="0"/>
              <a:t>cm (=10 </a:t>
            </a:r>
            <a:r>
              <a:rPr lang="el-GR" dirty="0" smtClean="0"/>
              <a:t>εκατοστά)</a:t>
            </a:r>
            <a:endParaRPr lang="en-US" dirty="0"/>
          </a:p>
        </p:txBody>
      </p:sp>
      <p:sp>
        <p:nvSpPr>
          <p:cNvPr id="33" name="32 - TextBox"/>
          <p:cNvSpPr txBox="1"/>
          <p:nvPr/>
        </p:nvSpPr>
        <p:spPr>
          <a:xfrm>
            <a:off x="3929058" y="4143380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ή      2</a:t>
            </a:r>
            <a:r>
              <a:rPr lang="el-GR" b="1" baseline="30000" dirty="0" smtClean="0"/>
              <a:t>.</a:t>
            </a:r>
            <a:r>
              <a:rPr lang="el-GR" b="1" dirty="0" smtClean="0"/>
              <a:t>5  = 10</a:t>
            </a:r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143108" y="142852"/>
            <a:ext cx="4357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7030A0"/>
                </a:solidFill>
              </a:rPr>
              <a:t>ΚΥΚΛΟΣ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5" name="4 - Έλλειψη"/>
          <p:cNvSpPr/>
          <p:nvPr/>
        </p:nvSpPr>
        <p:spPr>
          <a:xfrm>
            <a:off x="0" y="2357430"/>
            <a:ext cx="2928958" cy="278608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Έλλειψη"/>
          <p:cNvSpPr/>
          <p:nvPr/>
        </p:nvSpPr>
        <p:spPr>
          <a:xfrm>
            <a:off x="1428760" y="364331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TextBox"/>
          <p:cNvSpPr txBox="1"/>
          <p:nvPr/>
        </p:nvSpPr>
        <p:spPr>
          <a:xfrm>
            <a:off x="1142976" y="3571876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</a:t>
            </a:r>
            <a:endParaRPr lang="en-US" dirty="0"/>
          </a:p>
        </p:txBody>
      </p:sp>
      <p:sp>
        <p:nvSpPr>
          <p:cNvPr id="16" name="15 - TextBox"/>
          <p:cNvSpPr txBox="1"/>
          <p:nvPr/>
        </p:nvSpPr>
        <p:spPr>
          <a:xfrm>
            <a:off x="3500430" y="2714620"/>
            <a:ext cx="507209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Η ακτίνα  (ρ)  του κύκλου θα είναι:</a:t>
            </a:r>
          </a:p>
          <a:p>
            <a:endParaRPr lang="el-GR" sz="2000" dirty="0" smtClean="0"/>
          </a:p>
          <a:p>
            <a:r>
              <a:rPr lang="el-GR" sz="2000" b="1" dirty="0" smtClean="0"/>
              <a:t>8 : 2 = 4</a:t>
            </a:r>
          </a:p>
          <a:p>
            <a:endParaRPr lang="el-GR" sz="2000" b="1" dirty="0" smtClean="0"/>
          </a:p>
          <a:p>
            <a:endParaRPr lang="en-US" sz="2000" dirty="0"/>
          </a:p>
        </p:txBody>
      </p:sp>
      <p:cxnSp>
        <p:nvCxnSpPr>
          <p:cNvPr id="13" name="12 - Ευθεία γραμμή σύνδεσης"/>
          <p:cNvCxnSpPr/>
          <p:nvPr/>
        </p:nvCxnSpPr>
        <p:spPr>
          <a:xfrm flipV="1">
            <a:off x="1428760" y="3143248"/>
            <a:ext cx="1357322" cy="500066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- TextBox"/>
          <p:cNvSpPr txBox="1"/>
          <p:nvPr/>
        </p:nvSpPr>
        <p:spPr>
          <a:xfrm>
            <a:off x="571472" y="785794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Ερώτηση</a:t>
            </a:r>
            <a:endParaRPr lang="en-US" dirty="0"/>
          </a:p>
        </p:txBody>
      </p:sp>
      <p:sp>
        <p:nvSpPr>
          <p:cNvPr id="27" name="26 - TextBox"/>
          <p:cNvSpPr txBox="1"/>
          <p:nvPr/>
        </p:nvSpPr>
        <p:spPr>
          <a:xfrm>
            <a:off x="214282" y="1285860"/>
            <a:ext cx="7858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Αν η διάμετρος του παρακάτω κύκλου είναι 8</a:t>
            </a:r>
            <a:r>
              <a:rPr lang="en-US" dirty="0" smtClean="0"/>
              <a:t>cm, </a:t>
            </a:r>
            <a:r>
              <a:rPr lang="el-GR" dirty="0" smtClean="0"/>
              <a:t> πόσο θα  είναι η ακτίνα του;   </a:t>
            </a:r>
            <a:endParaRPr lang="en-US" dirty="0"/>
          </a:p>
        </p:txBody>
      </p:sp>
      <p:cxnSp>
        <p:nvCxnSpPr>
          <p:cNvPr id="28" name="27 - Ευθεία γραμμή σύνδεσης"/>
          <p:cNvCxnSpPr/>
          <p:nvPr/>
        </p:nvCxnSpPr>
        <p:spPr>
          <a:xfrm>
            <a:off x="285720" y="2928934"/>
            <a:ext cx="2428892" cy="164307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- Ορθογώνιο"/>
          <p:cNvSpPr/>
          <p:nvPr/>
        </p:nvSpPr>
        <p:spPr>
          <a:xfrm>
            <a:off x="785786" y="3000372"/>
            <a:ext cx="30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δ</a:t>
            </a:r>
            <a:endParaRPr lang="en-US" dirty="0"/>
          </a:p>
        </p:txBody>
      </p:sp>
      <p:sp>
        <p:nvSpPr>
          <p:cNvPr id="31" name="30 - TextBox"/>
          <p:cNvSpPr txBox="1"/>
          <p:nvPr/>
        </p:nvSpPr>
        <p:spPr>
          <a:xfrm>
            <a:off x="4071934" y="2000240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Απάντηση</a:t>
            </a:r>
            <a:endParaRPr lang="en-US" dirty="0"/>
          </a:p>
        </p:txBody>
      </p:sp>
      <p:sp>
        <p:nvSpPr>
          <p:cNvPr id="32" name="31 - TextBox"/>
          <p:cNvSpPr txBox="1"/>
          <p:nvPr/>
        </p:nvSpPr>
        <p:spPr>
          <a:xfrm>
            <a:off x="3214678" y="5357826"/>
            <a:ext cx="5643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Άρα η ακτίνα  του κύκλου  θα είναι  4 </a:t>
            </a:r>
            <a:r>
              <a:rPr lang="en-US" dirty="0" smtClean="0"/>
              <a:t>cm (=</a:t>
            </a:r>
            <a:r>
              <a:rPr lang="el-GR" dirty="0" smtClean="0"/>
              <a:t>4</a:t>
            </a:r>
            <a:r>
              <a:rPr lang="en-US" dirty="0" smtClean="0"/>
              <a:t> </a:t>
            </a:r>
            <a:r>
              <a:rPr lang="el-GR" dirty="0" smtClean="0"/>
              <a:t>εκατοστά)</a:t>
            </a:r>
            <a:endParaRPr lang="en-US" dirty="0"/>
          </a:p>
        </p:txBody>
      </p:sp>
      <p:sp>
        <p:nvSpPr>
          <p:cNvPr id="17" name="16 - Ορθογώνιο"/>
          <p:cNvSpPr/>
          <p:nvPr/>
        </p:nvSpPr>
        <p:spPr>
          <a:xfrm>
            <a:off x="1571604" y="3857628"/>
            <a:ext cx="6383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8</a:t>
            </a:r>
            <a:r>
              <a:rPr lang="en-US" b="1" dirty="0" smtClean="0"/>
              <a:t> cm</a:t>
            </a: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143108" y="142852"/>
            <a:ext cx="50720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7030A0"/>
                </a:solidFill>
              </a:rPr>
              <a:t>ΚΥΚΛΟΣ - ημικύκλιο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8" name="7 - TextBox"/>
          <p:cNvSpPr txBox="1"/>
          <p:nvPr/>
        </p:nvSpPr>
        <p:spPr>
          <a:xfrm>
            <a:off x="5286380" y="1500174"/>
            <a:ext cx="2714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Ημικύκλιο είναι ο μισός κύκλος</a:t>
            </a:r>
            <a:endParaRPr lang="en-US" sz="2000" dirty="0"/>
          </a:p>
        </p:txBody>
      </p:sp>
      <p:cxnSp>
        <p:nvCxnSpPr>
          <p:cNvPr id="18" name="17 - Ευθύγραμμο βέλος σύνδεσης"/>
          <p:cNvCxnSpPr/>
          <p:nvPr/>
        </p:nvCxnSpPr>
        <p:spPr>
          <a:xfrm>
            <a:off x="3571868" y="1643050"/>
            <a:ext cx="107157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- Έλλειψη"/>
          <p:cNvSpPr/>
          <p:nvPr/>
        </p:nvSpPr>
        <p:spPr>
          <a:xfrm>
            <a:off x="928662" y="1428736"/>
            <a:ext cx="2286016" cy="21431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Ορθογώνιο"/>
          <p:cNvSpPr/>
          <p:nvPr/>
        </p:nvSpPr>
        <p:spPr>
          <a:xfrm>
            <a:off x="428596" y="2357430"/>
            <a:ext cx="3786214" cy="15716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500166" y="1428736"/>
            <a:ext cx="41434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Ο αριθμός  </a:t>
            </a:r>
            <a:r>
              <a:rPr lang="el-GR" sz="2800" b="1" dirty="0" smtClean="0">
                <a:solidFill>
                  <a:srgbClr val="FF0000"/>
                </a:solidFill>
              </a:rPr>
              <a:t>π  (πι)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8305309" y="5643578"/>
            <a:ext cx="838691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8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π</a:t>
            </a:r>
            <a:endParaRPr lang="en-US" sz="8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5 - Ορθογώνιο"/>
          <p:cNvSpPr/>
          <p:nvPr/>
        </p:nvSpPr>
        <p:spPr>
          <a:xfrm>
            <a:off x="0" y="-214338"/>
            <a:ext cx="838691" cy="144655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l-GR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π</a:t>
            </a:r>
            <a:endParaRPr lang="en-US" sz="8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571472" y="4214818"/>
            <a:ext cx="6715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Ο αριθμός  π  είναι περίπου ίσος με  3,14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143108" y="142852"/>
            <a:ext cx="4357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7030A0"/>
                </a:solidFill>
              </a:rPr>
              <a:t>Μήκος κύκλου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5" name="4 - Έλλειψη"/>
          <p:cNvSpPr/>
          <p:nvPr/>
        </p:nvSpPr>
        <p:spPr>
          <a:xfrm>
            <a:off x="0" y="4071918"/>
            <a:ext cx="2928958" cy="278608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Έλλειψη"/>
          <p:cNvSpPr/>
          <p:nvPr/>
        </p:nvSpPr>
        <p:spPr>
          <a:xfrm>
            <a:off x="1428760" y="5357802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TextBox"/>
          <p:cNvSpPr txBox="1"/>
          <p:nvPr/>
        </p:nvSpPr>
        <p:spPr>
          <a:xfrm>
            <a:off x="1142976" y="5286364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</a:t>
            </a:r>
            <a:endParaRPr lang="en-US" dirty="0"/>
          </a:p>
        </p:txBody>
      </p:sp>
      <p:sp>
        <p:nvSpPr>
          <p:cNvPr id="32" name="31 - TextBox"/>
          <p:cNvSpPr txBox="1"/>
          <p:nvPr/>
        </p:nvSpPr>
        <p:spPr>
          <a:xfrm>
            <a:off x="2786050" y="2500306"/>
            <a:ext cx="56436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Μήκος κύκλου </a:t>
            </a:r>
            <a:r>
              <a:rPr lang="el-GR" sz="2800" dirty="0" smtClean="0"/>
              <a:t>είναι η </a:t>
            </a:r>
            <a:r>
              <a:rPr lang="el-GR" sz="2800" u="sng" dirty="0" smtClean="0"/>
              <a:t>περίμετρος</a:t>
            </a:r>
            <a:r>
              <a:rPr lang="el-GR" sz="2800" dirty="0" smtClean="0"/>
              <a:t> (το γύρω – γύρω του κύκλου).</a:t>
            </a: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2067</TotalTime>
  <Words>931</Words>
  <PresentationFormat>Προβολή στην οθόνη (4:3)</PresentationFormat>
  <Paragraphs>195</Paragraphs>
  <Slides>30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30</vt:i4>
      </vt:variant>
    </vt:vector>
  </HeadingPairs>
  <TitlesOfParts>
    <vt:vector size="31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  <vt:lpstr>Διαφάνεια 21</vt:lpstr>
      <vt:lpstr>Διαφάνεια 22</vt:lpstr>
      <vt:lpstr>Διαφάνεια 23</vt:lpstr>
      <vt:lpstr>Διαφάνεια 24</vt:lpstr>
      <vt:lpstr>Διαφάνεια 25</vt:lpstr>
      <vt:lpstr>Διαφάνεια 26</vt:lpstr>
      <vt:lpstr>Διαφάνεια 27</vt:lpstr>
      <vt:lpstr>Διαφάνεια 28</vt:lpstr>
      <vt:lpstr>Διαφάνεια 29</vt:lpstr>
      <vt:lpstr>Διαφάνεια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Panorea</dc:creator>
  <cp:lastModifiedBy>Panorea</cp:lastModifiedBy>
  <cp:revision>242</cp:revision>
  <dcterms:created xsi:type="dcterms:W3CDTF">2021-01-19T19:40:57Z</dcterms:created>
  <dcterms:modified xsi:type="dcterms:W3CDTF">2021-03-19T16:30:09Z</dcterms:modified>
</cp:coreProperties>
</file>