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73" r:id="rId5"/>
    <p:sldId id="274" r:id="rId6"/>
    <p:sldId id="286" r:id="rId7"/>
    <p:sldId id="260" r:id="rId8"/>
    <p:sldId id="275" r:id="rId9"/>
    <p:sldId id="276" r:id="rId10"/>
    <p:sldId id="277" r:id="rId11"/>
    <p:sldId id="295" r:id="rId12"/>
    <p:sldId id="283" r:id="rId13"/>
    <p:sldId id="284" r:id="rId14"/>
    <p:sldId id="285" r:id="rId15"/>
    <p:sldId id="287" r:id="rId16"/>
    <p:sldId id="288" r:id="rId17"/>
    <p:sldId id="278" r:id="rId18"/>
    <p:sldId id="290" r:id="rId19"/>
    <p:sldId id="279" r:id="rId20"/>
    <p:sldId id="280" r:id="rId21"/>
    <p:sldId id="281" r:id="rId22"/>
    <p:sldId id="282" r:id="rId23"/>
    <p:sldId id="289" r:id="rId24"/>
    <p:sldId id="291" r:id="rId25"/>
    <p:sldId id="292" r:id="rId26"/>
    <p:sldId id="293" r:id="rId27"/>
    <p:sldId id="294" r:id="rId28"/>
    <p:sldId id="296" r:id="rId29"/>
    <p:sldId id="297" r:id="rId30"/>
    <p:sldId id="298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37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68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571612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000760" y="1285860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3857620" y="2869638"/>
            <a:ext cx="1428760" cy="202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429124" y="292893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6000760" y="300037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   </a:t>
            </a:r>
            <a:r>
              <a:rPr lang="el-GR" sz="2000" b="1" dirty="0" smtClean="0"/>
              <a:t>ρ   </a:t>
            </a:r>
            <a:r>
              <a:rPr lang="el-GR" sz="2000" dirty="0" smtClean="0"/>
              <a:t> είναι η ακτίνα  του κύκλου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071538" y="514351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παραπάνω κύκλος συμβολίζεται με   (Ο,  ρ)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5643570" y="5643578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143504" y="6000768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Κέντρο κύκλου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6572264" y="5500702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143768" y="5857892"/>
            <a:ext cx="178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Ακτίνα κύκλου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714480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857456" y="107154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μήκος ενός κύκλου που έχει ακτίνα ρ δίνεται από τον παρακάτω τύπο: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00430" y="271462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2</a:t>
            </a:r>
            <a:r>
              <a:rPr lang="el-GR" sz="4000" b="1" baseline="30000" dirty="0" smtClean="0"/>
              <a:t>.</a:t>
            </a:r>
            <a:r>
              <a:rPr lang="el-GR" sz="4000" b="1" dirty="0" err="1" smtClean="0"/>
              <a:t>π</a:t>
            </a:r>
            <a:r>
              <a:rPr lang="el-GR" sz="4000" b="1" baseline="30000" dirty="0" err="1" smtClean="0"/>
              <a:t>.</a:t>
            </a:r>
            <a:r>
              <a:rPr lang="el-GR" sz="4000" b="1" dirty="0" err="1" smtClean="0"/>
              <a:t>ρ</a:t>
            </a:r>
            <a:endParaRPr lang="en-US" sz="40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768" y="2643182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2</a:t>
            </a:r>
            <a:r>
              <a:rPr lang="el-GR" sz="4000" b="1" baseline="30000" dirty="0" smtClean="0"/>
              <a:t> </a:t>
            </a:r>
            <a:r>
              <a:rPr lang="el-GR" sz="4000" b="1" dirty="0" smtClean="0"/>
              <a:t>π</a:t>
            </a:r>
            <a:r>
              <a:rPr lang="el-GR" sz="4000" b="1" baseline="30000" dirty="0" smtClean="0"/>
              <a:t> </a:t>
            </a:r>
            <a:r>
              <a:rPr lang="el-GR" sz="4000" b="1" dirty="0" smtClean="0"/>
              <a:t>ρ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929322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44" y="5715016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</a:t>
            </a:r>
            <a:r>
              <a:rPr lang="el-GR" sz="2400" dirty="0" smtClean="0"/>
              <a:t>   </a:t>
            </a:r>
            <a:r>
              <a:rPr lang="en-US" sz="2400" dirty="0" smtClean="0"/>
              <a:t>=</a:t>
            </a:r>
            <a:r>
              <a:rPr lang="el-GR" sz="2400" dirty="0" smtClean="0"/>
              <a:t> μήκος (περίμετρος) κύκλου</a:t>
            </a:r>
            <a:r>
              <a:rPr lang="en-US" sz="2400" dirty="0" smtClean="0"/>
              <a:t> </a:t>
            </a:r>
          </a:p>
          <a:p>
            <a:r>
              <a:rPr lang="el-GR" sz="2400" b="1" dirty="0" smtClean="0"/>
              <a:t>π</a:t>
            </a:r>
            <a:r>
              <a:rPr lang="el-GR" sz="2400" dirty="0" smtClean="0"/>
              <a:t>   = 3,14</a:t>
            </a:r>
          </a:p>
          <a:p>
            <a:r>
              <a:rPr lang="el-GR" sz="2400" b="1" dirty="0" smtClean="0"/>
              <a:t>ρ</a:t>
            </a:r>
            <a:r>
              <a:rPr lang="el-GR" sz="2400" dirty="0" smtClean="0"/>
              <a:t>   =  ακτίνα του κύκλου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714480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857456" y="107154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μήκος ενός κύκλου που έχει ακτίνα ρ δίνεται από τον παρακάτω τύπο: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00430" y="271462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2</a:t>
            </a:r>
            <a:r>
              <a:rPr lang="el-GR" sz="4000" b="1" baseline="30000" dirty="0" smtClean="0"/>
              <a:t>.</a:t>
            </a:r>
            <a:r>
              <a:rPr lang="el-GR" sz="4000" b="1" dirty="0" err="1" smtClean="0"/>
              <a:t>π</a:t>
            </a:r>
            <a:r>
              <a:rPr lang="el-GR" sz="4000" b="1" baseline="30000" dirty="0" err="1" smtClean="0"/>
              <a:t>.</a:t>
            </a:r>
            <a:r>
              <a:rPr lang="el-GR" sz="4000" b="1" dirty="0" err="1" smtClean="0"/>
              <a:t>ρ</a:t>
            </a:r>
            <a:endParaRPr lang="en-US" sz="40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768" y="2643182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2</a:t>
            </a:r>
            <a:r>
              <a:rPr lang="el-GR" sz="4000" b="1" baseline="30000" dirty="0" smtClean="0"/>
              <a:t> </a:t>
            </a:r>
            <a:r>
              <a:rPr lang="el-GR" sz="4000" b="1" dirty="0" smtClean="0"/>
              <a:t>π</a:t>
            </a:r>
            <a:r>
              <a:rPr lang="el-GR" sz="4000" b="1" baseline="30000" dirty="0" smtClean="0"/>
              <a:t> </a:t>
            </a:r>
            <a:r>
              <a:rPr lang="el-GR" sz="4000" b="1" dirty="0" smtClean="0"/>
              <a:t>ρ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929322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3643306" y="4643446"/>
            <a:ext cx="47863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Επειδή το 2π είναι σταθερός αριθμός   </a:t>
            </a:r>
            <a:r>
              <a:rPr lang="el-GR" sz="2400" b="1" dirty="0" smtClean="0">
                <a:solidFill>
                  <a:srgbClr val="FF0000"/>
                </a:solidFill>
              </a:rPr>
              <a:t>το μήκος ενός κύκλου και η ακτίνα του είναι ανάλογα μεταξύ τους.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71406" y="3143248"/>
            <a:ext cx="2714644" cy="1071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714480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857456" y="107154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μήκος ενός κύκλου που έχει διάμετρο δ δίνεται από τον παρακάτω τύπο: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00430" y="2714620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</a:t>
            </a:r>
            <a:r>
              <a:rPr lang="el-GR" sz="4000" b="1" dirty="0" err="1" smtClean="0"/>
              <a:t>π</a:t>
            </a:r>
            <a:r>
              <a:rPr lang="el-GR" sz="4000" b="1" baseline="30000" dirty="0" err="1" smtClean="0"/>
              <a:t>.</a:t>
            </a:r>
            <a:r>
              <a:rPr lang="el-GR" sz="4000" b="1" dirty="0" err="1" smtClean="0"/>
              <a:t>δ</a:t>
            </a:r>
            <a:endParaRPr lang="en-US" sz="40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7143768" y="2643182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</a:t>
            </a:r>
            <a:r>
              <a:rPr lang="el-GR" sz="4000" b="1" dirty="0" smtClean="0"/>
              <a:t> π</a:t>
            </a:r>
            <a:r>
              <a:rPr lang="el-GR" sz="4000" b="1" baseline="30000" dirty="0" smtClean="0"/>
              <a:t> </a:t>
            </a:r>
            <a:r>
              <a:rPr lang="el-GR" sz="4000" b="1" dirty="0" smtClean="0"/>
              <a:t>δ</a:t>
            </a:r>
            <a:endParaRPr lang="en-US" sz="40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929322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44" y="5715016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</a:t>
            </a:r>
            <a:r>
              <a:rPr lang="el-GR" sz="2400" dirty="0" smtClean="0"/>
              <a:t>   </a:t>
            </a:r>
            <a:r>
              <a:rPr lang="en-US" sz="2400" dirty="0" smtClean="0"/>
              <a:t>=</a:t>
            </a:r>
            <a:r>
              <a:rPr lang="el-GR" sz="2400" dirty="0" smtClean="0"/>
              <a:t> μήκος (περίμετρος) κύκλου</a:t>
            </a:r>
            <a:r>
              <a:rPr lang="en-US" sz="2400" dirty="0" smtClean="0"/>
              <a:t> </a:t>
            </a:r>
          </a:p>
          <a:p>
            <a:r>
              <a:rPr lang="el-GR" sz="2400" b="1" dirty="0" smtClean="0"/>
              <a:t>π</a:t>
            </a:r>
            <a:r>
              <a:rPr lang="el-GR" sz="2400" dirty="0" smtClean="0"/>
              <a:t>   = 3,14</a:t>
            </a:r>
          </a:p>
          <a:p>
            <a:r>
              <a:rPr lang="el-GR" sz="2400" b="1" dirty="0" smtClean="0"/>
              <a:t>δ</a:t>
            </a:r>
            <a:r>
              <a:rPr lang="el-GR" sz="2400" dirty="0" smtClean="0"/>
              <a:t>   =  διάμετρος του κύκλου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71406" y="3143248"/>
            <a:ext cx="2714644" cy="1071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857456" y="107154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μήκος ενός κύκλου είναι </a:t>
            </a:r>
            <a:r>
              <a:rPr lang="el-GR" sz="2400" u="sng" dirty="0" smtClean="0"/>
              <a:t>ανάλογο</a:t>
            </a:r>
            <a:r>
              <a:rPr lang="el-GR" sz="2400" dirty="0" smtClean="0"/>
              <a:t> με την ακτίνα του κύκλου. 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cxnSp>
        <p:nvCxnSpPr>
          <p:cNvPr id="16" name="15 - Ευθεία γραμμή σύνδεσης"/>
          <p:cNvCxnSpPr>
            <a:endCxn id="6" idx="3"/>
          </p:cNvCxnSpPr>
          <p:nvPr/>
        </p:nvCxnSpPr>
        <p:spPr>
          <a:xfrm rot="16200000" flipH="1">
            <a:off x="653388" y="2918456"/>
            <a:ext cx="1275422" cy="296246"/>
          </a:xfrm>
          <a:prstGeom prst="line">
            <a:avLst/>
          </a:pr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214414" y="271462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6248" y="328612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: Αν διπλασιάσω το μήκος του κύκλου (2</a:t>
            </a:r>
            <a:r>
              <a:rPr lang="el-GR" baseline="30000" dirty="0" smtClean="0"/>
              <a:t>.</a:t>
            </a:r>
            <a:r>
              <a:rPr lang="en-US" dirty="0" smtClean="0"/>
              <a:t>L) </a:t>
            </a:r>
            <a:r>
              <a:rPr lang="el-GR" dirty="0" smtClean="0"/>
              <a:t>, τότε θα διπλασιαστεί και η ακτίνα του κύκλου (2</a:t>
            </a:r>
            <a:r>
              <a:rPr lang="el-GR" baseline="30000" dirty="0" smtClean="0"/>
              <a:t>.</a:t>
            </a:r>
            <a:r>
              <a:rPr lang="el-GR" dirty="0" smtClean="0"/>
              <a:t>ρ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71406" y="3143248"/>
            <a:ext cx="2714644" cy="10715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350043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857456" y="1071546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μήκος ενός κύκλου είναι </a:t>
            </a:r>
            <a:r>
              <a:rPr lang="el-GR" sz="2400" u="sng" dirty="0" smtClean="0"/>
              <a:t>ανάλογο</a:t>
            </a:r>
            <a:r>
              <a:rPr lang="el-GR" sz="2400" dirty="0" smtClean="0"/>
              <a:t> με την διάμετρο του κύκλου. </a:t>
            </a:r>
            <a:endParaRPr lang="en-US" sz="2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cxnSp>
        <p:nvCxnSpPr>
          <p:cNvPr id="16" name="15 - Ευθεία γραμμή σύνδεσης"/>
          <p:cNvCxnSpPr>
            <a:endCxn id="6" idx="3"/>
          </p:cNvCxnSpPr>
          <p:nvPr/>
        </p:nvCxnSpPr>
        <p:spPr>
          <a:xfrm rot="16200000" flipH="1">
            <a:off x="653388" y="2918456"/>
            <a:ext cx="1275422" cy="296246"/>
          </a:xfrm>
          <a:prstGeom prst="line">
            <a:avLst/>
          </a:prstGeom>
          <a:ln w="28575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1214414" y="271462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6248" y="328612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: Αν διπλασιάσω το μήκος του κύκλου (2</a:t>
            </a:r>
            <a:r>
              <a:rPr lang="el-GR" baseline="30000" dirty="0" smtClean="0"/>
              <a:t>.</a:t>
            </a:r>
            <a:r>
              <a:rPr lang="en-US" dirty="0" smtClean="0"/>
              <a:t>L) </a:t>
            </a:r>
            <a:r>
              <a:rPr lang="el-GR" dirty="0" smtClean="0"/>
              <a:t>, τότε θα διπλασιαστεί και η διάμετρος του κύκλου (2</a:t>
            </a:r>
            <a:r>
              <a:rPr lang="el-GR" baseline="30000" dirty="0" smtClean="0"/>
              <a:t>.</a:t>
            </a:r>
            <a:r>
              <a:rPr lang="el-GR" dirty="0" smtClean="0"/>
              <a:t>δ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2428868"/>
            <a:ext cx="50720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μήκος  του κύκλου θα είναι:</a:t>
            </a:r>
          </a:p>
          <a:p>
            <a:endParaRPr lang="el-GR" sz="2000" dirty="0" smtClean="0"/>
          </a:p>
          <a:p>
            <a:r>
              <a:rPr lang="en-US" sz="2000" b="1" dirty="0" smtClean="0"/>
              <a:t>L = 2</a:t>
            </a:r>
            <a:r>
              <a:rPr lang="el-GR" sz="2000" b="1" dirty="0" err="1" smtClean="0"/>
              <a:t>πρ</a:t>
            </a:r>
            <a:r>
              <a:rPr lang="el-GR" sz="2000" b="1" dirty="0" smtClean="0"/>
              <a:t> 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     </a:t>
            </a:r>
            <a:r>
              <a:rPr lang="el-GR" sz="2000" b="1" dirty="0" smtClean="0"/>
              <a:t> ή</a:t>
            </a:r>
            <a:r>
              <a:rPr lang="en-US" sz="2000" b="1" dirty="0" smtClean="0"/>
              <a:t>  </a:t>
            </a:r>
          </a:p>
          <a:p>
            <a:endParaRPr lang="en-US" sz="2000" b="1" dirty="0" smtClean="0"/>
          </a:p>
          <a:p>
            <a:r>
              <a:rPr lang="el-GR" sz="2000" b="1" dirty="0" smtClean="0"/>
              <a:t> </a:t>
            </a:r>
            <a:r>
              <a:rPr lang="en-US" sz="2000" b="1" dirty="0" smtClean="0"/>
              <a:t>L = 2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3,14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6                       </a:t>
            </a:r>
            <a:r>
              <a:rPr lang="el-GR" sz="2000" b="1" dirty="0" smtClean="0"/>
              <a:t>ή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L  = 37,68  </a:t>
            </a:r>
            <a:endParaRPr lang="el-GR" sz="2000" b="1" dirty="0" smtClean="0"/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1472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Άσκηση 1 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1285860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ακτίνα του παρακάτω κύκλου είναι 6</a:t>
            </a:r>
            <a:r>
              <a:rPr lang="en-US" dirty="0" smtClean="0"/>
              <a:t>cm, </a:t>
            </a:r>
            <a:r>
              <a:rPr lang="el-GR" dirty="0" smtClean="0"/>
              <a:t> πόσο θα  είναι το μήκος του κύκλου;   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3214678" y="5357826"/>
            <a:ext cx="564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το  μήκος του κύκλου  θα είναι  37,68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 rot="20618360">
            <a:off x="1714480" y="3071810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6 cm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2428868"/>
            <a:ext cx="50720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μήκος  του κύκλου θα είναι:</a:t>
            </a:r>
          </a:p>
          <a:p>
            <a:endParaRPr lang="el-GR" sz="2000" dirty="0" smtClean="0"/>
          </a:p>
          <a:p>
            <a:r>
              <a:rPr lang="en-US" sz="2000" b="1" dirty="0" smtClean="0"/>
              <a:t>L = </a:t>
            </a:r>
            <a:r>
              <a:rPr lang="el-GR" sz="2000" b="1" dirty="0" smtClean="0"/>
              <a:t>πδ      ή</a:t>
            </a:r>
            <a:r>
              <a:rPr lang="en-US" sz="2000" b="1" dirty="0" smtClean="0"/>
              <a:t>  </a:t>
            </a:r>
          </a:p>
          <a:p>
            <a:endParaRPr lang="en-US" sz="2000" b="1" dirty="0" smtClean="0"/>
          </a:p>
          <a:p>
            <a:r>
              <a:rPr lang="el-GR" sz="2000" b="1" dirty="0" smtClean="0"/>
              <a:t> </a:t>
            </a:r>
            <a:r>
              <a:rPr lang="en-US" sz="2000" b="1" dirty="0" smtClean="0"/>
              <a:t>L = </a:t>
            </a:r>
            <a:r>
              <a:rPr lang="el-GR" sz="2000" b="1" dirty="0" smtClean="0"/>
              <a:t> </a:t>
            </a:r>
            <a:r>
              <a:rPr lang="en-US" sz="2000" b="1" dirty="0" smtClean="0"/>
              <a:t>3,14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</a:t>
            </a:r>
            <a:r>
              <a:rPr lang="el-GR" sz="2000" b="1" dirty="0" smtClean="0"/>
              <a:t>10</a:t>
            </a:r>
            <a:r>
              <a:rPr lang="en-US" sz="2000" b="1" dirty="0" smtClean="0"/>
              <a:t>                       </a:t>
            </a:r>
            <a:r>
              <a:rPr lang="el-GR" sz="2000" b="1" dirty="0" smtClean="0"/>
              <a:t>ή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L  = 3</a:t>
            </a:r>
            <a:r>
              <a:rPr lang="el-GR" sz="2000" b="1" dirty="0" smtClean="0"/>
              <a:t>1</a:t>
            </a:r>
            <a:r>
              <a:rPr lang="en-US" sz="2000" b="1" dirty="0" smtClean="0"/>
              <a:t>,</a:t>
            </a:r>
            <a:r>
              <a:rPr lang="el-GR" sz="2000" b="1" dirty="0" smtClean="0"/>
              <a:t>4</a:t>
            </a:r>
            <a:r>
              <a:rPr lang="en-US" sz="2000" b="1" dirty="0" smtClean="0"/>
              <a:t>  </a:t>
            </a:r>
            <a:endParaRPr lang="el-GR" sz="2000" b="1" dirty="0" smtClean="0"/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0" y="3143248"/>
            <a:ext cx="2786082" cy="100013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1472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Άσκηση 2 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1285860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διάμετρος του παρακάτω κύκλου είναι 10</a:t>
            </a:r>
            <a:r>
              <a:rPr lang="en-US" dirty="0" smtClean="0"/>
              <a:t>cm, </a:t>
            </a:r>
            <a:r>
              <a:rPr lang="el-GR" dirty="0" smtClean="0"/>
              <a:t> πόσο θα  είναι το μήκος του κύκλου;   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3214678" y="5357826"/>
            <a:ext cx="564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το  μήκος του κύκλου  θα είναι  </a:t>
            </a:r>
            <a:r>
              <a:rPr lang="el-GR" smtClean="0"/>
              <a:t>31</a:t>
            </a:r>
            <a:r>
              <a:rPr lang="el-GR" smtClean="0"/>
              <a:t>, 4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 rot="20618360">
            <a:off x="1655971" y="3071810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10</a:t>
            </a:r>
            <a:r>
              <a:rPr lang="en-US" b="1" dirty="0" smtClean="0"/>
              <a:t> cm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421481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Αυτή είναι μια </a:t>
            </a:r>
            <a:r>
              <a:rPr lang="el-GR" sz="2400" b="1" dirty="0" smtClean="0"/>
              <a:t>συνάρτηση</a:t>
            </a:r>
            <a:r>
              <a:rPr lang="el-GR" sz="2400" dirty="0" smtClean="0"/>
              <a:t>, (μια εξίσωση, μια σχέση) ανάμεσα σε δύο μεταβλητές (γράμματα)</a:t>
            </a:r>
            <a:endParaRPr lang="en-US" sz="2400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214546" y="1643050"/>
            <a:ext cx="285752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428860" y="3286124"/>
            <a:ext cx="1500198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x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ίση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</a:t>
            </a:r>
          </a:p>
          <a:p>
            <a:endParaRPr lang="el-G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l-G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Παράδειγμα:     Αν το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5 τότε και  το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είναι 5.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2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x  + 2       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κατά 2 μονάδες μεγαλύτερη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(x  + 2)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71670" y="28572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 - χορδή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642910" y="1142984"/>
            <a:ext cx="3857652" cy="33575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2500298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285984" y="23574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536017" y="1535893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286116" y="1785926"/>
            <a:ext cx="14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528638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u="sng" dirty="0" smtClean="0"/>
              <a:t>ευθύγραμμο τμήμα  ΑΒ   </a:t>
            </a:r>
            <a:r>
              <a:rPr lang="el-GR" sz="2400" dirty="0" smtClean="0"/>
              <a:t>ονομάζεται  χορδή του  κύκλου.</a:t>
            </a:r>
          </a:p>
          <a:p>
            <a:endParaRPr lang="el-GR" sz="2400" dirty="0" smtClean="0"/>
          </a:p>
          <a:p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1785918" y="485776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928662" y="34168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3643306" y="364331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3" name="22 - Έλλειψη"/>
          <p:cNvSpPr/>
          <p:nvPr/>
        </p:nvSpPr>
        <p:spPr>
          <a:xfrm>
            <a:off x="3857620" y="400050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928662" y="371475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>
            <a:stCxn id="24" idx="3"/>
            <a:endCxn id="23" idx="7"/>
          </p:cNvCxnSpPr>
          <p:nvPr/>
        </p:nvCxnSpPr>
        <p:spPr>
          <a:xfrm rot="16200000" flipH="1">
            <a:off x="2311241" y="2403611"/>
            <a:ext cx="235238" cy="29794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85720" y="614364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Δύο κύκλοι είναι </a:t>
            </a:r>
            <a:r>
              <a:rPr lang="el-GR" smtClean="0"/>
              <a:t>ίσοι </a:t>
            </a:r>
            <a:r>
              <a:rPr lang="el-GR" dirty="0" err="1" smtClean="0"/>
              <a:t>ό</a:t>
            </a:r>
            <a:r>
              <a:rPr lang="el-GR" smtClean="0"/>
              <a:t>ταν </a:t>
            </a:r>
            <a:r>
              <a:rPr lang="el-GR" dirty="0" smtClean="0"/>
              <a:t>έχουν ίσες τις ακτίνες τους.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x  - 3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κατά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μονάδες  μικρότερη 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(x 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4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</a:t>
            </a:r>
            <a:r>
              <a:rPr lang="el-GR" sz="2800" b="1" dirty="0" smtClean="0"/>
              <a:t>2</a:t>
            </a:r>
            <a:r>
              <a:rPr lang="en-US" sz="2800" b="1" dirty="0" smtClean="0"/>
              <a:t>x</a:t>
            </a:r>
            <a:r>
              <a:rPr lang="el-GR" sz="2800" b="1" dirty="0" smtClean="0"/>
              <a:t>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διπλάσια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5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</a:t>
            </a:r>
            <a:r>
              <a:rPr lang="el-GR" sz="2800" b="1" dirty="0" smtClean="0"/>
              <a:t>6</a:t>
            </a:r>
            <a:r>
              <a:rPr lang="en-US" sz="2800" b="1" dirty="0" smtClean="0"/>
              <a:t>x</a:t>
            </a:r>
            <a:r>
              <a:rPr lang="el-GR" sz="2800" b="1" dirty="0" smtClean="0"/>
              <a:t>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εξαπλάσια (6 φορές μεγαλύτερη)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571472" y="214290"/>
            <a:ext cx="1214446" cy="1143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1928794" y="785794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2928926" y="71435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κύκλος</a:t>
            </a:r>
            <a:endParaRPr lang="en-US" b="1" dirty="0"/>
          </a:p>
        </p:txBody>
      </p:sp>
      <p:sp>
        <p:nvSpPr>
          <p:cNvPr id="8" name="7 - Έλλειψη"/>
          <p:cNvSpPr/>
          <p:nvPr/>
        </p:nvSpPr>
        <p:spPr>
          <a:xfrm>
            <a:off x="357158" y="3571876"/>
            <a:ext cx="1214446" cy="1143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57158" y="2071678"/>
            <a:ext cx="1285884" cy="11430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2071670" y="2571744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3071802" y="250030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Κυκλικός  δίσκος</a:t>
            </a:r>
            <a:endParaRPr lang="en-US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1785918" y="4214818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2786050" y="414338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κύκλος</a:t>
            </a:r>
            <a:endParaRPr lang="en-US" b="1" dirty="0"/>
          </a:p>
        </p:txBody>
      </p:sp>
      <p:sp>
        <p:nvSpPr>
          <p:cNvPr id="15" name="14 - Έλλειψη"/>
          <p:cNvSpPr/>
          <p:nvPr/>
        </p:nvSpPr>
        <p:spPr>
          <a:xfrm>
            <a:off x="285720" y="5214950"/>
            <a:ext cx="1285884" cy="1143008"/>
          </a:xfrm>
          <a:prstGeom prst="ellipse">
            <a:avLst/>
          </a:prstGeom>
          <a:solidFill>
            <a:srgbClr val="D53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000232" y="5715016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3000364" y="564357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Κυκλικός  δίσκος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2" grpId="0"/>
      <p:bldP spid="14" grpId="0"/>
      <p:bldP spid="15" grpId="0" animBg="1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1785918" y="28572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Εμβαδόν κυκλικού δίσκου</a:t>
            </a:r>
            <a:endParaRPr lang="en-US" sz="2400" b="1" dirty="0"/>
          </a:p>
        </p:txBody>
      </p:sp>
      <p:sp>
        <p:nvSpPr>
          <p:cNvPr id="10" name="9 - Έλλειψη"/>
          <p:cNvSpPr/>
          <p:nvPr/>
        </p:nvSpPr>
        <p:spPr>
          <a:xfrm>
            <a:off x="500034" y="2857496"/>
            <a:ext cx="2071702" cy="20002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3071802" y="2500306"/>
            <a:ext cx="4857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Έστω ένας κυκλικός  δίσκος με ακτίνα  ρ, τότε το εμβαδόν του (Ε) θα δίνεται από τον τύπο:</a:t>
            </a:r>
            <a:endParaRPr lang="en-US" sz="2000" dirty="0"/>
          </a:p>
        </p:txBody>
      </p:sp>
      <p:sp>
        <p:nvSpPr>
          <p:cNvPr id="15" name="14 - Έλλειψη"/>
          <p:cNvSpPr/>
          <p:nvPr/>
        </p:nvSpPr>
        <p:spPr>
          <a:xfrm>
            <a:off x="1428728" y="3786190"/>
            <a:ext cx="142876" cy="71438"/>
          </a:xfrm>
          <a:prstGeom prst="ellipse">
            <a:avLst/>
          </a:prstGeom>
          <a:solidFill>
            <a:srgbClr val="D53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1285852" y="350043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</a:t>
            </a:r>
            <a:endParaRPr lang="en-US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857224" y="1071546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εμβαδόν</a:t>
            </a:r>
            <a:r>
              <a:rPr lang="el-GR" sz="2000" dirty="0" smtClean="0"/>
              <a:t> ενός κυκλικού δίσκου είναι ένας αριθμός που δείχνει   πόσο χώρο «πιάνει»  ο κυκλικός δίσκος.</a:t>
            </a:r>
            <a:endParaRPr lang="en-US" sz="2000" dirty="0"/>
          </a:p>
        </p:txBody>
      </p:sp>
      <p:cxnSp>
        <p:nvCxnSpPr>
          <p:cNvPr id="20" name="19 - Ευθεία γραμμή σύνδεσης"/>
          <p:cNvCxnSpPr>
            <a:stCxn id="10" idx="3"/>
          </p:cNvCxnSpPr>
          <p:nvPr/>
        </p:nvCxnSpPr>
        <p:spPr>
          <a:xfrm rot="5400000" flipH="1" flipV="1">
            <a:off x="763272" y="3827934"/>
            <a:ext cx="777050" cy="6967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928662" y="378619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ρ</a:t>
            </a:r>
            <a:endParaRPr lang="en-US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3571868" y="4214818"/>
            <a:ext cx="25571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Ε  =  π </a:t>
            </a:r>
            <a:r>
              <a:rPr lang="el-GR" sz="4400" b="1" baseline="30000" dirty="0" smtClean="0"/>
              <a:t>.</a:t>
            </a:r>
            <a:r>
              <a:rPr lang="el-GR" sz="4400" b="1" dirty="0" smtClean="0"/>
              <a:t> ρ</a:t>
            </a:r>
            <a:r>
              <a:rPr lang="el-GR" sz="4400" b="1" baseline="30000" dirty="0" smtClean="0"/>
              <a:t>2</a:t>
            </a:r>
            <a:r>
              <a:rPr lang="el-GR" sz="4400" dirty="0" smtClean="0"/>
              <a:t>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2428868"/>
            <a:ext cx="50720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</a:t>
            </a:r>
          </a:p>
          <a:p>
            <a:endParaRPr lang="el-GR" sz="2000" dirty="0" smtClean="0"/>
          </a:p>
          <a:p>
            <a:r>
              <a:rPr lang="el-GR" sz="2000" b="1" dirty="0" smtClean="0"/>
              <a:t>Ε</a:t>
            </a:r>
            <a:r>
              <a:rPr lang="en-US" sz="2000" b="1" dirty="0" smtClean="0"/>
              <a:t> = </a:t>
            </a:r>
            <a:r>
              <a:rPr lang="el-GR" sz="2000" b="1" dirty="0" smtClean="0"/>
              <a:t> πρ</a:t>
            </a:r>
            <a:r>
              <a:rPr lang="el-GR" sz="2000" b="1" baseline="30000" dirty="0" smtClean="0"/>
              <a:t>2</a:t>
            </a:r>
            <a:r>
              <a:rPr lang="el-GR" sz="2000" b="1" dirty="0" smtClean="0"/>
              <a:t> 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n-US" sz="2000" b="1" dirty="0" smtClean="0"/>
              <a:t>     </a:t>
            </a:r>
            <a:r>
              <a:rPr lang="el-GR" sz="2000" b="1" dirty="0" smtClean="0"/>
              <a:t> ή</a:t>
            </a:r>
            <a:r>
              <a:rPr lang="en-US" sz="2000" b="1" dirty="0" smtClean="0"/>
              <a:t>  </a:t>
            </a:r>
          </a:p>
          <a:p>
            <a:endParaRPr lang="en-US" sz="2000" b="1" dirty="0" smtClean="0"/>
          </a:p>
          <a:p>
            <a:r>
              <a:rPr lang="el-GR" sz="2000" b="1" dirty="0" smtClean="0"/>
              <a:t> Ε</a:t>
            </a:r>
            <a:r>
              <a:rPr lang="en-US" sz="2000" b="1" dirty="0" smtClean="0"/>
              <a:t> = </a:t>
            </a:r>
            <a:r>
              <a:rPr lang="el-GR" sz="2000" b="1" dirty="0" smtClean="0"/>
              <a:t> </a:t>
            </a:r>
            <a:r>
              <a:rPr lang="en-US" sz="2000" b="1" dirty="0" smtClean="0"/>
              <a:t>3,14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6</a:t>
            </a:r>
            <a:r>
              <a:rPr lang="el-GR" sz="2000" b="1" baseline="30000" dirty="0" smtClean="0"/>
              <a:t>2</a:t>
            </a:r>
            <a:r>
              <a:rPr lang="en-US" sz="2000" b="1" dirty="0" smtClean="0"/>
              <a:t>                       </a:t>
            </a:r>
            <a:r>
              <a:rPr lang="el-GR" sz="2000" b="1" dirty="0" smtClean="0"/>
              <a:t>ή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l-GR" sz="2000" b="1" dirty="0" smtClean="0"/>
              <a:t>Ε</a:t>
            </a:r>
            <a:r>
              <a:rPr lang="en-US" sz="2000" b="1" dirty="0" smtClean="0"/>
              <a:t>  = 3,14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</a:t>
            </a:r>
            <a:r>
              <a:rPr lang="el-GR" sz="2000" b="1" dirty="0" smtClean="0"/>
              <a:t>36</a:t>
            </a:r>
            <a:r>
              <a:rPr lang="en-US" sz="2000" b="1" dirty="0" smtClean="0"/>
              <a:t>  </a:t>
            </a:r>
            <a:endParaRPr lang="el-GR" sz="2000" b="1" dirty="0" smtClean="0"/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1472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Άσκηση 1 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1285860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ακτίνα του παρακάτω κυκλικού δίσκου είναι 6</a:t>
            </a:r>
            <a:r>
              <a:rPr lang="en-US" dirty="0" smtClean="0"/>
              <a:t>cm, </a:t>
            </a:r>
            <a:r>
              <a:rPr lang="el-GR" dirty="0" smtClean="0"/>
              <a:t> πόσο θα  είναι το εμβαδόν του κυκλικού δίσκου;   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1500166" y="5929330"/>
            <a:ext cx="7072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 το  εμβαδόν του κυκλικού δίσκου  θα είναι  113 </a:t>
            </a:r>
            <a:r>
              <a:rPr lang="en-US" dirty="0" smtClean="0"/>
              <a:t>cm</a:t>
            </a:r>
            <a:r>
              <a:rPr lang="el-GR" baseline="30000" dirty="0" smtClean="0"/>
              <a:t>2</a:t>
            </a:r>
            <a:endParaRPr lang="en-US" baseline="30000" dirty="0"/>
          </a:p>
        </p:txBody>
      </p:sp>
      <p:sp>
        <p:nvSpPr>
          <p:cNvPr id="17" name="16 - Ορθογώνιο"/>
          <p:cNvSpPr/>
          <p:nvPr/>
        </p:nvSpPr>
        <p:spPr>
          <a:xfrm rot="20618360">
            <a:off x="1714480" y="3071810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6 cm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Εμβαδόν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500430" y="5000636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</a:t>
            </a:r>
            <a:r>
              <a:rPr lang="en-US" b="1" dirty="0" smtClean="0"/>
              <a:t>  = </a:t>
            </a:r>
            <a:r>
              <a:rPr lang="el-GR" b="1" dirty="0" smtClean="0"/>
              <a:t>113</a:t>
            </a:r>
            <a:r>
              <a:rPr lang="en-US" b="1" dirty="0" smtClean="0"/>
              <a:t>  </a:t>
            </a:r>
            <a:endParaRPr lang="el-GR" b="1" dirty="0" smtClean="0"/>
          </a:p>
        </p:txBody>
      </p:sp>
      <p:sp>
        <p:nvSpPr>
          <p:cNvPr id="18" name="17 - Έλλειψη"/>
          <p:cNvSpPr/>
          <p:nvPr/>
        </p:nvSpPr>
        <p:spPr>
          <a:xfrm>
            <a:off x="785786" y="2571744"/>
            <a:ext cx="2071702" cy="20002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1714480" y="3500438"/>
            <a:ext cx="142876" cy="71438"/>
          </a:xfrm>
          <a:prstGeom prst="ellipse">
            <a:avLst/>
          </a:prstGeom>
          <a:solidFill>
            <a:srgbClr val="D537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1571604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</a:t>
            </a:r>
            <a:endParaRPr lang="en-US" b="1" dirty="0"/>
          </a:p>
        </p:txBody>
      </p:sp>
      <p:cxnSp>
        <p:nvCxnSpPr>
          <p:cNvPr id="21" name="20 - Ευθεία γραμμή σύνδεσης"/>
          <p:cNvCxnSpPr>
            <a:stCxn id="18" idx="3"/>
          </p:cNvCxnSpPr>
          <p:nvPr/>
        </p:nvCxnSpPr>
        <p:spPr>
          <a:xfrm rot="5400000" flipH="1" flipV="1">
            <a:off x="1049024" y="3542182"/>
            <a:ext cx="777050" cy="6967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 rot="18985139">
            <a:off x="1038808" y="3385407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6cm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358114" cy="1728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7277108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73247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714356"/>
            <a:ext cx="3565823" cy="338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7572428" cy="1385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1180" y="1000108"/>
            <a:ext cx="3812820" cy="407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διάμετρος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000108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28599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42860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14282" y="4071942"/>
            <a:ext cx="8215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ευθύγραμμο τμήμα ΑΒ, που περνάει από το κέντρο του κύκλου, ονομάζεται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</a:t>
            </a:r>
            <a:r>
              <a:rPr lang="el-GR" sz="2000" b="1" dirty="0" smtClean="0"/>
              <a:t>του κύκλου.</a:t>
            </a:r>
          </a:p>
          <a:p>
            <a:endParaRPr lang="el-GR" sz="2000" b="1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συμβολίζεται συνήθως  με το γράμμα  δ.</a:t>
            </a:r>
          </a:p>
          <a:p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είναι η μεγαλύτερη χορδή  ενός κύκλου .</a:t>
            </a:r>
          </a:p>
          <a:p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b="1" dirty="0" smtClean="0"/>
              <a:t>διάμετρος</a:t>
            </a:r>
            <a:r>
              <a:rPr lang="el-GR" sz="2000" dirty="0" smtClean="0"/>
              <a:t> είναι ίση με δύο ακτίνες του κύκλου.</a:t>
            </a:r>
          </a:p>
          <a:p>
            <a:endParaRPr lang="en-US" sz="20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1857364"/>
            <a:ext cx="2714644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4357686" y="228599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23" name="22 - Ορθογώνιο"/>
          <p:cNvSpPr/>
          <p:nvPr/>
        </p:nvSpPr>
        <p:spPr>
          <a:xfrm>
            <a:off x="5214942" y="278605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071670" y="15716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διάμετρος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2357422" y="1000108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3786182" y="228599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19288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42860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</a:t>
            </a:r>
            <a:r>
              <a:rPr lang="el-GR" sz="2000" b="1" dirty="0" smtClean="0"/>
              <a:t>σημείο Ο</a:t>
            </a:r>
            <a:r>
              <a:rPr lang="el-GR" sz="2000" dirty="0" smtClean="0"/>
              <a:t> είναι το κέντρο του κύκλου</a:t>
            </a:r>
            <a:endParaRPr lang="en-US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5000636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Τα  ευθύγραμμα τμήματα  ΑΒ,  ΓΔ     και   ΕΖ είναι </a:t>
            </a:r>
            <a:r>
              <a:rPr lang="el-GR" sz="2000" b="1" dirty="0" smtClean="0"/>
              <a:t>διάμετροι</a:t>
            </a:r>
            <a:r>
              <a:rPr lang="el-GR" sz="2000" dirty="0" smtClean="0"/>
              <a:t> </a:t>
            </a:r>
            <a:r>
              <a:rPr lang="el-GR" sz="2000" b="1" dirty="0" smtClean="0"/>
              <a:t>του κύκλου.</a:t>
            </a:r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500298" y="1857364"/>
            <a:ext cx="2714644" cy="10001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5214942" y="278605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071670" y="15716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5400000">
            <a:off x="2428860" y="2000240"/>
            <a:ext cx="2714644" cy="714380"/>
          </a:xfrm>
          <a:prstGeom prst="line">
            <a:avLst/>
          </a:prstGeom>
          <a:ln w="38100">
            <a:solidFill>
              <a:srgbClr val="D537B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 flipV="1">
            <a:off x="2357422" y="1785926"/>
            <a:ext cx="2786082" cy="100013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5143504" y="1500174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143108" y="264318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286116" y="371475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4071934" y="642918"/>
            <a:ext cx="27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2714620"/>
            <a:ext cx="5072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διάμετρος (δ)  του κύκλου θα είναι:</a:t>
            </a:r>
          </a:p>
          <a:p>
            <a:endParaRPr lang="el-GR" sz="2000" dirty="0" smtClean="0"/>
          </a:p>
          <a:p>
            <a:r>
              <a:rPr lang="el-GR" sz="2000" b="1" dirty="0" smtClean="0"/>
              <a:t>5 + 5  = 10</a:t>
            </a:r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714480" y="314324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r>
              <a:rPr lang="en-US" b="1" dirty="0" smtClean="0"/>
              <a:t> cm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571472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Ερώτηση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ακτίνα του παρακάτω κύκλου είναι 5</a:t>
            </a:r>
            <a:r>
              <a:rPr lang="en-US" dirty="0" smtClean="0"/>
              <a:t>cm, </a:t>
            </a:r>
            <a:r>
              <a:rPr lang="el-GR" dirty="0" smtClean="0"/>
              <a:t> πόσο θα  είναι η διάμετρός του;   </a:t>
            </a:r>
            <a:endParaRPr lang="en-US" dirty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285720" y="2928934"/>
            <a:ext cx="2428892" cy="16430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785786" y="300037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3500430" y="5143512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διάμετρος του κύκλου  θα είναι 10</a:t>
            </a:r>
            <a:r>
              <a:rPr lang="en-US" dirty="0" smtClean="0"/>
              <a:t>cm (=10 </a:t>
            </a:r>
            <a:r>
              <a:rPr lang="el-GR" dirty="0" smtClean="0"/>
              <a:t>εκατοστά)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3929058" y="414338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ή      2</a:t>
            </a:r>
            <a:r>
              <a:rPr lang="el-GR" b="1" baseline="30000" dirty="0" smtClean="0"/>
              <a:t>.</a:t>
            </a:r>
            <a:r>
              <a:rPr lang="el-GR" b="1" dirty="0" smtClean="0"/>
              <a:t>5  = 10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0" y="2357430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364331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3571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00430" y="2714620"/>
            <a:ext cx="50720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ακτίνα  (ρ)  του κύκλου θα είναι:</a:t>
            </a:r>
          </a:p>
          <a:p>
            <a:endParaRPr lang="el-GR" sz="2000" dirty="0" smtClean="0"/>
          </a:p>
          <a:p>
            <a:r>
              <a:rPr lang="el-GR" sz="2000" b="1" dirty="0" smtClean="0"/>
              <a:t>8 : 2 = 4</a:t>
            </a:r>
          </a:p>
          <a:p>
            <a:endParaRPr lang="el-GR" sz="2000" b="1" dirty="0" smtClean="0"/>
          </a:p>
          <a:p>
            <a:endParaRPr lang="en-US" sz="20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flipV="1">
            <a:off x="1428760" y="3143248"/>
            <a:ext cx="1357322" cy="50006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71472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Ερώτηση</a:t>
            </a:r>
            <a:endParaRPr lang="en-US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η διάμετρος του παρακάτω κύκλου είναι 8</a:t>
            </a:r>
            <a:r>
              <a:rPr lang="en-US" dirty="0" smtClean="0"/>
              <a:t>cm, </a:t>
            </a:r>
            <a:r>
              <a:rPr lang="el-GR" dirty="0" smtClean="0"/>
              <a:t> πόσο θα  είναι η ακτίνα του;   </a:t>
            </a:r>
            <a:endParaRPr lang="en-US" dirty="0"/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285720" y="2928934"/>
            <a:ext cx="2428892" cy="16430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785786" y="300037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071934" y="200024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3214678" y="5357826"/>
            <a:ext cx="5643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ακτίνα  του κύκλου  θα είναι  4 </a:t>
            </a:r>
            <a:r>
              <a:rPr lang="en-US" dirty="0" smtClean="0"/>
              <a:t>cm (=</a:t>
            </a:r>
            <a:r>
              <a:rPr lang="el-GR" dirty="0" smtClean="0"/>
              <a:t>4</a:t>
            </a:r>
            <a:r>
              <a:rPr lang="en-US" dirty="0" smtClean="0"/>
              <a:t> </a:t>
            </a:r>
            <a:r>
              <a:rPr lang="el-GR" dirty="0" smtClean="0"/>
              <a:t>εκατοστά)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3857628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8</a:t>
            </a:r>
            <a:r>
              <a:rPr lang="en-US" b="1" dirty="0" smtClean="0"/>
              <a:t> cm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ΚΥΚΛΟΣ - ημικύκλιο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286380" y="1500174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Ημικύκλιο είναι ο μισός κύκλος</a:t>
            </a:r>
            <a:endParaRPr lang="en-US" sz="2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3571868" y="1643050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928662" y="1428736"/>
            <a:ext cx="2286016" cy="2143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428596" y="2357430"/>
            <a:ext cx="3786214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00166" y="1428736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 αριθμός  </a:t>
            </a:r>
            <a:r>
              <a:rPr lang="el-GR" sz="2800" b="1" dirty="0" smtClean="0">
                <a:solidFill>
                  <a:srgbClr val="FF0000"/>
                </a:solidFill>
              </a:rPr>
              <a:t>π  (πι)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8305309" y="5643578"/>
            <a:ext cx="83869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π</a:t>
            </a:r>
            <a:endParaRPr lang="en-US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0" y="-214338"/>
            <a:ext cx="838691" cy="144655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4214818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Ο αριθμός  π  είναι περίπου ίσος με  3,14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3108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Μήκος κύκλου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0" y="4071918"/>
            <a:ext cx="2928958" cy="27860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1428760" y="5357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1142976" y="52863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2786050" y="2500306"/>
            <a:ext cx="56436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Μήκος κύκλου </a:t>
            </a:r>
            <a:r>
              <a:rPr lang="el-GR" sz="2800" dirty="0" smtClean="0"/>
              <a:t>είναι η </a:t>
            </a:r>
            <a:r>
              <a:rPr lang="el-GR" sz="2800" u="sng" dirty="0" smtClean="0"/>
              <a:t>περίμετρος</a:t>
            </a:r>
            <a:r>
              <a:rPr lang="el-GR" sz="2800" dirty="0" smtClean="0"/>
              <a:t> (το γύρω – γύρω του κύκλου).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931</Words>
  <PresentationFormat>Προβολή στην οθόνη (4:3)</PresentationFormat>
  <Paragraphs>195</Paragraphs>
  <Slides>30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242</cp:revision>
  <dcterms:created xsi:type="dcterms:W3CDTF">2021-01-19T19:40:57Z</dcterms:created>
  <dcterms:modified xsi:type="dcterms:W3CDTF">2021-03-19T16:30:09Z</dcterms:modified>
</cp:coreProperties>
</file>