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0" r:id="rId6"/>
    <p:sldId id="272" r:id="rId7"/>
    <p:sldId id="278" r:id="rId8"/>
    <p:sldId id="276" r:id="rId9"/>
    <p:sldId id="281" r:id="rId10"/>
    <p:sldId id="282" r:id="rId11"/>
    <p:sldId id="283" r:id="rId12"/>
    <p:sldId id="287" r:id="rId13"/>
    <p:sldId id="284" r:id="rId14"/>
    <p:sldId id="298" r:id="rId15"/>
    <p:sldId id="288" r:id="rId16"/>
    <p:sldId id="299" r:id="rId17"/>
    <p:sldId id="300" r:id="rId18"/>
    <p:sldId id="289" r:id="rId19"/>
    <p:sldId id="294" r:id="rId20"/>
    <p:sldId id="290" r:id="rId21"/>
    <p:sldId id="292" r:id="rId22"/>
    <p:sldId id="293" r:id="rId23"/>
    <p:sldId id="295" r:id="rId24"/>
    <p:sldId id="296" r:id="rId25"/>
    <p:sldId id="301" r:id="rId26"/>
    <p:sldId id="302" r:id="rId27"/>
    <p:sldId id="303" r:id="rId28"/>
    <p:sldId id="286" r:id="rId29"/>
    <p:sldId id="304" r:id="rId30"/>
    <p:sldId id="305" r:id="rId31"/>
    <p:sldId id="306" r:id="rId32"/>
    <p:sldId id="307" r:id="rId33"/>
    <p:sldId id="308" r:id="rId34"/>
    <p:sldId id="285" r:id="rId35"/>
    <p:sldId id="309" r:id="rId36"/>
    <p:sldId id="322" r:id="rId37"/>
    <p:sldId id="323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E9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2857496"/>
            <a:ext cx="7772400" cy="1470025"/>
          </a:xfrm>
        </p:spPr>
        <p:txBody>
          <a:bodyPr/>
          <a:lstStyle/>
          <a:p>
            <a:r>
              <a:rPr lang="el-GR" dirty="0" smtClean="0"/>
              <a:t>Εισαγωγή - Παρενθέσεις</a:t>
            </a:r>
            <a:endParaRPr lang="en-US" dirty="0"/>
          </a:p>
        </p:txBody>
      </p:sp>
      <p:sp>
        <p:nvSpPr>
          <p:cNvPr id="4" name="3 - Έλλειψη"/>
          <p:cNvSpPr/>
          <p:nvPr/>
        </p:nvSpPr>
        <p:spPr>
          <a:xfrm>
            <a:off x="357158" y="4929198"/>
            <a:ext cx="157163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500034" y="4929198"/>
            <a:ext cx="18573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6" name="5 - Έλλειψη"/>
          <p:cNvSpPr/>
          <p:nvPr/>
        </p:nvSpPr>
        <p:spPr>
          <a:xfrm>
            <a:off x="2500298" y="5000636"/>
            <a:ext cx="157163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643174" y="5000636"/>
            <a:ext cx="18573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0"/>
            <a:ext cx="359092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5500694" y="4643446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Β’ Γυμνασίου</a:t>
            </a:r>
            <a:endParaRPr lang="en-US" sz="2800" dirty="0" smtClean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Σταθερές  /  μεταβλητές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571472" y="785794"/>
            <a:ext cx="2714644" cy="2286016"/>
          </a:xfrm>
          <a:prstGeom prst="cloudCallout">
            <a:avLst>
              <a:gd name="adj1" fmla="val 80248"/>
              <a:gd name="adj2" fmla="val 979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3143240" y="4286256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στα μαθηματικά έχω μεταβλητές  (= γράμματα)……αυτό σημαίνει ότι στη θέση της  μεταβλητής  μπορώ να βάλω διάφορους …αριθμούς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000232" y="214311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8" name="37 - TextBox"/>
          <p:cNvSpPr txBox="1"/>
          <p:nvPr/>
        </p:nvSpPr>
        <p:spPr>
          <a:xfrm>
            <a:off x="1000100" y="207167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9" name="38 - TextBox"/>
          <p:cNvSpPr txBox="1"/>
          <p:nvPr/>
        </p:nvSpPr>
        <p:spPr>
          <a:xfrm>
            <a:off x="1214414" y="107154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121442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</a:rPr>
              <a:t>Αριθμητική παράσταση 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214282" y="642918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Αριθμητική παράσταση είναι μια παράσταση που περιέχει πράξεις μόνο </a:t>
            </a:r>
            <a:r>
              <a:rPr lang="el-GR" sz="2400" b="1" dirty="0" smtClean="0">
                <a:solidFill>
                  <a:srgbClr val="FF0000"/>
                </a:solidFill>
              </a:rPr>
              <a:t>με αριθμούς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928662" y="3143248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</a:t>
            </a:r>
            <a:r>
              <a:rPr lang="el-GR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(- 2 )  + 10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28596" y="185736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Παραδείγματα:</a:t>
            </a:r>
            <a:endParaRPr lang="en-US" sz="2400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857620" y="4526829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714744" y="414338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+10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857620" y="453897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4429124" y="428625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-7  +  67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" grpId="0"/>
      <p:bldP spid="8" grpId="0"/>
      <p:bldP spid="11" grpId="0"/>
      <p:bldP spid="12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928662" y="3143248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r>
              <a:rPr lang="el-GR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- 2 )  +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ω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4572000" y="4857760"/>
            <a:ext cx="1000132" cy="27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643438" y="435769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4714876" y="48577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715008" y="464344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</a:t>
            </a:r>
            <a:r>
              <a:rPr lang="el-GR" sz="2400" dirty="0" smtClean="0"/>
              <a:t>α  +  67</a:t>
            </a:r>
            <a:endParaRPr lang="en-US" sz="2400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</a:rPr>
              <a:t>Αλγεβρική  παράσταση 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214282" y="642918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Αλγεβρική παράσταση είναι μια παράσταση που περιέχει πράξεις  </a:t>
            </a:r>
            <a:r>
              <a:rPr lang="el-GR" sz="2400" b="1" dirty="0" smtClean="0">
                <a:solidFill>
                  <a:srgbClr val="FF0000"/>
                </a:solidFill>
              </a:rPr>
              <a:t>με αριθμούς  και γράμματα ( =μεταβλητές)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28596" y="185736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Παραδείγματα: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20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27050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1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+ 2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2 -1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357818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+1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+1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143636" y="485776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+1</a:t>
            </a:r>
            <a:endParaRPr lang="en-US" sz="28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Πρόσθεση / αφαίρεση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52632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525371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300037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215074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+ 1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643206" y="207167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71702" y="2071678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=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714356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...άρα όταν  στις  αλγεβρικές παραστάσεις ……… υπάρχει </a:t>
            </a:r>
            <a:r>
              <a:rPr lang="en-US" sz="2400" dirty="0" smtClean="0"/>
              <a:t> </a:t>
            </a:r>
            <a:r>
              <a:rPr lang="el-GR" sz="2400" dirty="0" smtClean="0"/>
              <a:t>μια  μεταβλητή ….  τότε  ….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643206" y="326297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071702" y="326297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643206" y="43345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endParaRPr lang="en-US" sz="2800" baseline="30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71702" y="433454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=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5" grpId="0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μηδέν  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0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15074" y="271462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0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0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μηδέν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395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785918" y="2071678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0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+ 2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5715008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2 -0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357818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+0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- 0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857884" y="485776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Πρόσθεση / αφαίρεση με  μηδέν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52632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525371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300037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215074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6" grpId="1"/>
      <p:bldP spid="17" grpId="0"/>
      <p:bldP spid="17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6" grpId="0"/>
      <p:bldP spid="26" grpId="1"/>
      <p:bldP spid="27" grpId="0"/>
      <p:bldP spid="28" grpId="0"/>
      <p:bldP spid="29" grpId="0"/>
      <p:bldP spid="29" grpId="1"/>
      <p:bldP spid="30" grpId="0"/>
      <p:bldP spid="3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Συντομεύσεις …..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71472" y="20002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5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785918" y="200024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5x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β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300037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err="1" smtClean="0"/>
              <a:t>αβ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400050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y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400050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507207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50720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1x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20097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200024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328612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327660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643438" y="4071942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143636" y="407194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62042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143636" y="5620424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yx</a:t>
            </a:r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571480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Όταν πολλαπλασιάζω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αριθμούς  με γράμματα (=μεταβλητές)   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ή     όταν πολλαπλασιάζω μεταξύ τους γράμματα  (=μεταβλητές)</a:t>
            </a:r>
            <a:endParaRPr lang="en-US" sz="2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612049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488" y="607220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0x=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3428992" y="607220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928662" y="128586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+ 5</a:t>
            </a:r>
            <a:r>
              <a:rPr lang="en-US" sz="3200" b="1" dirty="0" smtClean="0"/>
              <a:t>x</a:t>
            </a:r>
            <a:r>
              <a:rPr lang="el-GR" sz="3200" b="1" dirty="0" smtClean="0"/>
              <a:t>   </a:t>
            </a:r>
            <a:r>
              <a:rPr lang="en-US" sz="3200" b="1" dirty="0" smtClean="0"/>
              <a:t>-</a:t>
            </a:r>
            <a:r>
              <a:rPr lang="el-GR" sz="3200" b="1" dirty="0" smtClean="0"/>
              <a:t>  </a:t>
            </a:r>
            <a:r>
              <a:rPr lang="en-US" sz="3200" b="1" dirty="0" smtClean="0"/>
              <a:t>x </a:t>
            </a:r>
            <a:r>
              <a:rPr lang="el-GR" sz="3200" b="1" dirty="0" smtClean="0"/>
              <a:t>  –  2</a:t>
            </a:r>
            <a:endParaRPr lang="en-US" sz="32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643570" y="271462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4y </a:t>
            </a:r>
            <a:r>
              <a:rPr lang="el-GR" sz="3200" b="1" dirty="0" smtClean="0"/>
              <a:t> </a:t>
            </a:r>
            <a:r>
              <a:rPr lang="en-US" sz="3200" b="1" dirty="0" smtClean="0"/>
              <a:t>+</a:t>
            </a:r>
            <a:r>
              <a:rPr lang="el-GR" sz="3200" b="1" dirty="0" smtClean="0"/>
              <a:t> </a:t>
            </a:r>
            <a:r>
              <a:rPr lang="en-US" sz="3200" b="1" dirty="0" smtClean="0"/>
              <a:t> </a:t>
            </a:r>
            <a:r>
              <a:rPr lang="el-GR" sz="3200" b="1" dirty="0" smtClean="0"/>
              <a:t>α    – 2 </a:t>
            </a:r>
            <a:endParaRPr lang="en-US" sz="3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928662" y="1214422"/>
            <a:ext cx="928694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>
            <a:off x="428596" y="2428868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285720" y="3500438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Όρος παράστασης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2143108" y="1285860"/>
            <a:ext cx="561980" cy="652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393009" y="2393149"/>
            <a:ext cx="135732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3000364" y="1214422"/>
            <a:ext cx="561980" cy="652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5400000">
            <a:off x="2035951" y="2321711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Έλλειψη"/>
          <p:cNvSpPr/>
          <p:nvPr/>
        </p:nvSpPr>
        <p:spPr>
          <a:xfrm>
            <a:off x="5367342" y="2610145"/>
            <a:ext cx="928694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5400000">
            <a:off x="4867276" y="3824591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724400" y="4896161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Όρος παράστασης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8" name="27 - Έλλειψη"/>
          <p:cNvSpPr/>
          <p:nvPr/>
        </p:nvSpPr>
        <p:spPr>
          <a:xfrm>
            <a:off x="6581788" y="2681583"/>
            <a:ext cx="561980" cy="652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5831689" y="3788872"/>
            <a:ext cx="135732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Έλλειψη"/>
          <p:cNvSpPr/>
          <p:nvPr/>
        </p:nvSpPr>
        <p:spPr>
          <a:xfrm>
            <a:off x="7439044" y="2610145"/>
            <a:ext cx="561980" cy="652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rot="5400000">
            <a:off x="6474631" y="3717434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 animBg="1"/>
      <p:bldP spid="15" grpId="0" animBg="1"/>
      <p:bldP spid="23" grpId="0" animBg="1"/>
      <p:bldP spid="26" grpId="0"/>
      <p:bldP spid="28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1214414" y="1928802"/>
            <a:ext cx="1208951" cy="79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 flipH="1">
            <a:off x="1500166" y="15001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>
            <a:stCxn id="4" idx="2"/>
          </p:cNvCxnSpPr>
          <p:nvPr/>
        </p:nvCxnSpPr>
        <p:spPr>
          <a:xfrm flipV="1">
            <a:off x="2423365" y="2000240"/>
            <a:ext cx="1648569" cy="326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071934" y="1785926"/>
            <a:ext cx="342902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        και         βάζω</a:t>
            </a:r>
            <a:endParaRPr lang="en-US" sz="2400" dirty="0"/>
          </a:p>
        </p:txBody>
      </p:sp>
      <p:sp>
        <p:nvSpPr>
          <p:cNvPr id="12" name="11 - Έλλειψη"/>
          <p:cNvSpPr/>
          <p:nvPr/>
        </p:nvSpPr>
        <p:spPr>
          <a:xfrm flipH="1">
            <a:off x="1366814" y="4411342"/>
            <a:ext cx="1208951" cy="79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 flipH="1">
            <a:off x="1643042" y="400050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>
            <a:stCxn id="12" idx="2"/>
          </p:cNvCxnSpPr>
          <p:nvPr/>
        </p:nvCxnSpPr>
        <p:spPr>
          <a:xfrm flipV="1">
            <a:off x="2575765" y="4482780"/>
            <a:ext cx="1648569" cy="326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224334" y="4268466"/>
            <a:ext cx="399100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πλην        μείον      βγάζω</a:t>
            </a:r>
            <a:endParaRPr lang="en-US" sz="2400" dirty="0"/>
          </a:p>
        </p:txBody>
      </p:sp>
      <p:sp>
        <p:nvSpPr>
          <p:cNvPr id="16" name="15 - Έλλειψη"/>
          <p:cNvSpPr/>
          <p:nvPr/>
        </p:nvSpPr>
        <p:spPr>
          <a:xfrm flipH="1">
            <a:off x="6715140" y="5857892"/>
            <a:ext cx="1208951" cy="795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 flipH="1">
            <a:off x="7000892" y="5572140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 flipH="1">
            <a:off x="8143900" y="6062518"/>
            <a:ext cx="1208951" cy="795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 flipH="1">
            <a:off x="8501090" y="5715016"/>
            <a:ext cx="1428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11" grpId="0" animBg="1"/>
      <p:bldP spid="12" grpId="0" animBg="1"/>
      <p:bldP spid="12" grpId="1" animBg="1"/>
      <p:bldP spid="13" grpId="0"/>
      <p:bldP spid="13" grpId="1"/>
      <p:bldP spid="15" grpId="0" animBg="1"/>
      <p:bldP spid="16" grpId="0" animBg="1"/>
      <p:bldP spid="17" grpId="0"/>
      <p:bldP spid="18" grpId="0" animBg="1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14282" y="57148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-2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+8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85720" y="2928934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+ 5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– 2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6</a:t>
            </a:r>
            <a:r>
              <a:rPr lang="en-US" sz="3200" b="1" dirty="0" smtClean="0">
                <a:solidFill>
                  <a:srgbClr val="00B050"/>
                </a:solidFill>
              </a:rPr>
              <a:t>y</a:t>
            </a:r>
            <a:r>
              <a:rPr lang="el-GR" sz="3200" b="1" dirty="0" smtClean="0">
                <a:solidFill>
                  <a:srgbClr val="00B050"/>
                </a:solidFill>
              </a:rPr>
              <a:t> – 2</a:t>
            </a:r>
            <a:r>
              <a:rPr lang="en-US" sz="3200" b="1" dirty="0" smtClean="0">
                <a:solidFill>
                  <a:srgbClr val="00B050"/>
                </a:solidFill>
              </a:rPr>
              <a:t>y</a:t>
            </a:r>
            <a:r>
              <a:rPr lang="el-GR" sz="3200" b="1" dirty="0" smtClean="0">
                <a:solidFill>
                  <a:srgbClr val="00B050"/>
                </a:solidFill>
              </a:rPr>
              <a:t> 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-1ω -3ω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4429124" y="127258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-2α +2α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4643438" y="257174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+ 9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357686" y="378619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+ 3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4357686" y="542926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4α –α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2000232" y="1857364"/>
            <a:ext cx="787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+6</a:t>
            </a:r>
            <a:r>
              <a:rPr lang="en-US" sz="3200" b="1" dirty="0" smtClean="0"/>
              <a:t>x</a:t>
            </a:r>
            <a:endParaRPr lang="en-US" sz="32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285984" y="2928934"/>
            <a:ext cx="787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+3x</a:t>
            </a:r>
            <a:endParaRPr lang="en-US" sz="32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4286256"/>
            <a:ext cx="787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+</a:t>
            </a:r>
            <a:r>
              <a:rPr lang="en-US" sz="3200" b="1" dirty="0" smtClean="0"/>
              <a:t>4y</a:t>
            </a:r>
            <a:endParaRPr lang="en-US" sz="32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2285984" y="5572140"/>
            <a:ext cx="8130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-4ω</a:t>
            </a:r>
            <a:endParaRPr lang="en-US" sz="32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6143636" y="1285860"/>
            <a:ext cx="8210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0α  </a:t>
            </a:r>
            <a:endParaRPr lang="en-US" sz="32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6786578" y="1285860"/>
            <a:ext cx="691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0</a:t>
            </a:r>
            <a:endParaRPr lang="en-US" sz="32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6143636" y="2571744"/>
            <a:ext cx="9957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+</a:t>
            </a:r>
            <a:r>
              <a:rPr lang="en-US" sz="3200" b="1" dirty="0" smtClean="0"/>
              <a:t>11x</a:t>
            </a:r>
            <a:endParaRPr lang="en-US" sz="3200" dirty="0"/>
          </a:p>
        </p:txBody>
      </p:sp>
      <p:cxnSp>
        <p:nvCxnSpPr>
          <p:cNvPr id="36" name="35 - Ευθεία γραμμή σύνδεσης"/>
          <p:cNvCxnSpPr/>
          <p:nvPr/>
        </p:nvCxnSpPr>
        <p:spPr>
          <a:xfrm rot="5400000">
            <a:off x="357170" y="3786178"/>
            <a:ext cx="6143644" cy="1588"/>
          </a:xfrm>
          <a:prstGeom prst="line">
            <a:avLst/>
          </a:prstGeom>
          <a:ln w="4762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Ορθογώνιο"/>
          <p:cNvSpPr/>
          <p:nvPr/>
        </p:nvSpPr>
        <p:spPr>
          <a:xfrm>
            <a:off x="5786446" y="3786190"/>
            <a:ext cx="12779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1x+ 3x</a:t>
            </a:r>
            <a:endParaRPr lang="en-US" sz="3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7143768" y="3786190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= 4x</a:t>
            </a:r>
            <a:endParaRPr lang="en-US" sz="32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5786446" y="5429264"/>
            <a:ext cx="13035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4α -1α</a:t>
            </a:r>
            <a:endParaRPr lang="en-US" sz="32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7143768" y="5429264"/>
            <a:ext cx="9332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3α</a:t>
            </a:r>
            <a:endParaRPr lang="en-US" sz="3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32" grpId="0"/>
      <p:bldP spid="33" grpId="0"/>
      <p:bldP spid="34" grpId="0"/>
      <p:bldP spid="37" grpId="0"/>
      <p:bldP spid="38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14282" y="57148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20" y="171448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4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-2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+8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85720" y="2928934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+ 5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-3x </a:t>
            </a:r>
            <a:r>
              <a:rPr lang="el-GR" sz="3200" b="1" dirty="0" smtClean="0">
                <a:solidFill>
                  <a:srgbClr val="00B050"/>
                </a:solidFill>
              </a:rPr>
              <a:t>– 2</a:t>
            </a:r>
            <a:r>
              <a:rPr lang="en-US" sz="3200" b="1" dirty="0" smtClean="0">
                <a:solidFill>
                  <a:srgbClr val="00B050"/>
                </a:solidFill>
              </a:rPr>
              <a:t>x</a:t>
            </a:r>
            <a:r>
              <a:rPr lang="el-GR" sz="3200" b="1" dirty="0" smtClean="0">
                <a:solidFill>
                  <a:srgbClr val="00B050"/>
                </a:solidFill>
              </a:rPr>
              <a:t> 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4y + </a:t>
            </a:r>
            <a:r>
              <a:rPr lang="el-GR" sz="3200" b="1" dirty="0" smtClean="0">
                <a:solidFill>
                  <a:srgbClr val="00B050"/>
                </a:solidFill>
              </a:rPr>
              <a:t>6</a:t>
            </a:r>
            <a:r>
              <a:rPr lang="en-US" sz="3200" b="1" dirty="0" smtClean="0">
                <a:solidFill>
                  <a:srgbClr val="00B050"/>
                </a:solidFill>
              </a:rPr>
              <a:t>y</a:t>
            </a:r>
            <a:r>
              <a:rPr lang="el-GR" sz="3200" b="1" dirty="0" smtClean="0">
                <a:solidFill>
                  <a:srgbClr val="00B050"/>
                </a:solidFill>
              </a:rPr>
              <a:t> – 2</a:t>
            </a:r>
            <a:r>
              <a:rPr lang="en-US" sz="3200" b="1" dirty="0" smtClean="0">
                <a:solidFill>
                  <a:srgbClr val="00B050"/>
                </a:solidFill>
              </a:rPr>
              <a:t>y</a:t>
            </a:r>
            <a:r>
              <a:rPr lang="el-GR" sz="3200" b="1" dirty="0" smtClean="0">
                <a:solidFill>
                  <a:srgbClr val="00B050"/>
                </a:solidFill>
              </a:rPr>
              <a:t> 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</a:rPr>
              <a:t>2</a:t>
            </a:r>
            <a:r>
              <a:rPr lang="el-GR" sz="3200" b="1" dirty="0" smtClean="0">
                <a:solidFill>
                  <a:srgbClr val="00B050"/>
                </a:solidFill>
              </a:rPr>
              <a:t>α </a:t>
            </a:r>
            <a:r>
              <a:rPr lang="en-US" sz="3200" b="1" dirty="0" smtClean="0">
                <a:solidFill>
                  <a:srgbClr val="00B050"/>
                </a:solidFill>
              </a:rPr>
              <a:t>+</a:t>
            </a:r>
            <a:r>
              <a:rPr lang="el-GR" sz="3200" b="1" dirty="0" smtClean="0">
                <a:solidFill>
                  <a:srgbClr val="00B050"/>
                </a:solidFill>
              </a:rPr>
              <a:t>α-4α =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2285984" y="1714488"/>
            <a:ext cx="17812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+</a:t>
            </a:r>
            <a:r>
              <a:rPr lang="en-US" sz="3200" b="1" dirty="0" smtClean="0"/>
              <a:t>2x +8x =</a:t>
            </a:r>
            <a:endParaRPr lang="en-US" sz="32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4000496" y="1714488"/>
            <a:ext cx="9957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+10x</a:t>
            </a:r>
            <a:endParaRPr lang="en-US" sz="32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928926" y="2915663"/>
            <a:ext cx="17940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+</a:t>
            </a:r>
            <a:r>
              <a:rPr lang="en-US" sz="3200" b="1" dirty="0" smtClean="0"/>
              <a:t>2x - 2x =</a:t>
            </a:r>
            <a:endParaRPr lang="en-US" sz="32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4643438" y="2915663"/>
            <a:ext cx="582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0x</a:t>
            </a:r>
            <a:endParaRPr lang="en-US" sz="32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5143504" y="2928934"/>
            <a:ext cx="7841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 = 0</a:t>
            </a:r>
            <a:endParaRPr lang="en-US" sz="32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2857488" y="4259714"/>
            <a:ext cx="17139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10y- 2y =</a:t>
            </a:r>
            <a:endParaRPr lang="en-US" sz="32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4572000" y="4214818"/>
            <a:ext cx="5870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8y</a:t>
            </a:r>
            <a:endParaRPr lang="en-US" sz="32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2643174" y="5558869"/>
            <a:ext cx="23503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2α +1α</a:t>
            </a:r>
            <a:r>
              <a:rPr lang="en-US" sz="3200" b="1" dirty="0" smtClean="0"/>
              <a:t>- </a:t>
            </a:r>
            <a:r>
              <a:rPr lang="el-GR" sz="3200" b="1" dirty="0" smtClean="0"/>
              <a:t>4α</a:t>
            </a:r>
            <a:r>
              <a:rPr lang="en-US" sz="3200" b="1" dirty="0" smtClean="0"/>
              <a:t> =</a:t>
            </a:r>
            <a:endParaRPr lang="en-US" sz="32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5000628" y="5572140"/>
            <a:ext cx="1366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3α</a:t>
            </a:r>
            <a:r>
              <a:rPr lang="el-GR" sz="3200" b="1" baseline="30000" dirty="0" smtClean="0"/>
              <a:t> </a:t>
            </a:r>
            <a:r>
              <a:rPr lang="el-GR" sz="3200" b="1" dirty="0" smtClean="0"/>
              <a:t>- 4α</a:t>
            </a:r>
            <a:endParaRPr lang="en-US" sz="32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6500826" y="5572140"/>
            <a:ext cx="1058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-1α</a:t>
            </a:r>
            <a:endParaRPr lang="en-US" sz="32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7429520" y="5572140"/>
            <a:ext cx="9428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 = -α</a:t>
            </a:r>
            <a:endParaRPr lang="en-US" sz="3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5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50" grpId="0"/>
      <p:bldP spid="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357290" y="1500174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+ 5</a:t>
            </a:r>
            <a:r>
              <a:rPr lang="en-US" sz="3200" b="1" dirty="0" smtClean="0"/>
              <a:t>x</a:t>
            </a:r>
            <a:r>
              <a:rPr lang="el-GR" sz="3200" b="1" dirty="0" smtClean="0"/>
              <a:t> </a:t>
            </a:r>
            <a:r>
              <a:rPr lang="en-US" sz="3200" b="1" dirty="0" smtClean="0"/>
              <a:t>-x </a:t>
            </a:r>
            <a:r>
              <a:rPr lang="el-GR" sz="3200" b="1" dirty="0" smtClean="0"/>
              <a:t>– 2</a:t>
            </a:r>
            <a:r>
              <a:rPr lang="en-US" sz="3200" b="1" dirty="0" smtClean="0"/>
              <a:t>x</a:t>
            </a:r>
            <a:endParaRPr lang="en-US" sz="32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3714744" y="342900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4y + </a:t>
            </a:r>
            <a:r>
              <a:rPr lang="el-GR" sz="3200" b="1" dirty="0" smtClean="0"/>
              <a:t>6</a:t>
            </a:r>
            <a:r>
              <a:rPr lang="en-US" sz="3200" b="1" dirty="0" smtClean="0"/>
              <a:t>y</a:t>
            </a:r>
            <a:r>
              <a:rPr lang="el-GR" sz="3200" b="1" dirty="0" smtClean="0"/>
              <a:t> – 2</a:t>
            </a:r>
            <a:r>
              <a:rPr lang="en-US" sz="3200" b="1" dirty="0" smtClean="0"/>
              <a:t>y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357686" y="2071678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r>
              <a:rPr lang="en-US" sz="3200" b="1" dirty="0" smtClean="0"/>
              <a:t>2</a:t>
            </a:r>
            <a:r>
              <a:rPr lang="el-GR" sz="3200" b="1" dirty="0" smtClean="0"/>
              <a:t>α </a:t>
            </a:r>
            <a:r>
              <a:rPr lang="en-US" sz="3200" b="1" dirty="0" smtClean="0"/>
              <a:t>+</a:t>
            </a:r>
            <a:r>
              <a:rPr lang="el-GR" sz="3200" b="1" dirty="0" smtClean="0"/>
              <a:t>α-4α +5α</a:t>
            </a:r>
            <a:endParaRPr lang="en-US" sz="3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6286512" y="928670"/>
            <a:ext cx="16466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+</a:t>
            </a:r>
            <a:r>
              <a:rPr lang="en-US" sz="3200" b="1" dirty="0" smtClean="0"/>
              <a:t>2</a:t>
            </a:r>
            <a:r>
              <a:rPr lang="el-GR" sz="3200" b="1" dirty="0" smtClean="0"/>
              <a:t>2</a:t>
            </a:r>
            <a:r>
              <a:rPr lang="en-US" sz="3200" b="1" dirty="0" smtClean="0"/>
              <a:t> +8</a:t>
            </a:r>
            <a:r>
              <a:rPr lang="el-GR" sz="3200" b="1" dirty="0" smtClean="0"/>
              <a:t>-3</a:t>
            </a:r>
            <a:endParaRPr lang="en-US" sz="32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2500306"/>
            <a:ext cx="1366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3α</a:t>
            </a:r>
            <a:r>
              <a:rPr lang="el-GR" sz="3200" b="1" baseline="30000" dirty="0" smtClean="0"/>
              <a:t> </a:t>
            </a:r>
            <a:r>
              <a:rPr lang="el-GR" sz="3200" b="1" dirty="0" smtClean="0"/>
              <a:t>- 4α</a:t>
            </a:r>
            <a:endParaRPr lang="en-US" sz="3200" dirty="0"/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214282" y="571480"/>
            <a:ext cx="8929718" cy="3929090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928662" y="5429264"/>
            <a:ext cx="73581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Σε μια αλγεβρική παράσταση </a:t>
            </a:r>
            <a:r>
              <a:rPr lang="el-GR" sz="2800" u="sng" dirty="0" smtClean="0"/>
              <a:t>μπορώ</a:t>
            </a:r>
            <a:r>
              <a:rPr lang="el-GR" sz="2800" dirty="0" smtClean="0"/>
              <a:t> να προσθέσω ή να αφαιρέσω μόνο τους </a:t>
            </a:r>
            <a:r>
              <a:rPr lang="el-GR" sz="2800" dirty="0" smtClean="0">
                <a:solidFill>
                  <a:srgbClr val="002060"/>
                </a:solidFill>
              </a:rPr>
              <a:t>όρους που έχουν ίδια  γράμματα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357290" y="1500174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+ 5ω </a:t>
            </a:r>
            <a:r>
              <a:rPr lang="en-US" sz="3200" b="1" dirty="0" smtClean="0"/>
              <a:t>-</a:t>
            </a:r>
            <a:r>
              <a:rPr lang="el-GR" sz="3200" b="1" dirty="0" smtClean="0"/>
              <a:t>4</a:t>
            </a:r>
            <a:r>
              <a:rPr lang="en-US" sz="3200" b="1" dirty="0" smtClean="0"/>
              <a:t> </a:t>
            </a:r>
            <a:r>
              <a:rPr lang="el-GR" sz="3200" b="1" dirty="0" smtClean="0"/>
              <a:t>– 2</a:t>
            </a:r>
            <a:r>
              <a:rPr lang="en-US" sz="3200" b="1" dirty="0" smtClean="0"/>
              <a:t>x</a:t>
            </a:r>
            <a:endParaRPr lang="en-US" sz="32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3714744" y="342900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-y + </a:t>
            </a:r>
            <a:r>
              <a:rPr lang="el-GR" sz="3200" b="1" dirty="0" smtClean="0"/>
              <a:t>6α – 2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357686" y="2071678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-α </a:t>
            </a:r>
            <a:r>
              <a:rPr lang="en-US" sz="3200" b="1" dirty="0" smtClean="0"/>
              <a:t>+x</a:t>
            </a:r>
            <a:r>
              <a:rPr lang="el-GR" sz="3200" b="1" dirty="0" smtClean="0"/>
              <a:t>-4α +5</a:t>
            </a:r>
            <a:r>
              <a:rPr lang="en-US" sz="3200" b="1" dirty="0" smtClean="0"/>
              <a:t>y</a:t>
            </a:r>
            <a:endParaRPr lang="en-US" sz="32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6286512" y="928670"/>
            <a:ext cx="16482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+</a:t>
            </a:r>
            <a:r>
              <a:rPr lang="en-US" sz="3200" b="1" dirty="0" smtClean="0"/>
              <a:t>2</a:t>
            </a:r>
            <a:r>
              <a:rPr lang="el-GR" sz="3200" b="1" dirty="0" smtClean="0"/>
              <a:t>2α</a:t>
            </a:r>
            <a:r>
              <a:rPr lang="en-US" sz="3200" b="1" dirty="0" smtClean="0"/>
              <a:t> +</a:t>
            </a:r>
            <a:r>
              <a:rPr lang="el-GR" sz="3200" b="1" dirty="0" smtClean="0"/>
              <a:t> </a:t>
            </a:r>
            <a:r>
              <a:rPr lang="en-US" sz="3200" b="1" dirty="0" smtClean="0"/>
              <a:t>8</a:t>
            </a:r>
            <a:endParaRPr lang="en-US" sz="32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1714480" y="2500306"/>
            <a:ext cx="11512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3</a:t>
            </a:r>
            <a:r>
              <a:rPr lang="el-GR" sz="3200" b="1" baseline="30000" dirty="0" smtClean="0"/>
              <a:t> </a:t>
            </a:r>
            <a:r>
              <a:rPr lang="el-GR" sz="3200" b="1" dirty="0" smtClean="0"/>
              <a:t>– 4</a:t>
            </a:r>
            <a:r>
              <a:rPr lang="en-US" sz="3200" b="1" dirty="0" smtClean="0"/>
              <a:t>x</a:t>
            </a:r>
            <a:endParaRPr lang="en-US" sz="3200" dirty="0"/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214282" y="571480"/>
            <a:ext cx="8929718" cy="3929090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928662" y="5429264"/>
            <a:ext cx="73581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Σε μια αλγεβρική παράσταση </a:t>
            </a:r>
            <a:r>
              <a:rPr lang="el-GR" sz="2800" u="sng" dirty="0" smtClean="0"/>
              <a:t>δεν μπορώ</a:t>
            </a:r>
            <a:r>
              <a:rPr lang="el-GR" sz="2800" dirty="0" smtClean="0"/>
              <a:t> να προσθέσω ή να αφαιρέσω τους </a:t>
            </a:r>
            <a:r>
              <a:rPr lang="el-GR" sz="2800" dirty="0" smtClean="0">
                <a:solidFill>
                  <a:srgbClr val="002060"/>
                </a:solidFill>
              </a:rPr>
              <a:t>όρους που έχουν διαφορετικά γράμματα (=μεταβλητές)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14282" y="571480"/>
            <a:ext cx="1831655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000" b="1" dirty="0" smtClean="0"/>
              <a:t>Παραδείγματα </a:t>
            </a:r>
            <a:endParaRPr lang="en-US" sz="20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20" y="171448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</a:rPr>
              <a:t>3</a:t>
            </a:r>
            <a:r>
              <a:rPr lang="en-US" sz="3200" b="1" dirty="0" smtClean="0">
                <a:solidFill>
                  <a:srgbClr val="00206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- 2 + 8</a:t>
            </a:r>
            <a:r>
              <a:rPr lang="en-US" sz="3200" b="1" dirty="0" smtClean="0">
                <a:solidFill>
                  <a:srgbClr val="00206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+5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85720" y="171448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- 2 + </a:t>
            </a:r>
            <a:r>
              <a:rPr lang="el-GR" sz="3200" b="1" dirty="0" smtClean="0">
                <a:solidFill>
                  <a:srgbClr val="FF0000"/>
                </a:solidFill>
              </a:rPr>
              <a:t>8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</a:rPr>
              <a:t>+5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2857488" y="171448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11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 +3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85720" y="3116706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8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</a:rPr>
              <a:t>- 4 - </a:t>
            </a:r>
            <a:r>
              <a:rPr lang="el-GR" sz="3200" b="1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 </a:t>
            </a:r>
            <a:r>
              <a:rPr lang="el-GR" sz="3200" b="1" dirty="0" smtClean="0">
                <a:solidFill>
                  <a:srgbClr val="002060"/>
                </a:solidFill>
              </a:rPr>
              <a:t>+  1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143240" y="307181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  - 3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438120" y="4701613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</a:rPr>
              <a:t>- 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 </a:t>
            </a:r>
            <a:r>
              <a:rPr lang="el-GR" sz="3200" b="1" dirty="0" smtClean="0">
                <a:solidFill>
                  <a:srgbClr val="002060"/>
                </a:solidFill>
              </a:rPr>
              <a:t>+  1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571736" y="471488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  +1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3" grpId="0"/>
      <p:bldP spid="24" grpId="0"/>
      <p:bldP spid="28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14282" y="571480"/>
            <a:ext cx="1831655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000" b="1" dirty="0" smtClean="0"/>
              <a:t>Παραδείγματα </a:t>
            </a:r>
            <a:endParaRPr lang="en-US" sz="2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14282" y="2415597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2x</a:t>
            </a:r>
            <a:r>
              <a:rPr lang="el-GR" sz="3200" b="1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</a:rPr>
              <a:t>– 2</a:t>
            </a:r>
            <a:r>
              <a:rPr lang="en-US" sz="3200" b="1" dirty="0" smtClean="0">
                <a:solidFill>
                  <a:srgbClr val="002060"/>
                </a:solidFill>
              </a:rPr>
              <a:t>y</a:t>
            </a:r>
            <a:r>
              <a:rPr lang="el-GR" sz="3200" b="1" dirty="0" smtClean="0">
                <a:solidFill>
                  <a:srgbClr val="002060"/>
                </a:solidFill>
              </a:rPr>
              <a:t> - </a:t>
            </a:r>
            <a:r>
              <a:rPr lang="el-GR" sz="3200" b="1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 </a:t>
            </a:r>
            <a:r>
              <a:rPr lang="el-GR" sz="3200" b="1" dirty="0" smtClean="0">
                <a:solidFill>
                  <a:srgbClr val="002060"/>
                </a:solidFill>
              </a:rPr>
              <a:t>+  </a:t>
            </a:r>
            <a:r>
              <a:rPr lang="en-US" sz="3200" b="1" dirty="0" smtClean="0">
                <a:solidFill>
                  <a:srgbClr val="002060"/>
                </a:solidFill>
              </a:rPr>
              <a:t>3y</a:t>
            </a:r>
            <a:r>
              <a:rPr lang="el-GR" sz="3200" b="1" dirty="0" smtClean="0">
                <a:solidFill>
                  <a:srgbClr val="002060"/>
                </a:solidFill>
              </a:rPr>
              <a:t>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00430" y="2370701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-4x</a:t>
            </a:r>
            <a:r>
              <a:rPr lang="el-GR" sz="3200" b="1" dirty="0" smtClean="0">
                <a:solidFill>
                  <a:srgbClr val="002060"/>
                </a:solidFill>
              </a:rPr>
              <a:t>   </a:t>
            </a:r>
            <a:r>
              <a:rPr lang="en-US" sz="3200" b="1" dirty="0" smtClean="0">
                <a:solidFill>
                  <a:srgbClr val="002060"/>
                </a:solidFill>
              </a:rPr>
              <a:t>+</a:t>
            </a:r>
            <a:r>
              <a:rPr lang="el-GR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1y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23806" y="333102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2ω -</a:t>
            </a:r>
            <a:r>
              <a:rPr lang="el-GR" sz="3200" b="1" dirty="0" smtClean="0">
                <a:solidFill>
                  <a:srgbClr val="002060"/>
                </a:solidFill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</a:rPr>
              <a:t>4ω  </a:t>
            </a:r>
            <a:r>
              <a:rPr lang="el-GR" sz="3200" b="1" dirty="0" smtClean="0">
                <a:solidFill>
                  <a:srgbClr val="002060"/>
                </a:solidFill>
              </a:rPr>
              <a:t>+  5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928926" y="3344291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-2ω</a:t>
            </a:r>
            <a:r>
              <a:rPr lang="el-GR" sz="3200" b="1" dirty="0" smtClean="0">
                <a:solidFill>
                  <a:srgbClr val="002060"/>
                </a:solidFill>
              </a:rPr>
              <a:t>   + 5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357158" y="118788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</a:rPr>
              <a:t>5</a:t>
            </a:r>
            <a:r>
              <a:rPr lang="el-GR" sz="3200" b="1" dirty="0" smtClean="0">
                <a:solidFill>
                  <a:srgbClr val="FF0000"/>
                </a:solidFill>
              </a:rPr>
              <a:t> - 3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</a:rPr>
              <a:t>- 4 +  1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3071802" y="114298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-3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 + 2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85720" y="5415993"/>
            <a:ext cx="398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ω -</a:t>
            </a:r>
            <a:r>
              <a:rPr lang="el-GR" sz="3200" b="1" dirty="0" smtClean="0">
                <a:solidFill>
                  <a:srgbClr val="002060"/>
                </a:solidFill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</a:rPr>
              <a:t>5ω  </a:t>
            </a:r>
            <a:r>
              <a:rPr lang="el-GR" sz="3200" b="1" dirty="0" smtClean="0">
                <a:solidFill>
                  <a:srgbClr val="002060"/>
                </a:solidFill>
              </a:rPr>
              <a:t>+  5</a:t>
            </a:r>
            <a:r>
              <a:rPr lang="en-US" sz="3200" b="1" dirty="0" smtClean="0">
                <a:solidFill>
                  <a:srgbClr val="002060"/>
                </a:solidFill>
              </a:rPr>
              <a:t>x</a:t>
            </a:r>
            <a:r>
              <a:rPr lang="el-GR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-3x </a:t>
            </a:r>
            <a:r>
              <a:rPr lang="el-GR" sz="3200" b="1" dirty="0" smtClean="0">
                <a:solidFill>
                  <a:srgbClr val="002060"/>
                </a:solidFill>
              </a:rPr>
              <a:t>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786182" y="5415993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r>
              <a:rPr lang="el-GR" sz="3200" b="1" dirty="0" smtClean="0">
                <a:solidFill>
                  <a:srgbClr val="FF0000"/>
                </a:solidFill>
              </a:rPr>
              <a:t>ω</a:t>
            </a:r>
            <a:r>
              <a:rPr lang="el-GR" sz="3200" b="1" dirty="0" smtClean="0">
                <a:solidFill>
                  <a:srgbClr val="002060"/>
                </a:solidFill>
              </a:rPr>
              <a:t>   + </a:t>
            </a:r>
            <a:r>
              <a:rPr lang="en-US" sz="3200" b="1" dirty="0" smtClean="0">
                <a:solidFill>
                  <a:srgbClr val="002060"/>
                </a:solidFill>
              </a:rPr>
              <a:t>2x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23806" y="448729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</a:rPr>
              <a:t>5</a:t>
            </a:r>
            <a:r>
              <a:rPr lang="el-GR" sz="3200" b="1" dirty="0" smtClean="0">
                <a:solidFill>
                  <a:srgbClr val="FF0000"/>
                </a:solidFill>
              </a:rPr>
              <a:t> - 3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l-GR" sz="3200" b="1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</a:rPr>
              <a:t>- 4 +  </a:t>
            </a:r>
            <a:r>
              <a:rPr lang="en-US" sz="3200" b="1" dirty="0" smtClean="0">
                <a:solidFill>
                  <a:srgbClr val="002060"/>
                </a:solidFill>
              </a:rPr>
              <a:t>3x</a:t>
            </a:r>
            <a:r>
              <a:rPr lang="el-GR" sz="3200" b="1" dirty="0" smtClean="0">
                <a:solidFill>
                  <a:srgbClr val="002060"/>
                </a:solidFill>
              </a:rPr>
              <a:t> =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938450" y="4442403"/>
            <a:ext cx="1562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0x</a:t>
            </a:r>
            <a:r>
              <a:rPr lang="el-GR" sz="3200" b="1" dirty="0" smtClean="0">
                <a:solidFill>
                  <a:srgbClr val="002060"/>
                </a:solidFill>
              </a:rPr>
              <a:t>  + </a:t>
            </a:r>
            <a:r>
              <a:rPr lang="en-US" sz="3200" b="1" dirty="0" smtClean="0">
                <a:solidFill>
                  <a:srgbClr val="002060"/>
                </a:solidFill>
              </a:rPr>
              <a:t>1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4214810" y="4429132"/>
            <a:ext cx="1562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 0</a:t>
            </a:r>
            <a:r>
              <a:rPr lang="el-GR" sz="3200" b="1" dirty="0" smtClean="0">
                <a:solidFill>
                  <a:srgbClr val="002060"/>
                </a:solidFill>
              </a:rPr>
              <a:t>  + </a:t>
            </a:r>
            <a:r>
              <a:rPr lang="en-US" sz="3200" b="1" dirty="0" smtClean="0">
                <a:solidFill>
                  <a:srgbClr val="002060"/>
                </a:solidFill>
              </a:rPr>
              <a:t>1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5500694" y="4429132"/>
            <a:ext cx="1562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 </a:t>
            </a:r>
            <a:r>
              <a:rPr lang="el-GR" sz="3200" b="1" dirty="0" smtClean="0">
                <a:solidFill>
                  <a:srgbClr val="002060"/>
                </a:solidFill>
              </a:rPr>
              <a:t>+ </a:t>
            </a:r>
            <a:r>
              <a:rPr lang="en-US" sz="3200" b="1" dirty="0" smtClean="0">
                <a:solidFill>
                  <a:srgbClr val="002060"/>
                </a:solidFill>
              </a:rPr>
              <a:t>1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1" grpId="0"/>
      <p:bldP spid="22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14282" y="571480"/>
            <a:ext cx="1831655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000" b="1" dirty="0" smtClean="0"/>
              <a:t>Παραδείγματα </a:t>
            </a:r>
            <a:endParaRPr lang="en-US" sz="2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Αντίθετα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357158" y="242886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2 - </a:t>
            </a:r>
            <a:r>
              <a:rPr lang="el-GR" sz="3200" b="1" dirty="0" smtClean="0"/>
              <a:t> 2</a:t>
            </a:r>
            <a:r>
              <a:rPr lang="en-US" sz="3200" b="1" dirty="0" smtClean="0"/>
              <a:t> </a:t>
            </a:r>
            <a:r>
              <a:rPr lang="el-GR" sz="3200" b="1" dirty="0" smtClean="0"/>
              <a:t>=</a:t>
            </a:r>
            <a:r>
              <a:rPr lang="en-US" sz="3200" b="1" dirty="0" smtClean="0"/>
              <a:t> 0</a:t>
            </a:r>
            <a:endParaRPr lang="en-US" sz="32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357158" y="1187880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5 -5 =</a:t>
            </a:r>
            <a:r>
              <a:rPr lang="en-US" sz="3200" b="1" dirty="0" smtClean="0"/>
              <a:t> </a:t>
            </a:r>
            <a:r>
              <a:rPr lang="el-GR" sz="3200" b="1" dirty="0" smtClean="0"/>
              <a:t>0</a:t>
            </a:r>
            <a:endParaRPr lang="en-US" sz="32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4071934" y="1214422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5x</a:t>
            </a:r>
            <a:r>
              <a:rPr lang="el-GR" sz="3200" b="1" dirty="0" smtClean="0"/>
              <a:t>  -5</a:t>
            </a:r>
            <a:r>
              <a:rPr lang="en-US" sz="3200" b="1" dirty="0" smtClean="0"/>
              <a:t>x  = 0</a:t>
            </a:r>
            <a:endParaRPr lang="en-US" sz="32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4357686" y="2357430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2y - </a:t>
            </a:r>
            <a:r>
              <a:rPr lang="el-GR" sz="3200" b="1" dirty="0" smtClean="0"/>
              <a:t> 2</a:t>
            </a:r>
            <a:r>
              <a:rPr lang="en-US" sz="3200" b="1" dirty="0" smtClean="0"/>
              <a:t>y </a:t>
            </a:r>
            <a:r>
              <a:rPr lang="el-GR" sz="3200" b="1" dirty="0" smtClean="0"/>
              <a:t>=</a:t>
            </a:r>
            <a:r>
              <a:rPr lang="en-US" sz="3200" b="1" dirty="0" smtClean="0"/>
              <a:t> 0</a:t>
            </a:r>
            <a:endParaRPr lang="en-US" sz="32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357158" y="3714752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-3  + </a:t>
            </a:r>
            <a:r>
              <a:rPr lang="el-GR" sz="3200" b="1" dirty="0" smtClean="0"/>
              <a:t> </a:t>
            </a:r>
            <a:r>
              <a:rPr lang="en-US" sz="3200" b="1" dirty="0" smtClean="0"/>
              <a:t>3 </a:t>
            </a:r>
            <a:r>
              <a:rPr lang="el-GR" sz="3200" b="1" dirty="0" smtClean="0"/>
              <a:t>=</a:t>
            </a:r>
            <a:r>
              <a:rPr lang="en-US" sz="3200" b="1" dirty="0" smtClean="0"/>
              <a:t> 0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4929190" y="3857628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-3x  + </a:t>
            </a:r>
            <a:r>
              <a:rPr lang="el-GR" sz="3200" b="1" dirty="0" smtClean="0"/>
              <a:t> </a:t>
            </a:r>
            <a:r>
              <a:rPr lang="en-US" sz="3200" b="1" dirty="0" smtClean="0"/>
              <a:t>3x </a:t>
            </a:r>
            <a:r>
              <a:rPr lang="el-GR" sz="3200" b="1" dirty="0" smtClean="0"/>
              <a:t>=</a:t>
            </a:r>
            <a:r>
              <a:rPr lang="en-US" sz="3200" b="1" dirty="0" smtClean="0"/>
              <a:t> 0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28596" y="50720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-8  + </a:t>
            </a:r>
            <a:r>
              <a:rPr lang="el-GR" sz="3200" b="1" dirty="0" smtClean="0"/>
              <a:t> </a:t>
            </a:r>
            <a:r>
              <a:rPr lang="en-US" sz="3200" b="1" dirty="0" smtClean="0"/>
              <a:t>8 </a:t>
            </a:r>
            <a:r>
              <a:rPr lang="el-GR" sz="3200" b="1" dirty="0" smtClean="0"/>
              <a:t>=</a:t>
            </a:r>
            <a:r>
              <a:rPr lang="en-US" sz="3200" b="1" dirty="0" smtClean="0"/>
              <a:t> 0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286248" y="507207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-8x  + </a:t>
            </a:r>
            <a:r>
              <a:rPr lang="el-GR" sz="3200" b="1" dirty="0" smtClean="0"/>
              <a:t> </a:t>
            </a:r>
            <a:r>
              <a:rPr lang="en-US" sz="3200" b="1" dirty="0" smtClean="0"/>
              <a:t>8x </a:t>
            </a:r>
            <a:r>
              <a:rPr lang="el-GR" sz="3200" b="1" dirty="0" smtClean="0"/>
              <a:t>=</a:t>
            </a:r>
            <a:r>
              <a:rPr lang="en-US" sz="3200" b="1" dirty="0" smtClean="0"/>
              <a:t> 0</a:t>
            </a:r>
            <a:endParaRPr lang="en-US" sz="32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3" grpId="0"/>
      <p:bldP spid="15" grpId="0"/>
      <p:bldP spid="19" grpId="0"/>
      <p:bldP spid="23" grpId="0"/>
      <p:bldP spid="26" grpId="0"/>
      <p:bldP spid="27" grpId="0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14282" y="571480"/>
            <a:ext cx="1831655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000" b="1" dirty="0" smtClean="0"/>
              <a:t>Παραδείγματα </a:t>
            </a:r>
            <a:endParaRPr lang="en-US" sz="2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Αναγωγή όμοιων όρων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14282" y="2415597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2x</a:t>
            </a:r>
            <a:r>
              <a:rPr lang="el-GR" sz="3200" b="1" dirty="0" smtClean="0"/>
              <a:t> – 2 </a:t>
            </a:r>
            <a:r>
              <a:rPr lang="en-US" sz="3200" b="1" dirty="0" smtClean="0"/>
              <a:t>+ 2 </a:t>
            </a:r>
            <a:r>
              <a:rPr lang="el-GR" sz="3200" b="1" dirty="0" smtClean="0"/>
              <a:t>=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23806" y="3831086"/>
            <a:ext cx="4062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-5x -</a:t>
            </a:r>
            <a:r>
              <a:rPr lang="el-GR" sz="3200" b="1" dirty="0" smtClean="0"/>
              <a:t>2ω - 4ω  +  5</a:t>
            </a:r>
            <a:r>
              <a:rPr lang="en-US" sz="3200" b="1" dirty="0" smtClean="0"/>
              <a:t>x</a:t>
            </a:r>
            <a:r>
              <a:rPr lang="el-GR" sz="3200" b="1" dirty="0" smtClean="0"/>
              <a:t> =</a:t>
            </a:r>
            <a:endParaRPr lang="en-US" sz="32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85720" y="150017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5 - 3</a:t>
            </a:r>
            <a:r>
              <a:rPr lang="en-US" sz="3200" b="1" dirty="0" smtClean="0"/>
              <a:t>x</a:t>
            </a:r>
            <a:r>
              <a:rPr lang="el-GR" sz="3200" b="1" dirty="0" smtClean="0"/>
              <a:t> </a:t>
            </a:r>
            <a:r>
              <a:rPr lang="en-US" sz="3200" b="1" dirty="0" smtClean="0"/>
              <a:t>+ 3x</a:t>
            </a:r>
            <a:r>
              <a:rPr lang="el-GR" sz="3200" b="1" dirty="0" smtClean="0"/>
              <a:t> +  1 =</a:t>
            </a:r>
            <a:endParaRPr lang="en-US" sz="32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286116" y="150017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5 + 1  = 6</a:t>
            </a:r>
            <a:endParaRPr lang="en-US" sz="32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714348" y="5357826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5 – 3α - </a:t>
            </a:r>
            <a:r>
              <a:rPr lang="en-US" sz="3200" b="1" dirty="0" smtClean="0"/>
              <a:t>3x</a:t>
            </a:r>
            <a:r>
              <a:rPr lang="el-GR" sz="3200" b="1" dirty="0" smtClean="0"/>
              <a:t> – 5 =</a:t>
            </a:r>
            <a:endParaRPr lang="en-US" sz="3200" b="1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 flipH="1" flipV="1">
            <a:off x="821505" y="1607331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 flipH="1" flipV="1">
            <a:off x="1535885" y="1607331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/>
          <p:nvPr/>
        </p:nvCxnSpPr>
        <p:spPr>
          <a:xfrm rot="5400000" flipH="1" flipV="1">
            <a:off x="892943" y="2536025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 flipH="1" flipV="1">
            <a:off x="1464447" y="2536025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285984" y="2415597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2x</a:t>
            </a:r>
            <a:endParaRPr lang="en-US" sz="3200" b="1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 flipH="1" flipV="1">
            <a:off x="392877" y="3964785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 flipH="1" flipV="1">
            <a:off x="2893207" y="4036223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3786182" y="3786190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-6</a:t>
            </a:r>
            <a:r>
              <a:rPr lang="el-GR" sz="3200" b="1" dirty="0" smtClean="0"/>
              <a:t>ω</a:t>
            </a:r>
            <a:endParaRPr lang="en-US" sz="3200" b="1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 rot="5400000" flipH="1" flipV="1">
            <a:off x="607191" y="5464983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5400000" flipH="1" flipV="1">
            <a:off x="2678893" y="5464983"/>
            <a:ext cx="571504" cy="357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571868" y="5286388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-3α  - 3</a:t>
            </a:r>
            <a:r>
              <a:rPr lang="en-US" sz="3200" b="1" dirty="0" smtClean="0"/>
              <a:t>x</a:t>
            </a:r>
            <a:endParaRPr lang="en-US" sz="32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  <p:bldP spid="34" grpId="0"/>
      <p:bldP spid="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Αστέρι 12 ακτινών"/>
          <p:cNvSpPr/>
          <p:nvPr/>
        </p:nvSpPr>
        <p:spPr>
          <a:xfrm>
            <a:off x="2786050" y="3429000"/>
            <a:ext cx="4143404" cy="2928958"/>
          </a:xfrm>
          <a:prstGeom prst="star12">
            <a:avLst>
              <a:gd name="adj" fmla="val 34025"/>
            </a:avLst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500034" y="2071678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6789"/>
            </a:pPr>
            <a:endParaRPr lang="el-GR" sz="24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lain" startAt="6789"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57158" y="1428736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μπροστά από μια παρένθεση υπάρχει το θετικό πρόσημο (+)  ή  δεν υπάρχει καθόλου πρόσημο…  </a:t>
            </a:r>
          </a:p>
          <a:p>
            <a:endParaRPr lang="el-GR" sz="2400" dirty="0" smtClean="0"/>
          </a:p>
          <a:p>
            <a:r>
              <a:rPr lang="el-GR" sz="2400" dirty="0" smtClean="0"/>
              <a:t>                            τότε απλά  βγάζω την παρένθεση…..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857620" y="4429132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7857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x  - 2) 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1928794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- 2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4214810" y="26200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5x)=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357818" y="264318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5x</a:t>
            </a:r>
            <a:endParaRPr lang="en-US" sz="2800" dirty="0"/>
          </a:p>
        </p:txBody>
      </p:sp>
      <p:sp>
        <p:nvSpPr>
          <p:cNvPr id="13" name="12 - TextBox"/>
          <p:cNvSpPr txBox="1"/>
          <p:nvPr/>
        </p:nvSpPr>
        <p:spPr>
          <a:xfrm>
            <a:off x="438120" y="36915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-8x  -  7)  =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571736" y="36915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-8x  -  7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357158" y="49291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-3 + 4y)  =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2214546" y="49291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-3 + 4y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714612" y="604905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9 + 2x)  =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572000" y="600076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 + 2x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000628" y="388275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52x)=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6143636" y="38576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52x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 flipH="1">
            <a:off x="2143108" y="4071942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 flipH="1">
            <a:off x="4572000" y="392906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285852" y="1357298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Με  την  λέξη  </a:t>
            </a:r>
            <a:r>
              <a:rPr lang="el-GR" sz="2800" b="1" dirty="0" smtClean="0">
                <a:solidFill>
                  <a:srgbClr val="FF0000"/>
                </a:solidFill>
              </a:rPr>
              <a:t>πρόσημα</a:t>
            </a:r>
            <a:r>
              <a:rPr lang="el-GR" sz="2800" dirty="0" smtClean="0"/>
              <a:t>  εννοούμε  το  συν   </a:t>
            </a:r>
            <a:r>
              <a:rPr lang="el-GR" sz="2800" b="1" dirty="0" smtClean="0">
                <a:solidFill>
                  <a:srgbClr val="FF0000"/>
                </a:solidFill>
              </a:rPr>
              <a:t>+</a:t>
            </a:r>
            <a:r>
              <a:rPr lang="el-GR" sz="2800" dirty="0" smtClean="0"/>
              <a:t>   και το πλην     </a:t>
            </a:r>
            <a:r>
              <a:rPr lang="el-GR" sz="2800" dirty="0" smtClean="0">
                <a:solidFill>
                  <a:srgbClr val="FF0000"/>
                </a:solidFill>
              </a:rPr>
              <a:t>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928926" y="3071810"/>
            <a:ext cx="1579150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πρόσημα</a:t>
            </a:r>
            <a:endParaRPr lang="en-US" sz="2800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>
            <a:off x="2536017" y="3679033"/>
            <a:ext cx="1000132" cy="78581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3893339" y="3750471"/>
            <a:ext cx="1000132" cy="64294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Αστέρι 12 ακτινών"/>
          <p:cNvSpPr/>
          <p:nvPr/>
        </p:nvSpPr>
        <p:spPr>
          <a:xfrm>
            <a:off x="2786050" y="3429000"/>
            <a:ext cx="4143404" cy="2928958"/>
          </a:xfrm>
          <a:prstGeom prst="star12">
            <a:avLst>
              <a:gd name="adj" fmla="val 34025"/>
            </a:avLst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500034" y="2071678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6789"/>
            </a:pPr>
            <a:endParaRPr lang="el-GR" sz="24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lain" startAt="6789"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57158" y="1428736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μπροστά από μια παρένθεση υπάρχει το αρνητικό πρόσημο (-)…</a:t>
            </a:r>
          </a:p>
          <a:p>
            <a:endParaRPr lang="el-GR" sz="2400" dirty="0" smtClean="0"/>
          </a:p>
          <a:p>
            <a:r>
              <a:rPr lang="el-GR" sz="2400" dirty="0" smtClean="0"/>
              <a:t>  τότε βγάζω την παρένθεση και αλλάζω τα πρόσημα …που υπάρχουν μέσα στη παρένθεση…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857620" y="4429132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7857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x  - 2) 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1928794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x  </a:t>
            </a:r>
            <a:r>
              <a:rPr lang="el-GR" sz="2800" dirty="0" smtClean="0"/>
              <a:t>+</a:t>
            </a:r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4214810" y="26200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(+</a:t>
            </a:r>
            <a:r>
              <a:rPr lang="en-US" sz="2800" dirty="0" smtClean="0"/>
              <a:t>5x)=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357818" y="264318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5x</a:t>
            </a:r>
            <a:endParaRPr lang="en-US" sz="2800" dirty="0"/>
          </a:p>
        </p:txBody>
      </p:sp>
      <p:sp>
        <p:nvSpPr>
          <p:cNvPr id="13" name="12 - TextBox"/>
          <p:cNvSpPr txBox="1"/>
          <p:nvPr/>
        </p:nvSpPr>
        <p:spPr>
          <a:xfrm>
            <a:off x="438120" y="36915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-8x  -  7)  =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571736" y="36915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8x </a:t>
            </a:r>
            <a:r>
              <a:rPr lang="el-GR" sz="2800" dirty="0" smtClean="0"/>
              <a:t>+</a:t>
            </a:r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357158" y="49291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-3 + 4y)  =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2214546" y="49291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3 </a:t>
            </a:r>
            <a:r>
              <a:rPr lang="el-GR" sz="2800" dirty="0" smtClean="0"/>
              <a:t>-</a:t>
            </a:r>
            <a:r>
              <a:rPr lang="en-US" sz="2800" dirty="0" smtClean="0"/>
              <a:t> 4y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714612" y="604905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-(</a:t>
            </a:r>
            <a:r>
              <a:rPr lang="en-US" sz="2800" dirty="0" smtClean="0"/>
              <a:t>9 + 2x)  =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572000" y="600076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9 </a:t>
            </a:r>
            <a:r>
              <a:rPr lang="el-GR" sz="2800" dirty="0" smtClean="0"/>
              <a:t>-</a:t>
            </a:r>
            <a:r>
              <a:rPr lang="en-US" sz="2800" dirty="0" smtClean="0"/>
              <a:t>2x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000628" y="388275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-(-</a:t>
            </a:r>
            <a:r>
              <a:rPr lang="en-US" sz="2800" dirty="0" smtClean="0"/>
              <a:t>52x)=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6357950" y="38576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52x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2910" y="2714620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en-US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00034" y="714356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..όταν  αριθμός (ή μεταβλητή)  πολλαπλασιάζεται με παρένθεση </a:t>
            </a:r>
            <a:endParaRPr lang="en-US" sz="28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3571868" y="2714620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5400000">
            <a:off x="3357554" y="364331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286116" y="4286256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Είναι επί</a:t>
            </a:r>
            <a:endParaRPr lang="en-US" sz="28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285720" y="5786454"/>
            <a:ext cx="3705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(3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2 ) </a:t>
            </a:r>
            <a:r>
              <a:rPr lang="el-GR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 7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786454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(3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2 ) 7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57224" y="378619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en-US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6 - Τόξο"/>
          <p:cNvSpPr/>
          <p:nvPr/>
        </p:nvSpPr>
        <p:spPr>
          <a:xfrm>
            <a:off x="1000100" y="3500438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000100" y="3071810"/>
            <a:ext cx="1814733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3820568" y="3792684"/>
            <a:ext cx="6799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5x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572000" y="3786190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-10</a:t>
            </a:r>
            <a:endParaRPr lang="en-US" sz="4000" dirty="0"/>
          </a:p>
        </p:txBody>
      </p:sp>
      <p:sp>
        <p:nvSpPr>
          <p:cNvPr id="9" name="8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00034" y="714356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..όταν  αριθμός (ή μεταβλητή)  πολλαπλασιάζεται με παρένθεση </a:t>
            </a:r>
            <a:endParaRPr lang="en-US" sz="28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3643306" y="2285992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παράδειγμα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428728" y="278605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επί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214414" y="321468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επί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/>
      <p:bldP spid="13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1714488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en-US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5 )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6 - Τόξο"/>
          <p:cNvSpPr/>
          <p:nvPr/>
        </p:nvSpPr>
        <p:spPr>
          <a:xfrm>
            <a:off x="500034" y="1428736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00034" y="1000108"/>
            <a:ext cx="1814733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3320502" y="1720982"/>
            <a:ext cx="837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071934" y="1714488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en-US" sz="4000" dirty="0"/>
          </a:p>
        </p:txBody>
      </p:sp>
      <p:sp>
        <p:nvSpPr>
          <p:cNvPr id="9" name="8 - TextBox"/>
          <p:cNvSpPr txBox="1"/>
          <p:nvPr/>
        </p:nvSpPr>
        <p:spPr>
          <a:xfrm>
            <a:off x="5286380" y="500042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παραδείγματα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3786190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3  (-2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+ 4 )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10 - Τόξο"/>
          <p:cNvSpPr/>
          <p:nvPr/>
        </p:nvSpPr>
        <p:spPr>
          <a:xfrm>
            <a:off x="928662" y="3500438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857224" y="3214686"/>
            <a:ext cx="1814733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Ορθογώνιο"/>
          <p:cNvSpPr/>
          <p:nvPr/>
        </p:nvSpPr>
        <p:spPr>
          <a:xfrm>
            <a:off x="3677692" y="3792684"/>
            <a:ext cx="837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-6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4429124" y="3786190"/>
            <a:ext cx="9589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866748" y="5643578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 (-5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18 - Τόξο"/>
          <p:cNvSpPr/>
          <p:nvPr/>
        </p:nvSpPr>
        <p:spPr>
          <a:xfrm>
            <a:off x="1081062" y="5357826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Ορθογώνιο"/>
          <p:cNvSpPr/>
          <p:nvPr/>
        </p:nvSpPr>
        <p:spPr>
          <a:xfrm>
            <a:off x="2928926" y="5643578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-40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/>
      <p:bldP spid="11" grpId="0" animBg="1"/>
      <p:bldP spid="13" grpId="0" animBg="1"/>
      <p:bldP spid="16" grpId="0"/>
      <p:bldP spid="17" grpId="0"/>
      <p:bldP spid="19" grpId="0" animBg="1"/>
      <p:bldP spid="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1714488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+ 1 )  3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6 - Τόξο"/>
          <p:cNvSpPr/>
          <p:nvPr/>
        </p:nvSpPr>
        <p:spPr>
          <a:xfrm>
            <a:off x="1714480" y="1500174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785786" y="1071546"/>
            <a:ext cx="1814733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3286116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3786182" y="1649544"/>
            <a:ext cx="9348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+6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  <p:sp>
        <p:nvSpPr>
          <p:cNvPr id="9" name="8 - TextBox"/>
          <p:cNvSpPr txBox="1"/>
          <p:nvPr/>
        </p:nvSpPr>
        <p:spPr>
          <a:xfrm>
            <a:off x="5286380" y="500042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παραδείγματα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428596" y="335756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(-2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-1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285984" y="3357562"/>
            <a:ext cx="889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3000365" y="3357562"/>
            <a:ext cx="679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80996" y="469173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4 -x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6  =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2000232" y="4691730"/>
            <a:ext cx="889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2857488" y="4691730"/>
            <a:ext cx="679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3643306" y="547754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3 -2y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5397270" y="5477548"/>
            <a:ext cx="889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6143636" y="5500702"/>
            <a:ext cx="1428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+8y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786446" y="371475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 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7205682" y="3714752"/>
            <a:ext cx="889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-24x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/>
      <p:bldP spid="16" grpId="0"/>
      <p:bldP spid="17" grpId="0"/>
      <p:bldP spid="22" grpId="0"/>
      <p:bldP spid="23" grpId="0"/>
      <p:bldP spid="25" grpId="0"/>
      <p:bldP spid="26" grpId="0"/>
      <p:bldP spid="28" grpId="0"/>
      <p:bldP spid="2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2721114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(2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+ 1 )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(3 –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x)  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6 - Τόξο"/>
          <p:cNvSpPr/>
          <p:nvPr/>
        </p:nvSpPr>
        <p:spPr>
          <a:xfrm rot="10800000">
            <a:off x="1857356" y="2721114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857224" y="2078172"/>
            <a:ext cx="1743295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4429124" y="264967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857752" y="2649676"/>
            <a:ext cx="837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-1x</a:t>
            </a:r>
            <a:endParaRPr lang="en-US" sz="4000" dirty="0"/>
          </a:p>
        </p:txBody>
      </p:sp>
      <p:sp>
        <p:nvSpPr>
          <p:cNvPr id="9" name="8 - TextBox"/>
          <p:cNvSpPr txBox="1"/>
          <p:nvPr/>
        </p:nvSpPr>
        <p:spPr>
          <a:xfrm>
            <a:off x="5286380" y="714356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παραδείγματα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938186" y="2230572"/>
            <a:ext cx="2562244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Τόξο"/>
          <p:cNvSpPr/>
          <p:nvPr/>
        </p:nvSpPr>
        <p:spPr>
          <a:xfrm rot="10800000">
            <a:off x="1785918" y="2578238"/>
            <a:ext cx="1643074" cy="1285884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5715008" y="2649676"/>
            <a:ext cx="9348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+6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6643702" y="2649676"/>
            <a:ext cx="10727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000496" y="379268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4500562" y="379268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40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4929190" y="3721246"/>
            <a:ext cx="9348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5x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929322" y="3721246"/>
            <a:ext cx="1125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x</a:t>
            </a:r>
            <a:r>
              <a:rPr lang="en-US" sz="4000" b="1" baseline="30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aseline="30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214546" y="264318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4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/>
      <p:bldP spid="21" grpId="0" animBg="1"/>
      <p:bldP spid="30" grpId="0" animBg="1"/>
      <p:bldP spid="31" grpId="0"/>
      <p:bldP spid="32" grpId="0"/>
      <p:bldP spid="34" grpId="0"/>
      <p:bldP spid="35" grpId="0"/>
      <p:bldP spid="3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Επιμεριστική ιδιότητα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2721114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+ 5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) 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(2 – β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)  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6 - Τόξο"/>
          <p:cNvSpPr/>
          <p:nvPr/>
        </p:nvSpPr>
        <p:spPr>
          <a:xfrm rot="10800000">
            <a:off x="1428728" y="2714620"/>
            <a:ext cx="914400" cy="914400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714349" y="2143116"/>
            <a:ext cx="1643074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4214810" y="2643182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857752" y="2649676"/>
            <a:ext cx="8819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5β</a:t>
            </a:r>
            <a:endParaRPr lang="en-US" sz="4000" dirty="0"/>
          </a:p>
        </p:txBody>
      </p:sp>
      <p:sp>
        <p:nvSpPr>
          <p:cNvPr id="9" name="8 - TextBox"/>
          <p:cNvSpPr txBox="1"/>
          <p:nvPr/>
        </p:nvSpPr>
        <p:spPr>
          <a:xfrm>
            <a:off x="5286380" y="714356"/>
            <a:ext cx="2071702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παραδείγματα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785786" y="2214554"/>
            <a:ext cx="2357454" cy="785818"/>
          </a:xfrm>
          <a:custGeom>
            <a:avLst/>
            <a:gdLst>
              <a:gd name="connsiteX0" fmla="*/ 0 w 1814733"/>
              <a:gd name="connsiteY0" fmla="*/ 635391 h 635391"/>
              <a:gd name="connsiteX1" fmla="*/ 422031 w 1814733"/>
              <a:gd name="connsiteY1" fmla="*/ 86751 h 635391"/>
              <a:gd name="connsiteX2" fmla="*/ 1153551 w 1814733"/>
              <a:gd name="connsiteY2" fmla="*/ 114886 h 635391"/>
              <a:gd name="connsiteX3" fmla="*/ 1645920 w 1814733"/>
              <a:gd name="connsiteY3" fmla="*/ 354037 h 635391"/>
              <a:gd name="connsiteX4" fmla="*/ 1814733 w 1814733"/>
              <a:gd name="connsiteY4" fmla="*/ 621323 h 63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4733" h="635391">
                <a:moveTo>
                  <a:pt x="0" y="635391"/>
                </a:moveTo>
                <a:cubicBezTo>
                  <a:pt x="114886" y="404446"/>
                  <a:pt x="229773" y="173502"/>
                  <a:pt x="422031" y="86751"/>
                </a:cubicBezTo>
                <a:cubicBezTo>
                  <a:pt x="614289" y="0"/>
                  <a:pt x="949570" y="70338"/>
                  <a:pt x="1153551" y="114886"/>
                </a:cubicBezTo>
                <a:cubicBezTo>
                  <a:pt x="1357533" y="159434"/>
                  <a:pt x="1535723" y="269631"/>
                  <a:pt x="1645920" y="354037"/>
                </a:cubicBezTo>
                <a:cubicBezTo>
                  <a:pt x="1756117" y="438443"/>
                  <a:pt x="1785425" y="529883"/>
                  <a:pt x="1814733" y="621323"/>
                </a:cubicBezTo>
              </a:path>
            </a:pathLst>
          </a:custGeom>
          <a:ln w="28575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Τόξο"/>
          <p:cNvSpPr/>
          <p:nvPr/>
        </p:nvSpPr>
        <p:spPr>
          <a:xfrm rot="10800000">
            <a:off x="1500166" y="2571744"/>
            <a:ext cx="1643074" cy="1285884"/>
          </a:xfrm>
          <a:prstGeom prst="arc">
            <a:avLst>
              <a:gd name="adj1" fmla="val 11083460"/>
              <a:gd name="adj2" fmla="val 0"/>
            </a:avLst>
          </a:prstGeom>
          <a:noFill/>
          <a:ln w="25400">
            <a:solidFill>
              <a:srgbClr val="1DE91D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5715008" y="2649676"/>
            <a:ext cx="1002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+2α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6643702" y="2649676"/>
            <a:ext cx="9252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el-GR" sz="4000" b="1" dirty="0" err="1" smtClean="0">
                <a:solidFill>
                  <a:schemeClr val="bg2">
                    <a:lumMod val="25000"/>
                  </a:schemeClr>
                </a:solidFill>
              </a:rPr>
              <a:t>αβ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214546" y="264318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4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785918" y="264318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4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/>
      <p:bldP spid="21" grpId="0" animBg="1"/>
      <p:bldP spid="30" grpId="0" animBg="1"/>
      <p:bldP spid="31" grpId="0"/>
      <p:bldP spid="3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(3-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x)   -5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(-2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-1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857620" y="3857628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6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328611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381132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(3-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x)   -5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(-2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-1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85786" y="4691730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000232" y="4691730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+ 8x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584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 10x  +5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1)   +2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5- 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857620" y="3857628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328611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381132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1)   +2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5- 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85786" y="4691730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928794" y="4714884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+6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596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 10  -2 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Όλοι οι αριθμοί έχουν πρόσημα…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Το μηδέν δεν έχει πρόσημο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4140133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392906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2 έχει πρόσημο  μείον -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493569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528963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357554" y="507856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8 έχει πρόσημο  συν  +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1)   - 4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071802" y="3786190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-14x + 2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328611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381132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1)   - 4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85786" y="4691730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928794" y="4714884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4786314" y="3786190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1)   + 3( x – 2)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714744" y="3834474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 +1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328611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381132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1)   + 3( x – 2)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85786" y="5097204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928794" y="5120358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5214942" y="3834474"/>
            <a:ext cx="1250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+ 3x - 6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  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   + 3( x – 2)  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714744" y="3834474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328611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381132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   + 3( x – 2)  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85786" y="5097204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928794" y="5120358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4643438" y="3834474"/>
            <a:ext cx="1250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+ 3x - 6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6000760" y="3834474"/>
            <a:ext cx="47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  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  + 5( 2x – 1)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286116" y="4400613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4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328611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Λύση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4425743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   + 5( 2x – 1)</a:t>
            </a:r>
            <a:endParaRPr lang="en-US" sz="36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6215074" y="4400613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=  </a:t>
            </a:r>
            <a:r>
              <a:rPr lang="en-US" sz="3600" b="1" dirty="0" smtClean="0"/>
              <a:t>10x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7358082" y="4423767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-1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4071934" y="4400613"/>
            <a:ext cx="17812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+ 10x - 5</a:t>
            </a:r>
            <a:endParaRPr lang="en-US" sz="36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  6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(4-3x)   + 5( -2 – x)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4286248" y="428625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4  - 3x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Λύση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428596" y="4286256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(4-3x)   + 5( -2 – x)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000232" y="564357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-8x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3428992" y="5643578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-6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6143636" y="4286256"/>
            <a:ext cx="17812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- 10 – 5x</a:t>
            </a:r>
            <a:endParaRPr lang="en-US" sz="36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  7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  - 3x + 5( -2 – x) -7x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4286248" y="428625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9  - 3x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Λύση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14282" y="4286256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  - 3x + 5( -2 – x) -7x 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000232" y="564357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-15x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3428992" y="5643578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-1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6143636" y="4286256"/>
            <a:ext cx="17812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- 10 – 5x</a:t>
            </a:r>
            <a:endParaRPr lang="en-US" sz="36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7929586" y="4286256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– 7x</a:t>
            </a:r>
            <a:endParaRPr lang="en-US" sz="3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Άσκηση </a:t>
            </a:r>
            <a:r>
              <a:rPr lang="en-US" sz="2400" b="1" dirty="0" smtClean="0">
                <a:solidFill>
                  <a:srgbClr val="FF0000"/>
                </a:solidFill>
              </a:rPr>
              <a:t>  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(2-4x)2  - 3x + 5( -2 – x)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857224" y="4997247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4  - 8x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απλοποιήσετε την παρακάτω αλγεβρική παράσταση: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Λύση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42844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(2-4x)2  - 3x + 5( -2 – x)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857884" y="5000636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-16x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7286644" y="5000636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-6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714612" y="4997247"/>
            <a:ext cx="963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– 3x</a:t>
            </a:r>
            <a:endParaRPr lang="en-US" sz="36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857620" y="5000636"/>
            <a:ext cx="16081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– 10  -5x</a:t>
            </a:r>
            <a:endParaRPr lang="en-US" sz="3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  <p:bldP spid="12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9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928794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8  - 3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2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αλγεβρικής παράστασης: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42844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6357950" y="3929066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4434096" y="3929066"/>
            <a:ext cx="1423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8 – 6</a:t>
            </a:r>
            <a:endParaRPr lang="en-US" sz="3600" dirty="0"/>
          </a:p>
        </p:txBody>
      </p:sp>
      <p:sp>
        <p:nvSpPr>
          <p:cNvPr id="14" name="13 - TextBox"/>
          <p:cNvSpPr txBox="1"/>
          <p:nvPr/>
        </p:nvSpPr>
        <p:spPr>
          <a:xfrm>
            <a:off x="714348" y="2357430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10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3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928794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5  - 3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αλγεβρικής παράστασης: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42844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3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714744" y="3925677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14" name="13 - TextBox"/>
          <p:cNvSpPr txBox="1"/>
          <p:nvPr/>
        </p:nvSpPr>
        <p:spPr>
          <a:xfrm>
            <a:off x="714348" y="2357430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x=5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11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928794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6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2  -  1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αλγεβρικής παράστασης: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319153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42844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6x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929058" y="3929066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12  -  1</a:t>
            </a:r>
            <a:endParaRPr lang="en-US" sz="3600" dirty="0"/>
          </a:p>
        </p:txBody>
      </p:sp>
      <p:sp>
        <p:nvSpPr>
          <p:cNvPr id="14" name="13 - TextBox"/>
          <p:cNvSpPr txBox="1"/>
          <p:nvPr/>
        </p:nvSpPr>
        <p:spPr>
          <a:xfrm>
            <a:off x="714348" y="2357430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929322" y="3929066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11</a:t>
            </a:r>
            <a:endParaRPr lang="en-US" sz="36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έχω δύο ή περισσότερους αριθμούς που έχουν ίδιο πρόσημο  (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800" dirty="0" smtClean="0"/>
              <a:t>)…τότε τους </a:t>
            </a:r>
            <a:r>
              <a:rPr lang="el-GR" sz="2800" b="1" dirty="0" smtClean="0">
                <a:solidFill>
                  <a:srgbClr val="FF0000"/>
                </a:solidFill>
              </a:rPr>
              <a:t>προσθέτω</a:t>
            </a:r>
            <a:r>
              <a:rPr lang="el-GR" sz="2800" dirty="0" smtClean="0"/>
              <a:t> και στο αποτέλεσμα που βρίσκω βάζω το πρόσημο που έχουν οι αριθμοί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1472" y="478632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-2 -6  =  -8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428992" y="522144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357686" y="479281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τους προσθέτω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έχω δύο αριθμούς που έχουν διαφορετικό πρόσημο (</a:t>
            </a:r>
            <a:r>
              <a:rPr lang="el-GR" sz="2800" b="1" dirty="0" err="1" smtClean="0">
                <a:solidFill>
                  <a:srgbClr val="FF0000"/>
                </a:solidFill>
              </a:rPr>
              <a:t>ετερόσημοι</a:t>
            </a:r>
            <a:r>
              <a:rPr lang="el-GR" sz="2800" dirty="0" smtClean="0"/>
              <a:t>)…τότε τους </a:t>
            </a:r>
            <a:r>
              <a:rPr lang="el-GR" sz="2800" b="1" dirty="0" smtClean="0">
                <a:solidFill>
                  <a:srgbClr val="FF0000"/>
                </a:solidFill>
              </a:rPr>
              <a:t>αφαιρώ </a:t>
            </a:r>
            <a:r>
              <a:rPr lang="el-GR" sz="2800" dirty="0" smtClean="0"/>
              <a:t>και στο αποτέλεσμα που βρίσκω βάζω το πρόσημο του μεγαλύτερου αριθμού (σε απόλυτη τιμή)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1472" y="478632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+6  = 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286116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071902" y="3929066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πρόσημο,   άρα τους αφαιρώ…  Στο   αποτέλεσμα που βρίσκω βάζω συν…..  </a:t>
            </a:r>
            <a:r>
              <a:rPr lang="el-GR" sz="2400" dirty="0" err="1" smtClean="0"/>
              <a:t>γιατι</a:t>
            </a:r>
            <a:r>
              <a:rPr lang="el-GR" sz="2400" dirty="0" smtClean="0"/>
              <a:t>  ο μεγαλύτερος αριθμός που είναι ι ο 6….έχει πρόσημο συν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πολλαπλασιάζω δύο αριθμούς που έχουν ίδιο πρόσημο  (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800" dirty="0" smtClean="0"/>
              <a:t>)…τότε και στο αποτέλεσμα που βρίσκω βάζω το πρόσημο συν  +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464344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 (-6)  =  +12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500430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286248" y="4214818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στο αποτέλεσμα βάζω το πρόσημο συν  +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571472" y="1000108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πολλαπλασιάζω δύο  αριθμούς που έχουν </a:t>
            </a:r>
            <a:r>
              <a:rPr lang="el-GR" sz="2800" u="sng" dirty="0" smtClean="0"/>
              <a:t>διαφορετικό πρόσημο (</a:t>
            </a:r>
            <a:r>
              <a:rPr lang="el-GR" sz="2800" b="1" u="sng" dirty="0" err="1" smtClean="0">
                <a:solidFill>
                  <a:srgbClr val="FF0000"/>
                </a:solidFill>
              </a:rPr>
              <a:t>ετερόσημοι</a:t>
            </a:r>
            <a:r>
              <a:rPr lang="el-GR" sz="2800" dirty="0" smtClean="0"/>
              <a:t>)…τότε στο αποτέλεσμα που βρίσκω βάζω το πρόσημο μείον  -  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4282" y="4786322"/>
            <a:ext cx="3286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(+6)  = 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714744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357686" y="4214818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 άρα   στο   αποτέλεσμα που βρίσκω βάζω πλην…..  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Σταθερές  /  μεταβλητές</a:t>
            </a:r>
            <a:endParaRPr lang="en-US" sz="2400" dirty="0"/>
          </a:p>
        </p:txBody>
      </p:sp>
      <p:sp>
        <p:nvSpPr>
          <p:cNvPr id="29" name="28 - Επεξήγηση με σύννεφο"/>
          <p:cNvSpPr/>
          <p:nvPr/>
        </p:nvSpPr>
        <p:spPr>
          <a:xfrm>
            <a:off x="285720" y="1142984"/>
            <a:ext cx="2714644" cy="2286016"/>
          </a:xfrm>
          <a:prstGeom prst="cloudCallout">
            <a:avLst>
              <a:gd name="adj1" fmla="val -4221"/>
              <a:gd name="adj2" fmla="val 1078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0" y="4929198"/>
            <a:ext cx="314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</a:t>
            </a:r>
            <a:r>
              <a:rPr lang="el-GR" sz="2400" b="1" dirty="0" smtClean="0">
                <a:solidFill>
                  <a:srgbClr val="FF0000"/>
                </a:solidFill>
              </a:rPr>
              <a:t>αριθμοί</a:t>
            </a:r>
            <a:r>
              <a:rPr lang="el-GR" sz="2400" dirty="0" smtClean="0"/>
              <a:t> στα μαθηματικά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σταθερές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143108" y="264318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242886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2,03</a:t>
            </a:r>
            <a:endParaRPr lang="en-US" sz="2400" dirty="0"/>
          </a:p>
        </p:txBody>
      </p:sp>
      <p:sp>
        <p:nvSpPr>
          <p:cNvPr id="33" name="32 - TextBox"/>
          <p:cNvSpPr txBox="1"/>
          <p:nvPr/>
        </p:nvSpPr>
        <p:spPr>
          <a:xfrm>
            <a:off x="857224" y="135729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138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2285984" y="15001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8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5715008" y="1071546"/>
            <a:ext cx="2714644" cy="2286016"/>
          </a:xfrm>
          <a:prstGeom prst="cloudCallout">
            <a:avLst>
              <a:gd name="adj1" fmla="val -4221"/>
              <a:gd name="adj2" fmla="val 1078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5429288" y="4857760"/>
            <a:ext cx="314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l-GR" sz="2400" b="1" dirty="0" smtClean="0">
                <a:solidFill>
                  <a:srgbClr val="FF0000"/>
                </a:solidFill>
              </a:rPr>
              <a:t>γράμματα </a:t>
            </a:r>
            <a:r>
              <a:rPr lang="el-GR" sz="2400" dirty="0" smtClean="0"/>
              <a:t>στα μαθηματικά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μεταβλητές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7143768" y="242886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8" name="37 - TextBox"/>
          <p:cNvSpPr txBox="1"/>
          <p:nvPr/>
        </p:nvSpPr>
        <p:spPr>
          <a:xfrm>
            <a:off x="6143636" y="235743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9" name="38 - TextBox"/>
          <p:cNvSpPr txBox="1"/>
          <p:nvPr/>
        </p:nvSpPr>
        <p:spPr>
          <a:xfrm>
            <a:off x="6286512" y="128586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0" name="39 - TextBox"/>
          <p:cNvSpPr txBox="1"/>
          <p:nvPr/>
        </p:nvSpPr>
        <p:spPr>
          <a:xfrm>
            <a:off x="7286644" y="15001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2189</Words>
  <PresentationFormat>Προβολή στην οθόνη (4:3)</PresentationFormat>
  <Paragraphs>511</Paragraphs>
  <Slides>49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49</vt:i4>
      </vt:variant>
    </vt:vector>
  </HeadingPairs>
  <TitlesOfParts>
    <vt:vector size="50" baseType="lpstr">
      <vt:lpstr>Θέμα του Office</vt:lpstr>
      <vt:lpstr>Εισαγωγή - Παρενθέσεις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ΠΡΟΣΗΜΑ</dc:title>
  <dc:creator>Panorea</dc:creator>
  <cp:lastModifiedBy>Panorea</cp:lastModifiedBy>
  <cp:revision>254</cp:revision>
  <dcterms:created xsi:type="dcterms:W3CDTF">2020-10-08T14:56:44Z</dcterms:created>
  <dcterms:modified xsi:type="dcterms:W3CDTF">2020-10-24T19:18:03Z</dcterms:modified>
</cp:coreProperties>
</file>