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3" r:id="rId4"/>
    <p:sldId id="284" r:id="rId5"/>
    <p:sldId id="282" r:id="rId6"/>
    <p:sldId id="258" r:id="rId7"/>
    <p:sldId id="259" r:id="rId8"/>
    <p:sldId id="277" r:id="rId9"/>
    <p:sldId id="264" r:id="rId10"/>
    <p:sldId id="269" r:id="rId11"/>
    <p:sldId id="268" r:id="rId12"/>
    <p:sldId id="270" r:id="rId13"/>
    <p:sldId id="267" r:id="rId14"/>
    <p:sldId id="263" r:id="rId15"/>
    <p:sldId id="278" r:id="rId16"/>
    <p:sldId id="279" r:id="rId17"/>
    <p:sldId id="272" r:id="rId18"/>
    <p:sldId id="271" r:id="rId19"/>
    <p:sldId id="280" r:id="rId20"/>
    <p:sldId id="273" r:id="rId21"/>
    <p:sldId id="274" r:id="rId22"/>
    <p:sldId id="275" r:id="rId23"/>
    <p:sldId id="285" r:id="rId24"/>
    <p:sldId id="266" r:id="rId25"/>
    <p:sldId id="286" r:id="rId26"/>
    <p:sldId id="287" r:id="rId27"/>
    <p:sldId id="288" r:id="rId28"/>
    <p:sldId id="261" r:id="rId29"/>
    <p:sldId id="290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503" autoAdjust="0"/>
    <p:restoredTop sz="94660"/>
  </p:normalViewPr>
  <p:slideViewPr>
    <p:cSldViewPr>
      <p:cViewPr varScale="1">
        <p:scale>
          <a:sx n="68" d="100"/>
          <a:sy n="68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71670" y="1643050"/>
            <a:ext cx="4714908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ΚΑΝΟΝΙΚΑ    ΠΟΛΥΓΩΝΑ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142976" y="1571612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Ρόμβος"/>
          <p:cNvSpPr/>
          <p:nvPr/>
        </p:nvSpPr>
        <p:spPr>
          <a:xfrm>
            <a:off x="7858116" y="5500678"/>
            <a:ext cx="1285884" cy="1357322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Ισοσκελές τρίγωνο"/>
          <p:cNvSpPr/>
          <p:nvPr/>
        </p:nvSpPr>
        <p:spPr>
          <a:xfrm>
            <a:off x="3500430" y="3357562"/>
            <a:ext cx="2000264" cy="135732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Εξάγωνο"/>
          <p:cNvSpPr/>
          <p:nvPr/>
        </p:nvSpPr>
        <p:spPr>
          <a:xfrm>
            <a:off x="214282" y="4929198"/>
            <a:ext cx="1714512" cy="1500198"/>
          </a:xfrm>
          <a:prstGeom prst="hex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TextBox"/>
          <p:cNvSpPr txBox="1"/>
          <p:nvPr/>
        </p:nvSpPr>
        <p:spPr>
          <a:xfrm>
            <a:off x="3071802" y="114298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4429124" y="214311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500034" y="4786322"/>
            <a:ext cx="4071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Το παραπάνω σχήμα </a:t>
            </a:r>
            <a:r>
              <a:rPr lang="el-GR" sz="2000" b="1" u="sng" dirty="0" smtClean="0"/>
              <a:t>δεν είναι </a:t>
            </a:r>
            <a:r>
              <a:rPr lang="el-GR" sz="2000" b="1" dirty="0" smtClean="0"/>
              <a:t> </a:t>
            </a:r>
            <a:r>
              <a:rPr lang="el-GR" sz="2000" b="1" u="sng" dirty="0" smtClean="0"/>
              <a:t>κανονικό εξάγωνο </a:t>
            </a:r>
            <a:r>
              <a:rPr lang="el-GR" sz="2000" b="1" dirty="0" smtClean="0"/>
              <a:t> ,  γιατί </a:t>
            </a:r>
            <a:r>
              <a:rPr lang="el-GR" sz="2000" b="1" u="sng" dirty="0" smtClean="0"/>
              <a:t>δεν</a:t>
            </a:r>
            <a:r>
              <a:rPr lang="el-GR" sz="2000" b="1" dirty="0" smtClean="0"/>
              <a:t> έχει όλες τις γωνίες του και όλες της πλευρές του ίσες. </a:t>
            </a:r>
            <a:endParaRPr lang="en-US" sz="2000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1357290" y="121442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</a:t>
            </a:r>
            <a:endParaRPr lang="en-US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571472" y="23574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Ζ</a:t>
            </a:r>
            <a:endParaRPr lang="en-US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1500166" y="342900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2786050" y="342900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4714876" y="857232"/>
            <a:ext cx="4429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</a:t>
            </a:r>
            <a:r>
              <a:rPr lang="el-GR" b="1" dirty="0" smtClean="0"/>
              <a:t>κορυφές</a:t>
            </a:r>
            <a:r>
              <a:rPr lang="el-GR" dirty="0" smtClean="0"/>
              <a:t> του εξαγώνου είναι:</a:t>
            </a:r>
          </a:p>
          <a:p>
            <a:pPr algn="ctr"/>
            <a:r>
              <a:rPr lang="el-GR" dirty="0" smtClean="0"/>
              <a:t> Α  , Β,  Γ,  Δ,  Ε,   Ζ</a:t>
            </a:r>
            <a:endParaRPr lang="en-US" dirty="0"/>
          </a:p>
        </p:txBody>
      </p:sp>
      <p:sp>
        <p:nvSpPr>
          <p:cNvPr id="21" name="20 - TextBox"/>
          <p:cNvSpPr txBox="1"/>
          <p:nvPr/>
        </p:nvSpPr>
        <p:spPr>
          <a:xfrm>
            <a:off x="5072066" y="2643182"/>
            <a:ext cx="4429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</a:t>
            </a:r>
            <a:r>
              <a:rPr lang="el-GR" b="1" dirty="0" smtClean="0"/>
              <a:t>πλευρές </a:t>
            </a:r>
            <a:r>
              <a:rPr lang="el-GR" dirty="0" smtClean="0"/>
              <a:t>του εξαγώνου είναι:</a:t>
            </a:r>
          </a:p>
          <a:p>
            <a:pPr algn="ctr"/>
            <a:r>
              <a:rPr lang="el-GR" dirty="0" smtClean="0"/>
              <a:t> ΑΒ  , ΒΓ,  ΓΔ,  ΔΕ,  ΕΖ </a:t>
            </a:r>
            <a:endParaRPr lang="en-US" dirty="0"/>
          </a:p>
        </p:txBody>
      </p:sp>
      <p:sp>
        <p:nvSpPr>
          <p:cNvPr id="23" name="22 - Ελεύθερη σχεδίαση"/>
          <p:cNvSpPr/>
          <p:nvPr/>
        </p:nvSpPr>
        <p:spPr>
          <a:xfrm>
            <a:off x="787791" y="1463040"/>
            <a:ext cx="3671667" cy="2025748"/>
          </a:xfrm>
          <a:custGeom>
            <a:avLst/>
            <a:gdLst>
              <a:gd name="connsiteX0" fmla="*/ 0 w 3671667"/>
              <a:gd name="connsiteY0" fmla="*/ 1069145 h 2025748"/>
              <a:gd name="connsiteX1" fmla="*/ 731520 w 3671667"/>
              <a:gd name="connsiteY1" fmla="*/ 70338 h 2025748"/>
              <a:gd name="connsiteX2" fmla="*/ 2433711 w 3671667"/>
              <a:gd name="connsiteY2" fmla="*/ 0 h 2025748"/>
              <a:gd name="connsiteX3" fmla="*/ 3671667 w 3671667"/>
              <a:gd name="connsiteY3" fmla="*/ 900332 h 2025748"/>
              <a:gd name="connsiteX4" fmla="*/ 2039815 w 3671667"/>
              <a:gd name="connsiteY4" fmla="*/ 1955409 h 2025748"/>
              <a:gd name="connsiteX5" fmla="*/ 900332 w 3671667"/>
              <a:gd name="connsiteY5" fmla="*/ 2025748 h 2025748"/>
              <a:gd name="connsiteX6" fmla="*/ 0 w 3671667"/>
              <a:gd name="connsiteY6" fmla="*/ 1069145 h 2025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71667" h="2025748">
                <a:moveTo>
                  <a:pt x="0" y="1069145"/>
                </a:moveTo>
                <a:lnTo>
                  <a:pt x="731520" y="70338"/>
                </a:lnTo>
                <a:lnTo>
                  <a:pt x="2433711" y="0"/>
                </a:lnTo>
                <a:lnTo>
                  <a:pt x="3671667" y="900332"/>
                </a:lnTo>
                <a:lnTo>
                  <a:pt x="2039815" y="1955409"/>
                </a:lnTo>
                <a:lnTo>
                  <a:pt x="900332" y="2025748"/>
                </a:lnTo>
                <a:lnTo>
                  <a:pt x="0" y="1069145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2214546" y="78579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0" y="4143380"/>
            <a:ext cx="4071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Είναι ένα </a:t>
            </a:r>
            <a:r>
              <a:rPr lang="el-GR" sz="2000" b="1" u="sng" dirty="0" smtClean="0"/>
              <a:t>κανονικό πολύγωνο </a:t>
            </a:r>
            <a:r>
              <a:rPr lang="el-GR" sz="2000" b="1" dirty="0" smtClean="0"/>
              <a:t>(</a:t>
            </a:r>
            <a:r>
              <a:rPr lang="el-GR" sz="2000" b="1" u="sng" dirty="0" smtClean="0"/>
              <a:t>κανονικό τρίγωνο</a:t>
            </a:r>
            <a:r>
              <a:rPr lang="el-GR" sz="2000" b="1" dirty="0" smtClean="0"/>
              <a:t>)  γιατί έχει όλες τις γωνίες του και όλες της πλευρές του ίσες. </a:t>
            </a:r>
            <a:endParaRPr lang="en-US" sz="20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428596" y="350043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4071934" y="342900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4714876" y="357166"/>
            <a:ext cx="44291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</a:t>
            </a:r>
            <a:r>
              <a:rPr lang="el-GR" sz="2400" b="1" dirty="0" smtClean="0"/>
              <a:t>κορυφές</a:t>
            </a:r>
            <a:r>
              <a:rPr lang="el-GR" sz="2400" dirty="0" smtClean="0"/>
              <a:t> του κανονικού τριγώνου (= ισόπλευρο τρίγωνο) είναι:</a:t>
            </a:r>
          </a:p>
          <a:p>
            <a:pPr algn="ctr"/>
            <a:r>
              <a:rPr lang="el-GR" sz="2400" dirty="0" smtClean="0"/>
              <a:t> Α  , Β,  Γ 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5000628" y="4572008"/>
            <a:ext cx="44291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</a:t>
            </a:r>
            <a:r>
              <a:rPr lang="el-GR" sz="2400" b="1" dirty="0" smtClean="0"/>
              <a:t>πλευρές </a:t>
            </a:r>
            <a:r>
              <a:rPr lang="el-GR" sz="2400" dirty="0" smtClean="0"/>
              <a:t>του κανονικού τριγώνου είναι:</a:t>
            </a:r>
          </a:p>
          <a:p>
            <a:pPr algn="ctr"/>
            <a:r>
              <a:rPr lang="el-GR" sz="2400" dirty="0" smtClean="0"/>
              <a:t> ΑΒ  , ΒΓ,  ΓΑ    </a:t>
            </a:r>
            <a:endParaRPr lang="en-US" sz="2400" dirty="0"/>
          </a:p>
        </p:txBody>
      </p:sp>
      <p:sp>
        <p:nvSpPr>
          <p:cNvPr id="18" name="17 - Ισοσκελές τρίγωνο"/>
          <p:cNvSpPr/>
          <p:nvPr/>
        </p:nvSpPr>
        <p:spPr>
          <a:xfrm>
            <a:off x="714348" y="1142984"/>
            <a:ext cx="3357586" cy="2500330"/>
          </a:xfrm>
          <a:prstGeom prst="triangl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85786" y="1000108"/>
            <a:ext cx="807249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Γενικά : </a:t>
            </a:r>
          </a:p>
          <a:p>
            <a:endParaRPr lang="el-GR" sz="2000" dirty="0" smtClean="0"/>
          </a:p>
          <a:p>
            <a:pPr>
              <a:buFont typeface="Wingdings" pitchFamily="2" charset="2"/>
              <a:buChar char="ü"/>
            </a:pPr>
            <a:r>
              <a:rPr lang="el-GR" sz="2000" dirty="0" smtClean="0"/>
              <a:t>Ένα σχήμα </a:t>
            </a:r>
            <a:r>
              <a:rPr lang="el-GR" sz="2000" u="sng" dirty="0" smtClean="0"/>
              <a:t>πεντάγωνο</a:t>
            </a:r>
            <a:r>
              <a:rPr lang="el-GR" sz="2000" dirty="0" smtClean="0"/>
              <a:t> θα έχει 5 κορυφές, 5 γωνίες και 5 πλευρές.</a:t>
            </a:r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r>
              <a:rPr lang="el-GR" sz="2000" dirty="0" smtClean="0"/>
              <a:t>Ένα σχήμα </a:t>
            </a:r>
            <a:r>
              <a:rPr lang="el-GR" sz="2000" u="sng" dirty="0" smtClean="0"/>
              <a:t>οκτάγωνο</a:t>
            </a:r>
            <a:r>
              <a:rPr lang="el-GR" sz="2000" dirty="0" smtClean="0"/>
              <a:t> θα έχει 8 κορυφές, 8 γωνίες και 8 πλευρές.</a:t>
            </a:r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r>
              <a:rPr lang="el-GR" sz="2000" dirty="0" smtClean="0"/>
              <a:t>Ένα σχήμα </a:t>
            </a:r>
            <a:r>
              <a:rPr lang="el-GR" sz="2000" u="sng" dirty="0" smtClean="0"/>
              <a:t>εξάγωνο</a:t>
            </a:r>
            <a:r>
              <a:rPr lang="el-GR" sz="2000" dirty="0" smtClean="0"/>
              <a:t> θα έχει 6 κορυφές, 6 γωνίες και 6 πλευρές.</a:t>
            </a:r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r>
              <a:rPr lang="el-GR" sz="2000" dirty="0" smtClean="0"/>
              <a:t>Ένα σχήμα </a:t>
            </a:r>
            <a:r>
              <a:rPr lang="el-GR" sz="2000" u="sng" dirty="0" smtClean="0"/>
              <a:t>δωδεκάγωνο</a:t>
            </a:r>
            <a:r>
              <a:rPr lang="el-GR" sz="2000" dirty="0" smtClean="0"/>
              <a:t> θα έχει 10  κορυφές, 10 γωνίες και 10 πλευρές.</a:t>
            </a:r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r>
              <a:rPr lang="el-GR" sz="2000" dirty="0" err="1" smtClean="0"/>
              <a:t>Κ.τ.λ</a:t>
            </a:r>
            <a:r>
              <a:rPr lang="el-GR" sz="2000" dirty="0" smtClean="0"/>
              <a:t>……..</a:t>
            </a:r>
          </a:p>
          <a:p>
            <a:pPr>
              <a:buFont typeface="Wingdings" pitchFamily="2" charset="2"/>
              <a:buChar char="ü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 rot="19778426">
            <a:off x="571472" y="1571612"/>
            <a:ext cx="2286016" cy="7000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6572264" y="2071678"/>
            <a:ext cx="1571636" cy="135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Ελεύθερη σχεδίαση"/>
          <p:cNvSpPr/>
          <p:nvPr/>
        </p:nvSpPr>
        <p:spPr>
          <a:xfrm>
            <a:off x="2143108" y="2071678"/>
            <a:ext cx="1899138" cy="1308296"/>
          </a:xfrm>
          <a:custGeom>
            <a:avLst/>
            <a:gdLst>
              <a:gd name="connsiteX0" fmla="*/ 0 w 1899138"/>
              <a:gd name="connsiteY0" fmla="*/ 351693 h 1308296"/>
              <a:gd name="connsiteX1" fmla="*/ 281353 w 1899138"/>
              <a:gd name="connsiteY1" fmla="*/ 0 h 1308296"/>
              <a:gd name="connsiteX2" fmla="*/ 1899138 w 1899138"/>
              <a:gd name="connsiteY2" fmla="*/ 337625 h 1308296"/>
              <a:gd name="connsiteX3" fmla="*/ 337624 w 1899138"/>
              <a:gd name="connsiteY3" fmla="*/ 1308296 h 1308296"/>
              <a:gd name="connsiteX4" fmla="*/ 0 w 1899138"/>
              <a:gd name="connsiteY4" fmla="*/ 351693 h 1308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9138" h="1308296">
                <a:moveTo>
                  <a:pt x="0" y="351693"/>
                </a:moveTo>
                <a:lnTo>
                  <a:pt x="281353" y="0"/>
                </a:lnTo>
                <a:lnTo>
                  <a:pt x="1899138" y="337625"/>
                </a:lnTo>
                <a:lnTo>
                  <a:pt x="337624" y="1308296"/>
                </a:lnTo>
                <a:lnTo>
                  <a:pt x="0" y="351693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571472" y="3357562"/>
            <a:ext cx="1617785" cy="928694"/>
          </a:xfrm>
          <a:custGeom>
            <a:avLst/>
            <a:gdLst>
              <a:gd name="connsiteX0" fmla="*/ 633047 w 1617785"/>
              <a:gd name="connsiteY0" fmla="*/ 422031 h 422031"/>
              <a:gd name="connsiteX1" fmla="*/ 1519311 w 1617785"/>
              <a:gd name="connsiteY1" fmla="*/ 379828 h 422031"/>
              <a:gd name="connsiteX2" fmla="*/ 1617785 w 1617785"/>
              <a:gd name="connsiteY2" fmla="*/ 0 h 422031"/>
              <a:gd name="connsiteX3" fmla="*/ 0 w 1617785"/>
              <a:gd name="connsiteY3" fmla="*/ 70338 h 422031"/>
              <a:gd name="connsiteX4" fmla="*/ 633047 w 1617785"/>
              <a:gd name="connsiteY4" fmla="*/ 422031 h 422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7785" h="422031">
                <a:moveTo>
                  <a:pt x="633047" y="422031"/>
                </a:moveTo>
                <a:lnTo>
                  <a:pt x="1519311" y="379828"/>
                </a:lnTo>
                <a:lnTo>
                  <a:pt x="1617785" y="0"/>
                </a:lnTo>
                <a:lnTo>
                  <a:pt x="0" y="70338"/>
                </a:lnTo>
                <a:lnTo>
                  <a:pt x="633047" y="422031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πεξήγηση με σύννεφο"/>
          <p:cNvSpPr/>
          <p:nvPr/>
        </p:nvSpPr>
        <p:spPr>
          <a:xfrm>
            <a:off x="0" y="285728"/>
            <a:ext cx="4929190" cy="4786346"/>
          </a:xfrm>
          <a:prstGeom prst="cloudCallout">
            <a:avLst>
              <a:gd name="adj1" fmla="val -33839"/>
              <a:gd name="adj2" fmla="val 6044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>
            <a:off x="285720" y="5786454"/>
            <a:ext cx="285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Αυτά τα σχήματα είναι άπλα τετράπλευρα…</a:t>
            </a:r>
            <a:endParaRPr lang="en-US" sz="2000" dirty="0" smtClean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>
            <a:off x="6929454" y="407194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5572132" y="4500570"/>
            <a:ext cx="2857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Αυτό το σχήμα είναι κανονικό τετράγωνο (ή τετράγωνο)  γιατί έχει όλες τις πλευρές του, και όλες τις γωνίες του ίσες. …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Έλλειψη"/>
          <p:cNvSpPr/>
          <p:nvPr/>
        </p:nvSpPr>
        <p:spPr>
          <a:xfrm>
            <a:off x="5286380" y="2643182"/>
            <a:ext cx="3429024" cy="32147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ξάγωνο"/>
          <p:cNvSpPr/>
          <p:nvPr/>
        </p:nvSpPr>
        <p:spPr>
          <a:xfrm>
            <a:off x="5286380" y="2928934"/>
            <a:ext cx="3429024" cy="2643206"/>
          </a:xfrm>
          <a:prstGeom prst="hexagon">
            <a:avLst>
              <a:gd name="adj" fmla="val 29790"/>
              <a:gd name="vf" fmla="val 1154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7786710" y="25003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8643966" y="407194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5857884" y="25003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4929190" y="400050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Ζ</a:t>
            </a:r>
            <a:endParaRPr lang="en-US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5857852" y="542926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7858148" y="55007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26" name="25 - Έλλειψη"/>
          <p:cNvSpPr/>
          <p:nvPr/>
        </p:nvSpPr>
        <p:spPr>
          <a:xfrm>
            <a:off x="6858016" y="414338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εία γραμμή σύνδεσης"/>
          <p:cNvCxnSpPr>
            <a:stCxn id="26" idx="7"/>
            <a:endCxn id="18" idx="5"/>
          </p:cNvCxnSpPr>
          <p:nvPr/>
        </p:nvCxnSpPr>
        <p:spPr>
          <a:xfrm rot="5400000" flipH="1" flipV="1">
            <a:off x="6811038" y="3036888"/>
            <a:ext cx="1224908" cy="1009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6572264" y="4000504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</a:t>
            </a:r>
            <a:endParaRPr lang="en-US" sz="20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7143768" y="3429000"/>
            <a:ext cx="142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Ρ</a:t>
            </a:r>
            <a:endParaRPr lang="en-US" sz="2000" dirty="0" smtClean="0"/>
          </a:p>
        </p:txBody>
      </p:sp>
      <p:sp>
        <p:nvSpPr>
          <p:cNvPr id="31" name="30 - TextBox"/>
          <p:cNvSpPr txBox="1"/>
          <p:nvPr/>
        </p:nvSpPr>
        <p:spPr>
          <a:xfrm>
            <a:off x="500034" y="1071546"/>
            <a:ext cx="628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Έστω  κανονικό εξάγωνο  ΑΒΓΔΕ</a:t>
            </a:r>
            <a:r>
              <a:rPr lang="en-US" sz="2000" dirty="0" smtClean="0"/>
              <a:t>Z</a:t>
            </a:r>
            <a:r>
              <a:rPr lang="el-GR" sz="2000" dirty="0" smtClean="0"/>
              <a:t>,  που οι κορυφές του είναι και σημεία ενός κύκλου, λέμε ότι το </a:t>
            </a:r>
            <a:r>
              <a:rPr lang="el-GR" sz="2000" u="sng" dirty="0" smtClean="0"/>
              <a:t>εξάγωνο αυτό είναι </a:t>
            </a:r>
            <a:r>
              <a:rPr lang="el-GR" sz="2000" b="1" u="sng" dirty="0" smtClean="0"/>
              <a:t>εγγεγραμμένο</a:t>
            </a:r>
            <a:r>
              <a:rPr lang="el-GR" sz="2000" u="sng" dirty="0" smtClean="0"/>
              <a:t> στον κύκλο (</a:t>
            </a:r>
            <a:r>
              <a:rPr lang="el-GR" sz="2000" u="sng" dirty="0" err="1" smtClean="0"/>
              <a:t>Ο,ρ</a:t>
            </a:r>
            <a:r>
              <a:rPr lang="el-GR" sz="2000" dirty="0" smtClean="0"/>
              <a:t>) </a:t>
            </a:r>
            <a:endParaRPr lang="en-US" sz="20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214282" y="4429132"/>
            <a:ext cx="4071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Ενώ ο κύκλος στον οποίο είναι εγγεγραμμένο το εξάγωνο ονομάζεται </a:t>
            </a:r>
            <a:r>
              <a:rPr lang="el-GR" sz="2000" b="1" dirty="0" smtClean="0"/>
              <a:t>περιγεγραμμένος</a:t>
            </a:r>
            <a:r>
              <a:rPr lang="el-GR" sz="2000" dirty="0" smtClean="0"/>
              <a:t> κύκλος του εξαγώνου.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5000628" y="2714620"/>
            <a:ext cx="2286016" cy="23574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429124" y="2285992"/>
            <a:ext cx="3429024" cy="32147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>
            <a:off x="4714876" y="5072074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7286644" y="500063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15" name="14 - TextBox"/>
          <p:cNvSpPr txBox="1"/>
          <p:nvPr/>
        </p:nvSpPr>
        <p:spPr>
          <a:xfrm>
            <a:off x="7286644" y="2357430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endParaRPr lang="en-US" sz="2000" b="1" dirty="0" smtClean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2357430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17" name="16 - Έλλειψη"/>
          <p:cNvSpPr/>
          <p:nvPr/>
        </p:nvSpPr>
        <p:spPr>
          <a:xfrm>
            <a:off x="5929322" y="378619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5786446" y="3500438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Ο</a:t>
            </a:r>
            <a:endParaRPr lang="en-US" sz="2000" b="1" dirty="0" smtClean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 flipH="1" flipV="1">
            <a:off x="4822033" y="3964785"/>
            <a:ext cx="1285884" cy="9286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500034" y="857232"/>
            <a:ext cx="33575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Έστω  ένα τετράγωνο ΑΒΓΔ</a:t>
            </a:r>
            <a:r>
              <a:rPr lang="en-US" sz="2000" dirty="0" smtClean="0"/>
              <a:t> </a:t>
            </a:r>
            <a:r>
              <a:rPr lang="el-GR" sz="2000" dirty="0" smtClean="0"/>
              <a:t>,  που οι κορυφές του είναι και σημεία ενός κύκλου, λέμε ότι το </a:t>
            </a:r>
            <a:r>
              <a:rPr lang="el-GR" sz="2000" u="sng" dirty="0" smtClean="0"/>
              <a:t>τετράγωνο αυτό είναι </a:t>
            </a:r>
            <a:r>
              <a:rPr lang="el-GR" sz="2000" b="1" u="sng" dirty="0" smtClean="0"/>
              <a:t>εγγεγραμμένο</a:t>
            </a:r>
            <a:r>
              <a:rPr lang="el-GR" sz="2000" u="sng" dirty="0" smtClean="0"/>
              <a:t> στον κύκλο (</a:t>
            </a:r>
            <a:r>
              <a:rPr lang="el-GR" sz="2000" u="sng" dirty="0" err="1" smtClean="0"/>
              <a:t>Ο,ρ</a:t>
            </a:r>
            <a:r>
              <a:rPr lang="el-GR" sz="2000" dirty="0" smtClean="0"/>
              <a:t>) </a:t>
            </a:r>
            <a:endParaRPr lang="en-US" sz="20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4429132"/>
            <a:ext cx="4071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Ενώ ο κύκλος στον οποίο είναι εγγεγραμμένο το τετράγωνο ονομάζεται </a:t>
            </a:r>
            <a:r>
              <a:rPr lang="el-GR" sz="2000" b="1" dirty="0" smtClean="0"/>
              <a:t>περιγεγραμμένος</a:t>
            </a:r>
            <a:r>
              <a:rPr lang="el-GR" sz="2000" dirty="0" smtClean="0"/>
              <a:t> κύκλος του τετραγώνου.</a:t>
            </a:r>
            <a:endParaRPr lang="en-US" sz="2000" dirty="0" smtClean="0"/>
          </a:p>
        </p:txBody>
      </p:sp>
      <p:sp>
        <p:nvSpPr>
          <p:cNvPr id="23" name="22 - TextBox"/>
          <p:cNvSpPr txBox="1"/>
          <p:nvPr/>
        </p:nvSpPr>
        <p:spPr>
          <a:xfrm>
            <a:off x="5357818" y="392906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ρ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Έλλειψη"/>
          <p:cNvSpPr/>
          <p:nvPr/>
        </p:nvSpPr>
        <p:spPr>
          <a:xfrm>
            <a:off x="5572100" y="2928934"/>
            <a:ext cx="3429024" cy="32147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8643934" y="5286388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16" name="15 - TextBox"/>
          <p:cNvSpPr txBox="1"/>
          <p:nvPr/>
        </p:nvSpPr>
        <p:spPr>
          <a:xfrm>
            <a:off x="7072298" y="2571744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17" name="16 - Έλλειψη"/>
          <p:cNvSpPr/>
          <p:nvPr/>
        </p:nvSpPr>
        <p:spPr>
          <a:xfrm>
            <a:off x="7072298" y="442913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6929422" y="4143380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Ο</a:t>
            </a:r>
            <a:endParaRPr lang="en-US" sz="2000" b="1" dirty="0" smtClean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 flipH="1" flipV="1">
            <a:off x="5965009" y="4607727"/>
            <a:ext cx="1285884" cy="9286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500034" y="857232"/>
            <a:ext cx="33575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Έστω  ένα κανονικό τρίγωνο  (ισόπλευρο) ΑΒΓ </a:t>
            </a:r>
            <a:r>
              <a:rPr lang="en-US" sz="2000" dirty="0" smtClean="0"/>
              <a:t> </a:t>
            </a:r>
            <a:r>
              <a:rPr lang="el-GR" sz="2000" dirty="0" smtClean="0"/>
              <a:t>,  που οι κορυφές του είναι και σημεία ενός κύκλου, λέμε ότι το </a:t>
            </a:r>
            <a:r>
              <a:rPr lang="el-GR" sz="2000" u="sng" dirty="0" smtClean="0"/>
              <a:t>τρίγωνο αυτό είναι </a:t>
            </a:r>
            <a:r>
              <a:rPr lang="el-GR" sz="2000" b="1" u="sng" dirty="0" smtClean="0"/>
              <a:t>εγγεγραμμένο</a:t>
            </a:r>
            <a:r>
              <a:rPr lang="el-GR" sz="2000" u="sng" dirty="0" smtClean="0"/>
              <a:t> στον κύκλο (</a:t>
            </a:r>
            <a:r>
              <a:rPr lang="el-GR" sz="2000" u="sng" dirty="0" err="1" smtClean="0"/>
              <a:t>Ο,ρ</a:t>
            </a:r>
            <a:r>
              <a:rPr lang="el-GR" sz="2000" dirty="0" smtClean="0"/>
              <a:t>) </a:t>
            </a:r>
            <a:endParaRPr lang="en-US" sz="20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4429132"/>
            <a:ext cx="4071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Ενώ ο κύκλος στον οποίο είναι εγγεγραμμένο το τρίγωνο ονομάζεται </a:t>
            </a:r>
            <a:r>
              <a:rPr lang="el-GR" sz="2000" b="1" dirty="0" smtClean="0"/>
              <a:t>περιγεγραμμένος</a:t>
            </a:r>
            <a:r>
              <a:rPr lang="el-GR" sz="2000" dirty="0" smtClean="0"/>
              <a:t> κύκλος του τριγώνου.. </a:t>
            </a:r>
            <a:endParaRPr lang="en-US" sz="2000" dirty="0" smtClean="0"/>
          </a:p>
        </p:txBody>
      </p:sp>
      <p:sp>
        <p:nvSpPr>
          <p:cNvPr id="23" name="22 - TextBox"/>
          <p:cNvSpPr txBox="1"/>
          <p:nvPr/>
        </p:nvSpPr>
        <p:spPr>
          <a:xfrm>
            <a:off x="6500794" y="4572008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ρ</a:t>
            </a:r>
            <a:endParaRPr lang="en-US" sz="2000" b="1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5714976" y="5357826"/>
            <a:ext cx="218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26" name="25 - Ισοσκελές τρίγωνο"/>
          <p:cNvSpPr/>
          <p:nvPr/>
        </p:nvSpPr>
        <p:spPr>
          <a:xfrm>
            <a:off x="5857852" y="2928934"/>
            <a:ext cx="2786082" cy="2500330"/>
          </a:xfrm>
          <a:prstGeom prst="triangl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Έλλειψη"/>
          <p:cNvSpPr/>
          <p:nvPr/>
        </p:nvSpPr>
        <p:spPr>
          <a:xfrm>
            <a:off x="5286380" y="2643182"/>
            <a:ext cx="3429024" cy="32147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ξάγωνο"/>
          <p:cNvSpPr/>
          <p:nvPr/>
        </p:nvSpPr>
        <p:spPr>
          <a:xfrm>
            <a:off x="5286380" y="2928934"/>
            <a:ext cx="3429024" cy="2643206"/>
          </a:xfrm>
          <a:prstGeom prst="hexagon">
            <a:avLst>
              <a:gd name="adj" fmla="val 29790"/>
              <a:gd name="vf" fmla="val 1154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7786710" y="25003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8643966" y="407194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5857884" y="25003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4929190" y="400050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Ζ</a:t>
            </a:r>
            <a:endParaRPr lang="en-US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5857852" y="542926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7858148" y="55007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26" name="25 - Έλλειψη"/>
          <p:cNvSpPr/>
          <p:nvPr/>
        </p:nvSpPr>
        <p:spPr>
          <a:xfrm>
            <a:off x="6858016" y="414338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Εξάγωνο"/>
          <p:cNvSpPr/>
          <p:nvPr/>
        </p:nvSpPr>
        <p:spPr>
          <a:xfrm>
            <a:off x="714348" y="928670"/>
            <a:ext cx="3429024" cy="2643206"/>
          </a:xfrm>
          <a:prstGeom prst="hexagon">
            <a:avLst>
              <a:gd name="adj" fmla="val 29790"/>
              <a:gd name="vf" fmla="val 1154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3214678" y="50004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4071934" y="207167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1285852" y="50004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</a:t>
            </a:r>
            <a:endParaRPr lang="en-US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357158" y="20002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Ζ</a:t>
            </a:r>
            <a:endParaRPr lang="en-US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1285820" y="342900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3286116" y="350043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Έλλειψη"/>
          <p:cNvSpPr/>
          <p:nvPr/>
        </p:nvSpPr>
        <p:spPr>
          <a:xfrm>
            <a:off x="1571604" y="2214554"/>
            <a:ext cx="3429024" cy="32147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ξάγωνο"/>
          <p:cNvSpPr/>
          <p:nvPr/>
        </p:nvSpPr>
        <p:spPr>
          <a:xfrm>
            <a:off x="1571604" y="2500306"/>
            <a:ext cx="3429024" cy="2643206"/>
          </a:xfrm>
          <a:prstGeom prst="hexagon">
            <a:avLst>
              <a:gd name="adj" fmla="val 29790"/>
              <a:gd name="vf" fmla="val 1154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4071934" y="207167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4929190" y="364331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2143108" y="207167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1214414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Ζ</a:t>
            </a:r>
            <a:endParaRPr lang="en-US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2071670" y="52149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4143372" y="507207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26" name="25 - Έλλειψη"/>
          <p:cNvSpPr/>
          <p:nvPr/>
        </p:nvSpPr>
        <p:spPr>
          <a:xfrm>
            <a:off x="3143240" y="371475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εία γραμμή σύνδεσης"/>
          <p:cNvCxnSpPr>
            <a:stCxn id="26" idx="7"/>
            <a:endCxn id="18" idx="5"/>
          </p:cNvCxnSpPr>
          <p:nvPr/>
        </p:nvCxnSpPr>
        <p:spPr>
          <a:xfrm rot="5400000" flipH="1" flipV="1">
            <a:off x="3096262" y="2608260"/>
            <a:ext cx="1224908" cy="10090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2714612" y="357187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</a:t>
            </a:r>
            <a:endParaRPr lang="en-US" sz="2000" dirty="0" smtClean="0"/>
          </a:p>
        </p:txBody>
      </p:sp>
      <p:cxnSp>
        <p:nvCxnSpPr>
          <p:cNvPr id="16" name="15 - Ευθεία γραμμή σύνδεσης"/>
          <p:cNvCxnSpPr>
            <a:stCxn id="26" idx="4"/>
            <a:endCxn id="20" idx="1"/>
          </p:cNvCxnSpPr>
          <p:nvPr/>
        </p:nvCxnSpPr>
        <p:spPr>
          <a:xfrm rot="16200000" flipH="1">
            <a:off x="4033179" y="2931969"/>
            <a:ext cx="41790" cy="17502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εία γραμμή σύνδεσης"/>
          <p:cNvCxnSpPr>
            <a:stCxn id="26" idx="4"/>
          </p:cNvCxnSpPr>
          <p:nvPr/>
        </p:nvCxnSpPr>
        <p:spPr>
          <a:xfrm rot="16200000" flipH="1">
            <a:off x="3018222" y="3946926"/>
            <a:ext cx="1357324" cy="10358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>
            <a:stCxn id="18" idx="3"/>
            <a:endCxn id="26" idx="4"/>
          </p:cNvCxnSpPr>
          <p:nvPr/>
        </p:nvCxnSpPr>
        <p:spPr>
          <a:xfrm rot="10800000" flipH="1">
            <a:off x="1571603" y="3786191"/>
            <a:ext cx="1607355" cy="357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>
            <a:stCxn id="18" idx="4"/>
            <a:endCxn id="26" idx="5"/>
          </p:cNvCxnSpPr>
          <p:nvPr/>
        </p:nvCxnSpPr>
        <p:spPr>
          <a:xfrm rot="16200000" flipH="1">
            <a:off x="2143904" y="2715417"/>
            <a:ext cx="1275422" cy="8452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>
            <a:stCxn id="18" idx="2"/>
            <a:endCxn id="26" idx="4"/>
          </p:cNvCxnSpPr>
          <p:nvPr/>
        </p:nvCxnSpPr>
        <p:spPr>
          <a:xfrm rot="5400000" flipH="1" flipV="1">
            <a:off x="2090326" y="4054879"/>
            <a:ext cx="1357322" cy="8199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Ελεύθερη σχεδίαση"/>
          <p:cNvSpPr/>
          <p:nvPr/>
        </p:nvSpPr>
        <p:spPr>
          <a:xfrm>
            <a:off x="3150690" y="3573194"/>
            <a:ext cx="333487" cy="256787"/>
          </a:xfrm>
          <a:custGeom>
            <a:avLst/>
            <a:gdLst>
              <a:gd name="connsiteX0" fmla="*/ 211488 w 333487"/>
              <a:gd name="connsiteY0" fmla="*/ 0 h 256787"/>
              <a:gd name="connsiteX1" fmla="*/ 295895 w 333487"/>
              <a:gd name="connsiteY1" fmla="*/ 84406 h 256787"/>
              <a:gd name="connsiteX2" fmla="*/ 324030 w 333487"/>
              <a:gd name="connsiteY2" fmla="*/ 168812 h 256787"/>
              <a:gd name="connsiteX3" fmla="*/ 309962 w 333487"/>
              <a:gd name="connsiteY3" fmla="*/ 239151 h 256787"/>
              <a:gd name="connsiteX4" fmla="*/ 14541 w 333487"/>
              <a:gd name="connsiteY4" fmla="*/ 225083 h 256787"/>
              <a:gd name="connsiteX5" fmla="*/ 28608 w 333487"/>
              <a:gd name="connsiteY5" fmla="*/ 182880 h 256787"/>
              <a:gd name="connsiteX6" fmla="*/ 70812 w 333487"/>
              <a:gd name="connsiteY6" fmla="*/ 168812 h 256787"/>
              <a:gd name="connsiteX7" fmla="*/ 141150 w 333487"/>
              <a:gd name="connsiteY7" fmla="*/ 84406 h 256787"/>
              <a:gd name="connsiteX8" fmla="*/ 169285 w 333487"/>
              <a:gd name="connsiteY8" fmla="*/ 42203 h 256787"/>
              <a:gd name="connsiteX9" fmla="*/ 211488 w 333487"/>
              <a:gd name="connsiteY9" fmla="*/ 0 h 25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3487" h="256787">
                <a:moveTo>
                  <a:pt x="211488" y="0"/>
                </a:moveTo>
                <a:cubicBezTo>
                  <a:pt x="239624" y="28135"/>
                  <a:pt x="283313" y="46658"/>
                  <a:pt x="295895" y="84406"/>
                </a:cubicBezTo>
                <a:lnTo>
                  <a:pt x="324030" y="168812"/>
                </a:lnTo>
                <a:cubicBezTo>
                  <a:pt x="319341" y="192258"/>
                  <a:pt x="333487" y="234874"/>
                  <a:pt x="309962" y="239151"/>
                </a:cubicBezTo>
                <a:cubicBezTo>
                  <a:pt x="212967" y="256787"/>
                  <a:pt x="111212" y="244417"/>
                  <a:pt x="14541" y="225083"/>
                </a:cubicBezTo>
                <a:cubicBezTo>
                  <a:pt x="0" y="222175"/>
                  <a:pt x="18123" y="193365"/>
                  <a:pt x="28608" y="182880"/>
                </a:cubicBezTo>
                <a:cubicBezTo>
                  <a:pt x="39094" y="172394"/>
                  <a:pt x="56744" y="173501"/>
                  <a:pt x="70812" y="168812"/>
                </a:cubicBezTo>
                <a:cubicBezTo>
                  <a:pt x="140666" y="64030"/>
                  <a:pt x="50887" y="192722"/>
                  <a:pt x="141150" y="84406"/>
                </a:cubicBezTo>
                <a:cubicBezTo>
                  <a:pt x="151974" y="71418"/>
                  <a:pt x="158723" y="55405"/>
                  <a:pt x="169285" y="42203"/>
                </a:cubicBezTo>
                <a:cubicBezTo>
                  <a:pt x="177571" y="31846"/>
                  <a:pt x="197421" y="14068"/>
                  <a:pt x="21148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TextBox"/>
          <p:cNvSpPr txBox="1"/>
          <p:nvPr/>
        </p:nvSpPr>
        <p:spPr>
          <a:xfrm>
            <a:off x="3428992" y="3429000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ω</a:t>
            </a:r>
            <a:endParaRPr lang="en-US" sz="2000" b="1" dirty="0" smtClean="0"/>
          </a:p>
        </p:txBody>
      </p:sp>
      <p:sp>
        <p:nvSpPr>
          <p:cNvPr id="49" name="48 - TextBox"/>
          <p:cNvSpPr txBox="1"/>
          <p:nvPr/>
        </p:nvSpPr>
        <p:spPr>
          <a:xfrm>
            <a:off x="5214942" y="2357430"/>
            <a:ext cx="34290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γωνία ω , που φαίνεται στο σχήμα ονομάζεται  </a:t>
            </a:r>
            <a:r>
              <a:rPr lang="el-GR" sz="2000" b="1" dirty="0" smtClean="0"/>
              <a:t>κεντρική γωνία </a:t>
            </a:r>
            <a:r>
              <a:rPr lang="el-GR" sz="2000" dirty="0" smtClean="0"/>
              <a:t>του κανονικού εξαγώνου.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6" grpId="0" animBg="1"/>
      <p:bldP spid="29" grpId="0"/>
      <p:bldP spid="47" grpId="0" animBg="1"/>
      <p:bldP spid="4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5000628" y="2714620"/>
            <a:ext cx="2286016" cy="23574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429124" y="2285992"/>
            <a:ext cx="3429024" cy="32147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5786446" y="4071942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ω</a:t>
            </a:r>
            <a:endParaRPr lang="en-US" sz="2000" b="1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4714876" y="5072074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7286644" y="500063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15" name="14 - TextBox"/>
          <p:cNvSpPr txBox="1"/>
          <p:nvPr/>
        </p:nvSpPr>
        <p:spPr>
          <a:xfrm>
            <a:off x="7286644" y="2357430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endParaRPr lang="en-US" sz="2000" b="1" dirty="0" smtClean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2357430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17" name="16 - Έλλειψη"/>
          <p:cNvSpPr/>
          <p:nvPr/>
        </p:nvSpPr>
        <p:spPr>
          <a:xfrm>
            <a:off x="5929322" y="378619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5786446" y="3500438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Ο</a:t>
            </a:r>
            <a:endParaRPr lang="en-US" sz="2000" b="1" dirty="0" smtClean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 rot="16200000" flipH="1">
            <a:off x="6000760" y="3786190"/>
            <a:ext cx="1285884" cy="12858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 rot="5400000" flipH="1" flipV="1">
            <a:off x="4822033" y="3964785"/>
            <a:ext cx="1285884" cy="9286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Ελεύθερη σχεδίαση"/>
          <p:cNvSpPr/>
          <p:nvPr/>
        </p:nvSpPr>
        <p:spPr>
          <a:xfrm>
            <a:off x="5773271" y="3765176"/>
            <a:ext cx="448235" cy="359885"/>
          </a:xfrm>
          <a:custGeom>
            <a:avLst/>
            <a:gdLst>
              <a:gd name="connsiteX0" fmla="*/ 0 w 448235"/>
              <a:gd name="connsiteY0" fmla="*/ 233083 h 359885"/>
              <a:gd name="connsiteX1" fmla="*/ 143435 w 448235"/>
              <a:gd name="connsiteY1" fmla="*/ 322730 h 359885"/>
              <a:gd name="connsiteX2" fmla="*/ 322729 w 448235"/>
              <a:gd name="connsiteY2" fmla="*/ 358589 h 359885"/>
              <a:gd name="connsiteX3" fmla="*/ 322729 w 448235"/>
              <a:gd name="connsiteY3" fmla="*/ 358589 h 359885"/>
              <a:gd name="connsiteX4" fmla="*/ 448235 w 448235"/>
              <a:gd name="connsiteY4" fmla="*/ 251012 h 359885"/>
              <a:gd name="connsiteX5" fmla="*/ 215153 w 448235"/>
              <a:gd name="connsiteY5" fmla="*/ 0 h 359885"/>
              <a:gd name="connsiteX6" fmla="*/ 0 w 448235"/>
              <a:gd name="connsiteY6" fmla="*/ 233083 h 359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235" h="359885">
                <a:moveTo>
                  <a:pt x="0" y="233083"/>
                </a:moveTo>
                <a:cubicBezTo>
                  <a:pt x="130368" y="326204"/>
                  <a:pt x="74094" y="322730"/>
                  <a:pt x="143435" y="322730"/>
                </a:cubicBezTo>
                <a:cubicBezTo>
                  <a:pt x="310634" y="359885"/>
                  <a:pt x="249700" y="358589"/>
                  <a:pt x="322729" y="358589"/>
                </a:cubicBezTo>
                <a:lnTo>
                  <a:pt x="322729" y="358589"/>
                </a:lnTo>
                <a:lnTo>
                  <a:pt x="448235" y="251012"/>
                </a:lnTo>
                <a:lnTo>
                  <a:pt x="215153" y="0"/>
                </a:lnTo>
                <a:lnTo>
                  <a:pt x="0" y="23308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285720" y="2143116"/>
            <a:ext cx="3429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γωνία ω , που φαίνεται στο σχήμα ονομάζεται  </a:t>
            </a:r>
            <a:r>
              <a:rPr lang="el-GR" sz="2000" b="1" dirty="0" smtClean="0"/>
              <a:t>κεντρική γωνία </a:t>
            </a:r>
            <a:r>
              <a:rPr lang="el-GR" sz="2000" dirty="0" smtClean="0"/>
              <a:t>του τετραγώνου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0800000">
            <a:off x="1857356" y="4000504"/>
            <a:ext cx="3181952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040102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Ευθεία   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8183374" y="3714752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’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0" y="5359802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            </a:t>
            </a:r>
            <a:r>
              <a:rPr lang="en-US" sz="2400" dirty="0" smtClean="0"/>
              <a:t> </a:t>
            </a:r>
            <a:r>
              <a:rPr lang="el-GR" sz="2400" dirty="0" smtClean="0"/>
              <a:t>    </a:t>
            </a:r>
            <a:r>
              <a:rPr lang="en-US" sz="2400" dirty="0" smtClean="0"/>
              <a:t>   </a:t>
            </a:r>
            <a:r>
              <a:rPr lang="el-GR" sz="2400" dirty="0" smtClean="0"/>
              <a:t>έχει μέτρο ίσο με </a:t>
            </a:r>
            <a:r>
              <a:rPr lang="el-GR" sz="2400" b="1" u="sng" dirty="0" smtClean="0">
                <a:solidFill>
                  <a:srgbClr val="FF0000"/>
                </a:solidFill>
              </a:rPr>
              <a:t>180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r>
              <a:rPr lang="el-GR" sz="2400" dirty="0" smtClean="0"/>
              <a:t>, και</a:t>
            </a:r>
          </a:p>
          <a:p>
            <a:endParaRPr lang="el-GR" sz="2400" dirty="0" smtClean="0"/>
          </a:p>
          <a:p>
            <a:r>
              <a:rPr lang="el-GR" sz="2400" dirty="0" smtClean="0"/>
              <a:t>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ευθεία  γωνία</a:t>
            </a:r>
            <a:r>
              <a:rPr lang="el-GR" sz="2400" dirty="0" smtClean="0"/>
              <a:t>. </a:t>
            </a:r>
          </a:p>
          <a:p>
            <a:endParaRPr lang="el-GR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1500166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1" name="20 - Ελεύθερη σχεδίαση"/>
          <p:cNvSpPr/>
          <p:nvPr/>
        </p:nvSpPr>
        <p:spPr>
          <a:xfrm rot="21289775">
            <a:off x="4164037" y="3577883"/>
            <a:ext cx="1303606" cy="478302"/>
          </a:xfrm>
          <a:custGeom>
            <a:avLst/>
            <a:gdLst>
              <a:gd name="connsiteX0" fmla="*/ 0 w 1303606"/>
              <a:gd name="connsiteY0" fmla="*/ 375139 h 478302"/>
              <a:gd name="connsiteX1" fmla="*/ 337625 w 1303606"/>
              <a:gd name="connsiteY1" fmla="*/ 51582 h 478302"/>
              <a:gd name="connsiteX2" fmla="*/ 1041009 w 1303606"/>
              <a:gd name="connsiteY2" fmla="*/ 65649 h 478302"/>
              <a:gd name="connsiteX3" fmla="*/ 1266092 w 1303606"/>
              <a:gd name="connsiteY3" fmla="*/ 417342 h 478302"/>
              <a:gd name="connsiteX4" fmla="*/ 1266092 w 1303606"/>
              <a:gd name="connsiteY4" fmla="*/ 431409 h 478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3606" h="478302">
                <a:moveTo>
                  <a:pt x="0" y="375139"/>
                </a:moveTo>
                <a:cubicBezTo>
                  <a:pt x="82062" y="239151"/>
                  <a:pt x="164124" y="103164"/>
                  <a:pt x="337625" y="51582"/>
                </a:cubicBezTo>
                <a:cubicBezTo>
                  <a:pt x="511127" y="0"/>
                  <a:pt x="886265" y="4689"/>
                  <a:pt x="1041009" y="65649"/>
                </a:cubicBezTo>
                <a:cubicBezTo>
                  <a:pt x="1195753" y="126609"/>
                  <a:pt x="1228578" y="356382"/>
                  <a:pt x="1266092" y="417342"/>
                </a:cubicBezTo>
                <a:cubicBezTo>
                  <a:pt x="1303606" y="478302"/>
                  <a:pt x="1284849" y="454855"/>
                  <a:pt x="1266092" y="431409"/>
                </a:cubicBezTo>
              </a:path>
            </a:pathLst>
          </a:cu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857488" y="535782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xOx</a:t>
            </a:r>
            <a:r>
              <a:rPr lang="en-US" sz="2400" dirty="0" smtClean="0"/>
              <a:t>’</a:t>
            </a:r>
          </a:p>
        </p:txBody>
      </p:sp>
      <p:grpSp>
        <p:nvGrpSpPr>
          <p:cNvPr id="2" name="17 - Ομάδα"/>
          <p:cNvGrpSpPr/>
          <p:nvPr/>
        </p:nvGrpSpPr>
        <p:grpSpPr>
          <a:xfrm>
            <a:off x="3143240" y="5286388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14 - Ορθογώνιο"/>
          <p:cNvSpPr/>
          <p:nvPr/>
        </p:nvSpPr>
        <p:spPr>
          <a:xfrm>
            <a:off x="4262460" y="3244334"/>
            <a:ext cx="619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180</a:t>
            </a:r>
            <a:r>
              <a:rPr lang="el-GR" b="1" baseline="30000" dirty="0" smtClean="0">
                <a:solidFill>
                  <a:srgbClr val="FF0000"/>
                </a:solidFill>
              </a:rPr>
              <a:t>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1" grpId="0" animBg="1"/>
      <p:bldP spid="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Έλλειψη"/>
          <p:cNvSpPr/>
          <p:nvPr/>
        </p:nvSpPr>
        <p:spPr>
          <a:xfrm>
            <a:off x="357190" y="3488272"/>
            <a:ext cx="3429024" cy="32147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ξάγωνο"/>
          <p:cNvSpPr/>
          <p:nvPr/>
        </p:nvSpPr>
        <p:spPr>
          <a:xfrm>
            <a:off x="357190" y="3774024"/>
            <a:ext cx="3429024" cy="2643206"/>
          </a:xfrm>
          <a:prstGeom prst="hexagon">
            <a:avLst>
              <a:gd name="adj" fmla="val 29790"/>
              <a:gd name="vf" fmla="val 1154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2857520" y="334539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3714776" y="491703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928694" y="334539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0" y="484559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Ζ</a:t>
            </a:r>
            <a:endParaRPr lang="en-US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857256" y="648866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2928958" y="634579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26" name="25 - Έλλειψη"/>
          <p:cNvSpPr/>
          <p:nvPr/>
        </p:nvSpPr>
        <p:spPr>
          <a:xfrm>
            <a:off x="1928826" y="498847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εία γραμμή σύνδεσης"/>
          <p:cNvCxnSpPr>
            <a:stCxn id="26" idx="7"/>
            <a:endCxn id="18" idx="5"/>
          </p:cNvCxnSpPr>
          <p:nvPr/>
        </p:nvCxnSpPr>
        <p:spPr>
          <a:xfrm rot="5400000" flipH="1" flipV="1">
            <a:off x="1881848" y="3881978"/>
            <a:ext cx="1224908" cy="10090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1500198" y="4845594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</a:t>
            </a:r>
            <a:endParaRPr lang="en-US" sz="2000" dirty="0" smtClean="0"/>
          </a:p>
        </p:txBody>
      </p:sp>
      <p:cxnSp>
        <p:nvCxnSpPr>
          <p:cNvPr id="16" name="15 - Ευθεία γραμμή σύνδεσης"/>
          <p:cNvCxnSpPr>
            <a:stCxn id="26" idx="4"/>
            <a:endCxn id="20" idx="1"/>
          </p:cNvCxnSpPr>
          <p:nvPr/>
        </p:nvCxnSpPr>
        <p:spPr>
          <a:xfrm rot="16200000" flipH="1">
            <a:off x="2818765" y="4205687"/>
            <a:ext cx="41790" cy="17502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εία γραμμή σύνδεσης"/>
          <p:cNvCxnSpPr>
            <a:stCxn id="26" idx="4"/>
          </p:cNvCxnSpPr>
          <p:nvPr/>
        </p:nvCxnSpPr>
        <p:spPr>
          <a:xfrm rot="16200000" flipH="1">
            <a:off x="1803808" y="5220644"/>
            <a:ext cx="1357324" cy="10358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>
            <a:stCxn id="18" idx="3"/>
            <a:endCxn id="26" idx="4"/>
          </p:cNvCxnSpPr>
          <p:nvPr/>
        </p:nvCxnSpPr>
        <p:spPr>
          <a:xfrm rot="10800000" flipH="1">
            <a:off x="357189" y="5059909"/>
            <a:ext cx="1607355" cy="357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>
            <a:stCxn id="18" idx="4"/>
            <a:endCxn id="26" idx="5"/>
          </p:cNvCxnSpPr>
          <p:nvPr/>
        </p:nvCxnSpPr>
        <p:spPr>
          <a:xfrm rot="16200000" flipH="1">
            <a:off x="929490" y="3989135"/>
            <a:ext cx="1275422" cy="8452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>
            <a:stCxn id="18" idx="2"/>
            <a:endCxn id="26" idx="4"/>
          </p:cNvCxnSpPr>
          <p:nvPr/>
        </p:nvCxnSpPr>
        <p:spPr>
          <a:xfrm rot="5400000" flipH="1" flipV="1">
            <a:off x="875912" y="5328597"/>
            <a:ext cx="1357322" cy="8199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Ελεύθερη σχεδίαση"/>
          <p:cNvSpPr/>
          <p:nvPr/>
        </p:nvSpPr>
        <p:spPr>
          <a:xfrm>
            <a:off x="1936276" y="4846912"/>
            <a:ext cx="333487" cy="256787"/>
          </a:xfrm>
          <a:custGeom>
            <a:avLst/>
            <a:gdLst>
              <a:gd name="connsiteX0" fmla="*/ 211488 w 333487"/>
              <a:gd name="connsiteY0" fmla="*/ 0 h 256787"/>
              <a:gd name="connsiteX1" fmla="*/ 295895 w 333487"/>
              <a:gd name="connsiteY1" fmla="*/ 84406 h 256787"/>
              <a:gd name="connsiteX2" fmla="*/ 324030 w 333487"/>
              <a:gd name="connsiteY2" fmla="*/ 168812 h 256787"/>
              <a:gd name="connsiteX3" fmla="*/ 309962 w 333487"/>
              <a:gd name="connsiteY3" fmla="*/ 239151 h 256787"/>
              <a:gd name="connsiteX4" fmla="*/ 14541 w 333487"/>
              <a:gd name="connsiteY4" fmla="*/ 225083 h 256787"/>
              <a:gd name="connsiteX5" fmla="*/ 28608 w 333487"/>
              <a:gd name="connsiteY5" fmla="*/ 182880 h 256787"/>
              <a:gd name="connsiteX6" fmla="*/ 70812 w 333487"/>
              <a:gd name="connsiteY6" fmla="*/ 168812 h 256787"/>
              <a:gd name="connsiteX7" fmla="*/ 141150 w 333487"/>
              <a:gd name="connsiteY7" fmla="*/ 84406 h 256787"/>
              <a:gd name="connsiteX8" fmla="*/ 169285 w 333487"/>
              <a:gd name="connsiteY8" fmla="*/ 42203 h 256787"/>
              <a:gd name="connsiteX9" fmla="*/ 211488 w 333487"/>
              <a:gd name="connsiteY9" fmla="*/ 0 h 25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3487" h="256787">
                <a:moveTo>
                  <a:pt x="211488" y="0"/>
                </a:moveTo>
                <a:cubicBezTo>
                  <a:pt x="239624" y="28135"/>
                  <a:pt x="283313" y="46658"/>
                  <a:pt x="295895" y="84406"/>
                </a:cubicBezTo>
                <a:lnTo>
                  <a:pt x="324030" y="168812"/>
                </a:lnTo>
                <a:cubicBezTo>
                  <a:pt x="319341" y="192258"/>
                  <a:pt x="333487" y="234874"/>
                  <a:pt x="309962" y="239151"/>
                </a:cubicBezTo>
                <a:cubicBezTo>
                  <a:pt x="212967" y="256787"/>
                  <a:pt x="111212" y="244417"/>
                  <a:pt x="14541" y="225083"/>
                </a:cubicBezTo>
                <a:cubicBezTo>
                  <a:pt x="0" y="222175"/>
                  <a:pt x="18123" y="193365"/>
                  <a:pt x="28608" y="182880"/>
                </a:cubicBezTo>
                <a:cubicBezTo>
                  <a:pt x="39094" y="172394"/>
                  <a:pt x="56744" y="173501"/>
                  <a:pt x="70812" y="168812"/>
                </a:cubicBezTo>
                <a:cubicBezTo>
                  <a:pt x="140666" y="64030"/>
                  <a:pt x="50887" y="192722"/>
                  <a:pt x="141150" y="84406"/>
                </a:cubicBezTo>
                <a:cubicBezTo>
                  <a:pt x="151974" y="71418"/>
                  <a:pt x="158723" y="55405"/>
                  <a:pt x="169285" y="42203"/>
                </a:cubicBezTo>
                <a:cubicBezTo>
                  <a:pt x="177571" y="31846"/>
                  <a:pt x="197421" y="14068"/>
                  <a:pt x="21148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TextBox"/>
          <p:cNvSpPr txBox="1"/>
          <p:nvPr/>
        </p:nvSpPr>
        <p:spPr>
          <a:xfrm>
            <a:off x="2214578" y="470271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ω</a:t>
            </a:r>
            <a:endParaRPr lang="en-US" sz="2000" b="1" dirty="0" smtClean="0"/>
          </a:p>
        </p:txBody>
      </p:sp>
      <p:sp>
        <p:nvSpPr>
          <p:cNvPr id="49" name="48 - TextBox"/>
          <p:cNvSpPr txBox="1"/>
          <p:nvPr/>
        </p:nvSpPr>
        <p:spPr>
          <a:xfrm>
            <a:off x="3286116" y="857232"/>
            <a:ext cx="52864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Γενικά για να βρω πόσο είναι η κεντρική γωνία (ω)  ενός κανονικού πολυγώνου με ν – κορυφές  (γωνίες):</a:t>
            </a:r>
            <a:endParaRPr lang="en-US" sz="20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5143504" y="2428868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ω 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6000760" y="2643182"/>
            <a:ext cx="328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ν</a:t>
            </a:r>
            <a:endParaRPr lang="en-US" sz="2400" b="1" baseline="30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5786446" y="2214554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360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3" name="32 - Ευθεία γραμμή σύνδεσης"/>
          <p:cNvCxnSpPr/>
          <p:nvPr/>
        </p:nvCxnSpPr>
        <p:spPr>
          <a:xfrm>
            <a:off x="5857884" y="2643182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Έλλειψη"/>
          <p:cNvSpPr/>
          <p:nvPr/>
        </p:nvSpPr>
        <p:spPr>
          <a:xfrm>
            <a:off x="357190" y="3488272"/>
            <a:ext cx="3429024" cy="32147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ξάγωνο"/>
          <p:cNvSpPr/>
          <p:nvPr/>
        </p:nvSpPr>
        <p:spPr>
          <a:xfrm>
            <a:off x="357190" y="3774024"/>
            <a:ext cx="3429024" cy="2643206"/>
          </a:xfrm>
          <a:prstGeom prst="hexagon">
            <a:avLst>
              <a:gd name="adj" fmla="val 29790"/>
              <a:gd name="vf" fmla="val 1154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2857520" y="334539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3714776" y="491703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928694" y="334539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0" y="484559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Ζ</a:t>
            </a:r>
            <a:endParaRPr lang="en-US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857256" y="648866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2928958" y="634579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26" name="25 - Έλλειψη"/>
          <p:cNvSpPr/>
          <p:nvPr/>
        </p:nvSpPr>
        <p:spPr>
          <a:xfrm>
            <a:off x="1928826" y="498847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εία γραμμή σύνδεσης"/>
          <p:cNvCxnSpPr>
            <a:stCxn id="26" idx="7"/>
            <a:endCxn id="18" idx="5"/>
          </p:cNvCxnSpPr>
          <p:nvPr/>
        </p:nvCxnSpPr>
        <p:spPr>
          <a:xfrm rot="5400000" flipH="1" flipV="1">
            <a:off x="1881848" y="3881978"/>
            <a:ext cx="1224908" cy="10090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1500198" y="4845594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</a:t>
            </a:r>
            <a:endParaRPr lang="en-US" sz="2000" dirty="0" smtClean="0"/>
          </a:p>
        </p:txBody>
      </p:sp>
      <p:cxnSp>
        <p:nvCxnSpPr>
          <p:cNvPr id="16" name="15 - Ευθεία γραμμή σύνδεσης"/>
          <p:cNvCxnSpPr>
            <a:stCxn id="26" idx="4"/>
            <a:endCxn id="20" idx="1"/>
          </p:cNvCxnSpPr>
          <p:nvPr/>
        </p:nvCxnSpPr>
        <p:spPr>
          <a:xfrm rot="16200000" flipH="1">
            <a:off x="2818765" y="4205687"/>
            <a:ext cx="41790" cy="17502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εία γραμμή σύνδεσης"/>
          <p:cNvCxnSpPr>
            <a:stCxn id="26" idx="4"/>
          </p:cNvCxnSpPr>
          <p:nvPr/>
        </p:nvCxnSpPr>
        <p:spPr>
          <a:xfrm rot="16200000" flipH="1">
            <a:off x="1803808" y="5220644"/>
            <a:ext cx="1357324" cy="10358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>
            <a:stCxn id="18" idx="3"/>
            <a:endCxn id="26" idx="4"/>
          </p:cNvCxnSpPr>
          <p:nvPr/>
        </p:nvCxnSpPr>
        <p:spPr>
          <a:xfrm rot="10800000" flipH="1">
            <a:off x="357189" y="5059909"/>
            <a:ext cx="1607355" cy="357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>
            <a:stCxn id="18" idx="4"/>
            <a:endCxn id="26" idx="5"/>
          </p:cNvCxnSpPr>
          <p:nvPr/>
        </p:nvCxnSpPr>
        <p:spPr>
          <a:xfrm rot="16200000" flipH="1">
            <a:off x="929490" y="3989135"/>
            <a:ext cx="1275422" cy="8452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>
            <a:stCxn id="18" idx="2"/>
            <a:endCxn id="26" idx="4"/>
          </p:cNvCxnSpPr>
          <p:nvPr/>
        </p:nvCxnSpPr>
        <p:spPr>
          <a:xfrm rot="5400000" flipH="1" flipV="1">
            <a:off x="875912" y="5328597"/>
            <a:ext cx="1357322" cy="8199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Ελεύθερη σχεδίαση"/>
          <p:cNvSpPr/>
          <p:nvPr/>
        </p:nvSpPr>
        <p:spPr>
          <a:xfrm>
            <a:off x="1936276" y="4846912"/>
            <a:ext cx="333487" cy="256787"/>
          </a:xfrm>
          <a:custGeom>
            <a:avLst/>
            <a:gdLst>
              <a:gd name="connsiteX0" fmla="*/ 211488 w 333487"/>
              <a:gd name="connsiteY0" fmla="*/ 0 h 256787"/>
              <a:gd name="connsiteX1" fmla="*/ 295895 w 333487"/>
              <a:gd name="connsiteY1" fmla="*/ 84406 h 256787"/>
              <a:gd name="connsiteX2" fmla="*/ 324030 w 333487"/>
              <a:gd name="connsiteY2" fmla="*/ 168812 h 256787"/>
              <a:gd name="connsiteX3" fmla="*/ 309962 w 333487"/>
              <a:gd name="connsiteY3" fmla="*/ 239151 h 256787"/>
              <a:gd name="connsiteX4" fmla="*/ 14541 w 333487"/>
              <a:gd name="connsiteY4" fmla="*/ 225083 h 256787"/>
              <a:gd name="connsiteX5" fmla="*/ 28608 w 333487"/>
              <a:gd name="connsiteY5" fmla="*/ 182880 h 256787"/>
              <a:gd name="connsiteX6" fmla="*/ 70812 w 333487"/>
              <a:gd name="connsiteY6" fmla="*/ 168812 h 256787"/>
              <a:gd name="connsiteX7" fmla="*/ 141150 w 333487"/>
              <a:gd name="connsiteY7" fmla="*/ 84406 h 256787"/>
              <a:gd name="connsiteX8" fmla="*/ 169285 w 333487"/>
              <a:gd name="connsiteY8" fmla="*/ 42203 h 256787"/>
              <a:gd name="connsiteX9" fmla="*/ 211488 w 333487"/>
              <a:gd name="connsiteY9" fmla="*/ 0 h 25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3487" h="256787">
                <a:moveTo>
                  <a:pt x="211488" y="0"/>
                </a:moveTo>
                <a:cubicBezTo>
                  <a:pt x="239624" y="28135"/>
                  <a:pt x="283313" y="46658"/>
                  <a:pt x="295895" y="84406"/>
                </a:cubicBezTo>
                <a:lnTo>
                  <a:pt x="324030" y="168812"/>
                </a:lnTo>
                <a:cubicBezTo>
                  <a:pt x="319341" y="192258"/>
                  <a:pt x="333487" y="234874"/>
                  <a:pt x="309962" y="239151"/>
                </a:cubicBezTo>
                <a:cubicBezTo>
                  <a:pt x="212967" y="256787"/>
                  <a:pt x="111212" y="244417"/>
                  <a:pt x="14541" y="225083"/>
                </a:cubicBezTo>
                <a:cubicBezTo>
                  <a:pt x="0" y="222175"/>
                  <a:pt x="18123" y="193365"/>
                  <a:pt x="28608" y="182880"/>
                </a:cubicBezTo>
                <a:cubicBezTo>
                  <a:pt x="39094" y="172394"/>
                  <a:pt x="56744" y="173501"/>
                  <a:pt x="70812" y="168812"/>
                </a:cubicBezTo>
                <a:cubicBezTo>
                  <a:pt x="140666" y="64030"/>
                  <a:pt x="50887" y="192722"/>
                  <a:pt x="141150" y="84406"/>
                </a:cubicBezTo>
                <a:cubicBezTo>
                  <a:pt x="151974" y="71418"/>
                  <a:pt x="158723" y="55405"/>
                  <a:pt x="169285" y="42203"/>
                </a:cubicBezTo>
                <a:cubicBezTo>
                  <a:pt x="177571" y="31846"/>
                  <a:pt x="197421" y="14068"/>
                  <a:pt x="21148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TextBox"/>
          <p:cNvSpPr txBox="1"/>
          <p:nvPr/>
        </p:nvSpPr>
        <p:spPr>
          <a:xfrm>
            <a:off x="2214578" y="470271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ω</a:t>
            </a:r>
            <a:endParaRPr lang="en-US" sz="2000" b="1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4357686" y="1071546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ω 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5214942" y="1285860"/>
            <a:ext cx="328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ν</a:t>
            </a:r>
            <a:endParaRPr lang="en-US" sz="2400" b="1" baseline="30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5000628" y="857232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360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3" name="32 - Ευθεία γραμμή σύνδεσης"/>
          <p:cNvCxnSpPr/>
          <p:nvPr/>
        </p:nvCxnSpPr>
        <p:spPr>
          <a:xfrm>
            <a:off x="5072066" y="1285860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4357686" y="2571744"/>
            <a:ext cx="414340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ν</a:t>
            </a:r>
            <a:r>
              <a:rPr lang="el-GR" sz="2000" dirty="0" smtClean="0"/>
              <a:t> είναι ο αριθμός κορυφών (γωνιών, πλευρών ) ενός κανονικού πολύγωνου  </a:t>
            </a:r>
            <a:endParaRPr lang="en-US" sz="2000" dirty="0" smtClean="0"/>
          </a:p>
        </p:txBody>
      </p:sp>
      <p:sp>
        <p:nvSpPr>
          <p:cNvPr id="37" name="36 - TextBox"/>
          <p:cNvSpPr txBox="1"/>
          <p:nvPr/>
        </p:nvSpPr>
        <p:spPr>
          <a:xfrm>
            <a:off x="4500562" y="4143380"/>
            <a:ext cx="4357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ω</a:t>
            </a:r>
            <a:r>
              <a:rPr lang="el-GR" sz="2000" dirty="0" smtClean="0"/>
              <a:t> είναι η κεντρική γωνία ενός εγγεγραμμένου  κανονικού πολύγωνου  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Έλλειψη"/>
          <p:cNvSpPr/>
          <p:nvPr/>
        </p:nvSpPr>
        <p:spPr>
          <a:xfrm>
            <a:off x="357190" y="3488272"/>
            <a:ext cx="3429024" cy="32147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ξάγωνο"/>
          <p:cNvSpPr/>
          <p:nvPr/>
        </p:nvSpPr>
        <p:spPr>
          <a:xfrm>
            <a:off x="357190" y="3774024"/>
            <a:ext cx="3429024" cy="2643206"/>
          </a:xfrm>
          <a:prstGeom prst="hexagon">
            <a:avLst>
              <a:gd name="adj" fmla="val 29790"/>
              <a:gd name="vf" fmla="val 1154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2857520" y="334539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3714776" y="491703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928694" y="334539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0" y="484559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Ζ</a:t>
            </a:r>
            <a:endParaRPr lang="en-US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857256" y="648866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2928958" y="634579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26" name="25 - Έλλειψη"/>
          <p:cNvSpPr/>
          <p:nvPr/>
        </p:nvSpPr>
        <p:spPr>
          <a:xfrm>
            <a:off x="1928826" y="498847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εία γραμμή σύνδεσης"/>
          <p:cNvCxnSpPr>
            <a:stCxn id="26" idx="7"/>
            <a:endCxn id="18" idx="5"/>
          </p:cNvCxnSpPr>
          <p:nvPr/>
        </p:nvCxnSpPr>
        <p:spPr>
          <a:xfrm rot="5400000" flipH="1" flipV="1">
            <a:off x="1881848" y="3881978"/>
            <a:ext cx="1224908" cy="10090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1500198" y="4845594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</a:t>
            </a:r>
            <a:endParaRPr lang="en-US" sz="2000" dirty="0" smtClean="0"/>
          </a:p>
        </p:txBody>
      </p:sp>
      <p:cxnSp>
        <p:nvCxnSpPr>
          <p:cNvPr id="16" name="15 - Ευθεία γραμμή σύνδεσης"/>
          <p:cNvCxnSpPr>
            <a:stCxn id="26" idx="4"/>
            <a:endCxn id="20" idx="1"/>
          </p:cNvCxnSpPr>
          <p:nvPr/>
        </p:nvCxnSpPr>
        <p:spPr>
          <a:xfrm rot="16200000" flipH="1">
            <a:off x="2818765" y="4205687"/>
            <a:ext cx="41790" cy="17502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εία γραμμή σύνδεσης"/>
          <p:cNvCxnSpPr>
            <a:stCxn id="26" idx="4"/>
          </p:cNvCxnSpPr>
          <p:nvPr/>
        </p:nvCxnSpPr>
        <p:spPr>
          <a:xfrm rot="16200000" flipH="1">
            <a:off x="1803808" y="5220644"/>
            <a:ext cx="1357324" cy="10358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>
            <a:stCxn id="18" idx="3"/>
            <a:endCxn id="26" idx="4"/>
          </p:cNvCxnSpPr>
          <p:nvPr/>
        </p:nvCxnSpPr>
        <p:spPr>
          <a:xfrm rot="10800000" flipH="1">
            <a:off x="357189" y="5059909"/>
            <a:ext cx="1607355" cy="357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>
            <a:stCxn id="18" idx="4"/>
            <a:endCxn id="26" idx="5"/>
          </p:cNvCxnSpPr>
          <p:nvPr/>
        </p:nvCxnSpPr>
        <p:spPr>
          <a:xfrm rot="16200000" flipH="1">
            <a:off x="929490" y="3989135"/>
            <a:ext cx="1275422" cy="8452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>
            <a:stCxn id="18" idx="2"/>
            <a:endCxn id="26" idx="4"/>
          </p:cNvCxnSpPr>
          <p:nvPr/>
        </p:nvCxnSpPr>
        <p:spPr>
          <a:xfrm rot="5400000" flipH="1" flipV="1">
            <a:off x="875912" y="5328597"/>
            <a:ext cx="1357322" cy="8199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Ελεύθερη σχεδίαση"/>
          <p:cNvSpPr/>
          <p:nvPr/>
        </p:nvSpPr>
        <p:spPr>
          <a:xfrm>
            <a:off x="1936276" y="4846912"/>
            <a:ext cx="333487" cy="256787"/>
          </a:xfrm>
          <a:custGeom>
            <a:avLst/>
            <a:gdLst>
              <a:gd name="connsiteX0" fmla="*/ 211488 w 333487"/>
              <a:gd name="connsiteY0" fmla="*/ 0 h 256787"/>
              <a:gd name="connsiteX1" fmla="*/ 295895 w 333487"/>
              <a:gd name="connsiteY1" fmla="*/ 84406 h 256787"/>
              <a:gd name="connsiteX2" fmla="*/ 324030 w 333487"/>
              <a:gd name="connsiteY2" fmla="*/ 168812 h 256787"/>
              <a:gd name="connsiteX3" fmla="*/ 309962 w 333487"/>
              <a:gd name="connsiteY3" fmla="*/ 239151 h 256787"/>
              <a:gd name="connsiteX4" fmla="*/ 14541 w 333487"/>
              <a:gd name="connsiteY4" fmla="*/ 225083 h 256787"/>
              <a:gd name="connsiteX5" fmla="*/ 28608 w 333487"/>
              <a:gd name="connsiteY5" fmla="*/ 182880 h 256787"/>
              <a:gd name="connsiteX6" fmla="*/ 70812 w 333487"/>
              <a:gd name="connsiteY6" fmla="*/ 168812 h 256787"/>
              <a:gd name="connsiteX7" fmla="*/ 141150 w 333487"/>
              <a:gd name="connsiteY7" fmla="*/ 84406 h 256787"/>
              <a:gd name="connsiteX8" fmla="*/ 169285 w 333487"/>
              <a:gd name="connsiteY8" fmla="*/ 42203 h 256787"/>
              <a:gd name="connsiteX9" fmla="*/ 211488 w 333487"/>
              <a:gd name="connsiteY9" fmla="*/ 0 h 25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3487" h="256787">
                <a:moveTo>
                  <a:pt x="211488" y="0"/>
                </a:moveTo>
                <a:cubicBezTo>
                  <a:pt x="239624" y="28135"/>
                  <a:pt x="283313" y="46658"/>
                  <a:pt x="295895" y="84406"/>
                </a:cubicBezTo>
                <a:lnTo>
                  <a:pt x="324030" y="168812"/>
                </a:lnTo>
                <a:cubicBezTo>
                  <a:pt x="319341" y="192258"/>
                  <a:pt x="333487" y="234874"/>
                  <a:pt x="309962" y="239151"/>
                </a:cubicBezTo>
                <a:cubicBezTo>
                  <a:pt x="212967" y="256787"/>
                  <a:pt x="111212" y="244417"/>
                  <a:pt x="14541" y="225083"/>
                </a:cubicBezTo>
                <a:cubicBezTo>
                  <a:pt x="0" y="222175"/>
                  <a:pt x="18123" y="193365"/>
                  <a:pt x="28608" y="182880"/>
                </a:cubicBezTo>
                <a:cubicBezTo>
                  <a:pt x="39094" y="172394"/>
                  <a:pt x="56744" y="173501"/>
                  <a:pt x="70812" y="168812"/>
                </a:cubicBezTo>
                <a:cubicBezTo>
                  <a:pt x="140666" y="64030"/>
                  <a:pt x="50887" y="192722"/>
                  <a:pt x="141150" y="84406"/>
                </a:cubicBezTo>
                <a:cubicBezTo>
                  <a:pt x="151974" y="71418"/>
                  <a:pt x="158723" y="55405"/>
                  <a:pt x="169285" y="42203"/>
                </a:cubicBezTo>
                <a:cubicBezTo>
                  <a:pt x="177571" y="31846"/>
                  <a:pt x="197421" y="14068"/>
                  <a:pt x="21148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TextBox"/>
          <p:cNvSpPr txBox="1"/>
          <p:nvPr/>
        </p:nvSpPr>
        <p:spPr>
          <a:xfrm>
            <a:off x="2214578" y="470271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ω</a:t>
            </a:r>
            <a:endParaRPr lang="en-US" sz="2000" b="1" dirty="0" smtClean="0"/>
          </a:p>
        </p:txBody>
      </p:sp>
      <p:sp>
        <p:nvSpPr>
          <p:cNvPr id="32" name="31 - Ορθογώνιο"/>
          <p:cNvSpPr/>
          <p:nvPr/>
        </p:nvSpPr>
        <p:spPr>
          <a:xfrm>
            <a:off x="3214678" y="357166"/>
            <a:ext cx="3643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= 180  - ω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571472" y="1428736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φ</a:t>
            </a:r>
            <a:r>
              <a:rPr lang="el-GR" sz="2000" dirty="0" smtClean="0"/>
              <a:t> είναι η γωνία ενός κανονικού πολύγωνου  </a:t>
            </a:r>
            <a:endParaRPr lang="en-US" sz="2000" dirty="0" smtClean="0"/>
          </a:p>
        </p:txBody>
      </p:sp>
      <p:sp>
        <p:nvSpPr>
          <p:cNvPr id="37" name="36 - TextBox"/>
          <p:cNvSpPr txBox="1"/>
          <p:nvPr/>
        </p:nvSpPr>
        <p:spPr>
          <a:xfrm>
            <a:off x="4429124" y="1357298"/>
            <a:ext cx="4357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ω</a:t>
            </a:r>
            <a:r>
              <a:rPr lang="el-GR" sz="2000" dirty="0" smtClean="0"/>
              <a:t> είναι η κεντρική γωνία ενός εγγεγραμμένου  κανονικού πολύγωνου  </a:t>
            </a:r>
            <a:endParaRPr lang="en-US" sz="2000" dirty="0" smtClean="0"/>
          </a:p>
        </p:txBody>
      </p:sp>
      <p:sp>
        <p:nvSpPr>
          <p:cNvPr id="34" name="33 - Εξάγωνο"/>
          <p:cNvSpPr/>
          <p:nvPr/>
        </p:nvSpPr>
        <p:spPr>
          <a:xfrm>
            <a:off x="5286380" y="3916900"/>
            <a:ext cx="3429024" cy="2643206"/>
          </a:xfrm>
          <a:prstGeom prst="hexagon">
            <a:avLst>
              <a:gd name="adj" fmla="val 29790"/>
              <a:gd name="vf" fmla="val 1154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7786710" y="34882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8643966" y="50599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42" name="41 - TextBox"/>
          <p:cNvSpPr txBox="1"/>
          <p:nvPr/>
        </p:nvSpPr>
        <p:spPr>
          <a:xfrm>
            <a:off x="5857884" y="34882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</a:t>
            </a:r>
            <a:endParaRPr lang="en-US" b="1" dirty="0"/>
          </a:p>
        </p:txBody>
      </p:sp>
      <p:sp>
        <p:nvSpPr>
          <p:cNvPr id="43" name="42 - TextBox"/>
          <p:cNvSpPr txBox="1"/>
          <p:nvPr/>
        </p:nvSpPr>
        <p:spPr>
          <a:xfrm>
            <a:off x="4929190" y="49884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Ζ</a:t>
            </a:r>
            <a:endParaRPr lang="en-US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857852" y="64172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858148" y="648866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8467831" y="4937760"/>
            <a:ext cx="282274" cy="548640"/>
          </a:xfrm>
          <a:custGeom>
            <a:avLst/>
            <a:gdLst>
              <a:gd name="connsiteX0" fmla="*/ 71258 w 282274"/>
              <a:gd name="connsiteY0" fmla="*/ 0 h 548640"/>
              <a:gd name="connsiteX1" fmla="*/ 29055 w 282274"/>
              <a:gd name="connsiteY1" fmla="*/ 168812 h 548640"/>
              <a:gd name="connsiteX2" fmla="*/ 920 w 282274"/>
              <a:gd name="connsiteY2" fmla="*/ 323557 h 548640"/>
              <a:gd name="connsiteX3" fmla="*/ 29055 w 282274"/>
              <a:gd name="connsiteY3" fmla="*/ 450166 h 548640"/>
              <a:gd name="connsiteX4" fmla="*/ 71258 w 282274"/>
              <a:gd name="connsiteY4" fmla="*/ 548640 h 548640"/>
              <a:gd name="connsiteX5" fmla="*/ 282274 w 282274"/>
              <a:gd name="connsiteY5" fmla="*/ 281354 h 548640"/>
              <a:gd name="connsiteX6" fmla="*/ 71258 w 282274"/>
              <a:gd name="connsiteY6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274" h="548640">
                <a:moveTo>
                  <a:pt x="71258" y="0"/>
                </a:moveTo>
                <a:cubicBezTo>
                  <a:pt x="26360" y="149660"/>
                  <a:pt x="29055" y="91720"/>
                  <a:pt x="29055" y="168812"/>
                </a:cubicBezTo>
                <a:cubicBezTo>
                  <a:pt x="0" y="314087"/>
                  <a:pt x="920" y="261668"/>
                  <a:pt x="920" y="323557"/>
                </a:cubicBezTo>
                <a:lnTo>
                  <a:pt x="29055" y="450166"/>
                </a:lnTo>
                <a:cubicBezTo>
                  <a:pt x="73355" y="538766"/>
                  <a:pt x="71258" y="503116"/>
                  <a:pt x="71258" y="548640"/>
                </a:cubicBezTo>
                <a:lnTo>
                  <a:pt x="282274" y="281354"/>
                </a:lnTo>
                <a:lnTo>
                  <a:pt x="71258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>
            <a:off x="8001024" y="500063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 φ</a:t>
            </a:r>
            <a:endParaRPr lang="en-US" sz="2000" b="1" dirty="0" smtClean="0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914400" y="3756074"/>
            <a:ext cx="661569" cy="464233"/>
          </a:xfrm>
          <a:custGeom>
            <a:avLst/>
            <a:gdLst>
              <a:gd name="connsiteX0" fmla="*/ 14068 w 661569"/>
              <a:gd name="connsiteY0" fmla="*/ 393895 h 464233"/>
              <a:gd name="connsiteX1" fmla="*/ 323557 w 661569"/>
              <a:gd name="connsiteY1" fmla="*/ 422031 h 464233"/>
              <a:gd name="connsiteX2" fmla="*/ 492369 w 661569"/>
              <a:gd name="connsiteY2" fmla="*/ 365760 h 464233"/>
              <a:gd name="connsiteX3" fmla="*/ 576775 w 661569"/>
              <a:gd name="connsiteY3" fmla="*/ 267286 h 464233"/>
              <a:gd name="connsiteX4" fmla="*/ 618978 w 661569"/>
              <a:gd name="connsiteY4" fmla="*/ 98474 h 464233"/>
              <a:gd name="connsiteX5" fmla="*/ 618978 w 661569"/>
              <a:gd name="connsiteY5" fmla="*/ 14068 h 464233"/>
              <a:gd name="connsiteX6" fmla="*/ 239151 w 661569"/>
              <a:gd name="connsiteY6" fmla="*/ 0 h 464233"/>
              <a:gd name="connsiteX7" fmla="*/ 14068 w 661569"/>
              <a:gd name="connsiteY7" fmla="*/ 393895 h 464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69" h="464233">
                <a:moveTo>
                  <a:pt x="14068" y="393895"/>
                </a:moveTo>
                <a:cubicBezTo>
                  <a:pt x="28136" y="464233"/>
                  <a:pt x="220394" y="412652"/>
                  <a:pt x="323557" y="422031"/>
                </a:cubicBezTo>
                <a:cubicBezTo>
                  <a:pt x="482709" y="364158"/>
                  <a:pt x="423416" y="365760"/>
                  <a:pt x="492369" y="365760"/>
                </a:cubicBezTo>
                <a:cubicBezTo>
                  <a:pt x="580091" y="278038"/>
                  <a:pt x="576775" y="321143"/>
                  <a:pt x="576775" y="267286"/>
                </a:cubicBezTo>
                <a:cubicBezTo>
                  <a:pt x="620212" y="108017"/>
                  <a:pt x="618978" y="166007"/>
                  <a:pt x="618978" y="98474"/>
                </a:cubicBezTo>
                <a:cubicBezTo>
                  <a:pt x="633817" y="9442"/>
                  <a:pt x="661569" y="14068"/>
                  <a:pt x="618978" y="14068"/>
                </a:cubicBezTo>
                <a:lnTo>
                  <a:pt x="239151" y="0"/>
                </a:lnTo>
                <a:cubicBezTo>
                  <a:pt x="11678" y="383862"/>
                  <a:pt x="0" y="323557"/>
                  <a:pt x="14068" y="39389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45 - Ευθύγραμμο βέλος σύνδεσης"/>
          <p:cNvCxnSpPr/>
          <p:nvPr/>
        </p:nvCxnSpPr>
        <p:spPr>
          <a:xfrm rot="16200000" flipH="1">
            <a:off x="-35751" y="2607463"/>
            <a:ext cx="2000264" cy="5000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ύγραμμο βέλος σύνδεσης"/>
          <p:cNvCxnSpPr/>
          <p:nvPr/>
        </p:nvCxnSpPr>
        <p:spPr>
          <a:xfrm rot="5400000">
            <a:off x="1964513" y="2107397"/>
            <a:ext cx="3214710" cy="24288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- Ορθογώνιο"/>
          <p:cNvSpPr/>
          <p:nvPr/>
        </p:nvSpPr>
        <p:spPr>
          <a:xfrm>
            <a:off x="214282" y="285728"/>
            <a:ext cx="3643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= 180  - ω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285720" y="1857364"/>
            <a:ext cx="8215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Άρα   η κεντρική γωνία ενός εγγεγραμμένου  κανονικού πολύγωνου  είναι </a:t>
            </a:r>
            <a:r>
              <a:rPr lang="el-GR" sz="2400" b="1" dirty="0" smtClean="0"/>
              <a:t>παραπληρωματική</a:t>
            </a:r>
            <a:r>
              <a:rPr lang="el-GR" sz="2400" dirty="0" smtClean="0"/>
              <a:t> γωνία  της γωνίας του κανονικού πολύγωνου.</a:t>
            </a:r>
            <a:endParaRPr lang="en-US" sz="2400" dirty="0" smtClean="0"/>
          </a:p>
        </p:txBody>
      </p:sp>
      <p:sp>
        <p:nvSpPr>
          <p:cNvPr id="34" name="33 - Εξάγωνο"/>
          <p:cNvSpPr/>
          <p:nvPr/>
        </p:nvSpPr>
        <p:spPr>
          <a:xfrm>
            <a:off x="5286380" y="3916900"/>
            <a:ext cx="3429024" cy="2643206"/>
          </a:xfrm>
          <a:prstGeom prst="hexagon">
            <a:avLst>
              <a:gd name="adj" fmla="val 29790"/>
              <a:gd name="vf" fmla="val 1154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7786710" y="34882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8643966" y="50599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42" name="41 - TextBox"/>
          <p:cNvSpPr txBox="1"/>
          <p:nvPr/>
        </p:nvSpPr>
        <p:spPr>
          <a:xfrm>
            <a:off x="5857884" y="34882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</a:t>
            </a:r>
            <a:endParaRPr lang="en-US" b="1" dirty="0"/>
          </a:p>
        </p:txBody>
      </p:sp>
      <p:sp>
        <p:nvSpPr>
          <p:cNvPr id="43" name="42 - TextBox"/>
          <p:cNvSpPr txBox="1"/>
          <p:nvPr/>
        </p:nvSpPr>
        <p:spPr>
          <a:xfrm>
            <a:off x="4929190" y="49884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Ζ</a:t>
            </a:r>
            <a:endParaRPr lang="en-US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857852" y="64172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858148" y="648866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8467831" y="4937760"/>
            <a:ext cx="282274" cy="548640"/>
          </a:xfrm>
          <a:custGeom>
            <a:avLst/>
            <a:gdLst>
              <a:gd name="connsiteX0" fmla="*/ 71258 w 282274"/>
              <a:gd name="connsiteY0" fmla="*/ 0 h 548640"/>
              <a:gd name="connsiteX1" fmla="*/ 29055 w 282274"/>
              <a:gd name="connsiteY1" fmla="*/ 168812 h 548640"/>
              <a:gd name="connsiteX2" fmla="*/ 920 w 282274"/>
              <a:gd name="connsiteY2" fmla="*/ 323557 h 548640"/>
              <a:gd name="connsiteX3" fmla="*/ 29055 w 282274"/>
              <a:gd name="connsiteY3" fmla="*/ 450166 h 548640"/>
              <a:gd name="connsiteX4" fmla="*/ 71258 w 282274"/>
              <a:gd name="connsiteY4" fmla="*/ 548640 h 548640"/>
              <a:gd name="connsiteX5" fmla="*/ 282274 w 282274"/>
              <a:gd name="connsiteY5" fmla="*/ 281354 h 548640"/>
              <a:gd name="connsiteX6" fmla="*/ 71258 w 282274"/>
              <a:gd name="connsiteY6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274" h="548640">
                <a:moveTo>
                  <a:pt x="71258" y="0"/>
                </a:moveTo>
                <a:cubicBezTo>
                  <a:pt x="26360" y="149660"/>
                  <a:pt x="29055" y="91720"/>
                  <a:pt x="29055" y="168812"/>
                </a:cubicBezTo>
                <a:cubicBezTo>
                  <a:pt x="0" y="314087"/>
                  <a:pt x="920" y="261668"/>
                  <a:pt x="920" y="323557"/>
                </a:cubicBezTo>
                <a:lnTo>
                  <a:pt x="29055" y="450166"/>
                </a:lnTo>
                <a:cubicBezTo>
                  <a:pt x="73355" y="538766"/>
                  <a:pt x="71258" y="503116"/>
                  <a:pt x="71258" y="548640"/>
                </a:cubicBezTo>
                <a:lnTo>
                  <a:pt x="282274" y="281354"/>
                </a:lnTo>
                <a:lnTo>
                  <a:pt x="71258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>
            <a:off x="8001024" y="500063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 φ</a:t>
            </a:r>
            <a:endParaRPr lang="en-US" sz="2000" b="1" dirty="0" smtClean="0"/>
          </a:p>
        </p:txBody>
      </p:sp>
      <p:grpSp>
        <p:nvGrpSpPr>
          <p:cNvPr id="57" name="56 - Ομάδα"/>
          <p:cNvGrpSpPr/>
          <p:nvPr/>
        </p:nvGrpSpPr>
        <p:grpSpPr>
          <a:xfrm>
            <a:off x="0" y="3857628"/>
            <a:ext cx="3500430" cy="3000372"/>
            <a:chOff x="0" y="3345396"/>
            <a:chExt cx="4000528" cy="3512604"/>
          </a:xfrm>
        </p:grpSpPr>
        <p:sp>
          <p:nvSpPr>
            <p:cNvPr id="9" name="8 - Έλλειψη"/>
            <p:cNvSpPr/>
            <p:nvPr/>
          </p:nvSpPr>
          <p:spPr>
            <a:xfrm>
              <a:off x="357190" y="3488272"/>
              <a:ext cx="3429024" cy="321471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17 - Εξάγωνο"/>
            <p:cNvSpPr/>
            <p:nvPr/>
          </p:nvSpPr>
          <p:spPr>
            <a:xfrm>
              <a:off x="357190" y="3774024"/>
              <a:ext cx="3429024" cy="2643206"/>
            </a:xfrm>
            <a:prstGeom prst="hexagon">
              <a:avLst>
                <a:gd name="adj" fmla="val 29790"/>
                <a:gd name="vf" fmla="val 11547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18 - TextBox"/>
            <p:cNvSpPr txBox="1"/>
            <p:nvPr/>
          </p:nvSpPr>
          <p:spPr>
            <a:xfrm>
              <a:off x="2857520" y="334539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Δ</a:t>
              </a:r>
              <a:endParaRPr lang="en-US" b="1" dirty="0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3714776" y="491703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Γ</a:t>
              </a:r>
              <a:endParaRPr lang="en-US" b="1" dirty="0"/>
            </a:p>
          </p:txBody>
        </p:sp>
        <p:sp>
          <p:nvSpPr>
            <p:cNvPr id="21" name="20 - TextBox"/>
            <p:cNvSpPr txBox="1"/>
            <p:nvPr/>
          </p:nvSpPr>
          <p:spPr>
            <a:xfrm>
              <a:off x="928694" y="334539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Ε</a:t>
              </a:r>
              <a:endParaRPr lang="en-US" b="1" dirty="0"/>
            </a:p>
          </p:txBody>
        </p:sp>
        <p:sp>
          <p:nvSpPr>
            <p:cNvPr id="22" name="21 - TextBox"/>
            <p:cNvSpPr txBox="1"/>
            <p:nvPr/>
          </p:nvSpPr>
          <p:spPr>
            <a:xfrm>
              <a:off x="0" y="484559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Ζ</a:t>
              </a:r>
              <a:endParaRPr lang="en-US" b="1" dirty="0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857256" y="648866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sp>
          <p:nvSpPr>
            <p:cNvPr id="24" name="23 - TextBox"/>
            <p:cNvSpPr txBox="1"/>
            <p:nvPr/>
          </p:nvSpPr>
          <p:spPr>
            <a:xfrm>
              <a:off x="2928958" y="634579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B</a:t>
              </a:r>
              <a:endParaRPr lang="en-US" b="1" dirty="0"/>
            </a:p>
          </p:txBody>
        </p:sp>
        <p:sp>
          <p:nvSpPr>
            <p:cNvPr id="26" name="25 - Έλλειψη"/>
            <p:cNvSpPr/>
            <p:nvPr/>
          </p:nvSpPr>
          <p:spPr>
            <a:xfrm>
              <a:off x="1928826" y="4988470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27 - Ευθεία γραμμή σύνδεσης"/>
            <p:cNvCxnSpPr>
              <a:stCxn id="26" idx="7"/>
              <a:endCxn id="18" idx="5"/>
            </p:cNvCxnSpPr>
            <p:nvPr/>
          </p:nvCxnSpPr>
          <p:spPr>
            <a:xfrm rot="5400000" flipH="1" flipV="1">
              <a:off x="1881848" y="3881978"/>
              <a:ext cx="1224908" cy="10090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28 - TextBox"/>
            <p:cNvSpPr txBox="1"/>
            <p:nvPr/>
          </p:nvSpPr>
          <p:spPr>
            <a:xfrm>
              <a:off x="1500198" y="4845594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dirty="0" smtClean="0"/>
                <a:t>Ο</a:t>
              </a:r>
              <a:endParaRPr lang="en-US" sz="2000" dirty="0" smtClean="0"/>
            </a:p>
          </p:txBody>
        </p:sp>
        <p:cxnSp>
          <p:nvCxnSpPr>
            <p:cNvPr id="16" name="15 - Ευθεία γραμμή σύνδεσης"/>
            <p:cNvCxnSpPr>
              <a:stCxn id="26" idx="4"/>
              <a:endCxn id="20" idx="1"/>
            </p:cNvCxnSpPr>
            <p:nvPr/>
          </p:nvCxnSpPr>
          <p:spPr>
            <a:xfrm rot="16200000" flipH="1">
              <a:off x="2818765" y="4205687"/>
              <a:ext cx="41790" cy="175023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>
              <a:stCxn id="26" idx="4"/>
            </p:cNvCxnSpPr>
            <p:nvPr/>
          </p:nvCxnSpPr>
          <p:spPr>
            <a:xfrm rot="16200000" flipH="1">
              <a:off x="1803808" y="5220644"/>
              <a:ext cx="1357324" cy="103585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>
              <a:stCxn id="18" idx="3"/>
              <a:endCxn id="26" idx="4"/>
            </p:cNvCxnSpPr>
            <p:nvPr/>
          </p:nvCxnSpPr>
          <p:spPr>
            <a:xfrm rot="10800000" flipH="1">
              <a:off x="357189" y="5059909"/>
              <a:ext cx="1607355" cy="357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- Ευθεία γραμμή σύνδεσης"/>
            <p:cNvCxnSpPr>
              <a:stCxn id="18" idx="4"/>
              <a:endCxn id="26" idx="5"/>
            </p:cNvCxnSpPr>
            <p:nvPr/>
          </p:nvCxnSpPr>
          <p:spPr>
            <a:xfrm rot="16200000" flipH="1">
              <a:off x="929490" y="3989135"/>
              <a:ext cx="1275422" cy="8452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- Ευθεία γραμμή σύνδεσης"/>
            <p:cNvCxnSpPr>
              <a:stCxn id="18" idx="2"/>
              <a:endCxn id="26" idx="4"/>
            </p:cNvCxnSpPr>
            <p:nvPr/>
          </p:nvCxnSpPr>
          <p:spPr>
            <a:xfrm rot="5400000" flipH="1" flipV="1">
              <a:off x="875912" y="5328597"/>
              <a:ext cx="1357322" cy="81994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46 - Ελεύθερη σχεδίαση"/>
            <p:cNvSpPr/>
            <p:nvPr/>
          </p:nvSpPr>
          <p:spPr>
            <a:xfrm>
              <a:off x="1936276" y="4846912"/>
              <a:ext cx="333487" cy="256787"/>
            </a:xfrm>
            <a:custGeom>
              <a:avLst/>
              <a:gdLst>
                <a:gd name="connsiteX0" fmla="*/ 211488 w 333487"/>
                <a:gd name="connsiteY0" fmla="*/ 0 h 256787"/>
                <a:gd name="connsiteX1" fmla="*/ 295895 w 333487"/>
                <a:gd name="connsiteY1" fmla="*/ 84406 h 256787"/>
                <a:gd name="connsiteX2" fmla="*/ 324030 w 333487"/>
                <a:gd name="connsiteY2" fmla="*/ 168812 h 256787"/>
                <a:gd name="connsiteX3" fmla="*/ 309962 w 333487"/>
                <a:gd name="connsiteY3" fmla="*/ 239151 h 256787"/>
                <a:gd name="connsiteX4" fmla="*/ 14541 w 333487"/>
                <a:gd name="connsiteY4" fmla="*/ 225083 h 256787"/>
                <a:gd name="connsiteX5" fmla="*/ 28608 w 333487"/>
                <a:gd name="connsiteY5" fmla="*/ 182880 h 256787"/>
                <a:gd name="connsiteX6" fmla="*/ 70812 w 333487"/>
                <a:gd name="connsiteY6" fmla="*/ 168812 h 256787"/>
                <a:gd name="connsiteX7" fmla="*/ 141150 w 333487"/>
                <a:gd name="connsiteY7" fmla="*/ 84406 h 256787"/>
                <a:gd name="connsiteX8" fmla="*/ 169285 w 333487"/>
                <a:gd name="connsiteY8" fmla="*/ 42203 h 256787"/>
                <a:gd name="connsiteX9" fmla="*/ 211488 w 333487"/>
                <a:gd name="connsiteY9" fmla="*/ 0 h 256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3487" h="256787">
                  <a:moveTo>
                    <a:pt x="211488" y="0"/>
                  </a:moveTo>
                  <a:cubicBezTo>
                    <a:pt x="239624" y="28135"/>
                    <a:pt x="283313" y="46658"/>
                    <a:pt x="295895" y="84406"/>
                  </a:cubicBezTo>
                  <a:lnTo>
                    <a:pt x="324030" y="168812"/>
                  </a:lnTo>
                  <a:cubicBezTo>
                    <a:pt x="319341" y="192258"/>
                    <a:pt x="333487" y="234874"/>
                    <a:pt x="309962" y="239151"/>
                  </a:cubicBezTo>
                  <a:cubicBezTo>
                    <a:pt x="212967" y="256787"/>
                    <a:pt x="111212" y="244417"/>
                    <a:pt x="14541" y="225083"/>
                  </a:cubicBezTo>
                  <a:cubicBezTo>
                    <a:pt x="0" y="222175"/>
                    <a:pt x="18123" y="193365"/>
                    <a:pt x="28608" y="182880"/>
                  </a:cubicBezTo>
                  <a:cubicBezTo>
                    <a:pt x="39094" y="172394"/>
                    <a:pt x="56744" y="173501"/>
                    <a:pt x="70812" y="168812"/>
                  </a:cubicBezTo>
                  <a:cubicBezTo>
                    <a:pt x="140666" y="64030"/>
                    <a:pt x="50887" y="192722"/>
                    <a:pt x="141150" y="84406"/>
                  </a:cubicBezTo>
                  <a:cubicBezTo>
                    <a:pt x="151974" y="71418"/>
                    <a:pt x="158723" y="55405"/>
                    <a:pt x="169285" y="42203"/>
                  </a:cubicBezTo>
                  <a:cubicBezTo>
                    <a:pt x="177571" y="31846"/>
                    <a:pt x="197421" y="14068"/>
                    <a:pt x="211488" y="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2214578" y="4702718"/>
              <a:ext cx="6429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ω</a:t>
              </a:r>
              <a:endParaRPr lang="en-US" sz="2000" b="1" dirty="0" smtClean="0"/>
            </a:p>
          </p:txBody>
        </p:sp>
        <p:sp>
          <p:nvSpPr>
            <p:cNvPr id="51" name="50 - Ελεύθερη σχεδίαση"/>
            <p:cNvSpPr/>
            <p:nvPr/>
          </p:nvSpPr>
          <p:spPr>
            <a:xfrm>
              <a:off x="914400" y="3756074"/>
              <a:ext cx="661569" cy="464233"/>
            </a:xfrm>
            <a:custGeom>
              <a:avLst/>
              <a:gdLst>
                <a:gd name="connsiteX0" fmla="*/ 14068 w 661569"/>
                <a:gd name="connsiteY0" fmla="*/ 393895 h 464233"/>
                <a:gd name="connsiteX1" fmla="*/ 323557 w 661569"/>
                <a:gd name="connsiteY1" fmla="*/ 422031 h 464233"/>
                <a:gd name="connsiteX2" fmla="*/ 492369 w 661569"/>
                <a:gd name="connsiteY2" fmla="*/ 365760 h 464233"/>
                <a:gd name="connsiteX3" fmla="*/ 576775 w 661569"/>
                <a:gd name="connsiteY3" fmla="*/ 267286 h 464233"/>
                <a:gd name="connsiteX4" fmla="*/ 618978 w 661569"/>
                <a:gd name="connsiteY4" fmla="*/ 98474 h 464233"/>
                <a:gd name="connsiteX5" fmla="*/ 618978 w 661569"/>
                <a:gd name="connsiteY5" fmla="*/ 14068 h 464233"/>
                <a:gd name="connsiteX6" fmla="*/ 239151 w 661569"/>
                <a:gd name="connsiteY6" fmla="*/ 0 h 464233"/>
                <a:gd name="connsiteX7" fmla="*/ 14068 w 661569"/>
                <a:gd name="connsiteY7" fmla="*/ 393895 h 464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1569" h="464233">
                  <a:moveTo>
                    <a:pt x="14068" y="393895"/>
                  </a:moveTo>
                  <a:cubicBezTo>
                    <a:pt x="28136" y="464233"/>
                    <a:pt x="220394" y="412652"/>
                    <a:pt x="323557" y="422031"/>
                  </a:cubicBezTo>
                  <a:cubicBezTo>
                    <a:pt x="482709" y="364158"/>
                    <a:pt x="423416" y="365760"/>
                    <a:pt x="492369" y="365760"/>
                  </a:cubicBezTo>
                  <a:cubicBezTo>
                    <a:pt x="580091" y="278038"/>
                    <a:pt x="576775" y="321143"/>
                    <a:pt x="576775" y="267286"/>
                  </a:cubicBezTo>
                  <a:cubicBezTo>
                    <a:pt x="620212" y="108017"/>
                    <a:pt x="618978" y="166007"/>
                    <a:pt x="618978" y="98474"/>
                  </a:cubicBezTo>
                  <a:cubicBezTo>
                    <a:pt x="633817" y="9442"/>
                    <a:pt x="661569" y="14068"/>
                    <a:pt x="618978" y="14068"/>
                  </a:cubicBezTo>
                  <a:lnTo>
                    <a:pt x="239151" y="0"/>
                  </a:lnTo>
                  <a:cubicBezTo>
                    <a:pt x="11678" y="383862"/>
                    <a:pt x="0" y="323557"/>
                    <a:pt x="14068" y="393895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53 - Ορθογώνιο"/>
          <p:cNvSpPr/>
          <p:nvPr/>
        </p:nvSpPr>
        <p:spPr>
          <a:xfrm>
            <a:off x="5286380" y="214290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 +  ω  = 180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3286116" y="28572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ή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5000628" y="2714620"/>
            <a:ext cx="2286016" cy="23574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429124" y="2285992"/>
            <a:ext cx="3429024" cy="32147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642910" y="3071810"/>
            <a:ext cx="2286016" cy="23574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357158" y="535782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2928926" y="5214950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2928926" y="2786058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endParaRPr lang="en-US" sz="2000" b="1" dirty="0" smtClean="0"/>
          </a:p>
        </p:txBody>
      </p:sp>
      <p:sp>
        <p:nvSpPr>
          <p:cNvPr id="12" name="11 - TextBox"/>
          <p:cNvSpPr txBox="1"/>
          <p:nvPr/>
        </p:nvSpPr>
        <p:spPr>
          <a:xfrm>
            <a:off x="357158" y="2786058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4714876" y="5072074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7286644" y="500063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15" name="14 - TextBox"/>
          <p:cNvSpPr txBox="1"/>
          <p:nvPr/>
        </p:nvSpPr>
        <p:spPr>
          <a:xfrm>
            <a:off x="7286644" y="2357430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endParaRPr lang="en-US" sz="2000" b="1" dirty="0" smtClean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2357430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17" name="16 - Έλλειψη"/>
          <p:cNvSpPr/>
          <p:nvPr/>
        </p:nvSpPr>
        <p:spPr>
          <a:xfrm>
            <a:off x="5929322" y="378619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5786446" y="3500438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Ο</a:t>
            </a:r>
            <a:endParaRPr lang="en-US" sz="2000" b="1" dirty="0" smtClean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 rot="16200000" flipH="1">
            <a:off x="6000760" y="3786190"/>
            <a:ext cx="1285884" cy="12858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 rot="5400000" flipH="1" flipV="1">
            <a:off x="4822033" y="3964785"/>
            <a:ext cx="1285884" cy="9286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Ελεύθερη σχεδίαση"/>
          <p:cNvSpPr/>
          <p:nvPr/>
        </p:nvSpPr>
        <p:spPr>
          <a:xfrm>
            <a:off x="5773271" y="3765176"/>
            <a:ext cx="448235" cy="359885"/>
          </a:xfrm>
          <a:custGeom>
            <a:avLst/>
            <a:gdLst>
              <a:gd name="connsiteX0" fmla="*/ 0 w 448235"/>
              <a:gd name="connsiteY0" fmla="*/ 233083 h 359885"/>
              <a:gd name="connsiteX1" fmla="*/ 143435 w 448235"/>
              <a:gd name="connsiteY1" fmla="*/ 322730 h 359885"/>
              <a:gd name="connsiteX2" fmla="*/ 322729 w 448235"/>
              <a:gd name="connsiteY2" fmla="*/ 358589 h 359885"/>
              <a:gd name="connsiteX3" fmla="*/ 322729 w 448235"/>
              <a:gd name="connsiteY3" fmla="*/ 358589 h 359885"/>
              <a:gd name="connsiteX4" fmla="*/ 448235 w 448235"/>
              <a:gd name="connsiteY4" fmla="*/ 251012 h 359885"/>
              <a:gd name="connsiteX5" fmla="*/ 215153 w 448235"/>
              <a:gd name="connsiteY5" fmla="*/ 0 h 359885"/>
              <a:gd name="connsiteX6" fmla="*/ 0 w 448235"/>
              <a:gd name="connsiteY6" fmla="*/ 233083 h 359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235" h="359885">
                <a:moveTo>
                  <a:pt x="0" y="233083"/>
                </a:moveTo>
                <a:cubicBezTo>
                  <a:pt x="130368" y="326204"/>
                  <a:pt x="74094" y="322730"/>
                  <a:pt x="143435" y="322730"/>
                </a:cubicBezTo>
                <a:cubicBezTo>
                  <a:pt x="310634" y="359885"/>
                  <a:pt x="249700" y="358589"/>
                  <a:pt x="322729" y="358589"/>
                </a:cubicBezTo>
                <a:lnTo>
                  <a:pt x="322729" y="358589"/>
                </a:lnTo>
                <a:lnTo>
                  <a:pt x="448235" y="251012"/>
                </a:lnTo>
                <a:lnTo>
                  <a:pt x="215153" y="0"/>
                </a:lnTo>
                <a:lnTo>
                  <a:pt x="0" y="23308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663109" y="3076588"/>
            <a:ext cx="215153" cy="304800"/>
          </a:xfrm>
          <a:custGeom>
            <a:avLst/>
            <a:gdLst>
              <a:gd name="connsiteX0" fmla="*/ 0 w 215153"/>
              <a:gd name="connsiteY0" fmla="*/ 17929 h 304800"/>
              <a:gd name="connsiteX1" fmla="*/ 215153 w 215153"/>
              <a:gd name="connsiteY1" fmla="*/ 0 h 304800"/>
              <a:gd name="connsiteX2" fmla="*/ 215153 w 215153"/>
              <a:gd name="connsiteY2" fmla="*/ 304800 h 304800"/>
              <a:gd name="connsiteX3" fmla="*/ 0 w 215153"/>
              <a:gd name="connsiteY3" fmla="*/ 304800 h 304800"/>
              <a:gd name="connsiteX4" fmla="*/ 0 w 215153"/>
              <a:gd name="connsiteY4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153" h="304800">
                <a:moveTo>
                  <a:pt x="0" y="17929"/>
                </a:moveTo>
                <a:lnTo>
                  <a:pt x="215153" y="0"/>
                </a:lnTo>
                <a:lnTo>
                  <a:pt x="215153" y="304800"/>
                </a:lnTo>
                <a:lnTo>
                  <a:pt x="0" y="304800"/>
                </a:lnTo>
                <a:lnTo>
                  <a:pt x="0" y="304800"/>
                </a:lnTo>
              </a:path>
            </a:pathLst>
          </a:cu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214282" y="285728"/>
            <a:ext cx="3643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= 180  - ω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5286380" y="214290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 +  ω  = 180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3286116" y="28572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ή</a:t>
            </a:r>
            <a:endParaRPr lang="en-US" sz="2000" b="1" dirty="0" smtClean="0"/>
          </a:p>
        </p:txBody>
      </p:sp>
      <p:sp>
        <p:nvSpPr>
          <p:cNvPr id="26" name="25 - Ελεύθερη σχεδίαση"/>
          <p:cNvSpPr/>
          <p:nvPr/>
        </p:nvSpPr>
        <p:spPr>
          <a:xfrm>
            <a:off x="5000628" y="2714620"/>
            <a:ext cx="215153" cy="304800"/>
          </a:xfrm>
          <a:custGeom>
            <a:avLst/>
            <a:gdLst>
              <a:gd name="connsiteX0" fmla="*/ 0 w 215153"/>
              <a:gd name="connsiteY0" fmla="*/ 17929 h 304800"/>
              <a:gd name="connsiteX1" fmla="*/ 215153 w 215153"/>
              <a:gd name="connsiteY1" fmla="*/ 0 h 304800"/>
              <a:gd name="connsiteX2" fmla="*/ 215153 w 215153"/>
              <a:gd name="connsiteY2" fmla="*/ 304800 h 304800"/>
              <a:gd name="connsiteX3" fmla="*/ 0 w 215153"/>
              <a:gd name="connsiteY3" fmla="*/ 304800 h 304800"/>
              <a:gd name="connsiteX4" fmla="*/ 0 w 215153"/>
              <a:gd name="connsiteY4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153" h="304800">
                <a:moveTo>
                  <a:pt x="0" y="17929"/>
                </a:moveTo>
                <a:lnTo>
                  <a:pt x="215153" y="0"/>
                </a:lnTo>
                <a:lnTo>
                  <a:pt x="215153" y="304800"/>
                </a:lnTo>
                <a:lnTo>
                  <a:pt x="0" y="304800"/>
                </a:lnTo>
                <a:lnTo>
                  <a:pt x="0" y="304800"/>
                </a:lnTo>
              </a:path>
            </a:pathLst>
          </a:cu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ύγραμμο βέλος σύνδεσης"/>
          <p:cNvCxnSpPr>
            <a:endCxn id="27" idx="1"/>
          </p:cNvCxnSpPr>
          <p:nvPr/>
        </p:nvCxnSpPr>
        <p:spPr>
          <a:xfrm rot="16200000" flipH="1">
            <a:off x="-491968" y="1706358"/>
            <a:ext cx="2290794" cy="4496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>
            <a:off x="1785918" y="714356"/>
            <a:ext cx="4214842" cy="35719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Ορθογώνιο"/>
          <p:cNvSpPr/>
          <p:nvPr/>
        </p:nvSpPr>
        <p:spPr>
          <a:xfrm>
            <a:off x="857224" y="3286124"/>
            <a:ext cx="399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</a:t>
            </a:r>
            <a:endParaRPr lang="en-US" dirty="0"/>
          </a:p>
        </p:txBody>
      </p:sp>
      <p:sp>
        <p:nvSpPr>
          <p:cNvPr id="34" name="33 - Ορθογώνιο"/>
          <p:cNvSpPr/>
          <p:nvPr/>
        </p:nvSpPr>
        <p:spPr>
          <a:xfrm>
            <a:off x="5929322" y="4000504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ω</a:t>
            </a:r>
            <a:endParaRPr lang="en-US" dirty="0"/>
          </a:p>
        </p:txBody>
      </p:sp>
      <p:sp>
        <p:nvSpPr>
          <p:cNvPr id="35" name="34 - Ορθογώνιο"/>
          <p:cNvSpPr/>
          <p:nvPr/>
        </p:nvSpPr>
        <p:spPr>
          <a:xfrm>
            <a:off x="5214942" y="2786058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500298" y="0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1 </a:t>
            </a:r>
            <a:endParaRPr lang="en-US" sz="2000" b="1" dirty="0" smtClean="0"/>
          </a:p>
        </p:txBody>
      </p:sp>
      <p:sp>
        <p:nvSpPr>
          <p:cNvPr id="5" name="4 - TextBox"/>
          <p:cNvSpPr txBox="1"/>
          <p:nvPr/>
        </p:nvSpPr>
        <p:spPr>
          <a:xfrm>
            <a:off x="0" y="571480"/>
            <a:ext cx="8858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βρείτε την </a:t>
            </a:r>
            <a:r>
              <a:rPr lang="el-GR" sz="2000" b="1" dirty="0" smtClean="0"/>
              <a:t>κεντρική γωνία </a:t>
            </a:r>
            <a:r>
              <a:rPr lang="el-GR" sz="2000" dirty="0" smtClean="0"/>
              <a:t>  ενός </a:t>
            </a:r>
            <a:r>
              <a:rPr lang="el-GR" sz="2000" b="1" dirty="0" smtClean="0"/>
              <a:t>κανονικού πεντάγωνου  ΑΒΓΔΕ</a:t>
            </a:r>
            <a:r>
              <a:rPr lang="el-GR" sz="2000" dirty="0" smtClean="0"/>
              <a:t>.  Στη συνέχεια να βρείτε την </a:t>
            </a:r>
            <a:r>
              <a:rPr lang="el-GR" sz="2000" b="1" dirty="0" smtClean="0"/>
              <a:t>γωνία</a:t>
            </a:r>
            <a:r>
              <a:rPr lang="el-GR" sz="2000" dirty="0" smtClean="0"/>
              <a:t> του κανονικού πενταγώνου.</a:t>
            </a:r>
            <a:endParaRPr lang="en-US" sz="2000" dirty="0" smtClean="0"/>
          </a:p>
        </p:txBody>
      </p:sp>
      <p:sp>
        <p:nvSpPr>
          <p:cNvPr id="6" name="5 - TextBox"/>
          <p:cNvSpPr txBox="1"/>
          <p:nvPr/>
        </p:nvSpPr>
        <p:spPr>
          <a:xfrm>
            <a:off x="2857488" y="1285860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Λύση </a:t>
            </a:r>
            <a:endParaRPr lang="en-US" sz="2000" b="1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357126" y="1643050"/>
            <a:ext cx="8786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Αφού το σχήμα μου είναι κανονικό πεντάγωνο θα έχει 5 ίσες πλευρές και 5 ίσες γωνίες, άρα    </a:t>
            </a:r>
            <a:r>
              <a:rPr lang="el-GR" sz="2000" b="1" dirty="0" smtClean="0"/>
              <a:t>ν  = 5</a:t>
            </a:r>
            <a:endParaRPr lang="en-US" sz="2000" b="1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785786" y="2357430"/>
            <a:ext cx="6357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μέτρο της κεντρικής γωνίας θα δίνεται από τον τύπο:</a:t>
            </a:r>
            <a:endParaRPr lang="en-US" sz="2000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214686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ω 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1214414" y="3429000"/>
            <a:ext cx="328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ν</a:t>
            </a:r>
            <a:endParaRPr lang="en-US" sz="2400" b="1" baseline="30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000100" y="3000372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360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1071538" y="3429000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3714744" y="3214686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ω 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4572000" y="34290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5</a:t>
            </a:r>
            <a:endParaRPr lang="en-US" sz="2400" b="1" baseline="30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357686" y="3000372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360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4429124" y="3429000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428860" y="321468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ή</a:t>
            </a:r>
            <a:endParaRPr lang="en-US" sz="2000" b="1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6143636" y="314324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ή </a:t>
            </a:r>
            <a:endParaRPr lang="en-US" sz="2000" b="1" dirty="0" smtClean="0"/>
          </a:p>
        </p:txBody>
      </p:sp>
      <p:sp>
        <p:nvSpPr>
          <p:cNvPr id="19" name="18 - TextBox"/>
          <p:cNvSpPr txBox="1"/>
          <p:nvPr/>
        </p:nvSpPr>
        <p:spPr>
          <a:xfrm>
            <a:off x="7072330" y="3143248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ω </a:t>
            </a:r>
            <a:r>
              <a:rPr lang="en-US" sz="2400" b="1" dirty="0" smtClean="0"/>
              <a:t> =</a:t>
            </a:r>
            <a:r>
              <a:rPr lang="el-GR" sz="2400" b="1" dirty="0" smtClean="0"/>
              <a:t> 75</a:t>
            </a:r>
            <a:r>
              <a:rPr lang="el-GR" sz="2400" b="1" baseline="30000" dirty="0" smtClean="0"/>
              <a:t>ο</a:t>
            </a:r>
            <a:r>
              <a:rPr lang="el-GR" sz="2400" b="1" dirty="0" smtClean="0"/>
              <a:t> </a:t>
            </a:r>
            <a:endParaRPr lang="en-US" sz="2400" b="1" dirty="0"/>
          </a:p>
        </p:txBody>
      </p:sp>
      <p:grpSp>
        <p:nvGrpSpPr>
          <p:cNvPr id="34" name="33 - Ομάδα"/>
          <p:cNvGrpSpPr/>
          <p:nvPr/>
        </p:nvGrpSpPr>
        <p:grpSpPr>
          <a:xfrm>
            <a:off x="0" y="4357694"/>
            <a:ext cx="2643206" cy="2500306"/>
            <a:chOff x="500034" y="4572008"/>
            <a:chExt cx="1857388" cy="1643074"/>
          </a:xfrm>
        </p:grpSpPr>
        <p:sp>
          <p:nvSpPr>
            <p:cNvPr id="20" name="19 - Έλλειψη"/>
            <p:cNvSpPr/>
            <p:nvPr/>
          </p:nvSpPr>
          <p:spPr>
            <a:xfrm>
              <a:off x="500034" y="4572008"/>
              <a:ext cx="1857388" cy="1643074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20 - Κανονικό πεντάγωνο"/>
            <p:cNvSpPr/>
            <p:nvPr/>
          </p:nvSpPr>
          <p:spPr>
            <a:xfrm>
              <a:off x="571472" y="4572008"/>
              <a:ext cx="1714512" cy="1500198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21 - Έλλειψη"/>
            <p:cNvSpPr/>
            <p:nvPr/>
          </p:nvSpPr>
          <p:spPr>
            <a:xfrm>
              <a:off x="1285852" y="5357826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23 - Ευθεία γραμμή σύνδεσης"/>
            <p:cNvCxnSpPr>
              <a:endCxn id="21" idx="0"/>
            </p:cNvCxnSpPr>
            <p:nvPr/>
          </p:nvCxnSpPr>
          <p:spPr>
            <a:xfrm rot="5400000" flipH="1" flipV="1">
              <a:off x="959150" y="4898711"/>
              <a:ext cx="796280" cy="1428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>
              <a:stCxn id="21" idx="5"/>
              <a:endCxn id="22" idx="4"/>
            </p:cNvCxnSpPr>
            <p:nvPr/>
          </p:nvCxnSpPr>
          <p:spPr>
            <a:xfrm flipH="1">
              <a:off x="1321571" y="5145031"/>
              <a:ext cx="964411" cy="2842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- Ευθεία γραμμή σύνδεσης"/>
            <p:cNvCxnSpPr>
              <a:stCxn id="22" idx="3"/>
              <a:endCxn id="21" idx="4"/>
            </p:cNvCxnSpPr>
            <p:nvPr/>
          </p:nvCxnSpPr>
          <p:spPr>
            <a:xfrm rot="16200000" flipH="1">
              <a:off x="1300729" y="5414387"/>
              <a:ext cx="653399" cy="6622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- Ευθεία γραμμή σύνδεσης"/>
            <p:cNvCxnSpPr>
              <a:stCxn id="21" idx="2"/>
              <a:endCxn id="22" idx="0"/>
            </p:cNvCxnSpPr>
            <p:nvPr/>
          </p:nvCxnSpPr>
          <p:spPr>
            <a:xfrm rot="5400000" flipH="1" flipV="1">
              <a:off x="753054" y="5503685"/>
              <a:ext cx="714375" cy="4226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- Ευθεία γραμμή σύνδεσης"/>
            <p:cNvCxnSpPr>
              <a:stCxn id="21" idx="1"/>
              <a:endCxn id="22" idx="4"/>
            </p:cNvCxnSpPr>
            <p:nvPr/>
          </p:nvCxnSpPr>
          <p:spPr>
            <a:xfrm rot="10800000" flipH="1" flipV="1">
              <a:off x="571473" y="5145030"/>
              <a:ext cx="750097" cy="2842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34 - Ελεύθερη σχεδίαση"/>
          <p:cNvSpPr/>
          <p:nvPr/>
        </p:nvSpPr>
        <p:spPr>
          <a:xfrm>
            <a:off x="1132114" y="5355771"/>
            <a:ext cx="348343" cy="203200"/>
          </a:xfrm>
          <a:custGeom>
            <a:avLst/>
            <a:gdLst>
              <a:gd name="connsiteX0" fmla="*/ 0 w 348343"/>
              <a:gd name="connsiteY0" fmla="*/ 14515 h 203200"/>
              <a:gd name="connsiteX1" fmla="*/ 145143 w 348343"/>
              <a:gd name="connsiteY1" fmla="*/ 0 h 203200"/>
              <a:gd name="connsiteX2" fmla="*/ 261257 w 348343"/>
              <a:gd name="connsiteY2" fmla="*/ 72572 h 203200"/>
              <a:gd name="connsiteX3" fmla="*/ 348343 w 348343"/>
              <a:gd name="connsiteY3" fmla="*/ 203200 h 20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343" h="203200">
                <a:moveTo>
                  <a:pt x="0" y="14515"/>
                </a:moveTo>
                <a:lnTo>
                  <a:pt x="145143" y="0"/>
                </a:lnTo>
                <a:cubicBezTo>
                  <a:pt x="265584" y="60222"/>
                  <a:pt x="261257" y="14785"/>
                  <a:pt x="261257" y="72572"/>
                </a:cubicBezTo>
                <a:lnTo>
                  <a:pt x="348343" y="203200"/>
                </a:lnTo>
              </a:path>
            </a:pathLst>
          </a:cu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Ορθογώνιο"/>
          <p:cNvSpPr/>
          <p:nvPr/>
        </p:nvSpPr>
        <p:spPr>
          <a:xfrm>
            <a:off x="1214414" y="5000636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ω</a:t>
            </a:r>
            <a:endParaRPr lang="en-US" dirty="0"/>
          </a:p>
        </p:txBody>
      </p:sp>
      <p:sp>
        <p:nvSpPr>
          <p:cNvPr id="37" name="36 - Ελεύθερη σχεδίαση"/>
          <p:cNvSpPr/>
          <p:nvPr/>
        </p:nvSpPr>
        <p:spPr>
          <a:xfrm>
            <a:off x="203200" y="5050971"/>
            <a:ext cx="188686" cy="566058"/>
          </a:xfrm>
          <a:custGeom>
            <a:avLst/>
            <a:gdLst>
              <a:gd name="connsiteX0" fmla="*/ 159657 w 188686"/>
              <a:gd name="connsiteY0" fmla="*/ 0 h 566058"/>
              <a:gd name="connsiteX1" fmla="*/ 188686 w 188686"/>
              <a:gd name="connsiteY1" fmla="*/ 203200 h 566058"/>
              <a:gd name="connsiteX2" fmla="*/ 159657 w 188686"/>
              <a:gd name="connsiteY2" fmla="*/ 377372 h 566058"/>
              <a:gd name="connsiteX3" fmla="*/ 87086 w 188686"/>
              <a:gd name="connsiteY3" fmla="*/ 508000 h 566058"/>
              <a:gd name="connsiteX4" fmla="*/ 0 w 188686"/>
              <a:gd name="connsiteY4" fmla="*/ 566058 h 56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686" h="566058">
                <a:moveTo>
                  <a:pt x="159657" y="0"/>
                </a:moveTo>
                <a:lnTo>
                  <a:pt x="188686" y="203200"/>
                </a:lnTo>
                <a:lnTo>
                  <a:pt x="159657" y="377372"/>
                </a:lnTo>
                <a:cubicBezTo>
                  <a:pt x="84522" y="497589"/>
                  <a:pt x="87086" y="447844"/>
                  <a:pt x="87086" y="508000"/>
                </a:cubicBezTo>
                <a:lnTo>
                  <a:pt x="0" y="566058"/>
                </a:lnTo>
              </a:path>
            </a:pathLst>
          </a:cu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Ορθογώνιο"/>
          <p:cNvSpPr/>
          <p:nvPr/>
        </p:nvSpPr>
        <p:spPr>
          <a:xfrm>
            <a:off x="357158" y="5072074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φ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>
            <a:off x="2500298" y="4071942"/>
            <a:ext cx="6643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κεντρική γωνία και η γωνία του κανονικού πενταγώνου είναι παραπληρωματικές, άρα ισχύει:</a:t>
            </a:r>
            <a:endParaRPr lang="en-US" sz="2000" dirty="0" smtClean="0"/>
          </a:p>
        </p:txBody>
      </p:sp>
      <p:sp>
        <p:nvSpPr>
          <p:cNvPr id="40" name="39 - Ορθογώνιο"/>
          <p:cNvSpPr/>
          <p:nvPr/>
        </p:nvSpPr>
        <p:spPr>
          <a:xfrm>
            <a:off x="3286116" y="4786322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 +  ω  = 180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5929322" y="500063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ή </a:t>
            </a:r>
            <a:endParaRPr lang="en-US" sz="2000" b="1" dirty="0" smtClean="0"/>
          </a:p>
        </p:txBody>
      </p:sp>
      <p:sp>
        <p:nvSpPr>
          <p:cNvPr id="42" name="41 - Ορθογώνιο"/>
          <p:cNvSpPr/>
          <p:nvPr/>
        </p:nvSpPr>
        <p:spPr>
          <a:xfrm>
            <a:off x="3286116" y="5357826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 +  75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= 180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6072198" y="5572140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ή </a:t>
            </a:r>
            <a:endParaRPr lang="en-US" sz="2000" b="1" dirty="0" smtClean="0"/>
          </a:p>
        </p:txBody>
      </p:sp>
      <p:sp>
        <p:nvSpPr>
          <p:cNvPr id="44" name="43 - Ορθογώνιο"/>
          <p:cNvSpPr/>
          <p:nvPr/>
        </p:nvSpPr>
        <p:spPr>
          <a:xfrm>
            <a:off x="3286116" y="5857892"/>
            <a:ext cx="3786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  =  180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- 75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3500430" y="6396335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 = 105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1214414" y="392906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2500298" y="4929198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endParaRPr lang="en-US" dirty="0"/>
          </a:p>
        </p:txBody>
      </p:sp>
      <p:sp>
        <p:nvSpPr>
          <p:cNvPr id="48" name="47 - Ορθογώνιο"/>
          <p:cNvSpPr/>
          <p:nvPr/>
        </p:nvSpPr>
        <p:spPr>
          <a:xfrm>
            <a:off x="2071670" y="6488668"/>
            <a:ext cx="27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</a:t>
            </a:r>
            <a:endParaRPr lang="en-US" dirty="0"/>
          </a:p>
        </p:txBody>
      </p:sp>
      <p:sp>
        <p:nvSpPr>
          <p:cNvPr id="49" name="48 - Ορθογώνιο"/>
          <p:cNvSpPr/>
          <p:nvPr/>
        </p:nvSpPr>
        <p:spPr>
          <a:xfrm>
            <a:off x="285720" y="6488668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</a:t>
            </a:r>
            <a:endParaRPr lang="en-US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4714884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500298" y="0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2 </a:t>
            </a:r>
            <a:endParaRPr lang="en-US" sz="2000" b="1" dirty="0" smtClean="0"/>
          </a:p>
        </p:txBody>
      </p:sp>
      <p:sp>
        <p:nvSpPr>
          <p:cNvPr id="5" name="4 - TextBox"/>
          <p:cNvSpPr txBox="1"/>
          <p:nvPr/>
        </p:nvSpPr>
        <p:spPr>
          <a:xfrm>
            <a:off x="0" y="571480"/>
            <a:ext cx="8858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βρείτε την </a:t>
            </a:r>
            <a:r>
              <a:rPr lang="el-GR" sz="2000" b="1" dirty="0" smtClean="0"/>
              <a:t>κεντρική γωνία </a:t>
            </a:r>
            <a:r>
              <a:rPr lang="el-GR" sz="2000" dirty="0" smtClean="0"/>
              <a:t>  ενός </a:t>
            </a:r>
            <a:r>
              <a:rPr lang="el-GR" sz="2000" b="1" dirty="0" smtClean="0"/>
              <a:t>κανονικού τριγώνου ΑΒΓ</a:t>
            </a:r>
            <a:r>
              <a:rPr lang="el-GR" sz="2000" dirty="0" smtClean="0"/>
              <a:t>. Στη συνέχεια να βρείτε την </a:t>
            </a:r>
            <a:r>
              <a:rPr lang="el-GR" sz="2000" b="1" dirty="0" smtClean="0"/>
              <a:t>γωνία</a:t>
            </a:r>
            <a:r>
              <a:rPr lang="el-GR" sz="2000" dirty="0" smtClean="0"/>
              <a:t> του κανονικού τριγώνου .</a:t>
            </a:r>
            <a:endParaRPr lang="en-US" sz="2000" dirty="0" smtClean="0"/>
          </a:p>
        </p:txBody>
      </p:sp>
      <p:sp>
        <p:nvSpPr>
          <p:cNvPr id="6" name="5 - TextBox"/>
          <p:cNvSpPr txBox="1"/>
          <p:nvPr/>
        </p:nvSpPr>
        <p:spPr>
          <a:xfrm>
            <a:off x="2857488" y="1285860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Λύση </a:t>
            </a:r>
            <a:endParaRPr lang="en-US" sz="2000" b="1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357126" y="1643050"/>
            <a:ext cx="8786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Αφού το σχήμα μου είναι κανονικό τρίγωνο θα έχει 3 ίσες πλευρές και 3 ίσες γωνίες, άρα    </a:t>
            </a:r>
            <a:r>
              <a:rPr lang="el-GR" sz="2000" b="1" dirty="0" smtClean="0"/>
              <a:t>ν  = 3</a:t>
            </a:r>
            <a:endParaRPr lang="en-US" sz="2000" b="1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785786" y="2357430"/>
            <a:ext cx="6357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μέτρο της κεντρικής γωνίας θα δίνεται από τον τύπο:</a:t>
            </a:r>
            <a:endParaRPr lang="en-US" sz="2000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214686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ω 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1214414" y="3429000"/>
            <a:ext cx="328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ν</a:t>
            </a:r>
            <a:endParaRPr lang="en-US" sz="2400" b="1" baseline="30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000100" y="3000372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360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1071538" y="3429000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3714744" y="3214686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ω 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4572000" y="34290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3</a:t>
            </a:r>
            <a:endParaRPr lang="en-US" sz="2400" b="1" baseline="30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357686" y="3000372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360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4429124" y="3429000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428860" y="321468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ή</a:t>
            </a:r>
            <a:endParaRPr lang="en-US" sz="2000" b="1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6143636" y="314324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ή </a:t>
            </a:r>
            <a:endParaRPr lang="en-US" sz="2000" b="1" dirty="0" smtClean="0"/>
          </a:p>
        </p:txBody>
      </p:sp>
      <p:sp>
        <p:nvSpPr>
          <p:cNvPr id="19" name="18 - TextBox"/>
          <p:cNvSpPr txBox="1"/>
          <p:nvPr/>
        </p:nvSpPr>
        <p:spPr>
          <a:xfrm>
            <a:off x="7072330" y="3143248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ω </a:t>
            </a:r>
            <a:r>
              <a:rPr lang="en-US" sz="2400" b="1" dirty="0" smtClean="0"/>
              <a:t> =</a:t>
            </a:r>
            <a:r>
              <a:rPr lang="el-GR" sz="2400" b="1" dirty="0" smtClean="0"/>
              <a:t> 120</a:t>
            </a:r>
            <a:r>
              <a:rPr lang="el-GR" sz="2400" b="1" baseline="30000" dirty="0" smtClean="0"/>
              <a:t>ο</a:t>
            </a:r>
            <a:r>
              <a:rPr lang="el-GR" sz="2400" b="1" dirty="0" smtClean="0"/>
              <a:t> </a:t>
            </a:r>
            <a:endParaRPr lang="en-US" sz="2400" b="1" dirty="0"/>
          </a:p>
        </p:txBody>
      </p:sp>
      <p:sp>
        <p:nvSpPr>
          <p:cNvPr id="20" name="19 - Έλλειψη"/>
          <p:cNvSpPr/>
          <p:nvPr/>
        </p:nvSpPr>
        <p:spPr>
          <a:xfrm>
            <a:off x="0" y="4357694"/>
            <a:ext cx="2643206" cy="2500306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Έλλειψη"/>
          <p:cNvSpPr/>
          <p:nvPr/>
        </p:nvSpPr>
        <p:spPr>
          <a:xfrm>
            <a:off x="1118279" y="5553493"/>
            <a:ext cx="101662" cy="1087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23 - Ευθεία γραμμή σύνδεσης"/>
          <p:cNvCxnSpPr>
            <a:stCxn id="22" idx="2"/>
            <a:endCxn id="54" idx="0"/>
          </p:cNvCxnSpPr>
          <p:nvPr/>
        </p:nvCxnSpPr>
        <p:spPr>
          <a:xfrm rot="10800000" flipH="1">
            <a:off x="1118278" y="4357694"/>
            <a:ext cx="239011" cy="1250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>
            <a:stCxn id="54" idx="4"/>
            <a:endCxn id="22" idx="4"/>
          </p:cNvCxnSpPr>
          <p:nvPr/>
        </p:nvCxnSpPr>
        <p:spPr>
          <a:xfrm rot="5400000" flipH="1">
            <a:off x="1522545" y="5308767"/>
            <a:ext cx="624318" cy="1331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>
            <a:stCxn id="54" idx="2"/>
            <a:endCxn id="22" idx="0"/>
          </p:cNvCxnSpPr>
          <p:nvPr/>
        </p:nvCxnSpPr>
        <p:spPr>
          <a:xfrm rot="5400000" flipH="1" flipV="1">
            <a:off x="325182" y="5442593"/>
            <a:ext cx="733027" cy="954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Ορθογώνιο"/>
          <p:cNvSpPr/>
          <p:nvPr/>
        </p:nvSpPr>
        <p:spPr>
          <a:xfrm>
            <a:off x="857224" y="5072074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ω</a:t>
            </a:r>
            <a:endParaRPr lang="en-US" dirty="0"/>
          </a:p>
        </p:txBody>
      </p:sp>
      <p:sp>
        <p:nvSpPr>
          <p:cNvPr id="38" name="37 - Ορθογώνιο"/>
          <p:cNvSpPr/>
          <p:nvPr/>
        </p:nvSpPr>
        <p:spPr>
          <a:xfrm>
            <a:off x="1857356" y="5715016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φ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>
            <a:off x="2500298" y="4071942"/>
            <a:ext cx="6643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κεντρική γωνία και η γωνία του κανονικού πενταγώνου είναι παραπληρωματικές, άρα ισχύει:</a:t>
            </a:r>
            <a:endParaRPr lang="en-US" sz="2000" dirty="0" smtClean="0"/>
          </a:p>
        </p:txBody>
      </p:sp>
      <p:sp>
        <p:nvSpPr>
          <p:cNvPr id="40" name="39 - Ορθογώνιο"/>
          <p:cNvSpPr/>
          <p:nvPr/>
        </p:nvSpPr>
        <p:spPr>
          <a:xfrm>
            <a:off x="3286116" y="4786322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 +  ω  = 180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5929322" y="500063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ή </a:t>
            </a:r>
            <a:endParaRPr lang="en-US" sz="2000" b="1" dirty="0" smtClean="0"/>
          </a:p>
        </p:txBody>
      </p:sp>
      <p:sp>
        <p:nvSpPr>
          <p:cNvPr id="42" name="41 - Ορθογώνιο"/>
          <p:cNvSpPr/>
          <p:nvPr/>
        </p:nvSpPr>
        <p:spPr>
          <a:xfrm>
            <a:off x="3286116" y="5357826"/>
            <a:ext cx="30718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 +  120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= 180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6858016" y="542926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ή </a:t>
            </a:r>
            <a:endParaRPr lang="en-US" sz="2000" b="1" dirty="0" smtClean="0"/>
          </a:p>
        </p:txBody>
      </p:sp>
      <p:sp>
        <p:nvSpPr>
          <p:cNvPr id="44" name="43 - Ορθογώνιο"/>
          <p:cNvSpPr/>
          <p:nvPr/>
        </p:nvSpPr>
        <p:spPr>
          <a:xfrm>
            <a:off x="3286116" y="5857892"/>
            <a:ext cx="3786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  =  180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- 120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3500430" y="6396335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 = 60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4" name="53 - Ισοσκελές τρίγωνο"/>
          <p:cNvSpPr/>
          <p:nvPr/>
        </p:nvSpPr>
        <p:spPr>
          <a:xfrm>
            <a:off x="214282" y="4357694"/>
            <a:ext cx="2286016" cy="1928826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58 - Ελεύθερη σχεδίαση"/>
          <p:cNvSpPr/>
          <p:nvPr/>
        </p:nvSpPr>
        <p:spPr>
          <a:xfrm>
            <a:off x="1971259" y="5820229"/>
            <a:ext cx="249427" cy="435428"/>
          </a:xfrm>
          <a:custGeom>
            <a:avLst/>
            <a:gdLst>
              <a:gd name="connsiteX0" fmla="*/ 249427 w 249427"/>
              <a:gd name="connsiteY0" fmla="*/ 0 h 435428"/>
              <a:gd name="connsiteX1" fmla="*/ 118798 w 249427"/>
              <a:gd name="connsiteY1" fmla="*/ 130628 h 435428"/>
              <a:gd name="connsiteX2" fmla="*/ 2684 w 249427"/>
              <a:gd name="connsiteY2" fmla="*/ 319314 h 435428"/>
              <a:gd name="connsiteX3" fmla="*/ 2684 w 249427"/>
              <a:gd name="connsiteY3" fmla="*/ 435428 h 43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427" h="435428">
                <a:moveTo>
                  <a:pt x="249427" y="0"/>
                </a:moveTo>
                <a:lnTo>
                  <a:pt x="118798" y="130628"/>
                </a:lnTo>
                <a:cubicBezTo>
                  <a:pt x="0" y="308825"/>
                  <a:pt x="2684" y="235024"/>
                  <a:pt x="2684" y="319314"/>
                </a:cubicBezTo>
                <a:lnTo>
                  <a:pt x="2684" y="435428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61 - Ελεύθερη σχεδίαση"/>
          <p:cNvSpPr/>
          <p:nvPr/>
        </p:nvSpPr>
        <p:spPr>
          <a:xfrm>
            <a:off x="914400" y="5312229"/>
            <a:ext cx="261257" cy="406400"/>
          </a:xfrm>
          <a:custGeom>
            <a:avLst/>
            <a:gdLst>
              <a:gd name="connsiteX0" fmla="*/ 261257 w 261257"/>
              <a:gd name="connsiteY0" fmla="*/ 0 h 406400"/>
              <a:gd name="connsiteX1" fmla="*/ 145143 w 261257"/>
              <a:gd name="connsiteY1" fmla="*/ 43542 h 406400"/>
              <a:gd name="connsiteX2" fmla="*/ 29029 w 261257"/>
              <a:gd name="connsiteY2" fmla="*/ 159657 h 406400"/>
              <a:gd name="connsiteX3" fmla="*/ 0 w 261257"/>
              <a:gd name="connsiteY3" fmla="*/ 304800 h 406400"/>
              <a:gd name="connsiteX4" fmla="*/ 14514 w 261257"/>
              <a:gd name="connsiteY4" fmla="*/ 40640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1257" h="406400">
                <a:moveTo>
                  <a:pt x="261257" y="0"/>
                </a:moveTo>
                <a:lnTo>
                  <a:pt x="145143" y="43542"/>
                </a:lnTo>
                <a:lnTo>
                  <a:pt x="29029" y="159657"/>
                </a:lnTo>
                <a:lnTo>
                  <a:pt x="0" y="304800"/>
                </a:lnTo>
                <a:lnTo>
                  <a:pt x="14514" y="406400"/>
                </a:lnTo>
              </a:path>
            </a:pathLst>
          </a:cu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Ορθογώνιο"/>
          <p:cNvSpPr/>
          <p:nvPr/>
        </p:nvSpPr>
        <p:spPr>
          <a:xfrm>
            <a:off x="1214414" y="392906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2500298" y="61436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endParaRPr lang="en-US" dirty="0"/>
          </a:p>
        </p:txBody>
      </p:sp>
      <p:sp>
        <p:nvSpPr>
          <p:cNvPr id="46" name="45 - Ορθογώνιο"/>
          <p:cNvSpPr/>
          <p:nvPr/>
        </p:nvSpPr>
        <p:spPr>
          <a:xfrm>
            <a:off x="0" y="6143644"/>
            <a:ext cx="27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500298" y="0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3 </a:t>
            </a:r>
            <a:endParaRPr lang="en-US" sz="2000" b="1" dirty="0" smtClean="0"/>
          </a:p>
        </p:txBody>
      </p:sp>
      <p:sp>
        <p:nvSpPr>
          <p:cNvPr id="5" name="4 - TextBox"/>
          <p:cNvSpPr txBox="1"/>
          <p:nvPr/>
        </p:nvSpPr>
        <p:spPr>
          <a:xfrm>
            <a:off x="0" y="571480"/>
            <a:ext cx="8858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βρείτε την </a:t>
            </a:r>
            <a:r>
              <a:rPr lang="el-GR" sz="2000" b="1" dirty="0" smtClean="0"/>
              <a:t>κεντρική γωνία </a:t>
            </a:r>
            <a:r>
              <a:rPr lang="el-GR" sz="2000" dirty="0" smtClean="0"/>
              <a:t>  ενός </a:t>
            </a:r>
            <a:r>
              <a:rPr lang="el-GR" sz="2000" b="1" dirty="0" smtClean="0"/>
              <a:t>κανονικού εξαγώνου ΑΒΓΔΕΖ</a:t>
            </a:r>
            <a:r>
              <a:rPr lang="el-GR" sz="2000" dirty="0" smtClean="0"/>
              <a:t>. Στη συνέχεια να βρείτε την </a:t>
            </a:r>
            <a:r>
              <a:rPr lang="el-GR" sz="2000" b="1" dirty="0" smtClean="0"/>
              <a:t>γωνία</a:t>
            </a:r>
            <a:r>
              <a:rPr lang="el-GR" sz="2000" dirty="0" smtClean="0"/>
              <a:t> του κανονικού εξαγώνου.</a:t>
            </a:r>
            <a:endParaRPr lang="en-US" sz="2000" dirty="0" smtClean="0"/>
          </a:p>
        </p:txBody>
      </p:sp>
      <p:sp>
        <p:nvSpPr>
          <p:cNvPr id="6" name="5 - TextBox"/>
          <p:cNvSpPr txBox="1"/>
          <p:nvPr/>
        </p:nvSpPr>
        <p:spPr>
          <a:xfrm>
            <a:off x="2857488" y="1285860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Λύση </a:t>
            </a:r>
            <a:endParaRPr lang="en-US" sz="2000" b="1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357126" y="1643050"/>
            <a:ext cx="8786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Αφού το σχήμα μου είναι κανονικό εξάγωνο θα έχει 6  ίσες πλευρές και 6 ίσες γωνίες, άρα    </a:t>
            </a:r>
            <a:r>
              <a:rPr lang="el-GR" sz="2000" b="1" dirty="0" smtClean="0"/>
              <a:t>ν  = 6</a:t>
            </a:r>
            <a:endParaRPr lang="en-US" sz="2000" b="1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1142976" y="2285992"/>
            <a:ext cx="6357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μέτρο της κεντρικής γωνίας θα δίνεται από τον τύπο:</a:t>
            </a:r>
            <a:endParaRPr lang="en-US" sz="2000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181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ω 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1214414" y="3286124"/>
            <a:ext cx="328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ν</a:t>
            </a:r>
            <a:endParaRPr lang="en-US" sz="2400" b="1" baseline="30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000100" y="2857496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360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1071538" y="3286124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3714744" y="307181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ω 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4572000" y="328612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6</a:t>
            </a:r>
            <a:endParaRPr lang="en-US" sz="2400" b="1" baseline="30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357686" y="2857496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360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4429124" y="3286124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428860" y="3071810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ή</a:t>
            </a:r>
            <a:endParaRPr lang="en-US" sz="2000" b="1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6143636" y="3000372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ή </a:t>
            </a:r>
            <a:endParaRPr lang="en-US" sz="2000" b="1" dirty="0" smtClean="0"/>
          </a:p>
        </p:txBody>
      </p:sp>
      <p:sp>
        <p:nvSpPr>
          <p:cNvPr id="19" name="18 - TextBox"/>
          <p:cNvSpPr txBox="1"/>
          <p:nvPr/>
        </p:nvSpPr>
        <p:spPr>
          <a:xfrm>
            <a:off x="7072330" y="3000372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ω </a:t>
            </a:r>
            <a:r>
              <a:rPr lang="en-US" sz="2400" b="1" dirty="0" smtClean="0"/>
              <a:t> =</a:t>
            </a:r>
            <a:r>
              <a:rPr lang="el-GR" sz="2400" b="1" dirty="0" smtClean="0"/>
              <a:t> 60</a:t>
            </a:r>
            <a:r>
              <a:rPr lang="el-GR" sz="2400" b="1" baseline="30000" dirty="0" smtClean="0"/>
              <a:t>ο</a:t>
            </a:r>
            <a:r>
              <a:rPr lang="el-GR" sz="2400" b="1" dirty="0" smtClean="0"/>
              <a:t> </a:t>
            </a:r>
            <a:endParaRPr lang="en-US" sz="24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3500430" y="4071942"/>
            <a:ext cx="5643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κεντρική γωνία και η γωνία του κανονικού πενταγώνου είναι παραπληρωματικές, άρα ισχύει:</a:t>
            </a:r>
            <a:endParaRPr lang="en-US" sz="2000" dirty="0" smtClean="0"/>
          </a:p>
        </p:txBody>
      </p:sp>
      <p:sp>
        <p:nvSpPr>
          <p:cNvPr id="40" name="39 - Ορθογώνιο"/>
          <p:cNvSpPr/>
          <p:nvPr/>
        </p:nvSpPr>
        <p:spPr>
          <a:xfrm>
            <a:off x="4786314" y="4786322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 +  ω  = 180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7429520" y="500063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ή </a:t>
            </a:r>
            <a:endParaRPr lang="en-US" sz="2000" b="1" dirty="0" smtClean="0"/>
          </a:p>
        </p:txBody>
      </p:sp>
      <p:sp>
        <p:nvSpPr>
          <p:cNvPr id="42" name="41 - Ορθογώνιο"/>
          <p:cNvSpPr/>
          <p:nvPr/>
        </p:nvSpPr>
        <p:spPr>
          <a:xfrm>
            <a:off x="4786314" y="5357826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 +  60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= 180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7572396" y="5572140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ή </a:t>
            </a:r>
            <a:endParaRPr lang="en-US" sz="2000" b="1" dirty="0" smtClean="0"/>
          </a:p>
        </p:txBody>
      </p:sp>
      <p:sp>
        <p:nvSpPr>
          <p:cNvPr id="44" name="43 - Ορθογώνιο"/>
          <p:cNvSpPr/>
          <p:nvPr/>
        </p:nvSpPr>
        <p:spPr>
          <a:xfrm>
            <a:off x="4786314" y="5857892"/>
            <a:ext cx="3786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  =  180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- 60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5000628" y="6396335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   = 120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7215206" y="6215082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ή </a:t>
            </a:r>
            <a:endParaRPr lang="en-US" sz="2000" b="1" dirty="0" smtClean="0"/>
          </a:p>
        </p:txBody>
      </p:sp>
      <p:sp>
        <p:nvSpPr>
          <p:cNvPr id="48" name="47 - Έλλειψη"/>
          <p:cNvSpPr/>
          <p:nvPr/>
        </p:nvSpPr>
        <p:spPr>
          <a:xfrm>
            <a:off x="312538" y="3979669"/>
            <a:ext cx="3000369" cy="27459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Εξάγωνο"/>
          <p:cNvSpPr/>
          <p:nvPr/>
        </p:nvSpPr>
        <p:spPr>
          <a:xfrm>
            <a:off x="312538" y="4223751"/>
            <a:ext cx="3000369" cy="2257756"/>
          </a:xfrm>
          <a:prstGeom prst="hexagon">
            <a:avLst>
              <a:gd name="adj" fmla="val 29790"/>
              <a:gd name="vf" fmla="val 1154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>
            <a:off x="2500307" y="3857628"/>
            <a:ext cx="250031" cy="315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51" name="50 - TextBox"/>
          <p:cNvSpPr txBox="1"/>
          <p:nvPr/>
        </p:nvSpPr>
        <p:spPr>
          <a:xfrm>
            <a:off x="3250399" y="5200077"/>
            <a:ext cx="250031" cy="315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52" name="51 - TextBox"/>
          <p:cNvSpPr txBox="1"/>
          <p:nvPr/>
        </p:nvSpPr>
        <p:spPr>
          <a:xfrm>
            <a:off x="812600" y="3857628"/>
            <a:ext cx="250031" cy="315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</a:t>
            </a:r>
            <a:endParaRPr lang="en-US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0" y="5139057"/>
            <a:ext cx="250031" cy="315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Ζ</a:t>
            </a:r>
            <a:endParaRPr lang="en-US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50092" y="6542527"/>
            <a:ext cx="250031" cy="315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2562815" y="6420486"/>
            <a:ext cx="250031" cy="315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56" name="55 - Έλλειψη"/>
          <p:cNvSpPr/>
          <p:nvPr/>
        </p:nvSpPr>
        <p:spPr>
          <a:xfrm>
            <a:off x="1687707" y="5261098"/>
            <a:ext cx="62508" cy="61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56 - Ευθεία γραμμή σύνδεσης"/>
          <p:cNvCxnSpPr>
            <a:stCxn id="56" idx="7"/>
            <a:endCxn id="49" idx="5"/>
          </p:cNvCxnSpPr>
          <p:nvPr/>
        </p:nvCxnSpPr>
        <p:spPr>
          <a:xfrm rot="5400000" flipH="1" flipV="1">
            <a:off x="1659353" y="4305459"/>
            <a:ext cx="1046284" cy="8828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1312661" y="5139057"/>
            <a:ext cx="312538" cy="34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</a:t>
            </a:r>
            <a:endParaRPr lang="en-US" sz="2000" dirty="0" smtClean="0"/>
          </a:p>
        </p:txBody>
      </p:sp>
      <p:cxnSp>
        <p:nvCxnSpPr>
          <p:cNvPr id="59" name="58 - Ευθεία γραμμή σύνδεσης"/>
          <p:cNvCxnSpPr>
            <a:stCxn id="56" idx="4"/>
            <a:endCxn id="51" idx="1"/>
          </p:cNvCxnSpPr>
          <p:nvPr/>
        </p:nvCxnSpPr>
        <p:spPr>
          <a:xfrm rot="16200000" flipH="1">
            <a:off x="2466832" y="4574247"/>
            <a:ext cx="35696" cy="153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- Ευθεία γραμμή σύνδεσης"/>
          <p:cNvCxnSpPr>
            <a:stCxn id="56" idx="4"/>
          </p:cNvCxnSpPr>
          <p:nvPr/>
        </p:nvCxnSpPr>
        <p:spPr>
          <a:xfrm rot="16200000" flipH="1">
            <a:off x="1592447" y="5448632"/>
            <a:ext cx="1159390" cy="90636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>
            <a:stCxn id="49" idx="3"/>
            <a:endCxn id="56" idx="4"/>
          </p:cNvCxnSpPr>
          <p:nvPr/>
        </p:nvCxnSpPr>
        <p:spPr>
          <a:xfrm rot="10800000" flipH="1">
            <a:off x="312538" y="5322119"/>
            <a:ext cx="1406423" cy="305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>
            <a:stCxn id="49" idx="4"/>
            <a:endCxn id="56" idx="5"/>
          </p:cNvCxnSpPr>
          <p:nvPr/>
        </p:nvCxnSpPr>
        <p:spPr>
          <a:xfrm rot="16200000" flipH="1">
            <a:off x="826573" y="4398695"/>
            <a:ext cx="1089431" cy="7395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>
            <a:stCxn id="49" idx="2"/>
            <a:endCxn id="56" idx="4"/>
          </p:cNvCxnSpPr>
          <p:nvPr/>
        </p:nvCxnSpPr>
        <p:spPr>
          <a:xfrm rot="5400000" flipH="1" flipV="1">
            <a:off x="780545" y="5543090"/>
            <a:ext cx="1159388" cy="7174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Ελεύθερη σχεδίαση"/>
          <p:cNvSpPr/>
          <p:nvPr/>
        </p:nvSpPr>
        <p:spPr>
          <a:xfrm>
            <a:off x="1694226" y="5140183"/>
            <a:ext cx="291798" cy="219341"/>
          </a:xfrm>
          <a:custGeom>
            <a:avLst/>
            <a:gdLst>
              <a:gd name="connsiteX0" fmla="*/ 211488 w 333487"/>
              <a:gd name="connsiteY0" fmla="*/ 0 h 256787"/>
              <a:gd name="connsiteX1" fmla="*/ 295895 w 333487"/>
              <a:gd name="connsiteY1" fmla="*/ 84406 h 256787"/>
              <a:gd name="connsiteX2" fmla="*/ 324030 w 333487"/>
              <a:gd name="connsiteY2" fmla="*/ 168812 h 256787"/>
              <a:gd name="connsiteX3" fmla="*/ 309962 w 333487"/>
              <a:gd name="connsiteY3" fmla="*/ 239151 h 256787"/>
              <a:gd name="connsiteX4" fmla="*/ 14541 w 333487"/>
              <a:gd name="connsiteY4" fmla="*/ 225083 h 256787"/>
              <a:gd name="connsiteX5" fmla="*/ 28608 w 333487"/>
              <a:gd name="connsiteY5" fmla="*/ 182880 h 256787"/>
              <a:gd name="connsiteX6" fmla="*/ 70812 w 333487"/>
              <a:gd name="connsiteY6" fmla="*/ 168812 h 256787"/>
              <a:gd name="connsiteX7" fmla="*/ 141150 w 333487"/>
              <a:gd name="connsiteY7" fmla="*/ 84406 h 256787"/>
              <a:gd name="connsiteX8" fmla="*/ 169285 w 333487"/>
              <a:gd name="connsiteY8" fmla="*/ 42203 h 256787"/>
              <a:gd name="connsiteX9" fmla="*/ 211488 w 333487"/>
              <a:gd name="connsiteY9" fmla="*/ 0 h 25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3487" h="256787">
                <a:moveTo>
                  <a:pt x="211488" y="0"/>
                </a:moveTo>
                <a:cubicBezTo>
                  <a:pt x="239624" y="28135"/>
                  <a:pt x="283313" y="46658"/>
                  <a:pt x="295895" y="84406"/>
                </a:cubicBezTo>
                <a:lnTo>
                  <a:pt x="324030" y="168812"/>
                </a:lnTo>
                <a:cubicBezTo>
                  <a:pt x="319341" y="192258"/>
                  <a:pt x="333487" y="234874"/>
                  <a:pt x="309962" y="239151"/>
                </a:cubicBezTo>
                <a:cubicBezTo>
                  <a:pt x="212967" y="256787"/>
                  <a:pt x="111212" y="244417"/>
                  <a:pt x="14541" y="225083"/>
                </a:cubicBezTo>
                <a:cubicBezTo>
                  <a:pt x="0" y="222175"/>
                  <a:pt x="18123" y="193365"/>
                  <a:pt x="28608" y="182880"/>
                </a:cubicBezTo>
                <a:cubicBezTo>
                  <a:pt x="39094" y="172394"/>
                  <a:pt x="56744" y="173501"/>
                  <a:pt x="70812" y="168812"/>
                </a:cubicBezTo>
                <a:cubicBezTo>
                  <a:pt x="140666" y="64030"/>
                  <a:pt x="50887" y="192722"/>
                  <a:pt x="141150" y="84406"/>
                </a:cubicBezTo>
                <a:cubicBezTo>
                  <a:pt x="151974" y="71418"/>
                  <a:pt x="158723" y="55405"/>
                  <a:pt x="169285" y="42203"/>
                </a:cubicBezTo>
                <a:cubicBezTo>
                  <a:pt x="177571" y="31846"/>
                  <a:pt x="197421" y="14068"/>
                  <a:pt x="21148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64 - TextBox"/>
          <p:cNvSpPr txBox="1"/>
          <p:nvPr/>
        </p:nvSpPr>
        <p:spPr>
          <a:xfrm>
            <a:off x="1937738" y="5017016"/>
            <a:ext cx="562569" cy="34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ω</a:t>
            </a:r>
            <a:endParaRPr lang="en-US" sz="2000" b="1" dirty="0" smtClean="0"/>
          </a:p>
        </p:txBody>
      </p:sp>
      <p:sp>
        <p:nvSpPr>
          <p:cNvPr id="66" name="65 - Ελεύθερη σχεδίαση"/>
          <p:cNvSpPr/>
          <p:nvPr/>
        </p:nvSpPr>
        <p:spPr>
          <a:xfrm>
            <a:off x="800093" y="4208418"/>
            <a:ext cx="578868" cy="396535"/>
          </a:xfrm>
          <a:custGeom>
            <a:avLst/>
            <a:gdLst>
              <a:gd name="connsiteX0" fmla="*/ 14068 w 661569"/>
              <a:gd name="connsiteY0" fmla="*/ 393895 h 464233"/>
              <a:gd name="connsiteX1" fmla="*/ 323557 w 661569"/>
              <a:gd name="connsiteY1" fmla="*/ 422031 h 464233"/>
              <a:gd name="connsiteX2" fmla="*/ 492369 w 661569"/>
              <a:gd name="connsiteY2" fmla="*/ 365760 h 464233"/>
              <a:gd name="connsiteX3" fmla="*/ 576775 w 661569"/>
              <a:gd name="connsiteY3" fmla="*/ 267286 h 464233"/>
              <a:gd name="connsiteX4" fmla="*/ 618978 w 661569"/>
              <a:gd name="connsiteY4" fmla="*/ 98474 h 464233"/>
              <a:gd name="connsiteX5" fmla="*/ 618978 w 661569"/>
              <a:gd name="connsiteY5" fmla="*/ 14068 h 464233"/>
              <a:gd name="connsiteX6" fmla="*/ 239151 w 661569"/>
              <a:gd name="connsiteY6" fmla="*/ 0 h 464233"/>
              <a:gd name="connsiteX7" fmla="*/ 14068 w 661569"/>
              <a:gd name="connsiteY7" fmla="*/ 393895 h 464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69" h="464233">
                <a:moveTo>
                  <a:pt x="14068" y="393895"/>
                </a:moveTo>
                <a:cubicBezTo>
                  <a:pt x="28136" y="464233"/>
                  <a:pt x="220394" y="412652"/>
                  <a:pt x="323557" y="422031"/>
                </a:cubicBezTo>
                <a:cubicBezTo>
                  <a:pt x="482709" y="364158"/>
                  <a:pt x="423416" y="365760"/>
                  <a:pt x="492369" y="365760"/>
                </a:cubicBezTo>
                <a:cubicBezTo>
                  <a:pt x="580091" y="278038"/>
                  <a:pt x="576775" y="321143"/>
                  <a:pt x="576775" y="267286"/>
                </a:cubicBezTo>
                <a:cubicBezTo>
                  <a:pt x="620212" y="108017"/>
                  <a:pt x="618978" y="166007"/>
                  <a:pt x="618978" y="98474"/>
                </a:cubicBezTo>
                <a:cubicBezTo>
                  <a:pt x="633817" y="9442"/>
                  <a:pt x="661569" y="14068"/>
                  <a:pt x="618978" y="14068"/>
                </a:cubicBezTo>
                <a:lnTo>
                  <a:pt x="239151" y="0"/>
                </a:lnTo>
                <a:cubicBezTo>
                  <a:pt x="11678" y="383862"/>
                  <a:pt x="0" y="323557"/>
                  <a:pt x="14068" y="39389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66 - TextBox"/>
          <p:cNvSpPr txBox="1"/>
          <p:nvPr/>
        </p:nvSpPr>
        <p:spPr>
          <a:xfrm>
            <a:off x="1214414" y="4286256"/>
            <a:ext cx="5625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φ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Έλλειψη"/>
          <p:cNvSpPr/>
          <p:nvPr/>
        </p:nvSpPr>
        <p:spPr>
          <a:xfrm>
            <a:off x="3786182" y="1714488"/>
            <a:ext cx="3429024" cy="32147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Ελεύθερη σχεδίαση"/>
          <p:cNvSpPr/>
          <p:nvPr/>
        </p:nvSpPr>
        <p:spPr>
          <a:xfrm>
            <a:off x="3831771" y="1727200"/>
            <a:ext cx="3309258" cy="3048000"/>
          </a:xfrm>
          <a:custGeom>
            <a:avLst/>
            <a:gdLst>
              <a:gd name="connsiteX0" fmla="*/ 551543 w 3309258"/>
              <a:gd name="connsiteY0" fmla="*/ 420914 h 3048000"/>
              <a:gd name="connsiteX1" fmla="*/ 1843315 w 3309258"/>
              <a:gd name="connsiteY1" fmla="*/ 0 h 3048000"/>
              <a:gd name="connsiteX2" fmla="*/ 3004458 w 3309258"/>
              <a:gd name="connsiteY2" fmla="*/ 595086 h 3048000"/>
              <a:gd name="connsiteX3" fmla="*/ 3309258 w 3309258"/>
              <a:gd name="connsiteY3" fmla="*/ 2046514 h 3048000"/>
              <a:gd name="connsiteX4" fmla="*/ 2438400 w 3309258"/>
              <a:gd name="connsiteY4" fmla="*/ 3048000 h 3048000"/>
              <a:gd name="connsiteX5" fmla="*/ 740229 w 3309258"/>
              <a:gd name="connsiteY5" fmla="*/ 2946400 h 3048000"/>
              <a:gd name="connsiteX6" fmla="*/ 0 w 3309258"/>
              <a:gd name="connsiteY6" fmla="*/ 1828800 h 3048000"/>
              <a:gd name="connsiteX7" fmla="*/ 551543 w 3309258"/>
              <a:gd name="connsiteY7" fmla="*/ 420914 h 30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9258" h="3048000">
                <a:moveTo>
                  <a:pt x="551543" y="420914"/>
                </a:moveTo>
                <a:lnTo>
                  <a:pt x="1843315" y="0"/>
                </a:lnTo>
                <a:lnTo>
                  <a:pt x="3004458" y="595086"/>
                </a:lnTo>
                <a:lnTo>
                  <a:pt x="3309258" y="2046514"/>
                </a:lnTo>
                <a:lnTo>
                  <a:pt x="2438400" y="3048000"/>
                </a:lnTo>
                <a:lnTo>
                  <a:pt x="740229" y="2946400"/>
                </a:lnTo>
                <a:lnTo>
                  <a:pt x="0" y="1828800"/>
                </a:lnTo>
                <a:lnTo>
                  <a:pt x="551543" y="42091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Ελεύθερη σχεδίαση"/>
          <p:cNvSpPr/>
          <p:nvPr/>
        </p:nvSpPr>
        <p:spPr>
          <a:xfrm>
            <a:off x="0" y="357166"/>
            <a:ext cx="3309258" cy="3048000"/>
          </a:xfrm>
          <a:custGeom>
            <a:avLst/>
            <a:gdLst>
              <a:gd name="connsiteX0" fmla="*/ 551543 w 3309258"/>
              <a:gd name="connsiteY0" fmla="*/ 420914 h 3048000"/>
              <a:gd name="connsiteX1" fmla="*/ 1843315 w 3309258"/>
              <a:gd name="connsiteY1" fmla="*/ 0 h 3048000"/>
              <a:gd name="connsiteX2" fmla="*/ 3004458 w 3309258"/>
              <a:gd name="connsiteY2" fmla="*/ 595086 h 3048000"/>
              <a:gd name="connsiteX3" fmla="*/ 3309258 w 3309258"/>
              <a:gd name="connsiteY3" fmla="*/ 2046514 h 3048000"/>
              <a:gd name="connsiteX4" fmla="*/ 2438400 w 3309258"/>
              <a:gd name="connsiteY4" fmla="*/ 3048000 h 3048000"/>
              <a:gd name="connsiteX5" fmla="*/ 740229 w 3309258"/>
              <a:gd name="connsiteY5" fmla="*/ 2946400 h 3048000"/>
              <a:gd name="connsiteX6" fmla="*/ 0 w 3309258"/>
              <a:gd name="connsiteY6" fmla="*/ 1828800 h 3048000"/>
              <a:gd name="connsiteX7" fmla="*/ 551543 w 3309258"/>
              <a:gd name="connsiteY7" fmla="*/ 420914 h 30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9258" h="3048000">
                <a:moveTo>
                  <a:pt x="551543" y="420914"/>
                </a:moveTo>
                <a:lnTo>
                  <a:pt x="1843315" y="0"/>
                </a:lnTo>
                <a:lnTo>
                  <a:pt x="3004458" y="595086"/>
                </a:lnTo>
                <a:lnTo>
                  <a:pt x="3309258" y="2046514"/>
                </a:lnTo>
                <a:lnTo>
                  <a:pt x="2438400" y="3048000"/>
                </a:lnTo>
                <a:lnTo>
                  <a:pt x="740229" y="2946400"/>
                </a:lnTo>
                <a:lnTo>
                  <a:pt x="0" y="1828800"/>
                </a:lnTo>
                <a:lnTo>
                  <a:pt x="551543" y="42091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0800000">
            <a:off x="1857356" y="4000504"/>
            <a:ext cx="3181952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040102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Παραπληρωματικές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8183374" y="3714752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’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5357826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 ονομάζονται μεταξύ τους   </a:t>
            </a:r>
            <a:r>
              <a:rPr lang="el-GR" sz="2400" b="1" dirty="0" smtClean="0">
                <a:solidFill>
                  <a:srgbClr val="FF0000"/>
                </a:solidFill>
              </a:rPr>
              <a:t>παραπληρωματικές </a:t>
            </a:r>
            <a:endParaRPr lang="el-GR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1500166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16 - Ευθεία γραμμή σύνδεσης"/>
          <p:cNvCxnSpPr/>
          <p:nvPr/>
        </p:nvCxnSpPr>
        <p:spPr>
          <a:xfrm rot="5400000" flipH="1" flipV="1">
            <a:off x="4321967" y="2250273"/>
            <a:ext cx="2357454" cy="114300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6215074" y="128586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5148775" y="3587262"/>
            <a:ext cx="133644" cy="407963"/>
          </a:xfrm>
          <a:custGeom>
            <a:avLst/>
            <a:gdLst>
              <a:gd name="connsiteX0" fmla="*/ 0 w 133644"/>
              <a:gd name="connsiteY0" fmla="*/ 0 h 407963"/>
              <a:gd name="connsiteX1" fmla="*/ 70339 w 133644"/>
              <a:gd name="connsiteY1" fmla="*/ 98473 h 407963"/>
              <a:gd name="connsiteX2" fmla="*/ 112542 w 133644"/>
              <a:gd name="connsiteY2" fmla="*/ 239150 h 407963"/>
              <a:gd name="connsiteX3" fmla="*/ 126610 w 133644"/>
              <a:gd name="connsiteY3" fmla="*/ 365760 h 407963"/>
              <a:gd name="connsiteX4" fmla="*/ 70339 w 133644"/>
              <a:gd name="connsiteY4" fmla="*/ 407963 h 407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644" h="407963">
                <a:moveTo>
                  <a:pt x="0" y="0"/>
                </a:moveTo>
                <a:cubicBezTo>
                  <a:pt x="25791" y="29307"/>
                  <a:pt x="51582" y="58615"/>
                  <a:pt x="70339" y="98473"/>
                </a:cubicBezTo>
                <a:cubicBezTo>
                  <a:pt x="89096" y="138331"/>
                  <a:pt x="103164" y="194602"/>
                  <a:pt x="112542" y="239150"/>
                </a:cubicBezTo>
                <a:cubicBezTo>
                  <a:pt x="121920" y="283698"/>
                  <a:pt x="133644" y="337625"/>
                  <a:pt x="126610" y="365760"/>
                </a:cubicBezTo>
                <a:cubicBezTo>
                  <a:pt x="119576" y="393895"/>
                  <a:pt x="94957" y="400929"/>
                  <a:pt x="70339" y="407963"/>
                </a:cubicBezTo>
              </a:path>
            </a:pathLst>
          </a:cu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5357818" y="3429000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4360985" y="3662290"/>
            <a:ext cx="661181" cy="332935"/>
          </a:xfrm>
          <a:custGeom>
            <a:avLst/>
            <a:gdLst>
              <a:gd name="connsiteX0" fmla="*/ 661181 w 661181"/>
              <a:gd name="connsiteY0" fmla="*/ 37513 h 332935"/>
              <a:gd name="connsiteX1" fmla="*/ 365760 w 661181"/>
              <a:gd name="connsiteY1" fmla="*/ 9378 h 332935"/>
              <a:gd name="connsiteX2" fmla="*/ 196947 w 661181"/>
              <a:gd name="connsiteY2" fmla="*/ 93784 h 332935"/>
              <a:gd name="connsiteX3" fmla="*/ 70338 w 661181"/>
              <a:gd name="connsiteY3" fmla="*/ 234461 h 332935"/>
              <a:gd name="connsiteX4" fmla="*/ 0 w 661181"/>
              <a:gd name="connsiteY4" fmla="*/ 332935 h 33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181" h="332935">
                <a:moveTo>
                  <a:pt x="661181" y="37513"/>
                </a:moveTo>
                <a:cubicBezTo>
                  <a:pt x="552156" y="18756"/>
                  <a:pt x="443132" y="0"/>
                  <a:pt x="365760" y="9378"/>
                </a:cubicBezTo>
                <a:cubicBezTo>
                  <a:pt x="288388" y="18756"/>
                  <a:pt x="246184" y="56270"/>
                  <a:pt x="196947" y="93784"/>
                </a:cubicBezTo>
                <a:cubicBezTo>
                  <a:pt x="147710" y="131298"/>
                  <a:pt x="103163" y="194603"/>
                  <a:pt x="70338" y="234461"/>
                </a:cubicBezTo>
                <a:cubicBezTo>
                  <a:pt x="37514" y="274320"/>
                  <a:pt x="0" y="332935"/>
                  <a:pt x="0" y="332935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TextBox"/>
          <p:cNvSpPr txBox="1"/>
          <p:nvPr/>
        </p:nvSpPr>
        <p:spPr>
          <a:xfrm flipH="1">
            <a:off x="3929058" y="332452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64317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" name="17 - Ομάδα"/>
          <p:cNvGrpSpPr/>
          <p:nvPr/>
        </p:nvGrpSpPr>
        <p:grpSpPr>
          <a:xfrm>
            <a:off x="2714612" y="5357826"/>
            <a:ext cx="214314" cy="142876"/>
            <a:chOff x="6286512" y="3000372"/>
            <a:chExt cx="214314" cy="142876"/>
          </a:xfrm>
        </p:grpSpPr>
        <p:cxnSp>
          <p:nvCxnSpPr>
            <p:cNvPr id="31" name="3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TextBox"/>
          <p:cNvSpPr txBox="1"/>
          <p:nvPr/>
        </p:nvSpPr>
        <p:spPr>
          <a:xfrm>
            <a:off x="4000496" y="635795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4" name="17 - Ομάδα"/>
          <p:cNvGrpSpPr/>
          <p:nvPr/>
        </p:nvGrpSpPr>
        <p:grpSpPr>
          <a:xfrm>
            <a:off x="4071934" y="6357958"/>
            <a:ext cx="214314" cy="142876"/>
            <a:chOff x="6286512" y="3000372"/>
            <a:chExt cx="214314" cy="142876"/>
          </a:xfrm>
        </p:grpSpPr>
        <p:cxnSp>
          <p:nvCxnSpPr>
            <p:cNvPr id="34" name="3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- TextBox"/>
          <p:cNvSpPr txBox="1"/>
          <p:nvPr/>
        </p:nvSpPr>
        <p:spPr>
          <a:xfrm>
            <a:off x="5072066" y="635795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5" name="17 - Ομάδα"/>
          <p:cNvGrpSpPr/>
          <p:nvPr/>
        </p:nvGrpSpPr>
        <p:grpSpPr>
          <a:xfrm>
            <a:off x="5143504" y="6357958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TextBox"/>
          <p:cNvSpPr txBox="1"/>
          <p:nvPr/>
        </p:nvSpPr>
        <p:spPr>
          <a:xfrm>
            <a:off x="4572000" y="6396335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+</a:t>
            </a:r>
            <a:endParaRPr lang="en-US" sz="24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5572132" y="6396335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 180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 animBg="1"/>
      <p:bldP spid="24" grpId="0"/>
      <p:bldP spid="27" grpId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0800000">
            <a:off x="1857356" y="4000504"/>
            <a:ext cx="3181952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040102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Παραπληρωματικές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8183374" y="3714752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’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5384085"/>
            <a:ext cx="892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 ονομάζονται μεταξύ τους   </a:t>
            </a:r>
            <a:r>
              <a:rPr lang="el-GR" sz="2400" b="1" dirty="0" smtClean="0">
                <a:solidFill>
                  <a:srgbClr val="FF0000"/>
                </a:solidFill>
              </a:rPr>
              <a:t>παραπληρωματικές </a:t>
            </a:r>
            <a:endParaRPr lang="el-GR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1500166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16 - Ευθεία γραμμή σύνδεσης"/>
          <p:cNvCxnSpPr/>
          <p:nvPr/>
        </p:nvCxnSpPr>
        <p:spPr>
          <a:xfrm rot="5400000" flipH="1" flipV="1">
            <a:off x="4321967" y="2250273"/>
            <a:ext cx="2357454" cy="114300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6215074" y="128586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5148775" y="3587262"/>
            <a:ext cx="133644" cy="407963"/>
          </a:xfrm>
          <a:custGeom>
            <a:avLst/>
            <a:gdLst>
              <a:gd name="connsiteX0" fmla="*/ 0 w 133644"/>
              <a:gd name="connsiteY0" fmla="*/ 0 h 407963"/>
              <a:gd name="connsiteX1" fmla="*/ 70339 w 133644"/>
              <a:gd name="connsiteY1" fmla="*/ 98473 h 407963"/>
              <a:gd name="connsiteX2" fmla="*/ 112542 w 133644"/>
              <a:gd name="connsiteY2" fmla="*/ 239150 h 407963"/>
              <a:gd name="connsiteX3" fmla="*/ 126610 w 133644"/>
              <a:gd name="connsiteY3" fmla="*/ 365760 h 407963"/>
              <a:gd name="connsiteX4" fmla="*/ 70339 w 133644"/>
              <a:gd name="connsiteY4" fmla="*/ 407963 h 407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644" h="407963">
                <a:moveTo>
                  <a:pt x="0" y="0"/>
                </a:moveTo>
                <a:cubicBezTo>
                  <a:pt x="25791" y="29307"/>
                  <a:pt x="51582" y="58615"/>
                  <a:pt x="70339" y="98473"/>
                </a:cubicBezTo>
                <a:cubicBezTo>
                  <a:pt x="89096" y="138331"/>
                  <a:pt x="103164" y="194602"/>
                  <a:pt x="112542" y="239150"/>
                </a:cubicBezTo>
                <a:cubicBezTo>
                  <a:pt x="121920" y="283698"/>
                  <a:pt x="133644" y="337625"/>
                  <a:pt x="126610" y="365760"/>
                </a:cubicBezTo>
                <a:cubicBezTo>
                  <a:pt x="119576" y="393895"/>
                  <a:pt x="94957" y="400929"/>
                  <a:pt x="70339" y="407963"/>
                </a:cubicBezTo>
              </a:path>
            </a:pathLst>
          </a:cu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4360985" y="3662290"/>
            <a:ext cx="661181" cy="332935"/>
          </a:xfrm>
          <a:custGeom>
            <a:avLst/>
            <a:gdLst>
              <a:gd name="connsiteX0" fmla="*/ 661181 w 661181"/>
              <a:gd name="connsiteY0" fmla="*/ 37513 h 332935"/>
              <a:gd name="connsiteX1" fmla="*/ 365760 w 661181"/>
              <a:gd name="connsiteY1" fmla="*/ 9378 h 332935"/>
              <a:gd name="connsiteX2" fmla="*/ 196947 w 661181"/>
              <a:gd name="connsiteY2" fmla="*/ 93784 h 332935"/>
              <a:gd name="connsiteX3" fmla="*/ 70338 w 661181"/>
              <a:gd name="connsiteY3" fmla="*/ 234461 h 332935"/>
              <a:gd name="connsiteX4" fmla="*/ 0 w 661181"/>
              <a:gd name="connsiteY4" fmla="*/ 332935 h 33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181" h="332935">
                <a:moveTo>
                  <a:pt x="661181" y="37513"/>
                </a:moveTo>
                <a:cubicBezTo>
                  <a:pt x="552156" y="18756"/>
                  <a:pt x="443132" y="0"/>
                  <a:pt x="365760" y="9378"/>
                </a:cubicBezTo>
                <a:cubicBezTo>
                  <a:pt x="288388" y="18756"/>
                  <a:pt x="246184" y="56270"/>
                  <a:pt x="196947" y="93784"/>
                </a:cubicBezTo>
                <a:cubicBezTo>
                  <a:pt x="147710" y="131298"/>
                  <a:pt x="103163" y="194603"/>
                  <a:pt x="70338" y="234461"/>
                </a:cubicBezTo>
                <a:cubicBezTo>
                  <a:pt x="37514" y="274320"/>
                  <a:pt x="0" y="332935"/>
                  <a:pt x="0" y="332935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264317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" name="17 - Ομάδα"/>
          <p:cNvGrpSpPr/>
          <p:nvPr/>
        </p:nvGrpSpPr>
        <p:grpSpPr>
          <a:xfrm>
            <a:off x="2714612" y="5357826"/>
            <a:ext cx="214314" cy="142876"/>
            <a:chOff x="6286512" y="3000372"/>
            <a:chExt cx="214314" cy="142876"/>
          </a:xfrm>
        </p:grpSpPr>
        <p:cxnSp>
          <p:nvCxnSpPr>
            <p:cNvPr id="31" name="3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TextBox"/>
          <p:cNvSpPr txBox="1"/>
          <p:nvPr/>
        </p:nvSpPr>
        <p:spPr>
          <a:xfrm>
            <a:off x="4000496" y="635795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4" name="17 - Ομάδα"/>
          <p:cNvGrpSpPr/>
          <p:nvPr/>
        </p:nvGrpSpPr>
        <p:grpSpPr>
          <a:xfrm>
            <a:off x="4071934" y="6357958"/>
            <a:ext cx="214314" cy="142876"/>
            <a:chOff x="6286512" y="3000372"/>
            <a:chExt cx="214314" cy="142876"/>
          </a:xfrm>
        </p:grpSpPr>
        <p:cxnSp>
          <p:nvCxnSpPr>
            <p:cNvPr id="34" name="3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- TextBox"/>
          <p:cNvSpPr txBox="1"/>
          <p:nvPr/>
        </p:nvSpPr>
        <p:spPr>
          <a:xfrm>
            <a:off x="5072066" y="635795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5" name="17 - Ομάδα"/>
          <p:cNvGrpSpPr/>
          <p:nvPr/>
        </p:nvGrpSpPr>
        <p:grpSpPr>
          <a:xfrm>
            <a:off x="5143504" y="6357958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TextBox"/>
          <p:cNvSpPr txBox="1"/>
          <p:nvPr/>
        </p:nvSpPr>
        <p:spPr>
          <a:xfrm>
            <a:off x="4572000" y="6396335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+</a:t>
            </a:r>
            <a:endParaRPr lang="en-US" sz="24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5572132" y="6396335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 180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 </a:t>
            </a:r>
            <a:endParaRPr lang="en-US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5429256" y="3214686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 </a:t>
            </a:r>
            <a:endParaRPr lang="en-US" sz="2400" dirty="0" smtClean="0"/>
          </a:p>
        </p:txBody>
      </p:sp>
      <p:sp>
        <p:nvSpPr>
          <p:cNvPr id="37" name="36 - TextBox"/>
          <p:cNvSpPr txBox="1"/>
          <p:nvPr/>
        </p:nvSpPr>
        <p:spPr>
          <a:xfrm>
            <a:off x="3857620" y="342900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 </a:t>
            </a:r>
            <a:endParaRPr lang="en-US" sz="2400" dirty="0" smtClean="0"/>
          </a:p>
        </p:txBody>
      </p:sp>
      <p:sp>
        <p:nvSpPr>
          <p:cNvPr id="42" name="41 - TextBox"/>
          <p:cNvSpPr txBox="1"/>
          <p:nvPr/>
        </p:nvSpPr>
        <p:spPr>
          <a:xfrm>
            <a:off x="500034" y="2428868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+ 40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=180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</a:t>
            </a:r>
            <a:endParaRPr lang="en-US" sz="2400" dirty="0" smtClean="0"/>
          </a:p>
        </p:txBody>
      </p:sp>
      <p:sp>
        <p:nvSpPr>
          <p:cNvPr id="43" name="42 - TextBox"/>
          <p:cNvSpPr txBox="1"/>
          <p:nvPr/>
        </p:nvSpPr>
        <p:spPr>
          <a:xfrm>
            <a:off x="5214942" y="361027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8" name="17 - Ομάδα"/>
          <p:cNvGrpSpPr/>
          <p:nvPr/>
        </p:nvGrpSpPr>
        <p:grpSpPr>
          <a:xfrm>
            <a:off x="5214942" y="3610277"/>
            <a:ext cx="214314" cy="142876"/>
            <a:chOff x="6286512" y="3000372"/>
            <a:chExt cx="214314" cy="142876"/>
          </a:xfrm>
        </p:grpSpPr>
        <p:cxnSp>
          <p:nvCxnSpPr>
            <p:cNvPr id="45" name="4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4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46 - TextBox"/>
          <p:cNvSpPr txBox="1"/>
          <p:nvPr/>
        </p:nvSpPr>
        <p:spPr>
          <a:xfrm>
            <a:off x="4643438" y="318164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9" name="17 - Ομάδα"/>
          <p:cNvGrpSpPr/>
          <p:nvPr/>
        </p:nvGrpSpPr>
        <p:grpSpPr>
          <a:xfrm>
            <a:off x="4714876" y="3181649"/>
            <a:ext cx="214314" cy="142876"/>
            <a:chOff x="6286512" y="3000372"/>
            <a:chExt cx="214314" cy="142876"/>
          </a:xfrm>
        </p:grpSpPr>
        <p:cxnSp>
          <p:nvCxnSpPr>
            <p:cNvPr id="49" name="48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0800000">
            <a:off x="1857356" y="4000504"/>
            <a:ext cx="3181952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Πλήρης 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1071538" y="3714752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’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0" y="5359802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            </a:t>
            </a:r>
            <a:r>
              <a:rPr lang="en-US" sz="2400" dirty="0" smtClean="0"/>
              <a:t> </a:t>
            </a:r>
            <a:r>
              <a:rPr lang="el-GR" sz="2400" dirty="0" smtClean="0"/>
              <a:t>    </a:t>
            </a:r>
            <a:r>
              <a:rPr lang="en-US" sz="2400" dirty="0" smtClean="0"/>
              <a:t>   </a:t>
            </a:r>
            <a:r>
              <a:rPr lang="el-GR" sz="2400" dirty="0" smtClean="0"/>
              <a:t>έχει μέτρο ίσο με </a:t>
            </a:r>
            <a:r>
              <a:rPr lang="el-GR" sz="2400" b="1" u="sng" dirty="0" smtClean="0">
                <a:solidFill>
                  <a:srgbClr val="FF0000"/>
                </a:solidFill>
              </a:rPr>
              <a:t>360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r>
              <a:rPr lang="el-GR" sz="2400" dirty="0" smtClean="0"/>
              <a:t>, και</a:t>
            </a:r>
          </a:p>
          <a:p>
            <a:endParaRPr lang="el-GR" sz="2400" dirty="0" smtClean="0"/>
          </a:p>
          <a:p>
            <a:r>
              <a:rPr lang="el-GR" sz="2400" dirty="0" smtClean="0"/>
              <a:t>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πλήρης   γωνία</a:t>
            </a:r>
            <a:r>
              <a:rPr lang="el-GR" sz="2400" dirty="0" smtClean="0"/>
              <a:t>. </a:t>
            </a:r>
          </a:p>
          <a:p>
            <a:endParaRPr lang="el-GR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1500166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2857488" y="535782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xOx</a:t>
            </a:r>
            <a:r>
              <a:rPr lang="en-US" sz="2400" dirty="0" smtClean="0"/>
              <a:t>’</a:t>
            </a:r>
          </a:p>
        </p:txBody>
      </p:sp>
      <p:grpSp>
        <p:nvGrpSpPr>
          <p:cNvPr id="2" name="17 - Ομάδα"/>
          <p:cNvGrpSpPr/>
          <p:nvPr/>
        </p:nvGrpSpPr>
        <p:grpSpPr>
          <a:xfrm>
            <a:off x="3143240" y="5286388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16 - Έλλειψη"/>
          <p:cNvSpPr/>
          <p:nvPr/>
        </p:nvSpPr>
        <p:spPr>
          <a:xfrm>
            <a:off x="4429124" y="3429000"/>
            <a:ext cx="1143008" cy="1214446"/>
          </a:xfrm>
          <a:prstGeom prst="ellips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5500694" y="3286124"/>
            <a:ext cx="654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360</a:t>
            </a:r>
            <a:r>
              <a:rPr lang="el-GR" b="1" baseline="30000" dirty="0" smtClean="0">
                <a:solidFill>
                  <a:srgbClr val="FF0000"/>
                </a:solidFill>
              </a:rPr>
              <a:t>ο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71670" y="285728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χορδή κύκλου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142984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500298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285984" y="23574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 rot="5400000" flipH="1" flipV="1">
            <a:off x="2536017" y="1535893"/>
            <a:ext cx="1214446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286116" y="1785926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57158" y="5286388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u="sng" dirty="0" smtClean="0"/>
              <a:t>ευθύγραμμο τμήμα  ΑΒ   </a:t>
            </a:r>
            <a:r>
              <a:rPr lang="el-GR" sz="2400" dirty="0" smtClean="0"/>
              <a:t>ονομάζεται  χορδή του  κύκλου.</a:t>
            </a:r>
          </a:p>
          <a:p>
            <a:endParaRPr lang="el-GR" sz="2400" dirty="0" smtClean="0"/>
          </a:p>
          <a:p>
            <a:endParaRPr lang="en-US" sz="24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1607323" y="4321975"/>
            <a:ext cx="121444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928662" y="341685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643306" y="364331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3" name="22 - Έλλειψη"/>
          <p:cNvSpPr/>
          <p:nvPr/>
        </p:nvSpPr>
        <p:spPr>
          <a:xfrm>
            <a:off x="3857620" y="400050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928662" y="371475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εία γραμμή σύνδεσης"/>
          <p:cNvCxnSpPr>
            <a:stCxn id="24" idx="3"/>
            <a:endCxn id="23" idx="7"/>
          </p:cNvCxnSpPr>
          <p:nvPr/>
        </p:nvCxnSpPr>
        <p:spPr>
          <a:xfrm rot="16200000" flipH="1">
            <a:off x="2311241" y="2403611"/>
            <a:ext cx="235238" cy="29794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428596" y="157161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0" y="214290"/>
            <a:ext cx="8429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Αν δυο τόξα είναι ίσα τότε και οι αντίστοιχες χορδές τους είναι ίσες</a:t>
            </a:r>
            <a:endParaRPr lang="en-US" sz="2000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928662" y="157161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 flipV="1">
            <a:off x="1285852" y="1785926"/>
            <a:ext cx="2000264" cy="7143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16200000" flipH="1">
            <a:off x="142845" y="3357563"/>
            <a:ext cx="1714510" cy="114300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14282" y="285749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1428728" y="471488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3357554" y="150017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4643438" y="1428736"/>
            <a:ext cx="4214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Παράδειγμα</a:t>
            </a:r>
            <a:r>
              <a:rPr lang="el-GR" sz="2000" dirty="0" smtClean="0"/>
              <a:t>: Στο διπλανό κύκλο τα τόξα ΑΒ  και ΓΔ είναι μεταξύ τους ίσα:</a:t>
            </a:r>
            <a:endParaRPr lang="en-US" sz="2000" dirty="0"/>
          </a:p>
        </p:txBody>
      </p:sp>
      <p:sp>
        <p:nvSpPr>
          <p:cNvPr id="39" name="38 - Ελεύθερη σχεδίαση"/>
          <p:cNvSpPr/>
          <p:nvPr/>
        </p:nvSpPr>
        <p:spPr>
          <a:xfrm>
            <a:off x="6000760" y="1785926"/>
            <a:ext cx="253219" cy="101131"/>
          </a:xfrm>
          <a:custGeom>
            <a:avLst/>
            <a:gdLst>
              <a:gd name="connsiteX0" fmla="*/ 0 w 253219"/>
              <a:gd name="connsiteY0" fmla="*/ 101131 h 101131"/>
              <a:gd name="connsiteX1" fmla="*/ 14068 w 253219"/>
              <a:gd name="connsiteY1" fmla="*/ 58928 h 101131"/>
              <a:gd name="connsiteX2" fmla="*/ 98474 w 253219"/>
              <a:gd name="connsiteY2" fmla="*/ 16725 h 101131"/>
              <a:gd name="connsiteX3" fmla="*/ 239151 w 253219"/>
              <a:gd name="connsiteY3" fmla="*/ 72996 h 101131"/>
              <a:gd name="connsiteX4" fmla="*/ 253219 w 253219"/>
              <a:gd name="connsiteY4" fmla="*/ 101131 h 101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219" h="101131">
                <a:moveTo>
                  <a:pt x="0" y="101131"/>
                </a:moveTo>
                <a:cubicBezTo>
                  <a:pt x="4689" y="87063"/>
                  <a:pt x="4805" y="70507"/>
                  <a:pt x="14068" y="58928"/>
                </a:cubicBezTo>
                <a:cubicBezTo>
                  <a:pt x="33901" y="34137"/>
                  <a:pt x="70673" y="25992"/>
                  <a:pt x="98474" y="16725"/>
                </a:cubicBezTo>
                <a:cubicBezTo>
                  <a:pt x="215924" y="31406"/>
                  <a:pt x="195353" y="0"/>
                  <a:pt x="239151" y="72996"/>
                </a:cubicBezTo>
                <a:cubicBezTo>
                  <a:pt x="244546" y="81987"/>
                  <a:pt x="248530" y="91753"/>
                  <a:pt x="253219" y="10113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5286380" y="1785926"/>
            <a:ext cx="253219" cy="101131"/>
          </a:xfrm>
          <a:custGeom>
            <a:avLst/>
            <a:gdLst>
              <a:gd name="connsiteX0" fmla="*/ 0 w 253219"/>
              <a:gd name="connsiteY0" fmla="*/ 101131 h 101131"/>
              <a:gd name="connsiteX1" fmla="*/ 14068 w 253219"/>
              <a:gd name="connsiteY1" fmla="*/ 58928 h 101131"/>
              <a:gd name="connsiteX2" fmla="*/ 98474 w 253219"/>
              <a:gd name="connsiteY2" fmla="*/ 16725 h 101131"/>
              <a:gd name="connsiteX3" fmla="*/ 239151 w 253219"/>
              <a:gd name="connsiteY3" fmla="*/ 72996 h 101131"/>
              <a:gd name="connsiteX4" fmla="*/ 253219 w 253219"/>
              <a:gd name="connsiteY4" fmla="*/ 101131 h 101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219" h="101131">
                <a:moveTo>
                  <a:pt x="0" y="101131"/>
                </a:moveTo>
                <a:cubicBezTo>
                  <a:pt x="4689" y="87063"/>
                  <a:pt x="4805" y="70507"/>
                  <a:pt x="14068" y="58928"/>
                </a:cubicBezTo>
                <a:cubicBezTo>
                  <a:pt x="33901" y="34137"/>
                  <a:pt x="70673" y="25992"/>
                  <a:pt x="98474" y="16725"/>
                </a:cubicBezTo>
                <a:cubicBezTo>
                  <a:pt x="215924" y="31406"/>
                  <a:pt x="195353" y="0"/>
                  <a:pt x="239151" y="72996"/>
                </a:cubicBezTo>
                <a:cubicBezTo>
                  <a:pt x="244546" y="81987"/>
                  <a:pt x="248530" y="91753"/>
                  <a:pt x="253219" y="10113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TextBox"/>
          <p:cNvSpPr txBox="1"/>
          <p:nvPr/>
        </p:nvSpPr>
        <p:spPr>
          <a:xfrm>
            <a:off x="5857884" y="235743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ΑΒ  =  ΓΔ</a:t>
            </a:r>
            <a:endParaRPr lang="en-US" sz="2400" dirty="0"/>
          </a:p>
        </p:txBody>
      </p:sp>
      <p:sp>
        <p:nvSpPr>
          <p:cNvPr id="43" name="42 - Ελεύθερη σχεδίαση"/>
          <p:cNvSpPr/>
          <p:nvPr/>
        </p:nvSpPr>
        <p:spPr>
          <a:xfrm>
            <a:off x="6715140" y="2357430"/>
            <a:ext cx="253219" cy="101131"/>
          </a:xfrm>
          <a:custGeom>
            <a:avLst/>
            <a:gdLst>
              <a:gd name="connsiteX0" fmla="*/ 0 w 253219"/>
              <a:gd name="connsiteY0" fmla="*/ 101131 h 101131"/>
              <a:gd name="connsiteX1" fmla="*/ 14068 w 253219"/>
              <a:gd name="connsiteY1" fmla="*/ 58928 h 101131"/>
              <a:gd name="connsiteX2" fmla="*/ 98474 w 253219"/>
              <a:gd name="connsiteY2" fmla="*/ 16725 h 101131"/>
              <a:gd name="connsiteX3" fmla="*/ 239151 w 253219"/>
              <a:gd name="connsiteY3" fmla="*/ 72996 h 101131"/>
              <a:gd name="connsiteX4" fmla="*/ 253219 w 253219"/>
              <a:gd name="connsiteY4" fmla="*/ 101131 h 101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219" h="101131">
                <a:moveTo>
                  <a:pt x="0" y="101131"/>
                </a:moveTo>
                <a:cubicBezTo>
                  <a:pt x="4689" y="87063"/>
                  <a:pt x="4805" y="70507"/>
                  <a:pt x="14068" y="58928"/>
                </a:cubicBezTo>
                <a:cubicBezTo>
                  <a:pt x="33901" y="34137"/>
                  <a:pt x="70673" y="25992"/>
                  <a:pt x="98474" y="16725"/>
                </a:cubicBezTo>
                <a:cubicBezTo>
                  <a:pt x="215924" y="31406"/>
                  <a:pt x="195353" y="0"/>
                  <a:pt x="239151" y="72996"/>
                </a:cubicBezTo>
                <a:cubicBezTo>
                  <a:pt x="244546" y="81987"/>
                  <a:pt x="248530" y="91753"/>
                  <a:pt x="253219" y="10113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Ελεύθερη σχεδίαση"/>
          <p:cNvSpPr/>
          <p:nvPr/>
        </p:nvSpPr>
        <p:spPr>
          <a:xfrm>
            <a:off x="6000760" y="2357430"/>
            <a:ext cx="253219" cy="101131"/>
          </a:xfrm>
          <a:custGeom>
            <a:avLst/>
            <a:gdLst>
              <a:gd name="connsiteX0" fmla="*/ 0 w 253219"/>
              <a:gd name="connsiteY0" fmla="*/ 101131 h 101131"/>
              <a:gd name="connsiteX1" fmla="*/ 14068 w 253219"/>
              <a:gd name="connsiteY1" fmla="*/ 58928 h 101131"/>
              <a:gd name="connsiteX2" fmla="*/ 98474 w 253219"/>
              <a:gd name="connsiteY2" fmla="*/ 16725 h 101131"/>
              <a:gd name="connsiteX3" fmla="*/ 239151 w 253219"/>
              <a:gd name="connsiteY3" fmla="*/ 72996 h 101131"/>
              <a:gd name="connsiteX4" fmla="*/ 253219 w 253219"/>
              <a:gd name="connsiteY4" fmla="*/ 101131 h 101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219" h="101131">
                <a:moveTo>
                  <a:pt x="0" y="101131"/>
                </a:moveTo>
                <a:cubicBezTo>
                  <a:pt x="4689" y="87063"/>
                  <a:pt x="4805" y="70507"/>
                  <a:pt x="14068" y="58928"/>
                </a:cubicBezTo>
                <a:cubicBezTo>
                  <a:pt x="33901" y="34137"/>
                  <a:pt x="70673" y="25992"/>
                  <a:pt x="98474" y="16725"/>
                </a:cubicBezTo>
                <a:cubicBezTo>
                  <a:pt x="215924" y="31406"/>
                  <a:pt x="195353" y="0"/>
                  <a:pt x="239151" y="72996"/>
                </a:cubicBezTo>
                <a:cubicBezTo>
                  <a:pt x="244546" y="81987"/>
                  <a:pt x="248530" y="91753"/>
                  <a:pt x="253219" y="10113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TextBox"/>
          <p:cNvSpPr txBox="1"/>
          <p:nvPr/>
        </p:nvSpPr>
        <p:spPr>
          <a:xfrm>
            <a:off x="4857752" y="3000372"/>
            <a:ext cx="3929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Αφού τα τόξα είναι ίσα, τότε και οι αντίστοιχες χορδές τους είναι ίσες:</a:t>
            </a:r>
            <a:endParaRPr lang="en-US" sz="2000" dirty="0"/>
          </a:p>
        </p:txBody>
      </p:sp>
      <p:sp>
        <p:nvSpPr>
          <p:cNvPr id="46" name="45 - TextBox"/>
          <p:cNvSpPr txBox="1"/>
          <p:nvPr/>
        </p:nvSpPr>
        <p:spPr>
          <a:xfrm>
            <a:off x="6072198" y="378619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ΑΒ  =  ΓΔ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 rot="19778426">
            <a:off x="242622" y="1996450"/>
            <a:ext cx="1237144" cy="4478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58016" y="1142984"/>
            <a:ext cx="785818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428596" y="3000396"/>
            <a:ext cx="1617785" cy="928694"/>
          </a:xfrm>
          <a:custGeom>
            <a:avLst/>
            <a:gdLst>
              <a:gd name="connsiteX0" fmla="*/ 633047 w 1617785"/>
              <a:gd name="connsiteY0" fmla="*/ 422031 h 422031"/>
              <a:gd name="connsiteX1" fmla="*/ 1519311 w 1617785"/>
              <a:gd name="connsiteY1" fmla="*/ 379828 h 422031"/>
              <a:gd name="connsiteX2" fmla="*/ 1617785 w 1617785"/>
              <a:gd name="connsiteY2" fmla="*/ 0 h 422031"/>
              <a:gd name="connsiteX3" fmla="*/ 0 w 1617785"/>
              <a:gd name="connsiteY3" fmla="*/ 70338 h 422031"/>
              <a:gd name="connsiteX4" fmla="*/ 633047 w 1617785"/>
              <a:gd name="connsiteY4" fmla="*/ 422031 h 422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7785" h="422031">
                <a:moveTo>
                  <a:pt x="633047" y="422031"/>
                </a:moveTo>
                <a:lnTo>
                  <a:pt x="1519311" y="379828"/>
                </a:lnTo>
                <a:lnTo>
                  <a:pt x="1617785" y="0"/>
                </a:lnTo>
                <a:lnTo>
                  <a:pt x="0" y="70338"/>
                </a:lnTo>
                <a:lnTo>
                  <a:pt x="633047" y="422031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πεξήγηση με σύννεφο"/>
          <p:cNvSpPr/>
          <p:nvPr/>
        </p:nvSpPr>
        <p:spPr>
          <a:xfrm>
            <a:off x="0" y="0"/>
            <a:ext cx="4071934" cy="4714908"/>
          </a:xfrm>
          <a:prstGeom prst="cloudCallout">
            <a:avLst>
              <a:gd name="adj1" fmla="val -37047"/>
              <a:gd name="adj2" fmla="val 6475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>
            <a:off x="0" y="5485171"/>
            <a:ext cx="44291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Αυτά τα σχήματα </a:t>
            </a:r>
            <a:r>
              <a:rPr lang="el-GR" sz="2000" b="1" dirty="0" smtClean="0"/>
              <a:t>δεν είναι κανονικά πολύγωνα, </a:t>
            </a:r>
            <a:r>
              <a:rPr lang="el-GR" sz="2000" dirty="0" smtClean="0"/>
              <a:t>γιατί </a:t>
            </a:r>
            <a:r>
              <a:rPr lang="el-GR" sz="2000" u="sng" dirty="0" smtClean="0"/>
              <a:t>δεν έχουν </a:t>
            </a:r>
            <a:r>
              <a:rPr lang="el-GR" sz="2000" dirty="0" smtClean="0"/>
              <a:t>ίσες πλευρές και ίσες γωνίες.</a:t>
            </a:r>
            <a:endParaRPr lang="en-US" sz="2000" dirty="0" smtClean="0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1785918" y="642942"/>
            <a:ext cx="1262743" cy="812800"/>
          </a:xfrm>
          <a:custGeom>
            <a:avLst/>
            <a:gdLst>
              <a:gd name="connsiteX0" fmla="*/ 0 w 1262743"/>
              <a:gd name="connsiteY0" fmla="*/ 812800 h 812800"/>
              <a:gd name="connsiteX1" fmla="*/ 595086 w 1262743"/>
              <a:gd name="connsiteY1" fmla="*/ 58057 h 812800"/>
              <a:gd name="connsiteX2" fmla="*/ 1262743 w 1262743"/>
              <a:gd name="connsiteY2" fmla="*/ 0 h 812800"/>
              <a:gd name="connsiteX3" fmla="*/ 0 w 1262743"/>
              <a:gd name="connsiteY3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2743" h="812800">
                <a:moveTo>
                  <a:pt x="0" y="812800"/>
                </a:moveTo>
                <a:lnTo>
                  <a:pt x="595086" y="58057"/>
                </a:lnTo>
                <a:lnTo>
                  <a:pt x="1262743" y="0"/>
                </a:lnTo>
                <a:lnTo>
                  <a:pt x="0" y="81280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1944914" y="1674834"/>
            <a:ext cx="1175657" cy="740229"/>
          </a:xfrm>
          <a:custGeom>
            <a:avLst/>
            <a:gdLst>
              <a:gd name="connsiteX0" fmla="*/ 0 w 1175657"/>
              <a:gd name="connsiteY0" fmla="*/ 508000 h 740229"/>
              <a:gd name="connsiteX1" fmla="*/ 145143 w 1175657"/>
              <a:gd name="connsiteY1" fmla="*/ 14514 h 740229"/>
              <a:gd name="connsiteX2" fmla="*/ 1175657 w 1175657"/>
              <a:gd name="connsiteY2" fmla="*/ 0 h 740229"/>
              <a:gd name="connsiteX3" fmla="*/ 1146629 w 1175657"/>
              <a:gd name="connsiteY3" fmla="*/ 682171 h 740229"/>
              <a:gd name="connsiteX4" fmla="*/ 508000 w 1175657"/>
              <a:gd name="connsiteY4" fmla="*/ 740229 h 740229"/>
              <a:gd name="connsiteX5" fmla="*/ 0 w 1175657"/>
              <a:gd name="connsiteY5" fmla="*/ 508000 h 740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5657" h="740229">
                <a:moveTo>
                  <a:pt x="0" y="508000"/>
                </a:moveTo>
                <a:lnTo>
                  <a:pt x="145143" y="14514"/>
                </a:lnTo>
                <a:lnTo>
                  <a:pt x="1175657" y="0"/>
                </a:lnTo>
                <a:lnTo>
                  <a:pt x="1146629" y="682171"/>
                </a:lnTo>
                <a:lnTo>
                  <a:pt x="508000" y="740229"/>
                </a:lnTo>
                <a:lnTo>
                  <a:pt x="0" y="50800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Εξάγωνο"/>
          <p:cNvSpPr/>
          <p:nvPr/>
        </p:nvSpPr>
        <p:spPr>
          <a:xfrm>
            <a:off x="7358082" y="2143116"/>
            <a:ext cx="928694" cy="785818"/>
          </a:xfrm>
          <a:prstGeom prst="hex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Ισοσκελές τρίγωνο"/>
          <p:cNvSpPr/>
          <p:nvPr/>
        </p:nvSpPr>
        <p:spPr>
          <a:xfrm>
            <a:off x="5429256" y="1571612"/>
            <a:ext cx="1071570" cy="78581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Κανονικό πεντάγωνο"/>
          <p:cNvSpPr/>
          <p:nvPr/>
        </p:nvSpPr>
        <p:spPr>
          <a:xfrm>
            <a:off x="6000760" y="2857496"/>
            <a:ext cx="1071570" cy="1000132"/>
          </a:xfrm>
          <a:prstGeom prst="pent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Επεξήγηση με σύννεφο"/>
          <p:cNvSpPr/>
          <p:nvPr/>
        </p:nvSpPr>
        <p:spPr>
          <a:xfrm>
            <a:off x="4714876" y="0"/>
            <a:ext cx="4429124" cy="4500570"/>
          </a:xfrm>
          <a:prstGeom prst="cloudCallout">
            <a:avLst>
              <a:gd name="adj1" fmla="val 24867"/>
              <a:gd name="adj2" fmla="val 79986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5072066" y="5842337"/>
            <a:ext cx="40719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Αυτά τα σχήματα </a:t>
            </a:r>
            <a:r>
              <a:rPr lang="el-GR" sz="2000" b="1" dirty="0" smtClean="0"/>
              <a:t>είναι κανονικά πολύγωνα, </a:t>
            </a:r>
            <a:r>
              <a:rPr lang="el-GR" sz="2000" dirty="0" smtClean="0"/>
              <a:t>γιατί </a:t>
            </a:r>
            <a:r>
              <a:rPr lang="el-GR" sz="2000" u="sng" dirty="0" smtClean="0"/>
              <a:t>έχουν </a:t>
            </a:r>
            <a:r>
              <a:rPr lang="el-GR" sz="2000" dirty="0" smtClean="0"/>
              <a:t>ίσες πλευρές και ίσες γωνίες.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ξάγωνο"/>
          <p:cNvSpPr/>
          <p:nvPr/>
        </p:nvSpPr>
        <p:spPr>
          <a:xfrm>
            <a:off x="428596" y="1142984"/>
            <a:ext cx="3429024" cy="2643206"/>
          </a:xfrm>
          <a:prstGeom prst="hexagon">
            <a:avLst>
              <a:gd name="adj" fmla="val 29790"/>
              <a:gd name="vf" fmla="val 1154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3000364" y="78579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3857588" y="221455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571472" y="4786322"/>
            <a:ext cx="4071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Είναι ένα </a:t>
            </a:r>
            <a:r>
              <a:rPr lang="el-GR" sz="2000" b="1" u="sng" dirty="0" smtClean="0"/>
              <a:t>κανονικό πολύγωνο </a:t>
            </a:r>
            <a:r>
              <a:rPr lang="el-GR" sz="2000" b="1" dirty="0" smtClean="0"/>
              <a:t>(</a:t>
            </a:r>
            <a:r>
              <a:rPr lang="el-GR" sz="2000" b="1" u="sng" dirty="0" smtClean="0"/>
              <a:t>κανονικό εξάγωνο</a:t>
            </a:r>
            <a:r>
              <a:rPr lang="el-GR" sz="2000" b="1" dirty="0" smtClean="0"/>
              <a:t>)  γιατί έχει όλες τις γωνίες του και όλες της πλευρές του ίσες. </a:t>
            </a:r>
            <a:endParaRPr lang="en-US" sz="2000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1071538" y="78579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</a:t>
            </a:r>
            <a:endParaRPr lang="en-US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282" y="228599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Ζ</a:t>
            </a:r>
            <a:endParaRPr lang="en-US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1071506" y="371475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3000332" y="371475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4714876" y="857232"/>
            <a:ext cx="4429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</a:t>
            </a:r>
            <a:r>
              <a:rPr lang="el-GR" b="1" dirty="0" smtClean="0"/>
              <a:t>κορυφές</a:t>
            </a:r>
            <a:r>
              <a:rPr lang="el-GR" dirty="0" smtClean="0"/>
              <a:t> του κανονικού εξαγώνου είναι:</a:t>
            </a:r>
          </a:p>
          <a:p>
            <a:pPr algn="ctr"/>
            <a:r>
              <a:rPr lang="el-GR" dirty="0" smtClean="0"/>
              <a:t> Α  , Β,  Γ,  Δ,  Ε,   Ζ</a:t>
            </a:r>
            <a:endParaRPr lang="en-US" dirty="0"/>
          </a:p>
        </p:txBody>
      </p:sp>
      <p:sp>
        <p:nvSpPr>
          <p:cNvPr id="21" name="20 - TextBox"/>
          <p:cNvSpPr txBox="1"/>
          <p:nvPr/>
        </p:nvSpPr>
        <p:spPr>
          <a:xfrm>
            <a:off x="4714876" y="2643182"/>
            <a:ext cx="4429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</a:t>
            </a:r>
            <a:r>
              <a:rPr lang="el-GR" b="1" dirty="0" smtClean="0"/>
              <a:t>πλευρές </a:t>
            </a:r>
            <a:r>
              <a:rPr lang="el-GR" dirty="0" smtClean="0"/>
              <a:t>του κανονικού εξαγώνου είναι:</a:t>
            </a:r>
          </a:p>
          <a:p>
            <a:pPr algn="ctr"/>
            <a:r>
              <a:rPr lang="el-GR" dirty="0" smtClean="0"/>
              <a:t> ΑΒ  , ΒΓ,  ΓΔ,  ΔΕ,  ΕΖ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1183</Words>
  <PresentationFormat>Προβολή στην οθόνη (4:3)</PresentationFormat>
  <Paragraphs>326</Paragraphs>
  <Slides>29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0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Panorea</cp:lastModifiedBy>
  <cp:revision>154</cp:revision>
  <dcterms:created xsi:type="dcterms:W3CDTF">2021-03-17T16:57:16Z</dcterms:created>
  <dcterms:modified xsi:type="dcterms:W3CDTF">2021-03-26T19:54:59Z</dcterms:modified>
</cp:coreProperties>
</file>