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82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8" r:id="rId21"/>
    <p:sldId id="279" r:id="rId22"/>
    <p:sldId id="280" r:id="rId23"/>
    <p:sldId id="276" r:id="rId24"/>
    <p:sldId id="277" r:id="rId2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8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15/10/2020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15/10/2020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15/10/2020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15/10/2020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15/10/2020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15/10/2020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15/10/2020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000100" y="2143116"/>
            <a:ext cx="6786578" cy="92867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ΠΡΟΣΗΜΑ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6" name="15 - Έλλειψη"/>
          <p:cNvSpPr/>
          <p:nvPr/>
        </p:nvSpPr>
        <p:spPr>
          <a:xfrm flipH="1">
            <a:off x="2857487" y="3918049"/>
            <a:ext cx="2489339" cy="17255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TextBox"/>
          <p:cNvSpPr txBox="1"/>
          <p:nvPr/>
        </p:nvSpPr>
        <p:spPr>
          <a:xfrm flipH="1">
            <a:off x="3214678" y="4143380"/>
            <a:ext cx="1765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8" name="17 - Έλλειψη"/>
          <p:cNvSpPr/>
          <p:nvPr/>
        </p:nvSpPr>
        <p:spPr>
          <a:xfrm flipH="1">
            <a:off x="5929322" y="2428868"/>
            <a:ext cx="2489339" cy="17255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TextBox"/>
          <p:cNvSpPr txBox="1"/>
          <p:nvPr/>
        </p:nvSpPr>
        <p:spPr>
          <a:xfrm flipH="1">
            <a:off x="6202055" y="2428868"/>
            <a:ext cx="294194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/>
      <p:bldP spid="18" grpId="0" animBg="1"/>
      <p:bldP spid="1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6786578" cy="92867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ΠΡΟΣΗΜΑ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3 - Έλλειψη"/>
          <p:cNvSpPr/>
          <p:nvPr/>
        </p:nvSpPr>
        <p:spPr>
          <a:xfrm flipH="1">
            <a:off x="7715272" y="627683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 flipH="1">
            <a:off x="8572527" y="6286520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TextBox"/>
          <p:cNvSpPr txBox="1"/>
          <p:nvPr/>
        </p:nvSpPr>
        <p:spPr>
          <a:xfrm>
            <a:off x="714348" y="1142984"/>
            <a:ext cx="60721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Δύο ή περισσότεροι αριθμοί που έχουν </a:t>
            </a:r>
            <a:r>
              <a:rPr lang="el-GR" sz="2800" b="1" dirty="0" smtClean="0">
                <a:solidFill>
                  <a:srgbClr val="FF0000"/>
                </a:solidFill>
              </a:rPr>
              <a:t>ίδιο πρόσημο </a:t>
            </a:r>
            <a:r>
              <a:rPr lang="el-GR" sz="2800" dirty="0" smtClean="0"/>
              <a:t>ονομάζονται </a:t>
            </a:r>
            <a:r>
              <a:rPr lang="el-GR" sz="2800" b="1" dirty="0" err="1" smtClean="0">
                <a:solidFill>
                  <a:srgbClr val="FF0000"/>
                </a:solidFill>
              </a:rPr>
              <a:t>ομόσημοι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928662" y="2571744"/>
            <a:ext cx="2483116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Παραδείγματα 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 flipH="1">
            <a:off x="8751091" y="5715016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 flipH="1">
            <a:off x="7715272" y="578645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500034" y="3786190"/>
            <a:ext cx="12858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-2 -6 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flipV="1">
            <a:off x="2428860" y="4000504"/>
            <a:ext cx="785818" cy="142876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3357554" y="3571876"/>
            <a:ext cx="50720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αριθμοί  2  και  6  έχουν ίδιο πρόσημο,   άρα είναι </a:t>
            </a:r>
            <a:r>
              <a:rPr lang="el-GR" sz="2400" dirty="0" err="1" smtClean="0"/>
              <a:t>ομόσημοι</a:t>
            </a:r>
            <a:endParaRPr lang="en-US" sz="2400" dirty="0"/>
          </a:p>
        </p:txBody>
      </p:sp>
      <p:sp>
        <p:nvSpPr>
          <p:cNvPr id="22" name="21 - TextBox"/>
          <p:cNvSpPr txBox="1"/>
          <p:nvPr/>
        </p:nvSpPr>
        <p:spPr>
          <a:xfrm>
            <a:off x="285720" y="5500702"/>
            <a:ext cx="1571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+8 + 5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23" name="22 - Ευθύγραμμο βέλος σύνδεσης"/>
          <p:cNvCxnSpPr/>
          <p:nvPr/>
        </p:nvCxnSpPr>
        <p:spPr>
          <a:xfrm flipV="1">
            <a:off x="1857356" y="5715016"/>
            <a:ext cx="1285884" cy="142876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3143240" y="5214950"/>
            <a:ext cx="50720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αριθμοί  8  και  5  έχουν ίδιο πρόσημο,   άρα είναι </a:t>
            </a:r>
            <a:r>
              <a:rPr lang="el-GR" sz="2400" dirty="0" err="1" smtClean="0"/>
              <a:t>ομόσημοι</a:t>
            </a:r>
            <a:endParaRPr lang="en-US" sz="24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6786578" cy="92867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ΠΡΟΣΗΜΑ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3 - Έλλειψη"/>
          <p:cNvSpPr/>
          <p:nvPr/>
        </p:nvSpPr>
        <p:spPr>
          <a:xfrm flipH="1">
            <a:off x="7715272" y="627683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 flipH="1">
            <a:off x="8572527" y="6286520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Ορθογώνιο"/>
          <p:cNvSpPr/>
          <p:nvPr/>
        </p:nvSpPr>
        <p:spPr>
          <a:xfrm>
            <a:off x="357158" y="928670"/>
            <a:ext cx="2483116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Παραδείγματα 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 flipH="1">
            <a:off x="8751091" y="5715016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 flipH="1">
            <a:off x="7715272" y="578645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357158" y="1857364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-2 -8 – 9 - 7 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flipV="1">
            <a:off x="3214678" y="2071678"/>
            <a:ext cx="785818" cy="142876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4071934" y="1714488"/>
            <a:ext cx="2643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err="1" smtClean="0"/>
              <a:t>ομόσημοι</a:t>
            </a:r>
            <a:endParaRPr lang="en-US" sz="2400" dirty="0"/>
          </a:p>
        </p:txBody>
      </p:sp>
      <p:sp>
        <p:nvSpPr>
          <p:cNvPr id="22" name="21 - TextBox"/>
          <p:cNvSpPr txBox="1"/>
          <p:nvPr/>
        </p:nvSpPr>
        <p:spPr>
          <a:xfrm>
            <a:off x="214282" y="3143248"/>
            <a:ext cx="2214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+8 + 5 + 2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17" name="16 - Ευθύγραμμο βέλος σύνδεσης"/>
          <p:cNvCxnSpPr/>
          <p:nvPr/>
        </p:nvCxnSpPr>
        <p:spPr>
          <a:xfrm flipV="1">
            <a:off x="2643142" y="3286124"/>
            <a:ext cx="785818" cy="142876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3500398" y="2928934"/>
            <a:ext cx="2643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err="1" smtClean="0"/>
              <a:t>ομόσημοι</a:t>
            </a:r>
            <a:endParaRPr lang="en-US" sz="2400" dirty="0"/>
          </a:p>
        </p:txBody>
      </p:sp>
      <p:sp>
        <p:nvSpPr>
          <p:cNvPr id="21" name="20 - TextBox"/>
          <p:cNvSpPr txBox="1"/>
          <p:nvPr/>
        </p:nvSpPr>
        <p:spPr>
          <a:xfrm>
            <a:off x="285720" y="4292750"/>
            <a:ext cx="2214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6 + 2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25" name="24 - Ευθύγραμμο βέλος σύνδεσης"/>
          <p:cNvCxnSpPr/>
          <p:nvPr/>
        </p:nvCxnSpPr>
        <p:spPr>
          <a:xfrm flipV="1">
            <a:off x="2285984" y="4500570"/>
            <a:ext cx="785818" cy="142876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3143240" y="4143380"/>
            <a:ext cx="2643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err="1" smtClean="0"/>
              <a:t>ομόσημοι</a:t>
            </a:r>
            <a:endParaRPr lang="en-US" sz="2400" dirty="0"/>
          </a:p>
        </p:txBody>
      </p:sp>
      <p:sp>
        <p:nvSpPr>
          <p:cNvPr id="27" name="26 - TextBox"/>
          <p:cNvSpPr txBox="1"/>
          <p:nvPr/>
        </p:nvSpPr>
        <p:spPr>
          <a:xfrm>
            <a:off x="357158" y="5578634"/>
            <a:ext cx="2214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-16 - 3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28" name="27 - Ευθύγραμμο βέλος σύνδεσης"/>
          <p:cNvCxnSpPr/>
          <p:nvPr/>
        </p:nvCxnSpPr>
        <p:spPr>
          <a:xfrm flipV="1">
            <a:off x="2357422" y="5786454"/>
            <a:ext cx="785818" cy="142876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3214678" y="5429264"/>
            <a:ext cx="2643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err="1" smtClean="0"/>
              <a:t>ομόσημοι</a:t>
            </a:r>
            <a:endParaRPr lang="en-US" sz="24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9" grpId="0"/>
      <p:bldP spid="26" grpId="0"/>
      <p:bldP spid="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6786578" cy="92867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ΠΡΟΣΗΜΑ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3 - Έλλειψη"/>
          <p:cNvSpPr/>
          <p:nvPr/>
        </p:nvSpPr>
        <p:spPr>
          <a:xfrm flipH="1">
            <a:off x="7715272" y="627683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 flipH="1">
            <a:off x="8572527" y="6286520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TextBox"/>
          <p:cNvSpPr txBox="1"/>
          <p:nvPr/>
        </p:nvSpPr>
        <p:spPr>
          <a:xfrm>
            <a:off x="285720" y="1142984"/>
            <a:ext cx="88582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Δύο αριθμοί που έχουν </a:t>
            </a:r>
            <a:r>
              <a:rPr lang="el-GR" sz="2800" b="1" dirty="0" smtClean="0">
                <a:solidFill>
                  <a:srgbClr val="FF0000"/>
                </a:solidFill>
              </a:rPr>
              <a:t>διαφορετικό πρόσημο </a:t>
            </a:r>
            <a:r>
              <a:rPr lang="el-GR" sz="2800" dirty="0" smtClean="0"/>
              <a:t>ονομάζονται </a:t>
            </a:r>
            <a:r>
              <a:rPr lang="el-GR" sz="2800" b="1" dirty="0" err="1" smtClean="0">
                <a:solidFill>
                  <a:srgbClr val="FF0000"/>
                </a:solidFill>
              </a:rPr>
              <a:t>ετερόσημοι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928662" y="2571744"/>
            <a:ext cx="2483116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Παραδείγματα 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 flipH="1">
            <a:off x="8751091" y="5715016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 flipH="1">
            <a:off x="7715272" y="578645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500034" y="3786190"/>
            <a:ext cx="12858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-2 +6 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flipV="1">
            <a:off x="2428860" y="4000504"/>
            <a:ext cx="785818" cy="142876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3357554" y="3571876"/>
            <a:ext cx="50720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αριθμοί  2  και  6  έχουν διαφορετικό πρόσημο,   άρα είναι </a:t>
            </a:r>
            <a:r>
              <a:rPr lang="el-GR" sz="2400" dirty="0" err="1" smtClean="0"/>
              <a:t>ετερόσημοι</a:t>
            </a:r>
            <a:endParaRPr lang="en-US" sz="2400" dirty="0"/>
          </a:p>
        </p:txBody>
      </p:sp>
      <p:sp>
        <p:nvSpPr>
          <p:cNvPr id="22" name="21 - TextBox"/>
          <p:cNvSpPr txBox="1"/>
          <p:nvPr/>
        </p:nvSpPr>
        <p:spPr>
          <a:xfrm>
            <a:off x="285720" y="5500702"/>
            <a:ext cx="1571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+8 -5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23" name="22 - Ευθύγραμμο βέλος σύνδεσης"/>
          <p:cNvCxnSpPr/>
          <p:nvPr/>
        </p:nvCxnSpPr>
        <p:spPr>
          <a:xfrm flipV="1">
            <a:off x="1857356" y="5715016"/>
            <a:ext cx="1285884" cy="142876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3143240" y="5214950"/>
            <a:ext cx="50720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αριθμοί  8  και  5  έχουν διαφορετικό πρόσημο,   άρα είναι </a:t>
            </a:r>
            <a:r>
              <a:rPr lang="el-GR" sz="2400" dirty="0" err="1" smtClean="0"/>
              <a:t>ετερόσημοι</a:t>
            </a:r>
            <a:endParaRPr lang="en-US" sz="24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6786578" cy="92867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ΠΡΟΣΗΜΑ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3 - Έλλειψη"/>
          <p:cNvSpPr/>
          <p:nvPr/>
        </p:nvSpPr>
        <p:spPr>
          <a:xfrm flipH="1">
            <a:off x="7715272" y="627683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 flipH="1">
            <a:off x="8572527" y="6286520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Ορθογώνιο"/>
          <p:cNvSpPr/>
          <p:nvPr/>
        </p:nvSpPr>
        <p:spPr>
          <a:xfrm>
            <a:off x="357158" y="928670"/>
            <a:ext cx="2483116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Παραδείγματα 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 flipH="1">
            <a:off x="8751091" y="5715016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 flipH="1">
            <a:off x="7715272" y="578645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357158" y="1857364"/>
            <a:ext cx="1857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– 9 + 7 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flipV="1">
            <a:off x="2500298" y="2071678"/>
            <a:ext cx="785818" cy="142876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3357554" y="1714488"/>
            <a:ext cx="2643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err="1" smtClean="0"/>
              <a:t>ετερόσημοι</a:t>
            </a:r>
            <a:endParaRPr lang="en-US" sz="2400" dirty="0"/>
          </a:p>
        </p:txBody>
      </p:sp>
      <p:sp>
        <p:nvSpPr>
          <p:cNvPr id="22" name="21 - TextBox"/>
          <p:cNvSpPr txBox="1"/>
          <p:nvPr/>
        </p:nvSpPr>
        <p:spPr>
          <a:xfrm>
            <a:off x="214282" y="3143248"/>
            <a:ext cx="2214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+8 - 5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17" name="16 - Ευθύγραμμο βέλος σύνδεσης"/>
          <p:cNvCxnSpPr/>
          <p:nvPr/>
        </p:nvCxnSpPr>
        <p:spPr>
          <a:xfrm flipV="1">
            <a:off x="2643142" y="3286124"/>
            <a:ext cx="785818" cy="142876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3500398" y="2928934"/>
            <a:ext cx="2643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err="1" smtClean="0"/>
              <a:t>ετερόσημοι</a:t>
            </a:r>
            <a:endParaRPr lang="en-US" sz="2400" dirty="0"/>
          </a:p>
        </p:txBody>
      </p:sp>
      <p:sp>
        <p:nvSpPr>
          <p:cNvPr id="21" name="20 - TextBox"/>
          <p:cNvSpPr txBox="1"/>
          <p:nvPr/>
        </p:nvSpPr>
        <p:spPr>
          <a:xfrm>
            <a:off x="285720" y="4292750"/>
            <a:ext cx="2214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6 - 2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25" name="24 - Ευθύγραμμο βέλος σύνδεσης"/>
          <p:cNvCxnSpPr/>
          <p:nvPr/>
        </p:nvCxnSpPr>
        <p:spPr>
          <a:xfrm flipV="1">
            <a:off x="2285984" y="4500570"/>
            <a:ext cx="785818" cy="142876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3143240" y="4143380"/>
            <a:ext cx="26432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err="1" smtClean="0"/>
              <a:t>ετερόσημοι</a:t>
            </a:r>
            <a:endParaRPr lang="en-US" sz="2400" dirty="0" smtClean="0"/>
          </a:p>
          <a:p>
            <a:endParaRPr lang="en-US" sz="2400" dirty="0"/>
          </a:p>
        </p:txBody>
      </p:sp>
      <p:sp>
        <p:nvSpPr>
          <p:cNvPr id="27" name="26 - TextBox"/>
          <p:cNvSpPr txBox="1"/>
          <p:nvPr/>
        </p:nvSpPr>
        <p:spPr>
          <a:xfrm>
            <a:off x="357158" y="5578634"/>
            <a:ext cx="2214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-9 + 3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28" name="27 - Ευθύγραμμο βέλος σύνδεσης"/>
          <p:cNvCxnSpPr/>
          <p:nvPr/>
        </p:nvCxnSpPr>
        <p:spPr>
          <a:xfrm flipV="1">
            <a:off x="2357422" y="5786454"/>
            <a:ext cx="785818" cy="142876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3214678" y="5429264"/>
            <a:ext cx="2643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err="1" smtClean="0"/>
              <a:t>ετερόσημοι</a:t>
            </a:r>
            <a:endParaRPr lang="en-US" sz="24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9" grpId="0"/>
      <p:bldP spid="26" grpId="0"/>
      <p:bldP spid="2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Έλλειψη"/>
          <p:cNvSpPr/>
          <p:nvPr/>
        </p:nvSpPr>
        <p:spPr>
          <a:xfrm flipH="1">
            <a:off x="7715272" y="627683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 flipH="1">
            <a:off x="8572527" y="6286520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TextBox"/>
          <p:cNvSpPr txBox="1"/>
          <p:nvPr/>
        </p:nvSpPr>
        <p:spPr>
          <a:xfrm>
            <a:off x="714348" y="1142984"/>
            <a:ext cx="821537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Αν έχω δύο ή περισσότερους αριθμούς που έχουν ίδιο πρόσημο  (</a:t>
            </a:r>
            <a:r>
              <a:rPr lang="el-GR" sz="2800" b="1" dirty="0" err="1" smtClean="0">
                <a:solidFill>
                  <a:srgbClr val="FF0000"/>
                </a:solidFill>
              </a:rPr>
              <a:t>ομόσημοι</a:t>
            </a:r>
            <a:r>
              <a:rPr lang="el-GR" sz="2800" dirty="0" smtClean="0"/>
              <a:t>)…τότε τους </a:t>
            </a:r>
            <a:r>
              <a:rPr lang="el-GR" sz="2800" b="1" dirty="0" smtClean="0">
                <a:solidFill>
                  <a:srgbClr val="FF0000"/>
                </a:solidFill>
              </a:rPr>
              <a:t>προσθέτω</a:t>
            </a:r>
            <a:r>
              <a:rPr lang="el-GR" sz="2800" dirty="0" smtClean="0"/>
              <a:t> και στο αποτέλεσμα που βρίσκω βάζω το πρόσημο που έχουν οι αριθμοί</a:t>
            </a:r>
            <a:endParaRPr lang="en-US" sz="2800" dirty="0"/>
          </a:p>
        </p:txBody>
      </p:sp>
      <p:sp>
        <p:nvSpPr>
          <p:cNvPr id="9" name="8 - Ορθογώνιο"/>
          <p:cNvSpPr/>
          <p:nvPr/>
        </p:nvSpPr>
        <p:spPr>
          <a:xfrm>
            <a:off x="0" y="3429000"/>
            <a:ext cx="2133597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Παράδειγμα 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 flipH="1">
            <a:off x="8751091" y="5715016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 flipH="1">
            <a:off x="7715272" y="578645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571472" y="4786322"/>
            <a:ext cx="30003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-2 -6  =  -8 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flipV="1">
            <a:off x="3428992" y="5221444"/>
            <a:ext cx="785818" cy="142876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4357686" y="4792816"/>
            <a:ext cx="50720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αριθμοί  2  και  6  έχουν ίδιο πρόσημο,   άρα τους προσθέτω</a:t>
            </a:r>
            <a:endParaRPr lang="en-US" sz="2400" dirty="0"/>
          </a:p>
        </p:txBody>
      </p:sp>
      <p:sp>
        <p:nvSpPr>
          <p:cNvPr id="13" name="1 - Τίτλος"/>
          <p:cNvSpPr>
            <a:spLocks noGrp="1"/>
          </p:cNvSpPr>
          <p:nvPr>
            <p:ph type="ctrTitle"/>
          </p:nvPr>
        </p:nvSpPr>
        <p:spPr>
          <a:xfrm>
            <a:off x="-2000296" y="-214338"/>
            <a:ext cx="6786578" cy="92867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ΠΡΟΣΗΜΑ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3428992" y="500042"/>
            <a:ext cx="5143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>
                <a:solidFill>
                  <a:schemeClr val="accent3">
                    <a:lumMod val="50000"/>
                  </a:schemeClr>
                </a:solidFill>
              </a:rPr>
              <a:t>Πρόσθεση / αφαίρεση αριθμών</a:t>
            </a:r>
            <a:endParaRPr lang="en-US" sz="2400" u="sng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Έλλειψη"/>
          <p:cNvSpPr/>
          <p:nvPr/>
        </p:nvSpPr>
        <p:spPr>
          <a:xfrm flipH="1">
            <a:off x="7715272" y="627683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 flipH="1">
            <a:off x="8572527" y="6286520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Ορθογώνιο"/>
          <p:cNvSpPr/>
          <p:nvPr/>
        </p:nvSpPr>
        <p:spPr>
          <a:xfrm>
            <a:off x="357158" y="928670"/>
            <a:ext cx="2483116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Παραδείγματα 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 flipH="1">
            <a:off x="8751091" y="5715016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 flipH="1">
            <a:off x="7715272" y="578645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357158" y="1857364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-2 -8 = -10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0" y="3143248"/>
            <a:ext cx="30718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+ 5 + 2  = + 7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85720" y="4292750"/>
            <a:ext cx="25003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6 + 2  = +8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357158" y="5578634"/>
            <a:ext cx="3357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-1 – 3 -2  = -6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23" name="22 - TextBox"/>
          <p:cNvSpPr txBox="1"/>
          <p:nvPr/>
        </p:nvSpPr>
        <p:spPr>
          <a:xfrm>
            <a:off x="5286380" y="1714488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-2 -3 -2 -2= -9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5429256" y="2643182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-2 -2= -4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30" name="29 - TextBox"/>
          <p:cNvSpPr txBox="1"/>
          <p:nvPr/>
        </p:nvSpPr>
        <p:spPr>
          <a:xfrm>
            <a:off x="5072066" y="3786190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4 + 3= +7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5214942" y="4857760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-4 - 4= -8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18" name="1 - Τίτλος"/>
          <p:cNvSpPr>
            <a:spLocks noGrp="1"/>
          </p:cNvSpPr>
          <p:nvPr>
            <p:ph type="ctrTitle"/>
          </p:nvPr>
        </p:nvSpPr>
        <p:spPr>
          <a:xfrm>
            <a:off x="-2000296" y="-214338"/>
            <a:ext cx="6786578" cy="92867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ΠΡΟΣΗΜΑ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3428992" y="500042"/>
            <a:ext cx="5143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>
                <a:solidFill>
                  <a:schemeClr val="accent3">
                    <a:lumMod val="50000"/>
                  </a:schemeClr>
                </a:solidFill>
              </a:rPr>
              <a:t>Πρόσθεση / αφαίρεση αριθμών</a:t>
            </a:r>
            <a:endParaRPr lang="en-US" sz="2400" u="sng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1" grpId="0"/>
      <p:bldP spid="27" grpId="0"/>
      <p:bldP spid="23" grpId="0"/>
      <p:bldP spid="24" grpId="0"/>
      <p:bldP spid="30" grpId="0"/>
      <p:bldP spid="3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-2000296" y="-214338"/>
            <a:ext cx="6786578" cy="92867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ΠΡΟΣΗΜΑ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3 - Έλλειψη"/>
          <p:cNvSpPr/>
          <p:nvPr/>
        </p:nvSpPr>
        <p:spPr>
          <a:xfrm flipH="1">
            <a:off x="7715272" y="627683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 flipH="1">
            <a:off x="8572527" y="6286520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TextBox"/>
          <p:cNvSpPr txBox="1"/>
          <p:nvPr/>
        </p:nvSpPr>
        <p:spPr>
          <a:xfrm>
            <a:off x="714348" y="1142984"/>
            <a:ext cx="821537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Αν έχω δύο αριθμούς που έχουν διαφορετικό πρόσημο (</a:t>
            </a:r>
            <a:r>
              <a:rPr lang="el-GR" sz="2800" b="1" dirty="0" err="1" smtClean="0">
                <a:solidFill>
                  <a:srgbClr val="FF0000"/>
                </a:solidFill>
              </a:rPr>
              <a:t>ετερόσημοι</a:t>
            </a:r>
            <a:r>
              <a:rPr lang="el-GR" sz="2800" dirty="0" smtClean="0"/>
              <a:t>)…τότε τους </a:t>
            </a:r>
            <a:r>
              <a:rPr lang="el-GR" sz="2800" b="1" dirty="0" smtClean="0">
                <a:solidFill>
                  <a:srgbClr val="FF0000"/>
                </a:solidFill>
              </a:rPr>
              <a:t>αφαιρώ </a:t>
            </a:r>
            <a:r>
              <a:rPr lang="el-GR" sz="2800" dirty="0" smtClean="0"/>
              <a:t>και στο αποτέλεσμα που βρίσκω βάζω το πρόσημο του μεγαλύτερου αριθμού (σε απόλυτη τιμή)</a:t>
            </a:r>
            <a:endParaRPr lang="en-US" sz="2800" dirty="0"/>
          </a:p>
        </p:txBody>
      </p:sp>
      <p:sp>
        <p:nvSpPr>
          <p:cNvPr id="9" name="8 - Ορθογώνιο"/>
          <p:cNvSpPr/>
          <p:nvPr/>
        </p:nvSpPr>
        <p:spPr>
          <a:xfrm>
            <a:off x="0" y="3429000"/>
            <a:ext cx="2133597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Παράδειγμα 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 flipH="1">
            <a:off x="8751091" y="5715016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 flipH="1">
            <a:off x="7715272" y="578645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571472" y="4786322"/>
            <a:ext cx="30003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-2 +6  =  +4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flipV="1">
            <a:off x="3286116" y="4929198"/>
            <a:ext cx="785818" cy="142876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4071902" y="3929066"/>
            <a:ext cx="50720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αριθμοί  2  και  6  έχουν διαφορετικό πρόσημο,   άρα τους αφαιρώ…  Στο   αποτέλεσμα που βρίσκω βάζω συν…..  </a:t>
            </a:r>
            <a:r>
              <a:rPr lang="el-GR" sz="2400" dirty="0" err="1" smtClean="0"/>
              <a:t>γιατι</a:t>
            </a:r>
            <a:r>
              <a:rPr lang="el-GR" sz="2400" dirty="0" smtClean="0"/>
              <a:t>  ο μεγαλύτερος αριθμός που είναι ι ο 6….έχει πρόσημο συν</a:t>
            </a:r>
            <a:endParaRPr lang="en-US" sz="2400" dirty="0"/>
          </a:p>
        </p:txBody>
      </p:sp>
      <p:sp>
        <p:nvSpPr>
          <p:cNvPr id="12" name="11 - TextBox"/>
          <p:cNvSpPr txBox="1"/>
          <p:nvPr/>
        </p:nvSpPr>
        <p:spPr>
          <a:xfrm>
            <a:off x="3428992" y="500042"/>
            <a:ext cx="5143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>
                <a:solidFill>
                  <a:schemeClr val="accent3">
                    <a:lumMod val="50000"/>
                  </a:schemeClr>
                </a:solidFill>
              </a:rPr>
              <a:t>Πρόσθεση / αφαίρεση αριθμών</a:t>
            </a:r>
            <a:endParaRPr lang="en-US" sz="2400" u="sng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Έλλειψη"/>
          <p:cNvSpPr/>
          <p:nvPr/>
        </p:nvSpPr>
        <p:spPr>
          <a:xfrm flipH="1">
            <a:off x="7715272" y="627683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 flipH="1">
            <a:off x="8572527" y="6286520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Ορθογώνιο"/>
          <p:cNvSpPr/>
          <p:nvPr/>
        </p:nvSpPr>
        <p:spPr>
          <a:xfrm>
            <a:off x="357158" y="928670"/>
            <a:ext cx="2483116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Παραδείγματα 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 flipH="1">
            <a:off x="8751091" y="5715016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 flipH="1">
            <a:off x="7715272" y="578645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357158" y="1857364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-2 +8 = +6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0" y="3143248"/>
            <a:ext cx="30718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+ 5 - 2  = + 3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85720" y="4292750"/>
            <a:ext cx="25003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6 - 2  = +4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357158" y="5578634"/>
            <a:ext cx="3357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-1 + 3 = +2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23" name="22 - TextBox"/>
          <p:cNvSpPr txBox="1"/>
          <p:nvPr/>
        </p:nvSpPr>
        <p:spPr>
          <a:xfrm>
            <a:off x="5286380" y="1714488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-2 +2= 0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5429256" y="2643182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2 -9=-7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30" name="29 - TextBox"/>
          <p:cNvSpPr txBox="1"/>
          <p:nvPr/>
        </p:nvSpPr>
        <p:spPr>
          <a:xfrm>
            <a:off x="5072066" y="3786190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-4 + 3= -1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5214942" y="4857760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-4 + 4=0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18" name="1 - Τίτλος"/>
          <p:cNvSpPr>
            <a:spLocks noGrp="1"/>
          </p:cNvSpPr>
          <p:nvPr>
            <p:ph type="ctrTitle"/>
          </p:nvPr>
        </p:nvSpPr>
        <p:spPr>
          <a:xfrm>
            <a:off x="-2000296" y="-214338"/>
            <a:ext cx="6786578" cy="92867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ΠΡΟΣΗΜΑ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3428992" y="500042"/>
            <a:ext cx="5143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>
                <a:solidFill>
                  <a:schemeClr val="accent3">
                    <a:lumMod val="50000"/>
                  </a:schemeClr>
                </a:solidFill>
              </a:rPr>
              <a:t>Πρόσθεση / αφαίρεση αριθμών</a:t>
            </a:r>
            <a:endParaRPr lang="en-US" sz="2400" u="sng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1" grpId="0"/>
      <p:bldP spid="27" grpId="0"/>
      <p:bldP spid="23" grpId="0"/>
      <p:bldP spid="24" grpId="0"/>
      <p:bldP spid="30" grpId="0"/>
      <p:bldP spid="3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Έλλειψη"/>
          <p:cNvSpPr/>
          <p:nvPr/>
        </p:nvSpPr>
        <p:spPr>
          <a:xfrm flipH="1">
            <a:off x="7715272" y="627683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 flipH="1">
            <a:off x="8572527" y="6286520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Ορθογώνιο"/>
          <p:cNvSpPr/>
          <p:nvPr/>
        </p:nvSpPr>
        <p:spPr>
          <a:xfrm>
            <a:off x="357158" y="928670"/>
            <a:ext cx="2483116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Παραδείγματα 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 flipH="1">
            <a:off x="8751091" y="5715016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 flipH="1">
            <a:off x="7715272" y="578645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357158" y="1857364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-2 -1 = -3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0" y="3143248"/>
            <a:ext cx="30718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+2+1 = + 3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85720" y="4292750"/>
            <a:ext cx="25003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-2+1  = -1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357158" y="5578634"/>
            <a:ext cx="3357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2-1 = +1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23" name="22 - TextBox"/>
          <p:cNvSpPr txBox="1"/>
          <p:nvPr/>
        </p:nvSpPr>
        <p:spPr>
          <a:xfrm>
            <a:off x="5286380" y="1714488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-2 +2 = 0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5429256" y="2643182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-2-2 = -4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30" name="29 - TextBox"/>
          <p:cNvSpPr txBox="1"/>
          <p:nvPr/>
        </p:nvSpPr>
        <p:spPr>
          <a:xfrm>
            <a:off x="5072066" y="3786190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+2+2 = +4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5214942" y="4857760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-8-1 = -9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18" name="1 - Τίτλος"/>
          <p:cNvSpPr>
            <a:spLocks noGrp="1"/>
          </p:cNvSpPr>
          <p:nvPr>
            <p:ph type="ctrTitle"/>
          </p:nvPr>
        </p:nvSpPr>
        <p:spPr>
          <a:xfrm>
            <a:off x="-2000296" y="-214338"/>
            <a:ext cx="6786578" cy="92867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ΠΡΟΣΗΜΑ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3428992" y="500042"/>
            <a:ext cx="5143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>
                <a:solidFill>
                  <a:schemeClr val="accent3">
                    <a:lumMod val="50000"/>
                  </a:schemeClr>
                </a:solidFill>
              </a:rPr>
              <a:t>Πρόσθεση / αφαίρεση αριθμών</a:t>
            </a:r>
            <a:endParaRPr lang="en-US" sz="2400" u="sng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1" grpId="0"/>
      <p:bldP spid="27" grpId="0"/>
      <p:bldP spid="23" grpId="0"/>
      <p:bldP spid="24" grpId="0"/>
      <p:bldP spid="30" grpId="0"/>
      <p:bldP spid="3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Έλλειψη"/>
          <p:cNvSpPr/>
          <p:nvPr/>
        </p:nvSpPr>
        <p:spPr>
          <a:xfrm flipH="1">
            <a:off x="7715272" y="627683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 flipH="1">
            <a:off x="8572527" y="6286520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Ορθογώνιο"/>
          <p:cNvSpPr/>
          <p:nvPr/>
        </p:nvSpPr>
        <p:spPr>
          <a:xfrm>
            <a:off x="357158" y="928670"/>
            <a:ext cx="2483116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Παραδείγματα 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 flipH="1">
            <a:off x="8751091" y="5715016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 flipH="1">
            <a:off x="7715272" y="578645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357158" y="1857364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-2 -1 + 4 = +1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214282" y="3071810"/>
            <a:ext cx="30718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+2 -3 + 2= +1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85720" y="4292750"/>
            <a:ext cx="25003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4 -2+1  =+3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357158" y="5578634"/>
            <a:ext cx="3357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-3 - 1-1 = -5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23" name="22 - TextBox"/>
          <p:cNvSpPr txBox="1"/>
          <p:nvPr/>
        </p:nvSpPr>
        <p:spPr>
          <a:xfrm>
            <a:off x="5572132" y="1142984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4 -2 +2 = 4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5715008" y="2071678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-3-2+1  = -4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30" name="29 - TextBox"/>
          <p:cNvSpPr txBox="1"/>
          <p:nvPr/>
        </p:nvSpPr>
        <p:spPr>
          <a:xfrm>
            <a:off x="5286380" y="3214686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+2+2 - 4 = 0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5500694" y="4286256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-2 -3 -1 = -6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18" name="1 - Τίτλος"/>
          <p:cNvSpPr>
            <a:spLocks noGrp="1"/>
          </p:cNvSpPr>
          <p:nvPr>
            <p:ph type="ctrTitle"/>
          </p:nvPr>
        </p:nvSpPr>
        <p:spPr>
          <a:xfrm>
            <a:off x="-2000296" y="-214338"/>
            <a:ext cx="6786578" cy="92867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ΠΡΟΣΗΜΑ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3428992" y="500042"/>
            <a:ext cx="5143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>
                <a:solidFill>
                  <a:schemeClr val="accent3">
                    <a:lumMod val="50000"/>
                  </a:schemeClr>
                </a:solidFill>
              </a:rPr>
              <a:t>Πρόσθεση / αφαίρεση αριθμών</a:t>
            </a:r>
            <a:endParaRPr lang="en-US" sz="2400" u="sng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1" grpId="0"/>
      <p:bldP spid="27" grpId="0"/>
      <p:bldP spid="23" grpId="0"/>
      <p:bldP spid="24" grpId="0"/>
      <p:bldP spid="30" grpId="0"/>
      <p:bldP spid="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428604"/>
            <a:ext cx="9358346" cy="928670"/>
          </a:xfrm>
        </p:spPr>
        <p:txBody>
          <a:bodyPr>
            <a:norm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Διαίρεση  =  κλάσμα =  λόγος   = πηλίκο</a:t>
            </a:r>
            <a:endParaRPr lang="en-US" sz="3600" b="1" dirty="0">
              <a:solidFill>
                <a:srgbClr val="FF0000"/>
              </a:solidFill>
            </a:endParaRPr>
          </a:p>
        </p:txBody>
      </p:sp>
      <p:cxnSp>
        <p:nvCxnSpPr>
          <p:cNvPr id="7" name="6 - Ευθεία γραμμή σύνδεσης"/>
          <p:cNvCxnSpPr/>
          <p:nvPr/>
        </p:nvCxnSpPr>
        <p:spPr>
          <a:xfrm>
            <a:off x="1928794" y="2857496"/>
            <a:ext cx="64294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TextBox"/>
          <p:cNvSpPr txBox="1"/>
          <p:nvPr/>
        </p:nvSpPr>
        <p:spPr>
          <a:xfrm>
            <a:off x="3643306" y="1928802"/>
            <a:ext cx="1571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8 : 2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2000232" y="221455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8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1" name="20 - Ορθογώνιο"/>
          <p:cNvSpPr/>
          <p:nvPr/>
        </p:nvSpPr>
        <p:spPr>
          <a:xfrm>
            <a:off x="1928794" y="285749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en-US" sz="40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>
            <a:off x="4214810" y="4292750"/>
            <a:ext cx="64294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4286248" y="371475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24" name="23 - Ευθεία γραμμή σύνδεσης"/>
          <p:cNvCxnSpPr/>
          <p:nvPr/>
        </p:nvCxnSpPr>
        <p:spPr>
          <a:xfrm rot="5400000">
            <a:off x="3433754" y="4567246"/>
            <a:ext cx="1571636" cy="95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Ορθογώνιο"/>
          <p:cNvSpPr/>
          <p:nvPr/>
        </p:nvSpPr>
        <p:spPr>
          <a:xfrm>
            <a:off x="3643306" y="371475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8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23" grpId="0"/>
      <p:bldP spid="2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Έλλειψη"/>
          <p:cNvSpPr/>
          <p:nvPr/>
        </p:nvSpPr>
        <p:spPr>
          <a:xfrm flipH="1">
            <a:off x="7715272" y="627683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 flipH="1">
            <a:off x="8572527" y="6286520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TextBox"/>
          <p:cNvSpPr txBox="1"/>
          <p:nvPr/>
        </p:nvSpPr>
        <p:spPr>
          <a:xfrm>
            <a:off x="714348" y="1142984"/>
            <a:ext cx="821537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Αν </a:t>
            </a:r>
            <a:r>
              <a:rPr lang="el-GR" sz="2800" b="1" dirty="0" smtClean="0">
                <a:solidFill>
                  <a:srgbClr val="FF0000"/>
                </a:solidFill>
              </a:rPr>
              <a:t>πολλαπλασιάζω</a:t>
            </a:r>
            <a:r>
              <a:rPr lang="el-GR" sz="2800" dirty="0" smtClean="0"/>
              <a:t> </a:t>
            </a:r>
            <a:r>
              <a:rPr lang="el-GR" sz="2800" dirty="0" smtClean="0"/>
              <a:t> (ή διαιρώ) δύο </a:t>
            </a:r>
            <a:r>
              <a:rPr lang="el-GR" sz="2800" dirty="0" smtClean="0"/>
              <a:t>αριθμούς που έχουν ίδιο πρόσημο  (</a:t>
            </a:r>
            <a:r>
              <a:rPr lang="el-GR" sz="2800" b="1" dirty="0" err="1" smtClean="0">
                <a:solidFill>
                  <a:srgbClr val="FF0000"/>
                </a:solidFill>
              </a:rPr>
              <a:t>ομόσημοι</a:t>
            </a:r>
            <a:r>
              <a:rPr lang="el-GR" sz="2800" dirty="0" smtClean="0"/>
              <a:t>)…τότε και στο αποτέλεσμα που βρίσκω βάζω το πρόσημο συν  +</a:t>
            </a:r>
            <a:endParaRPr lang="en-US" sz="2800" dirty="0"/>
          </a:p>
        </p:txBody>
      </p:sp>
      <p:sp>
        <p:nvSpPr>
          <p:cNvPr id="9" name="8 - Ορθογώνιο"/>
          <p:cNvSpPr/>
          <p:nvPr/>
        </p:nvSpPr>
        <p:spPr>
          <a:xfrm>
            <a:off x="0" y="3429000"/>
            <a:ext cx="2133597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Παράδειγμα 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 flipH="1">
            <a:off x="8751091" y="5715016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 flipH="1">
            <a:off x="7715272" y="578645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0" y="4643446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-2 </a:t>
            </a:r>
            <a:r>
              <a:rPr lang="el-GR" sz="4000" b="1" baseline="30000" dirty="0" smtClean="0">
                <a:solidFill>
                  <a:srgbClr val="00B050"/>
                </a:solidFill>
              </a:rPr>
              <a:t>.</a:t>
            </a:r>
            <a:r>
              <a:rPr lang="el-GR" sz="4000" b="1" dirty="0" smtClean="0">
                <a:solidFill>
                  <a:srgbClr val="00B050"/>
                </a:solidFill>
              </a:rPr>
              <a:t> (-6)  =  +12 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flipV="1">
            <a:off x="3500430" y="4929198"/>
            <a:ext cx="785818" cy="142876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4286248" y="4214818"/>
            <a:ext cx="45720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αριθμοί  2  και  6  έχουν ίδιο πρόσημο,   άρα στο αποτέλεσμα βάζω το πρόσημο συν  +</a:t>
            </a:r>
            <a:endParaRPr lang="en-US" sz="2400" dirty="0"/>
          </a:p>
        </p:txBody>
      </p:sp>
      <p:sp>
        <p:nvSpPr>
          <p:cNvPr id="13" name="1 - Τίτλος"/>
          <p:cNvSpPr>
            <a:spLocks noGrp="1"/>
          </p:cNvSpPr>
          <p:nvPr>
            <p:ph type="ctrTitle"/>
          </p:nvPr>
        </p:nvSpPr>
        <p:spPr>
          <a:xfrm>
            <a:off x="-2000296" y="-214338"/>
            <a:ext cx="6786578" cy="92867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ΠΡΟΣΗΜΑ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3428992" y="500042"/>
            <a:ext cx="5715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>
                <a:solidFill>
                  <a:schemeClr val="accent3">
                    <a:lumMod val="50000"/>
                  </a:schemeClr>
                </a:solidFill>
              </a:rPr>
              <a:t>Πολλαπλασιασμός   /  διαίρεση     αριθμών</a:t>
            </a:r>
            <a:endParaRPr lang="en-US" sz="2400" u="sng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Έλλειψη"/>
          <p:cNvSpPr/>
          <p:nvPr/>
        </p:nvSpPr>
        <p:spPr>
          <a:xfrm flipH="1">
            <a:off x="7715272" y="627683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 flipH="1">
            <a:off x="8572527" y="6286520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Ορθογώνιο"/>
          <p:cNvSpPr/>
          <p:nvPr/>
        </p:nvSpPr>
        <p:spPr>
          <a:xfrm>
            <a:off x="357158" y="928670"/>
            <a:ext cx="2483116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Παραδείγματα 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 flipH="1">
            <a:off x="8751091" y="5715016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 flipH="1">
            <a:off x="7715272" y="578645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357158" y="1857364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-2</a:t>
            </a:r>
            <a:r>
              <a:rPr lang="el-GR" sz="4000" b="1" baseline="30000" dirty="0" smtClean="0">
                <a:solidFill>
                  <a:srgbClr val="00B050"/>
                </a:solidFill>
              </a:rPr>
              <a:t> .</a:t>
            </a:r>
            <a:r>
              <a:rPr lang="el-GR" sz="4000" b="1" dirty="0" smtClean="0">
                <a:solidFill>
                  <a:srgbClr val="00B050"/>
                </a:solidFill>
              </a:rPr>
              <a:t> (-8) = +16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285720" y="3143248"/>
            <a:ext cx="30718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5 </a:t>
            </a:r>
            <a:r>
              <a:rPr lang="el-GR" sz="4000" b="1" baseline="30000" dirty="0" smtClean="0">
                <a:solidFill>
                  <a:srgbClr val="00B050"/>
                </a:solidFill>
              </a:rPr>
              <a:t>. </a:t>
            </a:r>
            <a:r>
              <a:rPr lang="el-GR" sz="4000" b="1" dirty="0" smtClean="0">
                <a:solidFill>
                  <a:srgbClr val="00B050"/>
                </a:solidFill>
              </a:rPr>
              <a:t>2  = + 10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85720" y="4292750"/>
            <a:ext cx="3143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+6 </a:t>
            </a:r>
            <a:r>
              <a:rPr lang="el-GR" sz="4000" b="1" baseline="30000" dirty="0" smtClean="0">
                <a:solidFill>
                  <a:srgbClr val="00B050"/>
                </a:solidFill>
              </a:rPr>
              <a:t>. </a:t>
            </a:r>
            <a:r>
              <a:rPr lang="el-GR" sz="4000" b="1" dirty="0" smtClean="0">
                <a:solidFill>
                  <a:srgbClr val="00B050"/>
                </a:solidFill>
              </a:rPr>
              <a:t> (+ 2)  = +8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357158" y="5578634"/>
            <a:ext cx="3357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-1 </a:t>
            </a:r>
            <a:r>
              <a:rPr lang="el-GR" sz="4000" b="1" baseline="30000" dirty="0" smtClean="0">
                <a:solidFill>
                  <a:srgbClr val="00B050"/>
                </a:solidFill>
              </a:rPr>
              <a:t>.</a:t>
            </a:r>
            <a:r>
              <a:rPr lang="el-GR" sz="4000" b="1" dirty="0" smtClean="0">
                <a:solidFill>
                  <a:srgbClr val="00B050"/>
                </a:solidFill>
              </a:rPr>
              <a:t> (– 3) = +3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23" name="22 - TextBox"/>
          <p:cNvSpPr txBox="1"/>
          <p:nvPr/>
        </p:nvSpPr>
        <p:spPr>
          <a:xfrm>
            <a:off x="5286380" y="1714488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-2</a:t>
            </a:r>
            <a:r>
              <a:rPr lang="el-GR" sz="4000" b="1" baseline="30000" dirty="0" smtClean="0">
                <a:solidFill>
                  <a:srgbClr val="00B050"/>
                </a:solidFill>
              </a:rPr>
              <a:t> .</a:t>
            </a:r>
            <a:r>
              <a:rPr lang="el-GR" sz="4000" b="1" dirty="0" smtClean="0">
                <a:solidFill>
                  <a:srgbClr val="00B050"/>
                </a:solidFill>
              </a:rPr>
              <a:t> (-3) = +6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5429256" y="2643182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-2</a:t>
            </a:r>
            <a:r>
              <a:rPr lang="el-GR" sz="4000" b="1" baseline="30000" dirty="0" smtClean="0">
                <a:solidFill>
                  <a:srgbClr val="00B050"/>
                </a:solidFill>
              </a:rPr>
              <a:t> .</a:t>
            </a:r>
            <a:r>
              <a:rPr lang="el-GR" sz="4000" b="1" dirty="0" smtClean="0">
                <a:solidFill>
                  <a:srgbClr val="00B050"/>
                </a:solidFill>
              </a:rPr>
              <a:t> (-2)= +4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30" name="29 - TextBox"/>
          <p:cNvSpPr txBox="1"/>
          <p:nvPr/>
        </p:nvSpPr>
        <p:spPr>
          <a:xfrm>
            <a:off x="5072066" y="3786190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4 </a:t>
            </a:r>
            <a:r>
              <a:rPr lang="el-GR" sz="4000" b="1" baseline="30000" dirty="0" smtClean="0">
                <a:solidFill>
                  <a:srgbClr val="00B050"/>
                </a:solidFill>
              </a:rPr>
              <a:t>. </a:t>
            </a:r>
            <a:r>
              <a:rPr lang="el-GR" sz="4000" b="1" dirty="0" smtClean="0">
                <a:solidFill>
                  <a:srgbClr val="00B050"/>
                </a:solidFill>
              </a:rPr>
              <a:t>(+ 3)= +12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5214942" y="4857760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-4 </a:t>
            </a:r>
            <a:r>
              <a:rPr lang="el-GR" sz="4000" b="1" baseline="30000" dirty="0" smtClean="0">
                <a:solidFill>
                  <a:srgbClr val="00B050"/>
                </a:solidFill>
              </a:rPr>
              <a:t>. </a:t>
            </a:r>
            <a:r>
              <a:rPr lang="el-GR" sz="4000" b="1" dirty="0" smtClean="0">
                <a:solidFill>
                  <a:srgbClr val="00B050"/>
                </a:solidFill>
              </a:rPr>
              <a:t>(- 4)= +16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18" name="1 - Τίτλος"/>
          <p:cNvSpPr>
            <a:spLocks noGrp="1"/>
          </p:cNvSpPr>
          <p:nvPr>
            <p:ph type="ctrTitle"/>
          </p:nvPr>
        </p:nvSpPr>
        <p:spPr>
          <a:xfrm>
            <a:off x="-2000296" y="-214338"/>
            <a:ext cx="6786578" cy="92867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ΠΡΟΣΗΜΑ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3428992" y="500042"/>
            <a:ext cx="5715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>
                <a:solidFill>
                  <a:schemeClr val="accent3">
                    <a:lumMod val="50000"/>
                  </a:schemeClr>
                </a:solidFill>
              </a:rPr>
              <a:t>Πολλαπλασιασμός   /  διαίρεση     αριθμών</a:t>
            </a:r>
            <a:endParaRPr lang="en-US" sz="2400" u="sng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1" grpId="0"/>
      <p:bldP spid="27" grpId="0"/>
      <p:bldP spid="23" grpId="0"/>
      <p:bldP spid="24" grpId="0"/>
      <p:bldP spid="30" grpId="0"/>
      <p:bldP spid="3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Έλλειψη"/>
          <p:cNvSpPr/>
          <p:nvPr/>
        </p:nvSpPr>
        <p:spPr>
          <a:xfrm flipH="1">
            <a:off x="7715272" y="627683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 flipH="1">
            <a:off x="8572527" y="6286520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Ορθογώνιο"/>
          <p:cNvSpPr/>
          <p:nvPr/>
        </p:nvSpPr>
        <p:spPr>
          <a:xfrm>
            <a:off x="357158" y="928670"/>
            <a:ext cx="2483116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Παραδείγματα 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 flipH="1">
            <a:off x="8751091" y="5715016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 flipH="1">
            <a:off x="7715272" y="578645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8" name="1 - Τίτλος"/>
          <p:cNvSpPr>
            <a:spLocks noGrp="1"/>
          </p:cNvSpPr>
          <p:nvPr>
            <p:ph type="ctrTitle"/>
          </p:nvPr>
        </p:nvSpPr>
        <p:spPr>
          <a:xfrm>
            <a:off x="-2000296" y="-214338"/>
            <a:ext cx="6786578" cy="92867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ΠΡΟΣΗΜΑ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3428992" y="500042"/>
            <a:ext cx="5715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>
                <a:solidFill>
                  <a:schemeClr val="accent3">
                    <a:lumMod val="50000"/>
                  </a:schemeClr>
                </a:solidFill>
              </a:rPr>
              <a:t>Πολλαπλασιασμός   /  διαίρεση     αριθμών</a:t>
            </a:r>
            <a:endParaRPr lang="en-US" sz="2400" u="sng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20" name="19 - Ευθεία γραμμή σύνδεσης"/>
          <p:cNvCxnSpPr/>
          <p:nvPr/>
        </p:nvCxnSpPr>
        <p:spPr>
          <a:xfrm>
            <a:off x="785786" y="2428868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714348" y="214311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-4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6" name="25 - TextBox"/>
          <p:cNvSpPr txBox="1"/>
          <p:nvPr/>
        </p:nvSpPr>
        <p:spPr>
          <a:xfrm>
            <a:off x="714348" y="242886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-2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9" name="28 - TextBox"/>
          <p:cNvSpPr txBox="1"/>
          <p:nvPr/>
        </p:nvSpPr>
        <p:spPr>
          <a:xfrm>
            <a:off x="1285852" y="221455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</a:t>
            </a:r>
            <a:endParaRPr lang="en-US" dirty="0"/>
          </a:p>
        </p:txBody>
      </p:sp>
      <p:cxnSp>
        <p:nvCxnSpPr>
          <p:cNvPr id="32" name="31 - Ευθεία γραμμή σύνδεσης"/>
          <p:cNvCxnSpPr/>
          <p:nvPr/>
        </p:nvCxnSpPr>
        <p:spPr>
          <a:xfrm>
            <a:off x="1857356" y="2428868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TextBox"/>
          <p:cNvSpPr txBox="1"/>
          <p:nvPr/>
        </p:nvSpPr>
        <p:spPr>
          <a:xfrm>
            <a:off x="1857356" y="214311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1857356" y="235743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1500166" y="2214554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+</a:t>
            </a:r>
            <a:endParaRPr lang="en-US" dirty="0"/>
          </a:p>
        </p:txBody>
      </p:sp>
      <p:sp>
        <p:nvSpPr>
          <p:cNvPr id="36" name="35 - TextBox"/>
          <p:cNvSpPr txBox="1"/>
          <p:nvPr/>
        </p:nvSpPr>
        <p:spPr>
          <a:xfrm>
            <a:off x="2285984" y="228599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</a:t>
            </a:r>
            <a:endParaRPr lang="en-US" dirty="0"/>
          </a:p>
        </p:txBody>
      </p:sp>
      <p:sp>
        <p:nvSpPr>
          <p:cNvPr id="38" name="37 - TextBox"/>
          <p:cNvSpPr txBox="1"/>
          <p:nvPr/>
        </p:nvSpPr>
        <p:spPr>
          <a:xfrm>
            <a:off x="2571736" y="228599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+2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39" name="38 - Ευθεία γραμμή σύνδεσης"/>
          <p:cNvCxnSpPr/>
          <p:nvPr/>
        </p:nvCxnSpPr>
        <p:spPr>
          <a:xfrm>
            <a:off x="714348" y="3761906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642910" y="3476154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+10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1" name="40 - TextBox"/>
          <p:cNvSpPr txBox="1"/>
          <p:nvPr/>
        </p:nvSpPr>
        <p:spPr>
          <a:xfrm>
            <a:off x="714348" y="377404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-2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2" name="41 - TextBox"/>
          <p:cNvSpPr txBox="1"/>
          <p:nvPr/>
        </p:nvSpPr>
        <p:spPr>
          <a:xfrm>
            <a:off x="1214414" y="354759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</a:t>
            </a:r>
            <a:endParaRPr lang="en-US" dirty="0"/>
          </a:p>
        </p:txBody>
      </p:sp>
      <p:cxnSp>
        <p:nvCxnSpPr>
          <p:cNvPr id="43" name="42 - Ευθεία γραμμή σύνδεσης"/>
          <p:cNvCxnSpPr/>
          <p:nvPr/>
        </p:nvCxnSpPr>
        <p:spPr>
          <a:xfrm>
            <a:off x="1785918" y="3761906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1785918" y="347615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10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5" name="44 - TextBox"/>
          <p:cNvSpPr txBox="1"/>
          <p:nvPr/>
        </p:nvSpPr>
        <p:spPr>
          <a:xfrm>
            <a:off x="1785918" y="369046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6" name="45 - TextBox"/>
          <p:cNvSpPr txBox="1"/>
          <p:nvPr/>
        </p:nvSpPr>
        <p:spPr>
          <a:xfrm>
            <a:off x="1428728" y="3547592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-</a:t>
            </a:r>
            <a:endParaRPr lang="en-US" dirty="0"/>
          </a:p>
        </p:txBody>
      </p:sp>
      <p:sp>
        <p:nvSpPr>
          <p:cNvPr id="47" name="46 - TextBox"/>
          <p:cNvSpPr txBox="1"/>
          <p:nvPr/>
        </p:nvSpPr>
        <p:spPr>
          <a:xfrm>
            <a:off x="2214546" y="355973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</a:t>
            </a:r>
            <a:endParaRPr lang="en-US" dirty="0"/>
          </a:p>
        </p:txBody>
      </p:sp>
      <p:sp>
        <p:nvSpPr>
          <p:cNvPr id="48" name="47 - TextBox"/>
          <p:cNvSpPr txBox="1"/>
          <p:nvPr/>
        </p:nvSpPr>
        <p:spPr>
          <a:xfrm>
            <a:off x="2571736" y="355973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-</a:t>
            </a:r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49" name="48 - Ευθεία γραμμή σύνδεσης"/>
          <p:cNvCxnSpPr/>
          <p:nvPr/>
        </p:nvCxnSpPr>
        <p:spPr>
          <a:xfrm>
            <a:off x="642910" y="5262104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TextBox"/>
          <p:cNvSpPr txBox="1"/>
          <p:nvPr/>
        </p:nvSpPr>
        <p:spPr>
          <a:xfrm>
            <a:off x="571472" y="4976352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+6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1" name="50 - TextBox"/>
          <p:cNvSpPr txBox="1"/>
          <p:nvPr/>
        </p:nvSpPr>
        <p:spPr>
          <a:xfrm>
            <a:off x="642910" y="527424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+</a:t>
            </a:r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2" name="51 - TextBox"/>
          <p:cNvSpPr txBox="1"/>
          <p:nvPr/>
        </p:nvSpPr>
        <p:spPr>
          <a:xfrm>
            <a:off x="1142976" y="504779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</a:t>
            </a:r>
            <a:endParaRPr lang="en-US" dirty="0"/>
          </a:p>
        </p:txBody>
      </p:sp>
      <p:cxnSp>
        <p:nvCxnSpPr>
          <p:cNvPr id="53" name="52 - Ευθεία γραμμή σύνδεσης"/>
          <p:cNvCxnSpPr/>
          <p:nvPr/>
        </p:nvCxnSpPr>
        <p:spPr>
          <a:xfrm>
            <a:off x="1714480" y="5262104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- TextBox"/>
          <p:cNvSpPr txBox="1"/>
          <p:nvPr/>
        </p:nvSpPr>
        <p:spPr>
          <a:xfrm>
            <a:off x="1714480" y="497635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6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5" name="54 - TextBox"/>
          <p:cNvSpPr txBox="1"/>
          <p:nvPr/>
        </p:nvSpPr>
        <p:spPr>
          <a:xfrm>
            <a:off x="1714480" y="519066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7" name="56 - TextBox"/>
          <p:cNvSpPr txBox="1"/>
          <p:nvPr/>
        </p:nvSpPr>
        <p:spPr>
          <a:xfrm>
            <a:off x="2143108" y="505993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</a:t>
            </a:r>
            <a:endParaRPr lang="en-US" dirty="0"/>
          </a:p>
        </p:txBody>
      </p:sp>
      <p:sp>
        <p:nvSpPr>
          <p:cNvPr id="58" name="57 - TextBox"/>
          <p:cNvSpPr txBox="1"/>
          <p:nvPr/>
        </p:nvSpPr>
        <p:spPr>
          <a:xfrm>
            <a:off x="2500298" y="505993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+3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9" name="58 - TextBox"/>
          <p:cNvSpPr txBox="1"/>
          <p:nvPr/>
        </p:nvSpPr>
        <p:spPr>
          <a:xfrm>
            <a:off x="1428728" y="5000636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+</a:t>
            </a:r>
            <a:endParaRPr lang="en-US" dirty="0"/>
          </a:p>
        </p:txBody>
      </p:sp>
      <p:cxnSp>
        <p:nvCxnSpPr>
          <p:cNvPr id="60" name="59 - Ευθεία γραμμή σύνδεσης"/>
          <p:cNvCxnSpPr/>
          <p:nvPr/>
        </p:nvCxnSpPr>
        <p:spPr>
          <a:xfrm>
            <a:off x="5500694" y="2428868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60 - TextBox"/>
          <p:cNvSpPr txBox="1"/>
          <p:nvPr/>
        </p:nvSpPr>
        <p:spPr>
          <a:xfrm>
            <a:off x="5429256" y="214311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-8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2" name="61 - TextBox"/>
          <p:cNvSpPr txBox="1"/>
          <p:nvPr/>
        </p:nvSpPr>
        <p:spPr>
          <a:xfrm>
            <a:off x="5500694" y="244101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3" name="62 - TextBox"/>
          <p:cNvSpPr txBox="1"/>
          <p:nvPr/>
        </p:nvSpPr>
        <p:spPr>
          <a:xfrm>
            <a:off x="6000760" y="221455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</a:t>
            </a:r>
            <a:endParaRPr lang="en-US" dirty="0"/>
          </a:p>
        </p:txBody>
      </p:sp>
      <p:cxnSp>
        <p:nvCxnSpPr>
          <p:cNvPr id="64" name="63 - Ευθεία γραμμή σύνδεσης"/>
          <p:cNvCxnSpPr/>
          <p:nvPr/>
        </p:nvCxnSpPr>
        <p:spPr>
          <a:xfrm>
            <a:off x="6572264" y="2428868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- TextBox"/>
          <p:cNvSpPr txBox="1"/>
          <p:nvPr/>
        </p:nvSpPr>
        <p:spPr>
          <a:xfrm>
            <a:off x="6572264" y="214311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8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6" name="65 - TextBox"/>
          <p:cNvSpPr txBox="1"/>
          <p:nvPr/>
        </p:nvSpPr>
        <p:spPr>
          <a:xfrm>
            <a:off x="6572264" y="235743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7" name="66 - TextBox"/>
          <p:cNvSpPr txBox="1"/>
          <p:nvPr/>
        </p:nvSpPr>
        <p:spPr>
          <a:xfrm>
            <a:off x="7000892" y="222669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</a:t>
            </a:r>
            <a:endParaRPr lang="en-US" dirty="0"/>
          </a:p>
        </p:txBody>
      </p:sp>
      <p:sp>
        <p:nvSpPr>
          <p:cNvPr id="68" name="67 - TextBox"/>
          <p:cNvSpPr txBox="1"/>
          <p:nvPr/>
        </p:nvSpPr>
        <p:spPr>
          <a:xfrm>
            <a:off x="7358082" y="222669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-2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9" name="68 - TextBox"/>
          <p:cNvSpPr txBox="1"/>
          <p:nvPr/>
        </p:nvSpPr>
        <p:spPr>
          <a:xfrm>
            <a:off x="6286512" y="2214554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-</a:t>
            </a:r>
            <a:endParaRPr lang="en-US" dirty="0"/>
          </a:p>
        </p:txBody>
      </p:sp>
      <p:cxnSp>
        <p:nvCxnSpPr>
          <p:cNvPr id="70" name="69 - Ευθεία γραμμή σύνδεσης"/>
          <p:cNvCxnSpPr/>
          <p:nvPr/>
        </p:nvCxnSpPr>
        <p:spPr>
          <a:xfrm>
            <a:off x="5214942" y="4333410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70 - TextBox"/>
          <p:cNvSpPr txBox="1"/>
          <p:nvPr/>
        </p:nvSpPr>
        <p:spPr>
          <a:xfrm>
            <a:off x="5143504" y="4047658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-20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2" name="71 - TextBox"/>
          <p:cNvSpPr txBox="1"/>
          <p:nvPr/>
        </p:nvSpPr>
        <p:spPr>
          <a:xfrm>
            <a:off x="5214942" y="434555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-4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3" name="72 - TextBox"/>
          <p:cNvSpPr txBox="1"/>
          <p:nvPr/>
        </p:nvSpPr>
        <p:spPr>
          <a:xfrm>
            <a:off x="5715008" y="411909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</a:t>
            </a:r>
            <a:endParaRPr lang="en-US" dirty="0"/>
          </a:p>
        </p:txBody>
      </p:sp>
      <p:cxnSp>
        <p:nvCxnSpPr>
          <p:cNvPr id="74" name="73 - Ευθεία γραμμή σύνδεσης"/>
          <p:cNvCxnSpPr/>
          <p:nvPr/>
        </p:nvCxnSpPr>
        <p:spPr>
          <a:xfrm>
            <a:off x="6286512" y="4333410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74 - TextBox"/>
          <p:cNvSpPr txBox="1"/>
          <p:nvPr/>
        </p:nvSpPr>
        <p:spPr>
          <a:xfrm>
            <a:off x="6286512" y="404765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20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6" name="75 - TextBox"/>
          <p:cNvSpPr txBox="1"/>
          <p:nvPr/>
        </p:nvSpPr>
        <p:spPr>
          <a:xfrm>
            <a:off x="6286512" y="426197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7" name="76 - TextBox"/>
          <p:cNvSpPr txBox="1"/>
          <p:nvPr/>
        </p:nvSpPr>
        <p:spPr>
          <a:xfrm>
            <a:off x="6715140" y="413123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</a:t>
            </a:r>
            <a:endParaRPr lang="en-US" dirty="0"/>
          </a:p>
        </p:txBody>
      </p:sp>
      <p:sp>
        <p:nvSpPr>
          <p:cNvPr id="78" name="77 - TextBox"/>
          <p:cNvSpPr txBox="1"/>
          <p:nvPr/>
        </p:nvSpPr>
        <p:spPr>
          <a:xfrm>
            <a:off x="7072330" y="413123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9" name="78 - TextBox"/>
          <p:cNvSpPr txBox="1"/>
          <p:nvPr/>
        </p:nvSpPr>
        <p:spPr>
          <a:xfrm>
            <a:off x="6000760" y="4071942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+</a:t>
            </a:r>
            <a:endParaRPr lang="en-US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8" grpId="0"/>
      <p:bldP spid="44" grpId="0"/>
      <p:bldP spid="45" grpId="0"/>
      <p:bldP spid="46" grpId="0"/>
      <p:bldP spid="47" grpId="0"/>
      <p:bldP spid="48" grpId="0"/>
      <p:bldP spid="54" grpId="0"/>
      <p:bldP spid="55" grpId="0"/>
      <p:bldP spid="57" grpId="0"/>
      <p:bldP spid="58" grpId="0"/>
      <p:bldP spid="59" grpId="0"/>
      <p:bldP spid="67" grpId="0"/>
      <p:bldP spid="68" grpId="0"/>
      <p:bldP spid="69" grpId="0"/>
      <p:bldP spid="77" grpId="0"/>
      <p:bldP spid="78" grpId="0"/>
      <p:bldP spid="7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Έλλειψη"/>
          <p:cNvSpPr/>
          <p:nvPr/>
        </p:nvSpPr>
        <p:spPr>
          <a:xfrm flipH="1">
            <a:off x="7715272" y="627683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 flipH="1">
            <a:off x="8572527" y="6286520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TextBox"/>
          <p:cNvSpPr txBox="1"/>
          <p:nvPr/>
        </p:nvSpPr>
        <p:spPr>
          <a:xfrm>
            <a:off x="571472" y="1000108"/>
            <a:ext cx="821537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Αν </a:t>
            </a:r>
            <a:r>
              <a:rPr lang="el-GR" sz="2800" b="1" dirty="0" smtClean="0">
                <a:solidFill>
                  <a:srgbClr val="FF0000"/>
                </a:solidFill>
              </a:rPr>
              <a:t>πολλαπλασιάζω</a:t>
            </a:r>
            <a:r>
              <a:rPr lang="el-GR" sz="2800" dirty="0" smtClean="0"/>
              <a:t> </a:t>
            </a:r>
            <a:r>
              <a:rPr lang="el-GR" sz="2800" dirty="0" smtClean="0"/>
              <a:t> (ή </a:t>
            </a:r>
            <a:r>
              <a:rPr lang="el-GR" sz="2800" dirty="0" smtClean="0"/>
              <a:t>διαιρώ)  </a:t>
            </a:r>
            <a:r>
              <a:rPr lang="el-GR" sz="2800" dirty="0" smtClean="0"/>
              <a:t>δύο  </a:t>
            </a:r>
            <a:r>
              <a:rPr lang="el-GR" sz="2800" dirty="0" smtClean="0"/>
              <a:t>αριθμούς που έχουν </a:t>
            </a:r>
            <a:r>
              <a:rPr lang="el-GR" sz="2800" u="sng" dirty="0" smtClean="0"/>
              <a:t>διαφορετικό πρόσημο (</a:t>
            </a:r>
            <a:r>
              <a:rPr lang="el-GR" sz="2800" b="1" u="sng" dirty="0" err="1" smtClean="0">
                <a:solidFill>
                  <a:srgbClr val="FF0000"/>
                </a:solidFill>
              </a:rPr>
              <a:t>ετερόσημοι</a:t>
            </a:r>
            <a:r>
              <a:rPr lang="el-GR" sz="2800" dirty="0" smtClean="0"/>
              <a:t>)…τότε στο αποτέλεσμα που βρίσκω βάζω το πρόσημο μείον  -  </a:t>
            </a:r>
            <a:endParaRPr lang="en-US" sz="2800" dirty="0"/>
          </a:p>
        </p:txBody>
      </p:sp>
      <p:sp>
        <p:nvSpPr>
          <p:cNvPr id="9" name="8 - Ορθογώνιο"/>
          <p:cNvSpPr/>
          <p:nvPr/>
        </p:nvSpPr>
        <p:spPr>
          <a:xfrm>
            <a:off x="0" y="3429000"/>
            <a:ext cx="2133597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Παράδειγμα 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 flipH="1">
            <a:off x="8751091" y="5715016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 flipH="1">
            <a:off x="7715272" y="578645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214282" y="4786322"/>
            <a:ext cx="32861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-2</a:t>
            </a:r>
            <a:r>
              <a:rPr lang="el-GR" sz="4000" b="1" baseline="30000" dirty="0" smtClean="0">
                <a:solidFill>
                  <a:srgbClr val="00B050"/>
                </a:solidFill>
              </a:rPr>
              <a:t> .</a:t>
            </a:r>
            <a:r>
              <a:rPr lang="el-GR" sz="4000" b="1" dirty="0" smtClean="0">
                <a:solidFill>
                  <a:srgbClr val="00B050"/>
                </a:solidFill>
              </a:rPr>
              <a:t> (+6)  =  -12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flipV="1">
            <a:off x="3714744" y="4929198"/>
            <a:ext cx="785818" cy="142876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4357686" y="4214818"/>
            <a:ext cx="50720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αριθμοί  2  και  6  έχουν διαφορετικό πρόσημο άρα   στο   αποτέλεσμα που βρίσκω βάζω πλην…..  </a:t>
            </a:r>
            <a:endParaRPr lang="en-US" sz="2400" dirty="0"/>
          </a:p>
        </p:txBody>
      </p:sp>
      <p:sp>
        <p:nvSpPr>
          <p:cNvPr id="13" name="1 - Τίτλος"/>
          <p:cNvSpPr>
            <a:spLocks noGrp="1"/>
          </p:cNvSpPr>
          <p:nvPr>
            <p:ph type="ctrTitle"/>
          </p:nvPr>
        </p:nvSpPr>
        <p:spPr>
          <a:xfrm>
            <a:off x="-2000296" y="-214338"/>
            <a:ext cx="6786578" cy="92867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ΠΡΟΣΗΜΑ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3428992" y="500042"/>
            <a:ext cx="5715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>
                <a:solidFill>
                  <a:schemeClr val="accent3">
                    <a:lumMod val="50000"/>
                  </a:schemeClr>
                </a:solidFill>
              </a:rPr>
              <a:t>Πολλαπλασιασμός   /  διαίρεση     αριθμών</a:t>
            </a:r>
            <a:endParaRPr lang="en-US" sz="2400" u="sng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Έλλειψη"/>
          <p:cNvSpPr/>
          <p:nvPr/>
        </p:nvSpPr>
        <p:spPr>
          <a:xfrm flipH="1">
            <a:off x="7715272" y="627683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 flipH="1">
            <a:off x="8572527" y="6286520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Ορθογώνιο"/>
          <p:cNvSpPr/>
          <p:nvPr/>
        </p:nvSpPr>
        <p:spPr>
          <a:xfrm>
            <a:off x="357158" y="928670"/>
            <a:ext cx="2483116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Παραδείγματα 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 flipH="1">
            <a:off x="8751091" y="5715016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 flipH="1">
            <a:off x="7715272" y="578645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357158" y="1857364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-2 </a:t>
            </a:r>
            <a:r>
              <a:rPr lang="el-GR" sz="4000" b="1" baseline="30000" dirty="0" smtClean="0">
                <a:solidFill>
                  <a:srgbClr val="00B050"/>
                </a:solidFill>
              </a:rPr>
              <a:t>.</a:t>
            </a:r>
            <a:r>
              <a:rPr lang="el-GR" sz="4000" b="1" dirty="0" smtClean="0">
                <a:solidFill>
                  <a:srgbClr val="00B050"/>
                </a:solidFill>
              </a:rPr>
              <a:t>(+8) = -16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0" y="3143248"/>
            <a:ext cx="35004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+ 5 </a:t>
            </a:r>
            <a:r>
              <a:rPr lang="el-GR" sz="4000" b="1" baseline="30000" dirty="0" smtClean="0">
                <a:solidFill>
                  <a:srgbClr val="00B050"/>
                </a:solidFill>
              </a:rPr>
              <a:t>.</a:t>
            </a:r>
            <a:r>
              <a:rPr lang="el-GR" sz="4000" b="1" dirty="0" smtClean="0">
                <a:solidFill>
                  <a:srgbClr val="00B050"/>
                </a:solidFill>
              </a:rPr>
              <a:t>(- 2 ) = -10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85720" y="4292750"/>
            <a:ext cx="2857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6</a:t>
            </a:r>
            <a:r>
              <a:rPr lang="el-GR" sz="4000" b="1" baseline="30000" dirty="0" smtClean="0">
                <a:solidFill>
                  <a:srgbClr val="00B050"/>
                </a:solidFill>
              </a:rPr>
              <a:t> .</a:t>
            </a:r>
            <a:r>
              <a:rPr lang="el-GR" sz="4000" b="1" dirty="0" smtClean="0">
                <a:solidFill>
                  <a:srgbClr val="00B050"/>
                </a:solidFill>
              </a:rPr>
              <a:t> (- 2)  = -12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357158" y="5578634"/>
            <a:ext cx="3357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-1 </a:t>
            </a:r>
            <a:r>
              <a:rPr lang="el-GR" sz="4000" b="1" baseline="30000" dirty="0" smtClean="0">
                <a:solidFill>
                  <a:srgbClr val="00B050"/>
                </a:solidFill>
              </a:rPr>
              <a:t>.</a:t>
            </a:r>
            <a:r>
              <a:rPr lang="el-GR" sz="4000" b="1" dirty="0" smtClean="0">
                <a:solidFill>
                  <a:srgbClr val="00B050"/>
                </a:solidFill>
              </a:rPr>
              <a:t>(+ 3) =-3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23" name="22 - TextBox"/>
          <p:cNvSpPr txBox="1"/>
          <p:nvPr/>
        </p:nvSpPr>
        <p:spPr>
          <a:xfrm>
            <a:off x="5286380" y="1714488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-2</a:t>
            </a:r>
            <a:r>
              <a:rPr lang="el-GR" sz="4000" b="1" baseline="30000" dirty="0" smtClean="0">
                <a:solidFill>
                  <a:srgbClr val="00B050"/>
                </a:solidFill>
              </a:rPr>
              <a:t> .</a:t>
            </a:r>
            <a:r>
              <a:rPr lang="el-GR" sz="4000" b="1" dirty="0" smtClean="0">
                <a:solidFill>
                  <a:srgbClr val="00B050"/>
                </a:solidFill>
              </a:rPr>
              <a:t> (+2)= -4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5429256" y="2643182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2 (-9) = -18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30" name="29 - TextBox"/>
          <p:cNvSpPr txBox="1"/>
          <p:nvPr/>
        </p:nvSpPr>
        <p:spPr>
          <a:xfrm>
            <a:off x="5072066" y="3786190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-4</a:t>
            </a:r>
            <a:r>
              <a:rPr lang="el-GR" sz="4000" b="1" baseline="30000" dirty="0" smtClean="0">
                <a:solidFill>
                  <a:srgbClr val="00B050"/>
                </a:solidFill>
              </a:rPr>
              <a:t> .</a:t>
            </a:r>
            <a:r>
              <a:rPr lang="el-GR" sz="4000" b="1" dirty="0" smtClean="0">
                <a:solidFill>
                  <a:srgbClr val="00B050"/>
                </a:solidFill>
              </a:rPr>
              <a:t> (+ 3)= -12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5214942" y="4857760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-4 </a:t>
            </a:r>
            <a:r>
              <a:rPr lang="el-GR" sz="4000" b="1" baseline="30000" dirty="0" smtClean="0">
                <a:solidFill>
                  <a:srgbClr val="00B050"/>
                </a:solidFill>
              </a:rPr>
              <a:t>.  </a:t>
            </a:r>
            <a:r>
              <a:rPr lang="el-GR" sz="4000" b="1" dirty="0" smtClean="0">
                <a:solidFill>
                  <a:srgbClr val="00B050"/>
                </a:solidFill>
              </a:rPr>
              <a:t>4= -16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18" name="1 - Τίτλος"/>
          <p:cNvSpPr>
            <a:spLocks noGrp="1"/>
          </p:cNvSpPr>
          <p:nvPr>
            <p:ph type="ctrTitle"/>
          </p:nvPr>
        </p:nvSpPr>
        <p:spPr>
          <a:xfrm>
            <a:off x="-2000296" y="-214338"/>
            <a:ext cx="6786578" cy="92867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ΠΡΟΣΗΜΑ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3428992" y="500042"/>
            <a:ext cx="5715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>
                <a:solidFill>
                  <a:schemeClr val="accent3">
                    <a:lumMod val="50000"/>
                  </a:schemeClr>
                </a:solidFill>
              </a:rPr>
              <a:t>Πολλαπλασιασμός   /  διαίρεση     αριθμών</a:t>
            </a:r>
            <a:endParaRPr lang="en-US" sz="2400" u="sng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1" grpId="0"/>
      <p:bldP spid="27" grpId="0"/>
      <p:bldP spid="23" grpId="0"/>
      <p:bldP spid="24" grpId="0"/>
      <p:bldP spid="30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6786578" cy="92867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ΠΡΟΣΗΜΑ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3 - Έλλειψη"/>
          <p:cNvSpPr/>
          <p:nvPr/>
        </p:nvSpPr>
        <p:spPr>
          <a:xfrm flipH="1">
            <a:off x="1214414" y="1928802"/>
            <a:ext cx="1208951" cy="79548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4 - TextBox"/>
          <p:cNvSpPr txBox="1"/>
          <p:nvPr/>
        </p:nvSpPr>
        <p:spPr>
          <a:xfrm flipH="1">
            <a:off x="1500166" y="150017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cxnSp>
        <p:nvCxnSpPr>
          <p:cNvPr id="10" name="9 - Ευθύγραμμο βέλος σύνδεσης"/>
          <p:cNvCxnSpPr>
            <a:stCxn id="4" idx="2"/>
          </p:cNvCxnSpPr>
          <p:nvPr/>
        </p:nvCxnSpPr>
        <p:spPr>
          <a:xfrm flipV="1">
            <a:off x="2423365" y="2000240"/>
            <a:ext cx="1648569" cy="3263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4071934" y="1785926"/>
            <a:ext cx="3429024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συν         και         βάζω</a:t>
            </a:r>
            <a:endParaRPr lang="en-US" sz="2400" dirty="0"/>
          </a:p>
        </p:txBody>
      </p:sp>
      <p:sp>
        <p:nvSpPr>
          <p:cNvPr id="12" name="11 - Έλλειψη"/>
          <p:cNvSpPr/>
          <p:nvPr/>
        </p:nvSpPr>
        <p:spPr>
          <a:xfrm flipH="1">
            <a:off x="1366814" y="4411342"/>
            <a:ext cx="1208951" cy="79548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TextBox"/>
          <p:cNvSpPr txBox="1"/>
          <p:nvPr/>
        </p:nvSpPr>
        <p:spPr>
          <a:xfrm flipH="1">
            <a:off x="1643042" y="400050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cxnSp>
        <p:nvCxnSpPr>
          <p:cNvPr id="14" name="13 - Ευθύγραμμο βέλος σύνδεσης"/>
          <p:cNvCxnSpPr>
            <a:stCxn id="12" idx="2"/>
          </p:cNvCxnSpPr>
          <p:nvPr/>
        </p:nvCxnSpPr>
        <p:spPr>
          <a:xfrm flipV="1">
            <a:off x="2575765" y="4482780"/>
            <a:ext cx="1648569" cy="3263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>
            <a:off x="4224334" y="4268466"/>
            <a:ext cx="3991004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πλην        μείον      βγάζω</a:t>
            </a:r>
            <a:endParaRPr lang="en-US" sz="2400" dirty="0"/>
          </a:p>
        </p:txBody>
      </p:sp>
      <p:sp>
        <p:nvSpPr>
          <p:cNvPr id="16" name="15 - Έλλειψη"/>
          <p:cNvSpPr/>
          <p:nvPr/>
        </p:nvSpPr>
        <p:spPr>
          <a:xfrm flipH="1">
            <a:off x="6715140" y="5857892"/>
            <a:ext cx="1208951" cy="7954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TextBox"/>
          <p:cNvSpPr txBox="1"/>
          <p:nvPr/>
        </p:nvSpPr>
        <p:spPr>
          <a:xfrm flipH="1">
            <a:off x="7000892" y="5572140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8" name="17 - Έλλειψη"/>
          <p:cNvSpPr/>
          <p:nvPr/>
        </p:nvSpPr>
        <p:spPr>
          <a:xfrm flipH="1">
            <a:off x="8143900" y="6062518"/>
            <a:ext cx="1208951" cy="7954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TextBox"/>
          <p:cNvSpPr txBox="1"/>
          <p:nvPr/>
        </p:nvSpPr>
        <p:spPr>
          <a:xfrm flipH="1">
            <a:off x="8501090" y="5715016"/>
            <a:ext cx="14287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/>
      <p:bldP spid="5" grpId="1"/>
      <p:bldP spid="11" grpId="0" animBg="1"/>
      <p:bldP spid="12" grpId="0" animBg="1"/>
      <p:bldP spid="12" grpId="1" animBg="1"/>
      <p:bldP spid="13" grpId="0"/>
      <p:bldP spid="13" grpId="1"/>
      <p:bldP spid="15" grpId="0" animBg="1"/>
      <p:bldP spid="16" grpId="0" animBg="1"/>
      <p:bldP spid="17" grpId="0"/>
      <p:bldP spid="18" grpId="0" animBg="1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6786578" cy="92867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ΠΡΟΣΗΜΑ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3 - Έλλειψη"/>
          <p:cNvSpPr/>
          <p:nvPr/>
        </p:nvSpPr>
        <p:spPr>
          <a:xfrm flipH="1">
            <a:off x="7715272" y="627683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4 - TextBox"/>
          <p:cNvSpPr txBox="1"/>
          <p:nvPr/>
        </p:nvSpPr>
        <p:spPr>
          <a:xfrm flipH="1">
            <a:off x="2143108" y="4071942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6" name="5 - Έλλειψη"/>
          <p:cNvSpPr/>
          <p:nvPr/>
        </p:nvSpPr>
        <p:spPr>
          <a:xfrm flipH="1">
            <a:off x="8572527" y="6286520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 flipH="1">
            <a:off x="4572000" y="3929066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1285852" y="1357298"/>
            <a:ext cx="60721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Με  την  λέξη  </a:t>
            </a:r>
            <a:r>
              <a:rPr lang="el-GR" sz="2800" b="1" dirty="0" smtClean="0">
                <a:solidFill>
                  <a:srgbClr val="FF0000"/>
                </a:solidFill>
              </a:rPr>
              <a:t>πρόσημα</a:t>
            </a:r>
            <a:r>
              <a:rPr lang="el-GR" sz="2800" dirty="0" smtClean="0"/>
              <a:t>  εννοούμε  το  συν   </a:t>
            </a:r>
            <a:r>
              <a:rPr lang="el-GR" sz="2800" b="1" dirty="0" smtClean="0">
                <a:solidFill>
                  <a:srgbClr val="FF0000"/>
                </a:solidFill>
              </a:rPr>
              <a:t>+</a:t>
            </a:r>
            <a:r>
              <a:rPr lang="el-GR" sz="2800" dirty="0" smtClean="0"/>
              <a:t>   και το πλην     </a:t>
            </a:r>
            <a:r>
              <a:rPr lang="el-GR" sz="2800" dirty="0" smtClean="0">
                <a:solidFill>
                  <a:srgbClr val="FF0000"/>
                </a:solidFill>
              </a:rPr>
              <a:t>-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2928926" y="3071810"/>
            <a:ext cx="1579150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πρόσημα</a:t>
            </a:r>
            <a:endParaRPr lang="en-US" sz="2800" dirty="0"/>
          </a:p>
        </p:txBody>
      </p:sp>
      <p:cxnSp>
        <p:nvCxnSpPr>
          <p:cNvPr id="11" name="10 - Ευθύγραμμο βέλος σύνδεσης"/>
          <p:cNvCxnSpPr/>
          <p:nvPr/>
        </p:nvCxnSpPr>
        <p:spPr>
          <a:xfrm rot="5400000">
            <a:off x="2536017" y="3679033"/>
            <a:ext cx="1000132" cy="78581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ύγραμμο βέλος σύνδεσης"/>
          <p:cNvCxnSpPr/>
          <p:nvPr/>
        </p:nvCxnSpPr>
        <p:spPr>
          <a:xfrm rot="16200000" flipH="1">
            <a:off x="3893339" y="3750471"/>
            <a:ext cx="1000132" cy="642942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 flipH="1">
            <a:off x="8751091" y="5715016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 flipH="1">
            <a:off x="7715272" y="578645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6786578" cy="92867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ΠΡΟΣΗΜΑ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3 - Έλλειψη"/>
          <p:cNvSpPr/>
          <p:nvPr/>
        </p:nvSpPr>
        <p:spPr>
          <a:xfrm flipH="1">
            <a:off x="7715272" y="627683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 flipH="1">
            <a:off x="8572527" y="6286520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TextBox"/>
          <p:cNvSpPr txBox="1"/>
          <p:nvPr/>
        </p:nvSpPr>
        <p:spPr>
          <a:xfrm>
            <a:off x="714348" y="1142984"/>
            <a:ext cx="60721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Όλοι οι αριθμοί έχουν πρόσημα…</a:t>
            </a:r>
          </a:p>
          <a:p>
            <a:r>
              <a:rPr lang="el-GR" sz="2800" dirty="0" smtClean="0">
                <a:solidFill>
                  <a:srgbClr val="FF0000"/>
                </a:solidFill>
              </a:rPr>
              <a:t>Το μηδέν δεν έχει πρόσημο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928662" y="2571744"/>
            <a:ext cx="2483116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Παραδείγματα 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 flipH="1">
            <a:off x="8751091" y="5715016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 flipH="1">
            <a:off x="7715272" y="578645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500034" y="3786190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-2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18" name="17 - Ευθύγραμμο βέλος σύνδεσης"/>
          <p:cNvCxnSpPr>
            <a:stCxn id="14" idx="3"/>
          </p:cNvCxnSpPr>
          <p:nvPr/>
        </p:nvCxnSpPr>
        <p:spPr>
          <a:xfrm>
            <a:off x="1214414" y="4140133"/>
            <a:ext cx="2143140" cy="3247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3428992" y="3929066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 αριθμός 2 έχει πρόσημο  μείον -</a:t>
            </a:r>
            <a:endParaRPr lang="en-US" sz="2400" dirty="0"/>
          </a:p>
        </p:txBody>
      </p:sp>
      <p:sp>
        <p:nvSpPr>
          <p:cNvPr id="22" name="21 - TextBox"/>
          <p:cNvSpPr txBox="1"/>
          <p:nvPr/>
        </p:nvSpPr>
        <p:spPr>
          <a:xfrm>
            <a:off x="428596" y="4935692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+8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23" name="22 - Ευθύγραμμο βέλος σύνδεσης"/>
          <p:cNvCxnSpPr>
            <a:stCxn id="22" idx="3"/>
          </p:cNvCxnSpPr>
          <p:nvPr/>
        </p:nvCxnSpPr>
        <p:spPr>
          <a:xfrm>
            <a:off x="1142976" y="5289635"/>
            <a:ext cx="2143140" cy="3247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3357554" y="507856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 αριθμός 8 έχει πρόσημο  συν  +</a:t>
            </a:r>
            <a:endParaRPr lang="en-US" sz="24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6786578" cy="92867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ΠΡΟΣΗΜΑ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3 - Έλλειψη"/>
          <p:cNvSpPr/>
          <p:nvPr/>
        </p:nvSpPr>
        <p:spPr>
          <a:xfrm flipH="1">
            <a:off x="7715272" y="627683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 flipH="1">
            <a:off x="8572527" y="6286520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Ορθογώνιο"/>
          <p:cNvSpPr/>
          <p:nvPr/>
        </p:nvSpPr>
        <p:spPr>
          <a:xfrm>
            <a:off x="0" y="714356"/>
            <a:ext cx="2483116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Παραδείγματα 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 flipH="1">
            <a:off x="8751091" y="5715016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 flipH="1">
            <a:off x="7715272" y="578645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0" y="1571612"/>
            <a:ext cx="12144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+ 32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18" name="17 - Ευθύγραμμο βέλος σύνδεσης"/>
          <p:cNvCxnSpPr>
            <a:stCxn id="14" idx="3"/>
          </p:cNvCxnSpPr>
          <p:nvPr/>
        </p:nvCxnSpPr>
        <p:spPr>
          <a:xfrm>
            <a:off x="1214414" y="1925555"/>
            <a:ext cx="2143140" cy="3247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3428992" y="171448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 αριθμός 32 έχει πρόσημο  συν     +</a:t>
            </a:r>
            <a:endParaRPr lang="en-US" sz="2400" dirty="0"/>
          </a:p>
        </p:txBody>
      </p:sp>
      <p:sp>
        <p:nvSpPr>
          <p:cNvPr id="22" name="21 - TextBox"/>
          <p:cNvSpPr txBox="1"/>
          <p:nvPr/>
        </p:nvSpPr>
        <p:spPr>
          <a:xfrm>
            <a:off x="428596" y="2721114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-5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23" name="22 - Ευθύγραμμο βέλος σύνδεσης"/>
          <p:cNvCxnSpPr>
            <a:stCxn id="22" idx="3"/>
          </p:cNvCxnSpPr>
          <p:nvPr/>
        </p:nvCxnSpPr>
        <p:spPr>
          <a:xfrm>
            <a:off x="1142976" y="3075057"/>
            <a:ext cx="2143140" cy="3247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3357554" y="2863990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 αριθμός 5 έχει πρόσημο  μείον -</a:t>
            </a:r>
            <a:endParaRPr lang="en-US" sz="2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0" y="3721246"/>
            <a:ext cx="10715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+72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19" name="18 - Ευθύγραμμο βέλος σύνδεσης"/>
          <p:cNvCxnSpPr>
            <a:stCxn id="17" idx="3"/>
          </p:cNvCxnSpPr>
          <p:nvPr/>
        </p:nvCxnSpPr>
        <p:spPr>
          <a:xfrm>
            <a:off x="1071538" y="4075189"/>
            <a:ext cx="2143140" cy="3247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3286116" y="3864122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 αριθμός 72 έχει πρόσημο  συν   +</a:t>
            </a:r>
            <a:endParaRPr lang="en-US" sz="2400" dirty="0"/>
          </a:p>
        </p:txBody>
      </p:sp>
      <p:sp>
        <p:nvSpPr>
          <p:cNvPr id="25" name="24 - TextBox"/>
          <p:cNvSpPr txBox="1"/>
          <p:nvPr/>
        </p:nvSpPr>
        <p:spPr>
          <a:xfrm>
            <a:off x="357158" y="5143512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-9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26" name="25 - Ευθύγραμμο βέλος σύνδεσης"/>
          <p:cNvCxnSpPr>
            <a:stCxn id="25" idx="3"/>
          </p:cNvCxnSpPr>
          <p:nvPr/>
        </p:nvCxnSpPr>
        <p:spPr>
          <a:xfrm>
            <a:off x="1071538" y="5497455"/>
            <a:ext cx="2143140" cy="3247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3286116" y="528638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 αριθμός 9 έχει πρόσημο  μείον -</a:t>
            </a:r>
            <a:endParaRPr lang="en-US" sz="24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  <p:bldP spid="21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6786578" cy="92867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ΠΡΟΣΗΜΑ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3 - Έλλειψη"/>
          <p:cNvSpPr/>
          <p:nvPr/>
        </p:nvSpPr>
        <p:spPr>
          <a:xfrm flipH="1">
            <a:off x="7715272" y="627683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 flipH="1">
            <a:off x="8572527" y="6286520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TextBox"/>
          <p:cNvSpPr txBox="1"/>
          <p:nvPr/>
        </p:nvSpPr>
        <p:spPr>
          <a:xfrm>
            <a:off x="714348" y="1142984"/>
            <a:ext cx="77153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Οι αριθμοί που δεν έχουν πρόσημο ……εννοείται ότι έχουν το θετικό πρόσημο</a:t>
            </a:r>
          </a:p>
        </p:txBody>
      </p:sp>
      <p:sp>
        <p:nvSpPr>
          <p:cNvPr id="9" name="8 - Ορθογώνιο"/>
          <p:cNvSpPr/>
          <p:nvPr/>
        </p:nvSpPr>
        <p:spPr>
          <a:xfrm>
            <a:off x="928662" y="2571744"/>
            <a:ext cx="2483116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Παραδείγματα 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 flipH="1">
            <a:off x="8751091" y="5715016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 flipH="1">
            <a:off x="7715272" y="578645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500034" y="3786190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6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18" name="17 - Ευθύγραμμο βέλος σύνδεσης"/>
          <p:cNvCxnSpPr>
            <a:stCxn id="14" idx="3"/>
          </p:cNvCxnSpPr>
          <p:nvPr/>
        </p:nvCxnSpPr>
        <p:spPr>
          <a:xfrm>
            <a:off x="1214414" y="4140133"/>
            <a:ext cx="2143140" cy="3247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3428992" y="3714752"/>
            <a:ext cx="50720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 αριθμός 6 που δεν έχει πρόσημο …έχει πρόσημο το  +</a:t>
            </a:r>
            <a:endParaRPr lang="en-US" sz="2400" dirty="0"/>
          </a:p>
        </p:txBody>
      </p:sp>
      <p:sp>
        <p:nvSpPr>
          <p:cNvPr id="22" name="21 - TextBox"/>
          <p:cNvSpPr txBox="1"/>
          <p:nvPr/>
        </p:nvSpPr>
        <p:spPr>
          <a:xfrm>
            <a:off x="428596" y="5221444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 8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23" name="22 - Ευθύγραμμο βέλος σύνδεσης"/>
          <p:cNvCxnSpPr>
            <a:stCxn id="22" idx="3"/>
          </p:cNvCxnSpPr>
          <p:nvPr/>
        </p:nvCxnSpPr>
        <p:spPr>
          <a:xfrm>
            <a:off x="1142976" y="5575387"/>
            <a:ext cx="2143140" cy="3247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3357554" y="5214950"/>
            <a:ext cx="50720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 αριθμός 8 που δεν έχει πρόσημο …έχει πρόσημο το  +</a:t>
            </a:r>
            <a:endParaRPr lang="en-US" sz="24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6786578" cy="92867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ΠΡΟΣΗΜΑ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3 - Έλλειψη"/>
          <p:cNvSpPr/>
          <p:nvPr/>
        </p:nvSpPr>
        <p:spPr>
          <a:xfrm flipH="1">
            <a:off x="7715272" y="627683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 flipH="1">
            <a:off x="8572527" y="6286520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TextBox"/>
          <p:cNvSpPr txBox="1"/>
          <p:nvPr/>
        </p:nvSpPr>
        <p:spPr>
          <a:xfrm>
            <a:off x="714348" y="1142984"/>
            <a:ext cx="60721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u="sng" dirty="0" smtClean="0"/>
              <a:t>Θετικοί αριθμοί </a:t>
            </a:r>
            <a:r>
              <a:rPr lang="el-GR" sz="2800" dirty="0" smtClean="0"/>
              <a:t>είναι οι αριθμοί που έχουν  πρόσημο  +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928662" y="2571744"/>
            <a:ext cx="2483116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Παραδείγματα 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 flipH="1">
            <a:off x="8751091" y="5715016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 flipH="1">
            <a:off x="7715272" y="578645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500034" y="3786190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+2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18" name="17 - Ευθύγραμμο βέλος σύνδεσης"/>
          <p:cNvCxnSpPr>
            <a:stCxn id="14" idx="3"/>
          </p:cNvCxnSpPr>
          <p:nvPr/>
        </p:nvCxnSpPr>
        <p:spPr>
          <a:xfrm>
            <a:off x="1214414" y="4140133"/>
            <a:ext cx="2143140" cy="3247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3428992" y="3786190"/>
            <a:ext cx="50720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 αριθμός 2 έχει πρόσημο  + και είναι θετικός αριθμός.</a:t>
            </a:r>
            <a:endParaRPr lang="en-US" sz="2400" dirty="0"/>
          </a:p>
        </p:txBody>
      </p:sp>
      <p:sp>
        <p:nvSpPr>
          <p:cNvPr id="22" name="21 - TextBox"/>
          <p:cNvSpPr txBox="1"/>
          <p:nvPr/>
        </p:nvSpPr>
        <p:spPr>
          <a:xfrm>
            <a:off x="428596" y="4935692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8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23" name="22 - Ευθύγραμμο βέλος σύνδεσης"/>
          <p:cNvCxnSpPr>
            <a:stCxn id="22" idx="3"/>
          </p:cNvCxnSpPr>
          <p:nvPr/>
        </p:nvCxnSpPr>
        <p:spPr>
          <a:xfrm>
            <a:off x="1142976" y="5289635"/>
            <a:ext cx="2143140" cy="3247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3286116" y="5000636"/>
            <a:ext cx="50720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 αριθμός 8 έχει πρόσημο  συν  +</a:t>
            </a:r>
            <a:r>
              <a:rPr lang="en-US" sz="2400" dirty="0" smtClean="0"/>
              <a:t>  </a:t>
            </a:r>
            <a:r>
              <a:rPr lang="el-GR" sz="2400" dirty="0" smtClean="0"/>
              <a:t>και είναι θετικός αριθμός</a:t>
            </a:r>
            <a:endParaRPr lang="en-US" sz="24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6786578" cy="92867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ΠΡΟΣΗΜΑ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3 - Έλλειψη"/>
          <p:cNvSpPr/>
          <p:nvPr/>
        </p:nvSpPr>
        <p:spPr>
          <a:xfrm flipH="1">
            <a:off x="7715272" y="627683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 flipH="1">
            <a:off x="8572527" y="6286520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Ορθογώνιο"/>
          <p:cNvSpPr/>
          <p:nvPr/>
        </p:nvSpPr>
        <p:spPr>
          <a:xfrm>
            <a:off x="0" y="714356"/>
            <a:ext cx="2483116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Παραδείγματα 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 flipH="1">
            <a:off x="8751091" y="5715016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 flipH="1">
            <a:off x="7715272" y="578645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0" y="1571612"/>
            <a:ext cx="12144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+ 32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18" name="17 - Ευθύγραμμο βέλος σύνδεσης"/>
          <p:cNvCxnSpPr>
            <a:stCxn id="14" idx="3"/>
          </p:cNvCxnSpPr>
          <p:nvPr/>
        </p:nvCxnSpPr>
        <p:spPr>
          <a:xfrm>
            <a:off x="1214414" y="1925555"/>
            <a:ext cx="2143140" cy="3247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3428992" y="171448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Θετικός αριθμός</a:t>
            </a:r>
            <a:endParaRPr lang="en-US" sz="2400" dirty="0"/>
          </a:p>
        </p:txBody>
      </p:sp>
      <p:sp>
        <p:nvSpPr>
          <p:cNvPr id="22" name="21 - TextBox"/>
          <p:cNvSpPr txBox="1"/>
          <p:nvPr/>
        </p:nvSpPr>
        <p:spPr>
          <a:xfrm>
            <a:off x="428596" y="2721114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-5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23" name="22 - Ευθύγραμμο βέλος σύνδεσης"/>
          <p:cNvCxnSpPr>
            <a:stCxn id="22" idx="3"/>
          </p:cNvCxnSpPr>
          <p:nvPr/>
        </p:nvCxnSpPr>
        <p:spPr>
          <a:xfrm>
            <a:off x="1142976" y="3075057"/>
            <a:ext cx="2143140" cy="3247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3286116" y="2857496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Αρνητικός αριθμός</a:t>
            </a:r>
            <a:endParaRPr lang="en-US" sz="2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0" y="3721246"/>
            <a:ext cx="10715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+72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19" name="18 - Ευθύγραμμο βέλος σύνδεσης"/>
          <p:cNvCxnSpPr>
            <a:stCxn id="17" idx="3"/>
          </p:cNvCxnSpPr>
          <p:nvPr/>
        </p:nvCxnSpPr>
        <p:spPr>
          <a:xfrm>
            <a:off x="1071538" y="4075189"/>
            <a:ext cx="2143140" cy="3247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3286116" y="3864122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Θετικός αριθμός</a:t>
            </a:r>
            <a:endParaRPr lang="en-US" sz="2400" dirty="0"/>
          </a:p>
        </p:txBody>
      </p:sp>
      <p:sp>
        <p:nvSpPr>
          <p:cNvPr id="25" name="24 - TextBox"/>
          <p:cNvSpPr txBox="1"/>
          <p:nvPr/>
        </p:nvSpPr>
        <p:spPr>
          <a:xfrm>
            <a:off x="357158" y="5143512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-9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26" name="25 - Ευθύγραμμο βέλος σύνδεσης"/>
          <p:cNvCxnSpPr>
            <a:stCxn id="25" idx="3"/>
          </p:cNvCxnSpPr>
          <p:nvPr/>
        </p:nvCxnSpPr>
        <p:spPr>
          <a:xfrm>
            <a:off x="1071538" y="5497455"/>
            <a:ext cx="2143140" cy="3247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3286116" y="528638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Αρνητικός αριθμός</a:t>
            </a:r>
            <a:endParaRPr lang="en-US" sz="24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  <p:bldP spid="21" grpId="0"/>
      <p:bldP spid="27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1057</Words>
  <PresentationFormat>Προβολή στην οθόνη (4:3)</PresentationFormat>
  <Paragraphs>272</Paragraphs>
  <Slides>24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24</vt:i4>
      </vt:variant>
    </vt:vector>
  </HeadingPairs>
  <TitlesOfParts>
    <vt:vector size="25" baseType="lpstr">
      <vt:lpstr>Θέμα του Office</vt:lpstr>
      <vt:lpstr>ΠΡΟΣΗΜΑ</vt:lpstr>
      <vt:lpstr>Διαίρεση  =  κλάσμα =  λόγος   = πηλίκο</vt:lpstr>
      <vt:lpstr>ΠΡΟΣΗΜΑ</vt:lpstr>
      <vt:lpstr>ΠΡΟΣΗΜΑ</vt:lpstr>
      <vt:lpstr>ΠΡΟΣΗΜΑ</vt:lpstr>
      <vt:lpstr>ΠΡΟΣΗΜΑ</vt:lpstr>
      <vt:lpstr>ΠΡΟΣΗΜΑ</vt:lpstr>
      <vt:lpstr>ΠΡΟΣΗΜΑ</vt:lpstr>
      <vt:lpstr>ΠΡΟΣΗΜΑ</vt:lpstr>
      <vt:lpstr>ΠΡΟΣΗΜΑ</vt:lpstr>
      <vt:lpstr>ΠΡΟΣΗΜΑ</vt:lpstr>
      <vt:lpstr>ΠΡΟΣΗΜΑ</vt:lpstr>
      <vt:lpstr>ΠΡΟΣΗΜΑ</vt:lpstr>
      <vt:lpstr>ΠΡΟΣΗΜΑ</vt:lpstr>
      <vt:lpstr>ΠΡΟΣΗΜΑ</vt:lpstr>
      <vt:lpstr>ΠΡΟΣΗΜΑ</vt:lpstr>
      <vt:lpstr>ΠΡΟΣΗΜΑ</vt:lpstr>
      <vt:lpstr>ΠΡΟΣΗΜΑ</vt:lpstr>
      <vt:lpstr>ΠΡΟΣΗΜΑ</vt:lpstr>
      <vt:lpstr>ΠΡΟΣΗΜΑ</vt:lpstr>
      <vt:lpstr>ΠΡΟΣΗΜΑ</vt:lpstr>
      <vt:lpstr>ΠΡΟΣΗΜΑ</vt:lpstr>
      <vt:lpstr>ΠΡΟΣΗΜΑ</vt:lpstr>
      <vt:lpstr>ΠΡΟΣΗΜΑ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ΠΡΟΣΗΜΑ</dc:title>
  <dc:creator>Panorea</dc:creator>
  <cp:lastModifiedBy>Panorea</cp:lastModifiedBy>
  <cp:revision>80</cp:revision>
  <dcterms:created xsi:type="dcterms:W3CDTF">2020-10-08T14:56:44Z</dcterms:created>
  <dcterms:modified xsi:type="dcterms:W3CDTF">2020-10-15T17:52:04Z</dcterms:modified>
</cp:coreProperties>
</file>