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9" r:id="rId22"/>
    <p:sldId id="280" r:id="rId23"/>
    <p:sldId id="276" r:id="rId24"/>
    <p:sldId id="277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15/10/2020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15/10/2020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15/10/2020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15/10/2020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000100" y="2143116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Έλλειψη"/>
          <p:cNvSpPr/>
          <p:nvPr/>
        </p:nvSpPr>
        <p:spPr>
          <a:xfrm flipH="1">
            <a:off x="2857487" y="3918049"/>
            <a:ext cx="2489339" cy="17255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 flipH="1">
            <a:off x="3214678" y="4143380"/>
            <a:ext cx="17651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8" name="17 - Έλλειψη"/>
          <p:cNvSpPr/>
          <p:nvPr/>
        </p:nvSpPr>
        <p:spPr>
          <a:xfrm flipH="1">
            <a:off x="5929322" y="2428868"/>
            <a:ext cx="2489339" cy="17255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 flipH="1">
            <a:off x="6202055" y="2428868"/>
            <a:ext cx="29419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6072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Δύο ή περισσότεροι αριθμοί που έχουν </a:t>
            </a:r>
            <a:r>
              <a:rPr lang="el-GR" sz="2800" b="1" dirty="0" smtClean="0">
                <a:solidFill>
                  <a:srgbClr val="FF0000"/>
                </a:solidFill>
              </a:rPr>
              <a:t>ίδιο πρόσημο </a:t>
            </a:r>
            <a:r>
              <a:rPr lang="el-GR" sz="2800" dirty="0" smtClean="0"/>
              <a:t>ονομάζονται </a:t>
            </a:r>
            <a:r>
              <a:rPr lang="el-GR" sz="2800" b="1" dirty="0" err="1" smtClean="0">
                <a:solidFill>
                  <a:srgbClr val="FF0000"/>
                </a:solidFill>
              </a:rPr>
              <a:t>ομόσημοι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928662" y="2571744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00034" y="3786190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-2 -6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2428860" y="4000504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357554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2  και  6  έχουν ίδιο πρόσημο,   άρα είναι </a:t>
            </a:r>
            <a:r>
              <a:rPr lang="el-GR" sz="2400" dirty="0" err="1" smtClean="0"/>
              <a:t>ομόσημοι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85720" y="550070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+8 + 5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flipV="1">
            <a:off x="1857356" y="5715016"/>
            <a:ext cx="1285884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143240" y="5214950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8  και  5  έχουν ίδιο πρόσημο,   άρα είναι </a:t>
            </a:r>
            <a:r>
              <a:rPr lang="el-GR" sz="2400" dirty="0" err="1" smtClean="0"/>
              <a:t>ομόσημοι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185736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-2 -8 – 9 - 7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3214678" y="2071678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071934" y="1714488"/>
            <a:ext cx="264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ομόσημοι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3143248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+8 + 5 + 2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flipV="1">
            <a:off x="2643142" y="3286124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3500398" y="2928934"/>
            <a:ext cx="264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ομόσημοι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85720" y="4292750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6 + 2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flipV="1">
            <a:off x="2285984" y="4500570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3143240" y="4143380"/>
            <a:ext cx="264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ομόσημοι</a:t>
            </a:r>
            <a:endParaRPr lang="en-US" sz="2400" dirty="0"/>
          </a:p>
        </p:txBody>
      </p:sp>
      <p:sp>
        <p:nvSpPr>
          <p:cNvPr id="27" name="26 - TextBox"/>
          <p:cNvSpPr txBox="1"/>
          <p:nvPr/>
        </p:nvSpPr>
        <p:spPr>
          <a:xfrm>
            <a:off x="357158" y="557863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-16 - 3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flipV="1">
            <a:off x="2357422" y="5786454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3214678" y="5429264"/>
            <a:ext cx="264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ομόσημοι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" grpId="0"/>
      <p:bldP spid="26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285720" y="1142984"/>
            <a:ext cx="8858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Δύο αριθμοί που έχουν </a:t>
            </a:r>
            <a:r>
              <a:rPr lang="el-GR" sz="2800" b="1" dirty="0" smtClean="0">
                <a:solidFill>
                  <a:srgbClr val="FF0000"/>
                </a:solidFill>
              </a:rPr>
              <a:t>διαφορετικό πρόσημο </a:t>
            </a:r>
            <a:r>
              <a:rPr lang="el-GR" sz="2800" dirty="0" smtClean="0"/>
              <a:t>ονομάζονται </a:t>
            </a:r>
            <a:r>
              <a:rPr lang="el-GR" sz="2800" b="1" dirty="0" err="1" smtClean="0">
                <a:solidFill>
                  <a:srgbClr val="FF0000"/>
                </a:solidFill>
              </a:rPr>
              <a:t>ετερόσημοι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928662" y="2571744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00034" y="3786190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+6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2428860" y="4000504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357554" y="3571876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2  και  6  έχουν διαφορετικό πρόσημο,   άρα είναι </a:t>
            </a:r>
            <a:r>
              <a:rPr lang="el-GR" sz="2400" dirty="0" err="1" smtClean="0"/>
              <a:t>ετερόσημοι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85720" y="550070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+8 -5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flipV="1">
            <a:off x="1857356" y="5715016"/>
            <a:ext cx="1285884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143240" y="5214950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8  και  5  έχουν διαφορετικό πρόσημο,   άρα είναι </a:t>
            </a:r>
            <a:r>
              <a:rPr lang="el-GR" sz="2400" dirty="0" err="1" smtClean="0"/>
              <a:t>ετερόσημοι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1857364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– 9 + 7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2500298" y="2071678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357554" y="1714488"/>
            <a:ext cx="264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ετερόσημοι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3143248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+8 - 5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flipV="1">
            <a:off x="2643142" y="3286124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3500398" y="2928934"/>
            <a:ext cx="264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ετερόσημοι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85720" y="4292750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6 - 2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flipV="1">
            <a:off x="2285984" y="4500570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3143240" y="4143380"/>
            <a:ext cx="2643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ετερόσημοι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27" name="26 - TextBox"/>
          <p:cNvSpPr txBox="1"/>
          <p:nvPr/>
        </p:nvSpPr>
        <p:spPr>
          <a:xfrm>
            <a:off x="357158" y="557863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-9 + 3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flipV="1">
            <a:off x="2357422" y="5786454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3214678" y="5429264"/>
            <a:ext cx="264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ετερόσημοι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" grpId="0"/>
      <p:bldP spid="26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82153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Αν έχω δύο ή περισσότερους αριθμούς που έχουν ίδιο πρόσημο  (</a:t>
            </a:r>
            <a:r>
              <a:rPr lang="el-GR" sz="2800" b="1" dirty="0" err="1" smtClean="0">
                <a:solidFill>
                  <a:srgbClr val="FF0000"/>
                </a:solidFill>
              </a:rPr>
              <a:t>ομόσημοι</a:t>
            </a:r>
            <a:r>
              <a:rPr lang="el-GR" sz="2800" dirty="0" smtClean="0"/>
              <a:t>)…τότε τους </a:t>
            </a:r>
            <a:r>
              <a:rPr lang="el-GR" sz="2800" b="1" dirty="0" smtClean="0">
                <a:solidFill>
                  <a:srgbClr val="FF0000"/>
                </a:solidFill>
              </a:rPr>
              <a:t>προσθέτω</a:t>
            </a:r>
            <a:r>
              <a:rPr lang="el-GR" sz="2800" dirty="0" smtClean="0"/>
              <a:t> και στο αποτέλεσμα που βρίσκω βάζω το πρόσημο που έχουν οι αριθμοί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3429000"/>
            <a:ext cx="213359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Παράδειγμα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71472" y="4786322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-2 -6  =  -8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3428992" y="5221444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357686" y="479281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2  και  6  έχουν ίδιο πρόσημο,   άρα τους προσθέτω</a:t>
            </a:r>
            <a:endParaRPr lang="en-US" sz="2400" dirty="0"/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428992" y="50004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Πρόσθεση / αφαίρεση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185736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-2 -8 = -10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0" y="3143248"/>
            <a:ext cx="3071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+ 5 + 2  = + 7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4292750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6 + 2  = +8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57158" y="557863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-1 – 3 -2  = -6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5286380" y="1714488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-2 -3 -2 -2= -9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5429256" y="264318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-2 -2= -4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5072066" y="378619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4 + 3= +7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214942" y="485776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-4 - 4= -8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8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428992" y="50004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Πρόσθεση / αφαίρεση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/>
      <p:bldP spid="27" grpId="0"/>
      <p:bldP spid="23" grpId="0"/>
      <p:bldP spid="24" grpId="0"/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82153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Αν έχω δύο αριθμούς που έχουν διαφορετικό πρόσημο (</a:t>
            </a:r>
            <a:r>
              <a:rPr lang="el-GR" sz="2800" b="1" dirty="0" err="1" smtClean="0">
                <a:solidFill>
                  <a:srgbClr val="FF0000"/>
                </a:solidFill>
              </a:rPr>
              <a:t>ετερόσημοι</a:t>
            </a:r>
            <a:r>
              <a:rPr lang="el-GR" sz="2800" dirty="0" smtClean="0"/>
              <a:t>)…τότε τους </a:t>
            </a:r>
            <a:r>
              <a:rPr lang="el-GR" sz="2800" b="1" dirty="0" smtClean="0">
                <a:solidFill>
                  <a:srgbClr val="FF0000"/>
                </a:solidFill>
              </a:rPr>
              <a:t>αφαιρώ </a:t>
            </a:r>
            <a:r>
              <a:rPr lang="el-GR" sz="2800" dirty="0" smtClean="0"/>
              <a:t>και στο αποτέλεσμα που βρίσκω βάζω το πρόσημο του μεγαλύτερου αριθμού (σε απόλυτη τιμή)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3429000"/>
            <a:ext cx="213359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Παράδειγμα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71472" y="4786322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+6  =  +4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3286116" y="4929198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071902" y="3929066"/>
            <a:ext cx="50720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2  και  6  έχουν διαφορετικό πρόσημο,   άρα τους αφαιρώ…  Στο   αποτέλεσμα που βρίσκω βάζω συν…..  </a:t>
            </a:r>
            <a:r>
              <a:rPr lang="el-GR" sz="2400" dirty="0" err="1" smtClean="0"/>
              <a:t>γιατι</a:t>
            </a:r>
            <a:r>
              <a:rPr lang="el-GR" sz="2400" dirty="0" smtClean="0"/>
              <a:t>  ο μεγαλύτερος αριθμός που είναι ι ο 6….έχει πρόσημο συν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428992" y="50004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Πρόσθεση / αφαίρεση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185736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+8 = +6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0" y="3143248"/>
            <a:ext cx="3071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+ 5 - 2  = + 3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4292750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6 - 2  = +4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57158" y="557863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-1 + 3 = +2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5286380" y="1714488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+2= 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5429256" y="264318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2 -9=-7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5072066" y="378619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-4 + 3= -1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214942" y="485776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-4 + 4=0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8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428992" y="50004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Πρόσθεση / αφαίρεση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/>
      <p:bldP spid="27" grpId="0"/>
      <p:bldP spid="23" grpId="0"/>
      <p:bldP spid="24" grpId="0"/>
      <p:bldP spid="3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185736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-2 -1 = -3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0" y="3143248"/>
            <a:ext cx="3071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+2+1 = + 3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4292750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-2+1  = -1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57158" y="557863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2-1 = +1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5286380" y="1714488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+2 = 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5429256" y="264318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-2-2 = -4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5072066" y="378619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+2+2 = +4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214942" y="485776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-8-1 = -9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8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428992" y="50004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Πρόσθεση / αφαίρεση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/>
      <p:bldP spid="27" grpId="0"/>
      <p:bldP spid="23" grpId="0"/>
      <p:bldP spid="24" grpId="0"/>
      <p:bldP spid="30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185736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-2 -1 + 4 = +1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14282" y="3071810"/>
            <a:ext cx="3071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+2 -3 + 2= +1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4292750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4 -2+1  =+3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57158" y="557863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-3 - 1-1 = -5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5572132" y="114298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4 -2 +2 = 4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5715008" y="2071678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-3-2+1  = -4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5286380" y="321468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+2+2 - 4 = 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500694" y="428625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-2 -3 -1 = -6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8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428992" y="50004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Πρόσθεση / αφαίρεση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/>
      <p:bldP spid="27" grpId="0"/>
      <p:bldP spid="23" grpId="0"/>
      <p:bldP spid="24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428604"/>
            <a:ext cx="9358346" cy="928670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Διαίρεση  =  κλάσμα =  λόγος   = πηλίκο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1928794" y="2857496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3643306" y="192880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 : 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000232" y="221455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1928794" y="28574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4214810" y="4292750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4286248" y="371475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 rot="5400000">
            <a:off x="3433754" y="4567246"/>
            <a:ext cx="1571636" cy="95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3643306" y="371475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3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Αν </a:t>
            </a:r>
            <a:r>
              <a:rPr lang="el-GR" sz="2800" b="1" dirty="0" smtClean="0">
                <a:solidFill>
                  <a:srgbClr val="FF0000"/>
                </a:solidFill>
              </a:rPr>
              <a:t>πολλαπλασιάζω</a:t>
            </a:r>
            <a:r>
              <a:rPr lang="el-GR" sz="2800" dirty="0" smtClean="0"/>
              <a:t> </a:t>
            </a:r>
            <a:r>
              <a:rPr lang="el-GR" sz="2800" dirty="0" smtClean="0"/>
              <a:t> (ή διαιρώ) δύο </a:t>
            </a:r>
            <a:r>
              <a:rPr lang="el-GR" sz="2800" dirty="0" smtClean="0"/>
              <a:t>αριθμούς που έχουν ίδιο πρόσημο  (</a:t>
            </a:r>
            <a:r>
              <a:rPr lang="el-GR" sz="2800" b="1" dirty="0" err="1" smtClean="0">
                <a:solidFill>
                  <a:srgbClr val="FF0000"/>
                </a:solidFill>
              </a:rPr>
              <a:t>ομόσημοι</a:t>
            </a:r>
            <a:r>
              <a:rPr lang="el-GR" sz="2800" dirty="0" smtClean="0"/>
              <a:t>)…τότε και στο αποτέλεσμα που βρίσκω βάζω το πρόσημο συν  +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3429000"/>
            <a:ext cx="213359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Παράδειγμα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464344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</a:t>
            </a:r>
            <a:r>
              <a:rPr lang="el-GR" sz="4000" b="1" dirty="0" smtClean="0">
                <a:solidFill>
                  <a:srgbClr val="00B050"/>
                </a:solidFill>
              </a:rPr>
              <a:t> (-6)  =  +12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3500430" y="4929198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286248" y="4214818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2  και  6  έχουν ίδιο πρόσημο,   άρα στο αποτέλεσμα βάζω το πρόσημο συν  +</a:t>
            </a:r>
            <a:endParaRPr lang="en-US" sz="2400" dirty="0"/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428992" y="500042"/>
            <a:ext cx="571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Πολλαπλασιασμός   /  διαίρεση    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185736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 .</a:t>
            </a:r>
            <a:r>
              <a:rPr lang="el-GR" sz="4000" b="1" dirty="0" smtClean="0">
                <a:solidFill>
                  <a:srgbClr val="00B050"/>
                </a:solidFill>
              </a:rPr>
              <a:t> (-8) = +16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85720" y="3143248"/>
            <a:ext cx="3071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5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 </a:t>
            </a:r>
            <a:r>
              <a:rPr lang="el-GR" sz="4000" b="1" dirty="0" smtClean="0">
                <a:solidFill>
                  <a:srgbClr val="00B050"/>
                </a:solidFill>
              </a:rPr>
              <a:t>2  = + 10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4292750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+6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 </a:t>
            </a:r>
            <a:r>
              <a:rPr lang="el-GR" sz="4000" b="1" dirty="0" smtClean="0">
                <a:solidFill>
                  <a:srgbClr val="00B050"/>
                </a:solidFill>
              </a:rPr>
              <a:t> (+ 2)  = +8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57158" y="557863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-1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</a:t>
            </a:r>
            <a:r>
              <a:rPr lang="el-GR" sz="4000" b="1" dirty="0" smtClean="0">
                <a:solidFill>
                  <a:srgbClr val="00B050"/>
                </a:solidFill>
              </a:rPr>
              <a:t> (– 3) = +3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5286380" y="1714488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 .</a:t>
            </a:r>
            <a:r>
              <a:rPr lang="el-GR" sz="4000" b="1" dirty="0" smtClean="0">
                <a:solidFill>
                  <a:srgbClr val="00B050"/>
                </a:solidFill>
              </a:rPr>
              <a:t> (-3) = +6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5429256" y="264318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 .</a:t>
            </a:r>
            <a:r>
              <a:rPr lang="el-GR" sz="4000" b="1" dirty="0" smtClean="0">
                <a:solidFill>
                  <a:srgbClr val="00B050"/>
                </a:solidFill>
              </a:rPr>
              <a:t> (-2)= +4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5072066" y="378619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4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 </a:t>
            </a:r>
            <a:r>
              <a:rPr lang="el-GR" sz="4000" b="1" dirty="0" smtClean="0">
                <a:solidFill>
                  <a:srgbClr val="00B050"/>
                </a:solidFill>
              </a:rPr>
              <a:t>(+ 3)= +12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214942" y="485776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-4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 </a:t>
            </a:r>
            <a:r>
              <a:rPr lang="el-GR" sz="4000" b="1" dirty="0" smtClean="0">
                <a:solidFill>
                  <a:srgbClr val="00B050"/>
                </a:solidFill>
              </a:rPr>
              <a:t>(- 4)= +16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8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428992" y="500042"/>
            <a:ext cx="571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Πολλαπλασιασμός   /  διαίρεση    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/>
      <p:bldP spid="27" grpId="0"/>
      <p:bldP spid="23" grpId="0"/>
      <p:bldP spid="24" grpId="0"/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8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428992" y="500042"/>
            <a:ext cx="571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Πολλαπλασιασμός   /  διαίρεση    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785786" y="242886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714348" y="21431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714348" y="24288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1285852" y="22145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1857356" y="242886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1857356" y="21431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23574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1500166" y="221455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+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2285984" y="22859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2571736" y="22859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+2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714348" y="376190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42910" y="347615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+10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714348" y="377404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1214414" y="35475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1785918" y="3761906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1785918" y="34761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1785918" y="36904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1428728" y="354759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-</a:t>
            </a:r>
            <a:endParaRPr lang="en-US" dirty="0"/>
          </a:p>
        </p:txBody>
      </p:sp>
      <p:sp>
        <p:nvSpPr>
          <p:cNvPr id="47" name="46 - TextBox"/>
          <p:cNvSpPr txBox="1"/>
          <p:nvPr/>
        </p:nvSpPr>
        <p:spPr>
          <a:xfrm>
            <a:off x="2214546" y="355973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2571736" y="355973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642910" y="526210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571472" y="497635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+6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642910" y="52742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+</a:t>
            </a:r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1142976" y="50477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1714480" y="526210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1714480" y="49763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5" name="54 - TextBox"/>
          <p:cNvSpPr txBox="1"/>
          <p:nvPr/>
        </p:nvSpPr>
        <p:spPr>
          <a:xfrm>
            <a:off x="1714480" y="51906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7" name="56 - TextBox"/>
          <p:cNvSpPr txBox="1"/>
          <p:nvPr/>
        </p:nvSpPr>
        <p:spPr>
          <a:xfrm>
            <a:off x="2143108" y="505993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sp>
        <p:nvSpPr>
          <p:cNvPr id="58" name="57 - TextBox"/>
          <p:cNvSpPr txBox="1"/>
          <p:nvPr/>
        </p:nvSpPr>
        <p:spPr>
          <a:xfrm>
            <a:off x="2500298" y="50599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+3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9" name="58 - TextBox"/>
          <p:cNvSpPr txBox="1"/>
          <p:nvPr/>
        </p:nvSpPr>
        <p:spPr>
          <a:xfrm>
            <a:off x="1428728" y="500063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+</a:t>
            </a:r>
            <a:endParaRPr lang="en-US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5500694" y="242886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TextBox"/>
          <p:cNvSpPr txBox="1"/>
          <p:nvPr/>
        </p:nvSpPr>
        <p:spPr>
          <a:xfrm>
            <a:off x="5429256" y="214311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-8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2" name="61 - TextBox"/>
          <p:cNvSpPr txBox="1"/>
          <p:nvPr/>
        </p:nvSpPr>
        <p:spPr>
          <a:xfrm>
            <a:off x="5500694" y="244101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3" name="62 - TextBox"/>
          <p:cNvSpPr txBox="1"/>
          <p:nvPr/>
        </p:nvSpPr>
        <p:spPr>
          <a:xfrm>
            <a:off x="6000760" y="22145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6572264" y="242886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6572264" y="21431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6" name="65 - TextBox"/>
          <p:cNvSpPr txBox="1"/>
          <p:nvPr/>
        </p:nvSpPr>
        <p:spPr>
          <a:xfrm>
            <a:off x="6572264" y="23574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7" name="66 - TextBox"/>
          <p:cNvSpPr txBox="1"/>
          <p:nvPr/>
        </p:nvSpPr>
        <p:spPr>
          <a:xfrm>
            <a:off x="7000892" y="22266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sp>
        <p:nvSpPr>
          <p:cNvPr id="68" name="67 - TextBox"/>
          <p:cNvSpPr txBox="1"/>
          <p:nvPr/>
        </p:nvSpPr>
        <p:spPr>
          <a:xfrm>
            <a:off x="7358082" y="222669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68 - TextBox"/>
          <p:cNvSpPr txBox="1"/>
          <p:nvPr/>
        </p:nvSpPr>
        <p:spPr>
          <a:xfrm>
            <a:off x="6286512" y="221455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-</a:t>
            </a:r>
            <a:endParaRPr lang="en-US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5214942" y="433341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5143504" y="404765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-20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2" name="71 - TextBox"/>
          <p:cNvSpPr txBox="1"/>
          <p:nvPr/>
        </p:nvSpPr>
        <p:spPr>
          <a:xfrm>
            <a:off x="5214942" y="43455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3" name="72 - TextBox"/>
          <p:cNvSpPr txBox="1"/>
          <p:nvPr/>
        </p:nvSpPr>
        <p:spPr>
          <a:xfrm>
            <a:off x="5715008" y="41190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6286512" y="433341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6286512" y="40476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20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75 - TextBox"/>
          <p:cNvSpPr txBox="1"/>
          <p:nvPr/>
        </p:nvSpPr>
        <p:spPr>
          <a:xfrm>
            <a:off x="6286512" y="42619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7" name="76 - TextBox"/>
          <p:cNvSpPr txBox="1"/>
          <p:nvPr/>
        </p:nvSpPr>
        <p:spPr>
          <a:xfrm>
            <a:off x="6715140" y="413123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sp>
        <p:nvSpPr>
          <p:cNvPr id="78" name="77 - TextBox"/>
          <p:cNvSpPr txBox="1"/>
          <p:nvPr/>
        </p:nvSpPr>
        <p:spPr>
          <a:xfrm>
            <a:off x="7072330" y="413123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9" name="78 - TextBox"/>
          <p:cNvSpPr txBox="1"/>
          <p:nvPr/>
        </p:nvSpPr>
        <p:spPr>
          <a:xfrm>
            <a:off x="6000760" y="407194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+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8" grpId="0"/>
      <p:bldP spid="44" grpId="0"/>
      <p:bldP spid="45" grpId="0"/>
      <p:bldP spid="46" grpId="0"/>
      <p:bldP spid="47" grpId="0"/>
      <p:bldP spid="48" grpId="0"/>
      <p:bldP spid="54" grpId="0"/>
      <p:bldP spid="55" grpId="0"/>
      <p:bldP spid="57" grpId="0"/>
      <p:bldP spid="58" grpId="0"/>
      <p:bldP spid="59" grpId="0"/>
      <p:bldP spid="67" grpId="0"/>
      <p:bldP spid="68" grpId="0"/>
      <p:bldP spid="69" grpId="0"/>
      <p:bldP spid="77" grpId="0"/>
      <p:bldP spid="78" grpId="0"/>
      <p:bldP spid="7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571472" y="1000108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Αν </a:t>
            </a:r>
            <a:r>
              <a:rPr lang="el-GR" sz="2800" b="1" dirty="0" smtClean="0">
                <a:solidFill>
                  <a:srgbClr val="FF0000"/>
                </a:solidFill>
              </a:rPr>
              <a:t>πολλαπλασιάζω</a:t>
            </a:r>
            <a:r>
              <a:rPr lang="el-GR" sz="2800" dirty="0" smtClean="0"/>
              <a:t> </a:t>
            </a:r>
            <a:r>
              <a:rPr lang="el-GR" sz="2800" dirty="0" smtClean="0"/>
              <a:t> (ή </a:t>
            </a:r>
            <a:r>
              <a:rPr lang="el-GR" sz="2800" dirty="0" smtClean="0"/>
              <a:t>διαιρώ)  </a:t>
            </a:r>
            <a:r>
              <a:rPr lang="el-GR" sz="2800" dirty="0" smtClean="0"/>
              <a:t>δύο  </a:t>
            </a:r>
            <a:r>
              <a:rPr lang="el-GR" sz="2800" dirty="0" smtClean="0"/>
              <a:t>αριθμούς που έχουν </a:t>
            </a:r>
            <a:r>
              <a:rPr lang="el-GR" sz="2800" u="sng" dirty="0" smtClean="0"/>
              <a:t>διαφορετικό πρόσημο (</a:t>
            </a:r>
            <a:r>
              <a:rPr lang="el-GR" sz="2800" b="1" u="sng" dirty="0" err="1" smtClean="0">
                <a:solidFill>
                  <a:srgbClr val="FF0000"/>
                </a:solidFill>
              </a:rPr>
              <a:t>ετερόσημοι</a:t>
            </a:r>
            <a:r>
              <a:rPr lang="el-GR" sz="2800" dirty="0" smtClean="0"/>
              <a:t>)…τότε στο αποτέλεσμα που βρίσκω βάζω το πρόσημο μείον  -  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3429000"/>
            <a:ext cx="213359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Παράδειγμα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14282" y="4786322"/>
            <a:ext cx="3286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 .</a:t>
            </a:r>
            <a:r>
              <a:rPr lang="el-GR" sz="4000" b="1" dirty="0" smtClean="0">
                <a:solidFill>
                  <a:srgbClr val="00B050"/>
                </a:solidFill>
              </a:rPr>
              <a:t> (+6)  =  -12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3714744" y="4929198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357686" y="4214818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2  και  6  έχουν διαφορετικό πρόσημο άρα   στο   αποτέλεσμα που βρίσκω βάζω πλην…..  </a:t>
            </a:r>
            <a:endParaRPr lang="en-US" sz="2400" dirty="0"/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428992" y="500042"/>
            <a:ext cx="571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Πολλαπλασιασμός   /  διαίρεση    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185736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</a:t>
            </a:r>
            <a:r>
              <a:rPr lang="el-GR" sz="4000" b="1" dirty="0" smtClean="0">
                <a:solidFill>
                  <a:srgbClr val="00B050"/>
                </a:solidFill>
              </a:rPr>
              <a:t>(+8) = -16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0" y="3143248"/>
            <a:ext cx="3500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+ 5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</a:t>
            </a:r>
            <a:r>
              <a:rPr lang="el-GR" sz="4000" b="1" dirty="0" smtClean="0">
                <a:solidFill>
                  <a:srgbClr val="00B050"/>
                </a:solidFill>
              </a:rPr>
              <a:t>(- 2 ) = -10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4292750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6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 .</a:t>
            </a:r>
            <a:r>
              <a:rPr lang="el-GR" sz="4000" b="1" dirty="0" smtClean="0">
                <a:solidFill>
                  <a:srgbClr val="00B050"/>
                </a:solidFill>
              </a:rPr>
              <a:t> (- 2)  = -12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57158" y="557863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-1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</a:t>
            </a:r>
            <a:r>
              <a:rPr lang="el-GR" sz="4000" b="1" dirty="0" smtClean="0">
                <a:solidFill>
                  <a:srgbClr val="00B050"/>
                </a:solidFill>
              </a:rPr>
              <a:t>(+ 3) =-3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5286380" y="1714488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 .</a:t>
            </a:r>
            <a:r>
              <a:rPr lang="el-GR" sz="4000" b="1" dirty="0" smtClean="0">
                <a:solidFill>
                  <a:srgbClr val="00B050"/>
                </a:solidFill>
              </a:rPr>
              <a:t> (+2)= -4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5429256" y="264318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2 (-9) = -18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5072066" y="378619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-4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 .</a:t>
            </a:r>
            <a:r>
              <a:rPr lang="el-GR" sz="4000" b="1" dirty="0" smtClean="0">
                <a:solidFill>
                  <a:srgbClr val="00B050"/>
                </a:solidFill>
              </a:rPr>
              <a:t> (+ 3)= -12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214942" y="485776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-4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  </a:t>
            </a:r>
            <a:r>
              <a:rPr lang="el-GR" sz="4000" b="1" dirty="0" smtClean="0">
                <a:solidFill>
                  <a:srgbClr val="00B050"/>
                </a:solidFill>
              </a:rPr>
              <a:t>4= -16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8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428992" y="500042"/>
            <a:ext cx="571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Πολλαπλασιασμός   /  διαίρεση    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/>
      <p:bldP spid="27" grpId="0"/>
      <p:bldP spid="23" grpId="0"/>
      <p:bldP spid="24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1214414" y="1928802"/>
            <a:ext cx="1208951" cy="7954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 flipH="1">
            <a:off x="1500166" y="150017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cxnSp>
        <p:nvCxnSpPr>
          <p:cNvPr id="10" name="9 - Ευθύγραμμο βέλος σύνδεσης"/>
          <p:cNvCxnSpPr>
            <a:stCxn id="4" idx="2"/>
          </p:cNvCxnSpPr>
          <p:nvPr/>
        </p:nvCxnSpPr>
        <p:spPr>
          <a:xfrm flipV="1">
            <a:off x="2423365" y="2000240"/>
            <a:ext cx="1648569" cy="326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4071934" y="1785926"/>
            <a:ext cx="342902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        και         βάζω</a:t>
            </a:r>
            <a:endParaRPr lang="en-US" sz="2400" dirty="0"/>
          </a:p>
        </p:txBody>
      </p:sp>
      <p:sp>
        <p:nvSpPr>
          <p:cNvPr id="12" name="11 - Έλλειψη"/>
          <p:cNvSpPr/>
          <p:nvPr/>
        </p:nvSpPr>
        <p:spPr>
          <a:xfrm flipH="1">
            <a:off x="1366814" y="4411342"/>
            <a:ext cx="1208951" cy="7954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 flipH="1">
            <a:off x="1643042" y="400050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>
            <a:stCxn id="12" idx="2"/>
          </p:cNvCxnSpPr>
          <p:nvPr/>
        </p:nvCxnSpPr>
        <p:spPr>
          <a:xfrm flipV="1">
            <a:off x="2575765" y="4482780"/>
            <a:ext cx="1648569" cy="326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4224334" y="4268466"/>
            <a:ext cx="399100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πλην        μείον      βγάζω</a:t>
            </a:r>
            <a:endParaRPr lang="en-US" sz="2400" dirty="0"/>
          </a:p>
        </p:txBody>
      </p:sp>
      <p:sp>
        <p:nvSpPr>
          <p:cNvPr id="16" name="15 - Έλλειψη"/>
          <p:cNvSpPr/>
          <p:nvPr/>
        </p:nvSpPr>
        <p:spPr>
          <a:xfrm flipH="1">
            <a:off x="6715140" y="5857892"/>
            <a:ext cx="1208951" cy="795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 flipH="1">
            <a:off x="7000892" y="5572140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8" name="17 - Έλλειψη"/>
          <p:cNvSpPr/>
          <p:nvPr/>
        </p:nvSpPr>
        <p:spPr>
          <a:xfrm flipH="1">
            <a:off x="8143900" y="6062518"/>
            <a:ext cx="1208951" cy="795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 flipH="1">
            <a:off x="8501090" y="5715016"/>
            <a:ext cx="1428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11" grpId="0" animBg="1"/>
      <p:bldP spid="12" grpId="0" animBg="1"/>
      <p:bldP spid="12" grpId="1" animBg="1"/>
      <p:bldP spid="13" grpId="0"/>
      <p:bldP spid="13" grpId="1"/>
      <p:bldP spid="15" grpId="0" animBg="1"/>
      <p:bldP spid="16" grpId="0" animBg="1"/>
      <p:bldP spid="17" grpId="0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 flipH="1">
            <a:off x="2143108" y="4071942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 flipH="1">
            <a:off x="4572000" y="392906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1285852" y="1357298"/>
            <a:ext cx="6072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Με  την  λέξη  </a:t>
            </a:r>
            <a:r>
              <a:rPr lang="el-GR" sz="2800" b="1" dirty="0" smtClean="0">
                <a:solidFill>
                  <a:srgbClr val="FF0000"/>
                </a:solidFill>
              </a:rPr>
              <a:t>πρόσημα</a:t>
            </a:r>
            <a:r>
              <a:rPr lang="el-GR" sz="2800" dirty="0" smtClean="0"/>
              <a:t>  εννοούμε  το  συν   </a:t>
            </a:r>
            <a:r>
              <a:rPr lang="el-GR" sz="2800" b="1" dirty="0" smtClean="0">
                <a:solidFill>
                  <a:srgbClr val="FF0000"/>
                </a:solidFill>
              </a:rPr>
              <a:t>+</a:t>
            </a:r>
            <a:r>
              <a:rPr lang="el-GR" sz="2800" dirty="0" smtClean="0"/>
              <a:t>   και το πλην     </a:t>
            </a:r>
            <a:r>
              <a:rPr lang="el-GR" sz="2800" dirty="0" smtClean="0">
                <a:solidFill>
                  <a:srgbClr val="FF0000"/>
                </a:solidFill>
              </a:rPr>
              <a:t>-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928926" y="3071810"/>
            <a:ext cx="1579150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πρόσημα</a:t>
            </a:r>
            <a:endParaRPr lang="en-US" sz="2800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5400000">
            <a:off x="2536017" y="3679033"/>
            <a:ext cx="1000132" cy="78581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 rot="16200000" flipH="1">
            <a:off x="3893339" y="3750471"/>
            <a:ext cx="1000132" cy="64294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6072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Όλοι οι αριθμοί έχουν πρόσημα…</a:t>
            </a:r>
          </a:p>
          <a:p>
            <a:r>
              <a:rPr lang="el-GR" sz="2800" dirty="0" smtClean="0">
                <a:solidFill>
                  <a:srgbClr val="FF0000"/>
                </a:solidFill>
              </a:rPr>
              <a:t>Το μηδέν δεν έχει πρόσημο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928662" y="2571744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00034" y="378619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14" idx="3"/>
          </p:cNvCxnSpPr>
          <p:nvPr/>
        </p:nvCxnSpPr>
        <p:spPr>
          <a:xfrm>
            <a:off x="1214414" y="4140133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428992" y="3929066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2 έχει πρόσημο  μείον -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28596" y="493569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+8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3" name="22 - Ευθύγραμμο βέλος σύνδεσης"/>
          <p:cNvCxnSpPr>
            <a:stCxn id="22" idx="3"/>
          </p:cNvCxnSpPr>
          <p:nvPr/>
        </p:nvCxnSpPr>
        <p:spPr>
          <a:xfrm>
            <a:off x="1142976" y="5289635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357554" y="507856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8 έχει πρόσημο  συν  +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0" y="714356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1571612"/>
            <a:ext cx="1214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+ 32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14" idx="3"/>
          </p:cNvCxnSpPr>
          <p:nvPr/>
        </p:nvCxnSpPr>
        <p:spPr>
          <a:xfrm>
            <a:off x="1214414" y="1925555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428992" y="171448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32 έχει πρόσημο  συν     +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28596" y="272111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3" name="22 - Ευθύγραμμο βέλος σύνδεσης"/>
          <p:cNvCxnSpPr>
            <a:stCxn id="22" idx="3"/>
          </p:cNvCxnSpPr>
          <p:nvPr/>
        </p:nvCxnSpPr>
        <p:spPr>
          <a:xfrm>
            <a:off x="1142976" y="3075057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357554" y="286399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5 έχει πρόσημο  μείον -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3721246"/>
            <a:ext cx="1071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+72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9" name="18 - Ευθύγραμμο βέλος σύνδεσης"/>
          <p:cNvCxnSpPr>
            <a:stCxn id="17" idx="3"/>
          </p:cNvCxnSpPr>
          <p:nvPr/>
        </p:nvCxnSpPr>
        <p:spPr>
          <a:xfrm>
            <a:off x="1071538" y="4075189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286116" y="3864122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72 έχει πρόσημο  συν   +</a:t>
            </a:r>
            <a:endParaRPr lang="en-US" sz="2400" dirty="0"/>
          </a:p>
        </p:txBody>
      </p:sp>
      <p:sp>
        <p:nvSpPr>
          <p:cNvPr id="25" name="24 - TextBox"/>
          <p:cNvSpPr txBox="1"/>
          <p:nvPr/>
        </p:nvSpPr>
        <p:spPr>
          <a:xfrm>
            <a:off x="357158" y="514351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-9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6" name="25 - Ευθύγραμμο βέλος σύνδεσης"/>
          <p:cNvCxnSpPr>
            <a:stCxn id="25" idx="3"/>
          </p:cNvCxnSpPr>
          <p:nvPr/>
        </p:nvCxnSpPr>
        <p:spPr>
          <a:xfrm>
            <a:off x="1071538" y="5497455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3286116" y="528638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9 έχει πρόσημο  μείον -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1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Οι αριθμοί που δεν έχουν πρόσημο ……εννοείται ότι έχουν το θετικό πρόσημο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928662" y="2571744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00034" y="378619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14" idx="3"/>
          </p:cNvCxnSpPr>
          <p:nvPr/>
        </p:nvCxnSpPr>
        <p:spPr>
          <a:xfrm>
            <a:off x="1214414" y="4140133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428992" y="3714752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6 που δεν έχει πρόσημο …έχει πρόσημο το  +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28596" y="522144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 8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3" name="22 - Ευθύγραμμο βέλος σύνδεσης"/>
          <p:cNvCxnSpPr>
            <a:stCxn id="22" idx="3"/>
          </p:cNvCxnSpPr>
          <p:nvPr/>
        </p:nvCxnSpPr>
        <p:spPr>
          <a:xfrm>
            <a:off x="1142976" y="5575387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357554" y="5214950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8 που δεν έχει πρόσημο …έχει πρόσημο το  +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6072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 smtClean="0"/>
              <a:t>Θετικοί αριθμοί </a:t>
            </a:r>
            <a:r>
              <a:rPr lang="el-GR" sz="2800" dirty="0" smtClean="0"/>
              <a:t>είναι οι αριθμοί που έχουν  πρόσημο  +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928662" y="2571744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00034" y="378619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14" idx="3"/>
          </p:cNvCxnSpPr>
          <p:nvPr/>
        </p:nvCxnSpPr>
        <p:spPr>
          <a:xfrm>
            <a:off x="1214414" y="4140133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428992" y="3786190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2 έχει πρόσημο  + και είναι θετικός αριθμός.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28596" y="493569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8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3" name="22 - Ευθύγραμμο βέλος σύνδεσης"/>
          <p:cNvCxnSpPr>
            <a:stCxn id="22" idx="3"/>
          </p:cNvCxnSpPr>
          <p:nvPr/>
        </p:nvCxnSpPr>
        <p:spPr>
          <a:xfrm>
            <a:off x="1142976" y="5289635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286116" y="500063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8 έχει πρόσημο  συν  +</a:t>
            </a:r>
            <a:r>
              <a:rPr lang="en-US" sz="2400" dirty="0" smtClean="0"/>
              <a:t>  </a:t>
            </a:r>
            <a:r>
              <a:rPr lang="el-GR" sz="2400" dirty="0" smtClean="0"/>
              <a:t>και είναι θετικός αριθμός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0" y="714356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1571612"/>
            <a:ext cx="1214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+ 32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14" idx="3"/>
          </p:cNvCxnSpPr>
          <p:nvPr/>
        </p:nvCxnSpPr>
        <p:spPr>
          <a:xfrm>
            <a:off x="1214414" y="1925555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428992" y="171448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Θετικός αριθμός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28596" y="272111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3" name="22 - Ευθύγραμμο βέλος σύνδεσης"/>
          <p:cNvCxnSpPr>
            <a:stCxn id="22" idx="3"/>
          </p:cNvCxnSpPr>
          <p:nvPr/>
        </p:nvCxnSpPr>
        <p:spPr>
          <a:xfrm>
            <a:off x="1142976" y="3075057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286116" y="2857496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Αρνητικός αριθμός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3721246"/>
            <a:ext cx="1071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+72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9" name="18 - Ευθύγραμμο βέλος σύνδεσης"/>
          <p:cNvCxnSpPr>
            <a:stCxn id="17" idx="3"/>
          </p:cNvCxnSpPr>
          <p:nvPr/>
        </p:nvCxnSpPr>
        <p:spPr>
          <a:xfrm>
            <a:off x="1071538" y="4075189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286116" y="3864122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Θετικός αριθμός</a:t>
            </a:r>
            <a:endParaRPr lang="en-US" sz="2400" dirty="0"/>
          </a:p>
        </p:txBody>
      </p:sp>
      <p:sp>
        <p:nvSpPr>
          <p:cNvPr id="25" name="24 - TextBox"/>
          <p:cNvSpPr txBox="1"/>
          <p:nvPr/>
        </p:nvSpPr>
        <p:spPr>
          <a:xfrm>
            <a:off x="357158" y="514351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-9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6" name="25 - Ευθύγραμμο βέλος σύνδεσης"/>
          <p:cNvCxnSpPr>
            <a:stCxn id="25" idx="3"/>
          </p:cNvCxnSpPr>
          <p:nvPr/>
        </p:nvCxnSpPr>
        <p:spPr>
          <a:xfrm>
            <a:off x="1071538" y="5497455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3286116" y="528638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Αρνητικός αριθμός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1" grpId="0"/>
      <p:bldP spid="2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1057</Words>
  <PresentationFormat>Προβολή στην οθόνη (4:3)</PresentationFormat>
  <Paragraphs>272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Θέμα του Office</vt:lpstr>
      <vt:lpstr>ΠΡΟΣΗΜΑ</vt:lpstr>
      <vt:lpstr>Διαίρεση  =  κλάσμα =  λόγος   = πηλίκο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ΠΡΟΣΗΜΑ</dc:title>
  <dc:creator>Panorea</dc:creator>
  <cp:lastModifiedBy>Panorea</cp:lastModifiedBy>
  <cp:revision>80</cp:revision>
  <dcterms:created xsi:type="dcterms:W3CDTF">2020-10-08T14:56:44Z</dcterms:created>
  <dcterms:modified xsi:type="dcterms:W3CDTF">2020-10-15T17:52:04Z</dcterms:modified>
</cp:coreProperties>
</file>