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7" r:id="rId3"/>
    <p:sldId id="388" r:id="rId4"/>
    <p:sldId id="390" r:id="rId5"/>
    <p:sldId id="396" r:id="rId6"/>
    <p:sldId id="393" r:id="rId7"/>
    <p:sldId id="394" r:id="rId8"/>
    <p:sldId id="400" r:id="rId9"/>
    <p:sldId id="406" r:id="rId10"/>
    <p:sldId id="405" r:id="rId11"/>
    <p:sldId id="401" r:id="rId12"/>
    <p:sldId id="402" r:id="rId13"/>
    <p:sldId id="383" r:id="rId14"/>
    <p:sldId id="332" r:id="rId15"/>
    <p:sldId id="391" r:id="rId16"/>
    <p:sldId id="392" r:id="rId17"/>
    <p:sldId id="395" r:id="rId18"/>
    <p:sldId id="397" r:id="rId19"/>
    <p:sldId id="404" r:id="rId20"/>
    <p:sldId id="407" r:id="rId21"/>
    <p:sldId id="408" r:id="rId22"/>
    <p:sldId id="398" r:id="rId23"/>
    <p:sldId id="295" r:id="rId24"/>
    <p:sldId id="296" r:id="rId25"/>
    <p:sldId id="335" r:id="rId26"/>
    <p:sldId id="341" r:id="rId27"/>
    <p:sldId id="297" r:id="rId28"/>
    <p:sldId id="298" r:id="rId29"/>
    <p:sldId id="385" r:id="rId30"/>
    <p:sldId id="299" r:id="rId31"/>
    <p:sldId id="300" r:id="rId32"/>
    <p:sldId id="301" r:id="rId33"/>
    <p:sldId id="302" r:id="rId34"/>
    <p:sldId id="303" r:id="rId35"/>
    <p:sldId id="304" r:id="rId36"/>
    <p:sldId id="381" r:id="rId37"/>
    <p:sldId id="382" r:id="rId38"/>
    <p:sldId id="384" r:id="rId39"/>
    <p:sldId id="386" r:id="rId40"/>
    <p:sldId id="399" r:id="rId4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0D8F"/>
    <a:srgbClr val="F5DFA1"/>
    <a:srgbClr val="851775"/>
    <a:srgbClr val="951F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48" d="100"/>
          <a:sy n="48" d="100"/>
        </p:scale>
        <p:origin x="-6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282" y="1071546"/>
            <a:ext cx="8743984" cy="1012823"/>
          </a:xfrm>
        </p:spPr>
        <p:txBody>
          <a:bodyPr>
            <a:norm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ΠΥΘΑΓΟΡΕΙΟ ΘΕΩΡΗΜΑ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694252"/>
            <a:ext cx="6234120" cy="4163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Γινόμενο μέσα σε ρίζα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000364" y="1571612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428728" y="92867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357158" y="928670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647745" y="1000108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α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β </a:t>
            </a:r>
            <a:endParaRPr lang="en-US" sz="2400" dirty="0"/>
          </a:p>
        </p:txBody>
      </p:sp>
      <p:sp>
        <p:nvSpPr>
          <p:cNvPr id="41" name="40 - Ελεύθερη σχεδίαση"/>
          <p:cNvSpPr/>
          <p:nvPr/>
        </p:nvSpPr>
        <p:spPr>
          <a:xfrm>
            <a:off x="1790753" y="92867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005067" y="1000108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α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β </a:t>
            </a:r>
            <a:endParaRPr lang="en-US" sz="2400" dirty="0"/>
          </a:p>
        </p:txBody>
      </p:sp>
      <p:sp>
        <p:nvSpPr>
          <p:cNvPr id="43" name="42 - Ελεύθερη σχεδίαση"/>
          <p:cNvSpPr/>
          <p:nvPr/>
        </p:nvSpPr>
        <p:spPr>
          <a:xfrm>
            <a:off x="2505133" y="92867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811495" y="257174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739925" y="2571744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030512" y="2643182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6 </a:t>
            </a:r>
            <a:endParaRPr lang="en-US" sz="2400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2173520" y="257174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2387834" y="2643182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6 </a:t>
            </a:r>
            <a:endParaRPr lang="en-US" sz="24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2887900" y="257174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2000232" y="400050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2352587" y="3929066"/>
            <a:ext cx="100013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2643174" y="4000504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2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x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53" name="52 - Ελεύθερη σχεδίαση"/>
          <p:cNvSpPr/>
          <p:nvPr/>
        </p:nvSpPr>
        <p:spPr>
          <a:xfrm>
            <a:off x="433431" y="400050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647745" y="4071942"/>
            <a:ext cx="1077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2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x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55" name="54 - Ελεύθερη σχεδίαση"/>
          <p:cNvSpPr/>
          <p:nvPr/>
        </p:nvSpPr>
        <p:spPr>
          <a:xfrm>
            <a:off x="1147811" y="4000504"/>
            <a:ext cx="566669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1071538" y="60007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57" name="56 - Ελεύθερη σχεδίαση"/>
          <p:cNvSpPr/>
          <p:nvPr/>
        </p:nvSpPr>
        <p:spPr>
          <a:xfrm>
            <a:off x="-32" y="6000768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290555" y="6072206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6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8 </a:t>
            </a:r>
            <a:endParaRPr lang="en-US" sz="2400" dirty="0"/>
          </a:p>
        </p:txBody>
      </p:sp>
      <p:sp>
        <p:nvSpPr>
          <p:cNvPr id="59" name="58 - Ελεύθερη σχεδίαση"/>
          <p:cNvSpPr/>
          <p:nvPr/>
        </p:nvSpPr>
        <p:spPr>
          <a:xfrm>
            <a:off x="1433563" y="6000768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0" name="59 - Ορθογώνιο"/>
          <p:cNvSpPr/>
          <p:nvPr/>
        </p:nvSpPr>
        <p:spPr>
          <a:xfrm>
            <a:off x="1647877" y="6072206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6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8 </a:t>
            </a:r>
            <a:endParaRPr lang="en-US" sz="2400" dirty="0"/>
          </a:p>
        </p:txBody>
      </p:sp>
      <p:sp>
        <p:nvSpPr>
          <p:cNvPr id="61" name="60 - Ελεύθερη σχεδίαση"/>
          <p:cNvSpPr/>
          <p:nvPr/>
        </p:nvSpPr>
        <p:spPr>
          <a:xfrm>
            <a:off x="2147943" y="6000768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5797387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63" name="62 - Ελεύθερη σχεδίαση"/>
          <p:cNvSpPr/>
          <p:nvPr/>
        </p:nvSpPr>
        <p:spPr>
          <a:xfrm>
            <a:off x="4357686" y="4857760"/>
            <a:ext cx="1225387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4857752" y="4929198"/>
            <a:ext cx="1111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3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4</a:t>
            </a:r>
            <a:r>
              <a:rPr lang="el-GR" sz="2400" baseline="30000" dirty="0" smtClean="0">
                <a:solidFill>
                  <a:prstClr val="black"/>
                </a:solidFill>
              </a:rPr>
              <a:t> .</a:t>
            </a:r>
            <a:r>
              <a:rPr lang="el-GR" sz="2400" dirty="0" smtClean="0">
                <a:solidFill>
                  <a:prstClr val="black"/>
                </a:solidFill>
              </a:rPr>
              <a:t> 7 </a:t>
            </a:r>
            <a:endParaRPr lang="en-US" sz="2400" dirty="0"/>
          </a:p>
        </p:txBody>
      </p:sp>
      <p:sp>
        <p:nvSpPr>
          <p:cNvPr id="65" name="64 - Ελεύθερη σχεδίαση"/>
          <p:cNvSpPr/>
          <p:nvPr/>
        </p:nvSpPr>
        <p:spPr>
          <a:xfrm>
            <a:off x="6159412" y="485776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6373726" y="4929198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3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4 </a:t>
            </a:r>
            <a:endParaRPr lang="en-US" sz="2400" dirty="0"/>
          </a:p>
        </p:txBody>
      </p:sp>
      <p:sp>
        <p:nvSpPr>
          <p:cNvPr id="67" name="66 - Ελεύθερη σχεδίαση"/>
          <p:cNvSpPr/>
          <p:nvPr/>
        </p:nvSpPr>
        <p:spPr>
          <a:xfrm>
            <a:off x="6873792" y="485776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8" name="67 - Ορθογώνιο"/>
          <p:cNvSpPr/>
          <p:nvPr/>
        </p:nvSpPr>
        <p:spPr>
          <a:xfrm>
            <a:off x="7500958" y="4929198"/>
            <a:ext cx="73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7 </a:t>
            </a:r>
            <a:endParaRPr lang="en-US" sz="2400" dirty="0"/>
          </a:p>
        </p:txBody>
      </p:sp>
      <p:sp>
        <p:nvSpPr>
          <p:cNvPr id="69" name="68 - Ελεύθερη σχεδίαση"/>
          <p:cNvSpPr/>
          <p:nvPr/>
        </p:nvSpPr>
        <p:spPr>
          <a:xfrm>
            <a:off x="7577231" y="4786322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38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5" grpId="0" animBg="1"/>
      <p:bldP spid="66" grpId="0"/>
      <p:bldP spid="67" grpId="0" animBg="1"/>
      <p:bldP spid="68" grpId="0"/>
      <p:bldP spid="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TextBox"/>
          <p:cNvSpPr txBox="1"/>
          <p:nvPr/>
        </p:nvSpPr>
        <p:spPr>
          <a:xfrm>
            <a:off x="428596" y="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</a:rPr>
              <a:t>Απλή εξίσωση δευτέρου βαθμού</a:t>
            </a:r>
            <a:endParaRPr lang="en-US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428596" y="1357298"/>
            <a:ext cx="7358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25   </a:t>
            </a:r>
            <a:r>
              <a:rPr lang="en-US" sz="2800" dirty="0" smtClean="0"/>
              <a:t> (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 1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25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25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857224" y="471488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  </a:t>
            </a:r>
            <a:r>
              <a:rPr lang="el-GR" sz="2800" dirty="0" smtClean="0"/>
              <a:t>=  </a:t>
            </a:r>
            <a:r>
              <a:rPr lang="en-US" sz="2800" dirty="0" smtClean="0"/>
              <a:t>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TextBox"/>
          <p:cNvSpPr txBox="1"/>
          <p:nvPr/>
        </p:nvSpPr>
        <p:spPr>
          <a:xfrm>
            <a:off x="428596" y="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</a:rPr>
              <a:t>Απλή εξίσωση δευτέρου βαθμού</a:t>
            </a:r>
            <a:endParaRPr lang="en-US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428596" y="1357298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81</a:t>
            </a:r>
            <a:r>
              <a:rPr lang="el-GR" sz="2800" dirty="0" smtClean="0"/>
              <a:t> </a:t>
            </a:r>
            <a:r>
              <a:rPr lang="en-US" sz="2800" dirty="0" smtClean="0"/>
              <a:t>   (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 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 </a:t>
            </a:r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81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</a:t>
            </a:r>
            <a:r>
              <a:rPr lang="en-US" sz="2800" dirty="0" smtClean="0"/>
              <a:t>81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857224" y="471488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  </a:t>
            </a:r>
            <a:r>
              <a:rPr lang="el-GR" sz="2800" dirty="0" smtClean="0"/>
              <a:t>=  </a:t>
            </a:r>
            <a:r>
              <a:rPr lang="en-US" sz="2800" dirty="0" smtClean="0"/>
              <a:t>9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428596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Διάφορες  επίπεδες επιφάνειες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5214910" y="3714752"/>
            <a:ext cx="3929090" cy="1785950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5786446" y="5715016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Ορθογώνιο παραλληλόγραμμο  ή ορθογώνιο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Ισοσκελές τρίγωνο"/>
          <p:cNvSpPr/>
          <p:nvPr/>
        </p:nvSpPr>
        <p:spPr>
          <a:xfrm>
            <a:off x="928662" y="4214818"/>
            <a:ext cx="1214446" cy="1571636"/>
          </a:xfrm>
          <a:prstGeom prst="triangle">
            <a:avLst>
              <a:gd name="adj" fmla="val 20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428596" y="578645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Ορθογώνιο τρίγωνο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0" name="29 - Γωνιακή σύνδεση"/>
          <p:cNvCxnSpPr/>
          <p:nvPr/>
        </p:nvCxnSpPr>
        <p:spPr>
          <a:xfrm rot="16200000" flipH="1">
            <a:off x="928662" y="5572140"/>
            <a:ext cx="214314" cy="214314"/>
          </a:xfrm>
          <a:prstGeom prst="bentConnector3">
            <a:avLst>
              <a:gd name="adj1" fmla="val -8181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571472" y="1285860"/>
            <a:ext cx="75724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ΠΡΟΣΟΧΗ!!!!!! Άλλο σχήμα είναι το </a:t>
            </a:r>
            <a:r>
              <a:rPr lang="el-GR" sz="3600" u="sng" dirty="0" smtClean="0"/>
              <a:t>ορθογώνιο τρίγωνο  </a:t>
            </a:r>
            <a:r>
              <a:rPr lang="el-GR" sz="3600" dirty="0" smtClean="0"/>
              <a:t>(είναι τρίγωνο ) και   άλλο σχήμα είναι το </a:t>
            </a:r>
            <a:r>
              <a:rPr lang="el-GR" sz="3600" u="sng" dirty="0" smtClean="0"/>
              <a:t>ορθογώνιο</a:t>
            </a:r>
            <a:endParaRPr lang="en-US" sz="3600" u="sng" dirty="0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 rot="5400000">
            <a:off x="1178695" y="3036091"/>
            <a:ext cx="2071702" cy="8572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/>
          <p:nvPr/>
        </p:nvCxnSpPr>
        <p:spPr>
          <a:xfrm rot="16200000" flipH="1">
            <a:off x="6036479" y="2964653"/>
            <a:ext cx="1143008" cy="107157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/>
      <p:bldP spid="17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- Ισοσκελές τρίγωνο"/>
          <p:cNvSpPr/>
          <p:nvPr/>
        </p:nvSpPr>
        <p:spPr>
          <a:xfrm>
            <a:off x="285720" y="2000240"/>
            <a:ext cx="1214446" cy="1571636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Ισοσκελές τρίγωνο"/>
          <p:cNvSpPr/>
          <p:nvPr/>
        </p:nvSpPr>
        <p:spPr>
          <a:xfrm>
            <a:off x="7358082" y="1428736"/>
            <a:ext cx="1214446" cy="1571636"/>
          </a:xfrm>
          <a:prstGeom prst="triangle">
            <a:avLst>
              <a:gd name="adj" fmla="val 208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29 - Γωνιακή σύνδεση"/>
          <p:cNvCxnSpPr/>
          <p:nvPr/>
        </p:nvCxnSpPr>
        <p:spPr>
          <a:xfrm rot="16200000" flipH="1">
            <a:off x="7358082" y="2786058"/>
            <a:ext cx="214314" cy="214314"/>
          </a:xfrm>
          <a:prstGeom prst="bentConnector3">
            <a:avLst>
              <a:gd name="adj1" fmla="val -8181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714348" y="285728"/>
            <a:ext cx="61436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Να κυκλώσετε τα τρίγωνα που είναι ορθογώνια</a:t>
            </a:r>
            <a:endParaRPr lang="en-US" sz="2800" b="1" dirty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0" y="5514110"/>
            <a:ext cx="2571736" cy="1343890"/>
          </a:xfrm>
          <a:custGeom>
            <a:avLst/>
            <a:gdLst>
              <a:gd name="connsiteX0" fmla="*/ 0 w 4876800"/>
              <a:gd name="connsiteY0" fmla="*/ 1343890 h 1343890"/>
              <a:gd name="connsiteX1" fmla="*/ 1510145 w 4876800"/>
              <a:gd name="connsiteY1" fmla="*/ 0 h 1343890"/>
              <a:gd name="connsiteX2" fmla="*/ 4876800 w 4876800"/>
              <a:gd name="connsiteY2" fmla="*/ 748145 h 1343890"/>
              <a:gd name="connsiteX3" fmla="*/ 0 w 4876800"/>
              <a:gd name="connsiteY3" fmla="*/ 1343890 h 134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6800" h="1343890">
                <a:moveTo>
                  <a:pt x="0" y="1343890"/>
                </a:moveTo>
                <a:lnTo>
                  <a:pt x="1510145" y="0"/>
                </a:lnTo>
                <a:lnTo>
                  <a:pt x="4876800" y="748145"/>
                </a:lnTo>
                <a:lnTo>
                  <a:pt x="0" y="134389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6357950" y="5072074"/>
            <a:ext cx="2396836" cy="1440873"/>
          </a:xfrm>
          <a:custGeom>
            <a:avLst/>
            <a:gdLst>
              <a:gd name="connsiteX0" fmla="*/ 2396836 w 2396836"/>
              <a:gd name="connsiteY0" fmla="*/ 0 h 1440873"/>
              <a:gd name="connsiteX1" fmla="*/ 2382982 w 2396836"/>
              <a:gd name="connsiteY1" fmla="*/ 1440873 h 1440873"/>
              <a:gd name="connsiteX2" fmla="*/ 0 w 2396836"/>
              <a:gd name="connsiteY2" fmla="*/ 1440873 h 1440873"/>
              <a:gd name="connsiteX3" fmla="*/ 2396836 w 2396836"/>
              <a:gd name="connsiteY3" fmla="*/ 0 h 1440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836" h="1440873">
                <a:moveTo>
                  <a:pt x="2396836" y="0"/>
                </a:moveTo>
                <a:lnTo>
                  <a:pt x="2382982" y="1440873"/>
                </a:lnTo>
                <a:lnTo>
                  <a:pt x="0" y="1440873"/>
                </a:lnTo>
                <a:lnTo>
                  <a:pt x="2396836" y="0"/>
                </a:ln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Ελεύθερη σχεδίαση"/>
          <p:cNvSpPr/>
          <p:nvPr/>
        </p:nvSpPr>
        <p:spPr>
          <a:xfrm>
            <a:off x="3214678" y="1500174"/>
            <a:ext cx="2493818" cy="1080654"/>
          </a:xfrm>
          <a:custGeom>
            <a:avLst/>
            <a:gdLst>
              <a:gd name="connsiteX0" fmla="*/ 0 w 2493818"/>
              <a:gd name="connsiteY0" fmla="*/ 1080654 h 1080654"/>
              <a:gd name="connsiteX1" fmla="*/ 0 w 2493818"/>
              <a:gd name="connsiteY1" fmla="*/ 0 h 1080654"/>
              <a:gd name="connsiteX2" fmla="*/ 2493818 w 2493818"/>
              <a:gd name="connsiteY2" fmla="*/ 0 h 1080654"/>
              <a:gd name="connsiteX3" fmla="*/ 0 w 2493818"/>
              <a:gd name="connsiteY3" fmla="*/ 1080654 h 108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3818" h="1080654">
                <a:moveTo>
                  <a:pt x="0" y="1080654"/>
                </a:moveTo>
                <a:lnTo>
                  <a:pt x="0" y="0"/>
                </a:lnTo>
                <a:lnTo>
                  <a:pt x="2493818" y="0"/>
                </a:lnTo>
                <a:lnTo>
                  <a:pt x="0" y="1080654"/>
                </a:lnTo>
                <a:close/>
              </a:path>
            </a:pathLst>
          </a:cu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7358082" y="3571876"/>
            <a:ext cx="1330037" cy="1025236"/>
          </a:xfrm>
          <a:custGeom>
            <a:avLst/>
            <a:gdLst>
              <a:gd name="connsiteX0" fmla="*/ 0 w 1330037"/>
              <a:gd name="connsiteY0" fmla="*/ 969818 h 1025236"/>
              <a:gd name="connsiteX1" fmla="*/ 1066800 w 1330037"/>
              <a:gd name="connsiteY1" fmla="*/ 0 h 1025236"/>
              <a:gd name="connsiteX2" fmla="*/ 1330037 w 1330037"/>
              <a:gd name="connsiteY2" fmla="*/ 1025236 h 1025236"/>
              <a:gd name="connsiteX3" fmla="*/ 0 w 1330037"/>
              <a:gd name="connsiteY3" fmla="*/ 969818 h 1025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0037" h="1025236">
                <a:moveTo>
                  <a:pt x="0" y="969818"/>
                </a:moveTo>
                <a:lnTo>
                  <a:pt x="1066800" y="0"/>
                </a:lnTo>
                <a:lnTo>
                  <a:pt x="1330037" y="1025236"/>
                </a:lnTo>
                <a:lnTo>
                  <a:pt x="0" y="969818"/>
                </a:lnTo>
                <a:close/>
              </a:path>
            </a:pathLst>
          </a:custGeom>
          <a:solidFill>
            <a:srgbClr val="F5DF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3269673" y="3837709"/>
            <a:ext cx="2479963" cy="1122218"/>
          </a:xfrm>
          <a:custGeom>
            <a:avLst/>
            <a:gdLst>
              <a:gd name="connsiteX0" fmla="*/ 0 w 2479963"/>
              <a:gd name="connsiteY0" fmla="*/ 0 h 1122218"/>
              <a:gd name="connsiteX1" fmla="*/ 2466109 w 2479963"/>
              <a:gd name="connsiteY1" fmla="*/ 0 h 1122218"/>
              <a:gd name="connsiteX2" fmla="*/ 2479963 w 2479963"/>
              <a:gd name="connsiteY2" fmla="*/ 1122218 h 1122218"/>
              <a:gd name="connsiteX3" fmla="*/ 0 w 2479963"/>
              <a:gd name="connsiteY3" fmla="*/ 0 h 112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9963" h="1122218">
                <a:moveTo>
                  <a:pt x="0" y="0"/>
                </a:moveTo>
                <a:lnTo>
                  <a:pt x="2466109" y="0"/>
                </a:lnTo>
                <a:lnTo>
                  <a:pt x="2479963" y="1122218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40 - Γωνιακή σύνδεση"/>
          <p:cNvCxnSpPr/>
          <p:nvPr/>
        </p:nvCxnSpPr>
        <p:spPr>
          <a:xfrm rot="16200000" flipH="1">
            <a:off x="5500694" y="3857628"/>
            <a:ext cx="214314" cy="214314"/>
          </a:xfrm>
          <a:prstGeom prst="bentConnector3">
            <a:avLst>
              <a:gd name="adj1" fmla="val 7585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Γωνιακή σύνδεση"/>
          <p:cNvCxnSpPr/>
          <p:nvPr/>
        </p:nvCxnSpPr>
        <p:spPr>
          <a:xfrm rot="10800000" flipV="1">
            <a:off x="8429652" y="6286520"/>
            <a:ext cx="285752" cy="214314"/>
          </a:xfrm>
          <a:prstGeom prst="bentConnector3">
            <a:avLst>
              <a:gd name="adj1" fmla="val 108182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Γωνιακή σύνδεση"/>
          <p:cNvCxnSpPr/>
          <p:nvPr/>
        </p:nvCxnSpPr>
        <p:spPr>
          <a:xfrm rot="5400000">
            <a:off x="3178959" y="1535893"/>
            <a:ext cx="285752" cy="214314"/>
          </a:xfrm>
          <a:prstGeom prst="bentConnector3">
            <a:avLst>
              <a:gd name="adj1" fmla="val 10333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3" y="3175152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3" y="3548180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4" y="591155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3" y="6104110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 rot="16200000">
            <a:off x="-1300174" y="4508332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687819">
            <a:off x="848290" y="4523782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Πυθαγόρειο θεώρημα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857232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κάθε </a:t>
            </a:r>
            <a:r>
              <a:rPr lang="el-GR" sz="2400" u="sng" dirty="0" smtClean="0"/>
              <a:t>ορθογώνιο τρίγωνο</a:t>
            </a:r>
            <a:r>
              <a:rPr lang="el-GR" sz="2400" dirty="0" smtClean="0"/>
              <a:t>, αν προσθέσω </a:t>
            </a:r>
            <a:r>
              <a:rPr lang="el-GR" sz="2400" u="sng" dirty="0" smtClean="0"/>
              <a:t>τα τετράγωνα των δύο κάθετων πλευρών </a:t>
            </a:r>
            <a:r>
              <a:rPr lang="el-GR" sz="2400" dirty="0" smtClean="0"/>
              <a:t>του τριγώνου (</a:t>
            </a:r>
            <a:r>
              <a:rPr lang="el-GR" sz="2400" b="1" dirty="0" err="1" smtClean="0"/>
              <a:t>β</a:t>
            </a:r>
            <a:r>
              <a:rPr lang="el-GR" sz="2400" b="1" baseline="30000" dirty="0" err="1" smtClean="0"/>
              <a:t>2</a:t>
            </a:r>
            <a:r>
              <a:rPr lang="el-GR" sz="2400" b="1" dirty="0" smtClean="0"/>
              <a:t>    +    γ</a:t>
            </a:r>
            <a:r>
              <a:rPr lang="el-GR" sz="2400" b="1" baseline="30000" dirty="0" smtClean="0"/>
              <a:t>2</a:t>
            </a:r>
            <a:r>
              <a:rPr lang="el-GR" sz="2400" dirty="0" smtClean="0"/>
              <a:t>), το αποτέλεσμα που θα βρω (άθροισμα) </a:t>
            </a:r>
            <a:r>
              <a:rPr lang="el-GR" sz="2400" u="sng" dirty="0" smtClean="0"/>
              <a:t>είναι ίσο με το τετράγωνο της υποτείνουσας πλευράς (</a:t>
            </a:r>
            <a:r>
              <a:rPr lang="el-GR" sz="2400" b="1" dirty="0" err="1" smtClean="0"/>
              <a:t>α</a:t>
            </a:r>
            <a:r>
              <a:rPr lang="el-GR" sz="2400" b="1" baseline="30000" dirty="0" err="1" smtClean="0"/>
              <a:t>2</a:t>
            </a:r>
            <a:r>
              <a:rPr lang="el-GR" sz="2400" b="1" baseline="30000" dirty="0" smtClean="0"/>
              <a:t> </a:t>
            </a:r>
            <a:r>
              <a:rPr lang="el-GR" sz="2400" b="1" dirty="0" smtClean="0"/>
              <a:t>)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786182" y="3143248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ΑΓ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+    ΑΒ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 =   ΒΓ</a:t>
            </a:r>
            <a:r>
              <a:rPr lang="el-GR" sz="4000" b="1" baseline="30000" dirty="0" smtClean="0"/>
              <a:t>2</a:t>
            </a:r>
            <a:endParaRPr lang="en-US" sz="40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857620" y="4857760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β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+    γ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 =   α</a:t>
            </a:r>
            <a:r>
              <a:rPr lang="el-GR" sz="4000" b="1" baseline="30000" dirty="0" smtClean="0"/>
              <a:t>2</a:t>
            </a:r>
            <a:endParaRPr lang="en-US" sz="40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5500694" y="414338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ή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3" y="3175152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3" y="3548180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4" y="591155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3" y="6104110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 rot="16200000">
            <a:off x="-1300174" y="4508332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687819">
            <a:off x="848290" y="4523782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Πυθαγόρειο θεώρημα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85723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κάθε </a:t>
            </a:r>
            <a:r>
              <a:rPr lang="el-GR" sz="2400" u="sng" dirty="0" smtClean="0"/>
              <a:t>ορθογώνιο τρίγωνο</a:t>
            </a:r>
            <a:r>
              <a:rPr lang="el-GR" sz="2400" dirty="0" smtClean="0"/>
              <a:t>, </a:t>
            </a:r>
            <a:r>
              <a:rPr lang="el-GR" sz="2400" u="sng" dirty="0" smtClean="0"/>
              <a:t>το τετράγωνο της υποτείνουσας (</a:t>
            </a:r>
            <a:r>
              <a:rPr lang="el-GR" sz="2400" b="1" dirty="0" err="1" smtClean="0"/>
              <a:t>α</a:t>
            </a:r>
            <a:r>
              <a:rPr lang="el-GR" sz="2400" b="1" baseline="30000" dirty="0" err="1" smtClean="0"/>
              <a:t>2</a:t>
            </a:r>
            <a:r>
              <a:rPr lang="el-GR" sz="2400" b="1" baseline="30000" dirty="0" smtClean="0"/>
              <a:t> </a:t>
            </a:r>
            <a:r>
              <a:rPr lang="el-GR" sz="2400" b="1" dirty="0" smtClean="0"/>
              <a:t>)</a:t>
            </a:r>
            <a:r>
              <a:rPr lang="el-GR" sz="2400" u="sng" dirty="0" smtClean="0"/>
              <a:t> </a:t>
            </a:r>
            <a:r>
              <a:rPr lang="el-GR" sz="2400" dirty="0" smtClean="0"/>
              <a:t>είναι ίσο με το άθροισμα </a:t>
            </a:r>
            <a:r>
              <a:rPr lang="el-GR" sz="2400" u="sng" dirty="0" smtClean="0"/>
              <a:t>των τετράγωνων  των δύο κάθετων πλευρών </a:t>
            </a:r>
            <a:r>
              <a:rPr lang="el-GR" sz="2400" dirty="0" smtClean="0"/>
              <a:t>του τριγώνου (</a:t>
            </a:r>
            <a:r>
              <a:rPr lang="el-GR" sz="2400" b="1" dirty="0" err="1" smtClean="0"/>
              <a:t>β</a:t>
            </a:r>
            <a:r>
              <a:rPr lang="el-GR" sz="2400" b="1" baseline="30000" dirty="0" err="1" smtClean="0"/>
              <a:t>2</a:t>
            </a:r>
            <a:r>
              <a:rPr lang="el-GR" sz="2400" b="1" dirty="0" smtClean="0"/>
              <a:t>    +    γ</a:t>
            </a:r>
            <a:r>
              <a:rPr lang="el-GR" sz="2400" b="1" baseline="30000" dirty="0" smtClean="0"/>
              <a:t>2</a:t>
            </a:r>
            <a:r>
              <a:rPr lang="el-GR" sz="2400" dirty="0" smtClean="0"/>
              <a:t>).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071802" y="3214686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ΒΓ</a:t>
            </a:r>
            <a:r>
              <a:rPr lang="el-GR" sz="4000" b="1" baseline="30000" dirty="0" smtClean="0"/>
              <a:t>2    </a:t>
            </a:r>
            <a:r>
              <a:rPr lang="el-GR" sz="4000" b="1" dirty="0" smtClean="0"/>
              <a:t>=   ΑΓ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+    ΑΒ</a:t>
            </a:r>
            <a:r>
              <a:rPr lang="el-GR" sz="4000" b="1" baseline="30000" dirty="0" smtClean="0"/>
              <a:t>2</a:t>
            </a:r>
            <a:endParaRPr lang="en-US" sz="40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857620" y="4857760"/>
            <a:ext cx="4643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r>
              <a:rPr lang="el-GR" sz="4000" b="1" baseline="30000" dirty="0" smtClean="0"/>
              <a:t>2 </a:t>
            </a:r>
            <a:r>
              <a:rPr lang="el-GR" sz="4000" b="1" dirty="0" smtClean="0"/>
              <a:t>=   β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+    γ</a:t>
            </a:r>
            <a:r>
              <a:rPr lang="el-GR" sz="4000" b="1" baseline="30000" dirty="0" smtClean="0"/>
              <a:t>2</a:t>
            </a:r>
            <a:endParaRPr lang="en-US" sz="40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5500694" y="414338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ή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3" y="3175152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3" y="3548180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4" y="591155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3" y="6104110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 rot="16200000">
            <a:off x="-1300174" y="4508332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687819">
            <a:off x="848290" y="4523782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Πυθαγόρειο θεώρημα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24" name="23 - TextBox"/>
          <p:cNvSpPr txBox="1"/>
          <p:nvPr/>
        </p:nvSpPr>
        <p:spPr>
          <a:xfrm>
            <a:off x="4214810" y="1857364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β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+    γ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 =   α</a:t>
            </a:r>
            <a:r>
              <a:rPr lang="el-GR" sz="4000" b="1" baseline="30000" dirty="0" smtClean="0"/>
              <a:t>2</a:t>
            </a:r>
            <a:endParaRPr lang="en-US" sz="4000" b="1" dirty="0"/>
          </a:p>
        </p:txBody>
      </p:sp>
      <p:sp>
        <p:nvSpPr>
          <p:cNvPr id="26" name="25 - Έλλειψη"/>
          <p:cNvSpPr/>
          <p:nvPr/>
        </p:nvSpPr>
        <p:spPr>
          <a:xfrm>
            <a:off x="4000496" y="1714488"/>
            <a:ext cx="928694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>
            <a:off x="3643306" y="2786058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3071802" y="3643314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Τετράγωνο κάθετης πλευράς β</a:t>
            </a:r>
            <a:endParaRPr lang="en-US" dirty="0"/>
          </a:p>
        </p:txBody>
      </p:sp>
      <p:sp>
        <p:nvSpPr>
          <p:cNvPr id="35" name="34 - Έλλειψη"/>
          <p:cNvSpPr/>
          <p:nvPr/>
        </p:nvSpPr>
        <p:spPr>
          <a:xfrm>
            <a:off x="5643570" y="1714488"/>
            <a:ext cx="928694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16200000" flipH="1">
            <a:off x="5643570" y="3214686"/>
            <a:ext cx="1071570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5643570" y="3714752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Τετράγωνο κάθετης πλευράς γ</a:t>
            </a:r>
            <a:endParaRPr lang="en-US" dirty="0"/>
          </a:p>
        </p:txBody>
      </p:sp>
      <p:sp>
        <p:nvSpPr>
          <p:cNvPr id="41" name="40 - Έλλειψη"/>
          <p:cNvSpPr/>
          <p:nvPr/>
        </p:nvSpPr>
        <p:spPr>
          <a:xfrm>
            <a:off x="7429520" y="1714488"/>
            <a:ext cx="928694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rot="16200000" flipH="1">
            <a:off x="7500958" y="3143248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7572364" y="3714752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Τετράγωνο υποτείνουσας πλευράς 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2" grpId="0"/>
      <p:bldP spid="35" grpId="0" animBg="1"/>
      <p:bldP spid="37" grpId="0"/>
      <p:bldP spid="41" grpId="0" animBg="1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 rot="4486291">
            <a:off x="925485" y="3296603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0" y="378619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6396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86116" y="285749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7286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Πυθαγόρειο θεώρημα </a:t>
            </a:r>
            <a:r>
              <a:rPr lang="el-GR" sz="2000" b="1" dirty="0" smtClean="0">
                <a:solidFill>
                  <a:srgbClr val="FF0000"/>
                </a:solidFill>
              </a:rPr>
              <a:t>(το αντίστροφο)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071538" y="335756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857232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οποιαδήποτε τρίγωνο, αν</a:t>
            </a:r>
            <a:r>
              <a:rPr lang="el-GR" sz="2400" u="sng" dirty="0" smtClean="0"/>
              <a:t> το τετράγωνο της μεγαλύτερης πλευράς (</a:t>
            </a:r>
            <a:r>
              <a:rPr lang="el-GR" sz="2400" b="1" dirty="0" err="1" smtClean="0"/>
              <a:t>α</a:t>
            </a:r>
            <a:r>
              <a:rPr lang="el-GR" sz="2400" b="1" baseline="30000" dirty="0" err="1" smtClean="0"/>
              <a:t>2</a:t>
            </a:r>
            <a:r>
              <a:rPr lang="el-GR" sz="2400" b="1" baseline="30000" dirty="0" smtClean="0"/>
              <a:t> </a:t>
            </a:r>
            <a:r>
              <a:rPr lang="el-GR" sz="2400" dirty="0" smtClean="0"/>
              <a:t>), είναι ίσο με το </a:t>
            </a:r>
            <a:r>
              <a:rPr lang="el-GR" sz="2400" b="1" dirty="0" smtClean="0"/>
              <a:t>  </a:t>
            </a:r>
            <a:r>
              <a:rPr lang="el-GR" sz="2400" dirty="0" smtClean="0"/>
              <a:t>άθροισμα </a:t>
            </a:r>
            <a:r>
              <a:rPr lang="el-GR" sz="2400" u="sng" dirty="0" smtClean="0"/>
              <a:t>των  τετραγώνων  των δύο μικρότερων πλευρών </a:t>
            </a:r>
            <a:r>
              <a:rPr lang="el-GR" sz="2400" dirty="0" smtClean="0"/>
              <a:t>του τριγώνου (</a:t>
            </a:r>
            <a:r>
              <a:rPr lang="el-GR" sz="2400" b="1" dirty="0" err="1" smtClean="0"/>
              <a:t>β</a:t>
            </a:r>
            <a:r>
              <a:rPr lang="el-GR" sz="2400" b="1" baseline="30000" dirty="0" err="1" smtClean="0"/>
              <a:t>2</a:t>
            </a:r>
            <a:r>
              <a:rPr lang="el-GR" sz="2400" b="1" dirty="0" smtClean="0"/>
              <a:t>    +    γ</a:t>
            </a:r>
            <a:r>
              <a:rPr lang="el-GR" sz="2400" b="1" baseline="30000" dirty="0" smtClean="0"/>
              <a:t>2</a:t>
            </a:r>
            <a:r>
              <a:rPr lang="el-GR" sz="2400" dirty="0" smtClean="0"/>
              <a:t>), τότε το τρίγωνο αυτό </a:t>
            </a:r>
            <a:r>
              <a:rPr lang="el-GR" sz="2400" smtClean="0"/>
              <a:t>είναι ορθογώνιο.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786182" y="3143248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ΑΓ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+    ΑΒ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 =   ΒΓ</a:t>
            </a:r>
            <a:r>
              <a:rPr lang="el-GR" sz="4000" b="1" baseline="30000" dirty="0" smtClean="0"/>
              <a:t>2</a:t>
            </a:r>
            <a:endParaRPr lang="en-US" sz="40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857620" y="4857760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β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+    γ</a:t>
            </a:r>
            <a:r>
              <a:rPr lang="el-GR" sz="4000" b="1" baseline="30000" dirty="0" smtClean="0"/>
              <a:t>2</a:t>
            </a:r>
            <a:r>
              <a:rPr lang="el-GR" sz="4000" b="1" dirty="0" smtClean="0"/>
              <a:t>     =   α</a:t>
            </a:r>
            <a:r>
              <a:rPr lang="el-GR" sz="4000" b="1" baseline="30000" dirty="0" smtClean="0"/>
              <a:t>2</a:t>
            </a:r>
            <a:endParaRPr lang="en-US" sz="40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5500694" y="414338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ή</a:t>
            </a:r>
            <a:endParaRPr lang="en-US" sz="3200" dirty="0"/>
          </a:p>
        </p:txBody>
      </p:sp>
      <p:sp>
        <p:nvSpPr>
          <p:cNvPr id="22" name="21 - TextBox"/>
          <p:cNvSpPr txBox="1"/>
          <p:nvPr/>
        </p:nvSpPr>
        <p:spPr>
          <a:xfrm rot="18437022">
            <a:off x="996465" y="4900947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μεγαλύτερη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3246614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61755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85720" y="27465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428596" y="3619642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357422" y="5929330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2928926" y="61436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428596" y="6175572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4572000" y="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Πυθαγόρειο θεώρημα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500165" y="4786346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357157" y="492922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2</a:t>
            </a:r>
            <a:r>
              <a:rPr lang="en-US" sz="2400" dirty="0" smtClean="0"/>
              <a:t>cm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357289" y="5994295"/>
            <a:ext cx="85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4cm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1071546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η πλευρά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3000395" y="2714644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γ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α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142843" y="435771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285851" y="6467797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643042" y="64291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1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928926" y="150017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n-US" dirty="0" smtClean="0">
                <a:solidFill>
                  <a:srgbClr val="8F0D8F"/>
                </a:solidFill>
              </a:rPr>
              <a:t>(</a:t>
            </a:r>
            <a:r>
              <a:rPr lang="el-GR" dirty="0" smtClean="0">
                <a:solidFill>
                  <a:srgbClr val="8F0D8F"/>
                </a:solidFill>
              </a:rPr>
              <a:t>χωρίς μονάδες)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0" y="207167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 πυθαγόρειο θεώρημα, για τις πλευρές του ορθογώνιου τριγώνου ισχύει: 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3286116" y="478632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7" name="36 - TextBox"/>
          <p:cNvSpPr txBox="1"/>
          <p:nvPr/>
        </p:nvSpPr>
        <p:spPr>
          <a:xfrm>
            <a:off x="2786050" y="3214686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</a:t>
            </a:r>
            <a:r>
              <a:rPr lang="en-US" sz="2000" b="1" dirty="0" smtClean="0"/>
              <a:t>4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385762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3143240" y="3857628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r>
              <a:rPr lang="el-GR" sz="2000" b="1" dirty="0" smtClean="0"/>
              <a:t> +    </a:t>
            </a:r>
            <a:r>
              <a:rPr lang="en-US" sz="2000" b="1" dirty="0" smtClean="0"/>
              <a:t>16</a:t>
            </a:r>
            <a:r>
              <a:rPr lang="el-GR" sz="2000" b="1" dirty="0" smtClean="0"/>
              <a:t>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3929058" y="478632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</a:t>
            </a:r>
            <a:r>
              <a:rPr lang="el-GR" sz="2000" b="1" dirty="0" smtClean="0"/>
              <a:t>  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4214810" y="558202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4857752" y="5643578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48" name="47 - Ελεύθερη σχεδίαση"/>
          <p:cNvSpPr/>
          <p:nvPr/>
        </p:nvSpPr>
        <p:spPr>
          <a:xfrm>
            <a:off x="4643438" y="5686498"/>
            <a:ext cx="571504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5214942" y="615352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857884" y="6215082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</a:t>
            </a:r>
            <a:r>
              <a:rPr lang="el-GR" sz="2000" b="1" dirty="0" smtClean="0"/>
              <a:t>  </a:t>
            </a:r>
            <a:r>
              <a:rPr lang="en-US" sz="2000" b="1" dirty="0" smtClean="0"/>
              <a:t>cm</a:t>
            </a:r>
            <a:r>
              <a:rPr lang="el-GR" sz="2000" b="1" dirty="0" smtClean="0"/>
              <a:t>   =  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5643570" y="6258002"/>
            <a:ext cx="571504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 flipV="1">
            <a:off x="6500826" y="5000636"/>
            <a:ext cx="1357322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7286644" y="4000504"/>
            <a:ext cx="207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 τέλος προσθέτω και την μονάδα μέτρησης </a:t>
            </a:r>
            <a:r>
              <a:rPr lang="en-US" dirty="0" smtClean="0"/>
              <a:t>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7" grpId="0"/>
      <p:bldP spid="30" grpId="0"/>
      <p:bldP spid="31" grpId="0"/>
      <p:bldP spid="32" grpId="0"/>
      <p:bldP spid="46" grpId="0"/>
      <p:bldP spid="47" grpId="0"/>
      <p:bldP spid="48" grpId="0" animBg="1"/>
      <p:bldP spid="41" grpId="0"/>
      <p:bldP spid="44" grpId="0"/>
      <p:bldP spid="49" grpId="0" animBg="1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857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2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2071670" y="1214422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δύο κάθετες πλευρές</a:t>
            </a:r>
            <a:r>
              <a:rPr lang="el-GR" sz="2400" dirty="0" smtClean="0"/>
              <a:t>: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2" y="4286256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Ορθογώνιο"/>
          <p:cNvSpPr/>
          <p:nvPr/>
        </p:nvSpPr>
        <p:spPr>
          <a:xfrm>
            <a:off x="4643438" y="2285992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ΑΒ</a:t>
            </a:r>
            <a:endParaRPr lang="en-US" sz="2400" dirty="0"/>
          </a:p>
        </p:txBody>
      </p:sp>
      <p:grpSp>
        <p:nvGrpSpPr>
          <p:cNvPr id="2" name="21 - Ομάδα"/>
          <p:cNvGrpSpPr/>
          <p:nvPr/>
        </p:nvGrpSpPr>
        <p:grpSpPr>
          <a:xfrm>
            <a:off x="5214942" y="2355842"/>
            <a:ext cx="285752" cy="287340"/>
            <a:chOff x="5500694" y="2214554"/>
            <a:chExt cx="285752" cy="287340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Ορθογώνιο"/>
          <p:cNvSpPr/>
          <p:nvPr/>
        </p:nvSpPr>
        <p:spPr>
          <a:xfrm>
            <a:off x="5615927" y="228599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ΑΓ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714348" y="5357826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μια ορθή γωνία 90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ο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1500166" y="6182045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 Α Γ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1785918" y="6182045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- Ορθογώνιο"/>
          <p:cNvSpPr/>
          <p:nvPr/>
        </p:nvSpPr>
        <p:spPr>
          <a:xfrm>
            <a:off x="2214546" y="614364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   90</a:t>
            </a:r>
            <a:r>
              <a:rPr lang="el-GR" sz="2800" b="1" baseline="30000" dirty="0" smtClean="0"/>
              <a:t>ο</a:t>
            </a:r>
            <a:endParaRPr lang="en-US" sz="28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2000232" y="278605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500034" y="2857496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1357290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4643438" y="3395963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grpSp>
        <p:nvGrpSpPr>
          <p:cNvPr id="34" name="21 - Ομάδα"/>
          <p:cNvGrpSpPr/>
          <p:nvPr/>
        </p:nvGrpSpPr>
        <p:grpSpPr>
          <a:xfrm>
            <a:off x="5214942" y="3465813"/>
            <a:ext cx="285752" cy="287340"/>
            <a:chOff x="5500694" y="2214554"/>
            <a:chExt cx="285752" cy="287340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41 - Ορθογώνιο"/>
          <p:cNvSpPr/>
          <p:nvPr/>
        </p:nvSpPr>
        <p:spPr>
          <a:xfrm>
            <a:off x="5615927" y="3395963"/>
            <a:ext cx="322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1" grpId="0"/>
      <p:bldP spid="28" grpId="0"/>
      <p:bldP spid="32" grpId="0"/>
      <p:bldP spid="36" grpId="0"/>
      <p:bldP spid="41" grpId="0"/>
      <p:bldP spid="33" grpId="0"/>
      <p:bldP spid="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3246614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61755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85720" y="27465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428596" y="3619642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357422" y="5929330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2928926" y="61436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428596" y="6175572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4572000" y="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Πυθαγόρειο θεώρημα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500165" y="4786346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357157" y="492922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5cm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000101" y="5994295"/>
            <a:ext cx="12144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10cm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1071546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η πλευρά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3000395" y="2714644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γ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α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142843" y="435771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285851" y="6467797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643042" y="64291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</a:t>
            </a:r>
            <a:r>
              <a:rPr lang="en-US" sz="2400" b="1" dirty="0" smtClean="0">
                <a:solidFill>
                  <a:srgbClr val="8F0D8F"/>
                </a:solidFill>
              </a:rPr>
              <a:t>2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928926" y="150017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n-US" dirty="0" smtClean="0">
                <a:solidFill>
                  <a:srgbClr val="8F0D8F"/>
                </a:solidFill>
              </a:rPr>
              <a:t>(</a:t>
            </a:r>
            <a:r>
              <a:rPr lang="el-GR" dirty="0" smtClean="0">
                <a:solidFill>
                  <a:srgbClr val="8F0D8F"/>
                </a:solidFill>
              </a:rPr>
              <a:t>χωρίς μονάδες)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0" y="207167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 πυθαγόρειο θεώρημα, για τις πλευρές του ορθογώνιου τριγώνου ισχύει: 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3286116" y="478632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7" name="36 - TextBox"/>
          <p:cNvSpPr txBox="1"/>
          <p:nvPr/>
        </p:nvSpPr>
        <p:spPr>
          <a:xfrm>
            <a:off x="2786050" y="3214686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</a:t>
            </a:r>
            <a:r>
              <a:rPr lang="en-US" sz="2000" b="1" dirty="0" smtClean="0"/>
              <a:t>10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385762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3143240" y="3857628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25</a:t>
            </a:r>
            <a:r>
              <a:rPr lang="el-GR" sz="2000" b="1" dirty="0" smtClean="0"/>
              <a:t> +    </a:t>
            </a:r>
            <a:r>
              <a:rPr lang="en-US" sz="2000" b="1" dirty="0" smtClean="0"/>
              <a:t>100</a:t>
            </a:r>
            <a:r>
              <a:rPr lang="el-GR" sz="2000" b="1" dirty="0" smtClean="0"/>
              <a:t>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3929058" y="478632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125</a:t>
            </a:r>
            <a:r>
              <a:rPr lang="el-GR" sz="2000" b="1" dirty="0" smtClean="0"/>
              <a:t>  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4214810" y="558202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4857752" y="5643578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125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48" name="47 - Ελεύθερη σχεδίαση"/>
          <p:cNvSpPr/>
          <p:nvPr/>
        </p:nvSpPr>
        <p:spPr>
          <a:xfrm>
            <a:off x="4643438" y="5686498"/>
            <a:ext cx="571504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6500826" y="5000636"/>
            <a:ext cx="1357322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7286644" y="4000504"/>
            <a:ext cx="207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 τέλος προσθέτω και την μονάδα μέτρησης </a:t>
            </a:r>
            <a:r>
              <a:rPr lang="en-US" dirty="0" smtClean="0"/>
              <a:t>cm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5572132" y="6324921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6215074" y="6386476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125</a:t>
            </a:r>
            <a:r>
              <a:rPr lang="el-GR" sz="2000" b="1" dirty="0" smtClean="0"/>
              <a:t> </a:t>
            </a:r>
            <a:r>
              <a:rPr lang="en-US" sz="2000" b="1" dirty="0" smtClean="0"/>
              <a:t>cm</a:t>
            </a:r>
            <a:r>
              <a:rPr lang="el-GR" sz="2000" b="1" dirty="0" smtClean="0"/>
              <a:t>   =  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41" name="40 - Ελεύθερη σχεδίαση"/>
          <p:cNvSpPr/>
          <p:nvPr/>
        </p:nvSpPr>
        <p:spPr>
          <a:xfrm>
            <a:off x="6000760" y="6429396"/>
            <a:ext cx="571504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7" grpId="0"/>
      <p:bldP spid="30" grpId="0"/>
      <p:bldP spid="31" grpId="0"/>
      <p:bldP spid="32" grpId="0"/>
      <p:bldP spid="46" grpId="0"/>
      <p:bldP spid="47" grpId="0"/>
      <p:bldP spid="48" grpId="0" animBg="1"/>
      <p:bldP spid="35" grpId="0"/>
      <p:bldP spid="38" grpId="0"/>
      <p:bldP spid="39" grpId="0"/>
      <p:bldP spid="4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3246614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61755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85720" y="27465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428596" y="3619642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357422" y="5929330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2928926" y="61436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428596" y="6175572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4572000" y="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Πυθαγόρειο θεώρημα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214414" y="6000768"/>
            <a:ext cx="357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214282" y="5214950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5cm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285852" y="4357694"/>
            <a:ext cx="12144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10cm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1071546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η πλευρά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3000395" y="2714644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γ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α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142843" y="435771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714480" y="457200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643042" y="64291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3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928926" y="150017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n-US" dirty="0" smtClean="0">
                <a:solidFill>
                  <a:srgbClr val="8F0D8F"/>
                </a:solidFill>
              </a:rPr>
              <a:t>(</a:t>
            </a:r>
            <a:r>
              <a:rPr lang="el-GR" dirty="0" smtClean="0">
                <a:solidFill>
                  <a:srgbClr val="8F0D8F"/>
                </a:solidFill>
              </a:rPr>
              <a:t>χωρίς μονάδες)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0" y="207167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 πυθαγόρειο θεώρημα, για τις πλευρές του ορθογώνιου τριγώνου ισχύει: 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3714744" y="457200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7" name="36 - TextBox"/>
          <p:cNvSpPr txBox="1"/>
          <p:nvPr/>
        </p:nvSpPr>
        <p:spPr>
          <a:xfrm>
            <a:off x="2786050" y="3214686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10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385762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3143240" y="3857628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25  </a:t>
            </a:r>
            <a:r>
              <a:rPr lang="el-GR" sz="2000" b="1" dirty="0" smtClean="0"/>
              <a:t> + </a:t>
            </a:r>
            <a:r>
              <a:rPr lang="en-US" sz="2000" b="1" dirty="0" smtClean="0"/>
              <a:t>   x</a:t>
            </a:r>
            <a:r>
              <a:rPr lang="el-GR" sz="2000" b="1" baseline="30000" dirty="0" smtClean="0"/>
              <a:t>2</a:t>
            </a:r>
            <a:r>
              <a:rPr lang="en-US" sz="2000" b="1" baseline="30000" dirty="0" smtClean="0"/>
              <a:t>  </a:t>
            </a:r>
            <a:r>
              <a:rPr lang="en-US" sz="2000" b="1" dirty="0" smtClean="0"/>
              <a:t>  = 100</a:t>
            </a:r>
            <a:r>
              <a:rPr lang="el-GR" sz="2000" b="1" baseline="30000" dirty="0" smtClean="0"/>
              <a:t>   </a:t>
            </a:r>
            <a:endParaRPr lang="en-US" sz="20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4357686" y="4572008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</a:t>
            </a:r>
            <a:r>
              <a:rPr lang="en-US" sz="2000" b="1" baseline="30000" dirty="0" smtClean="0"/>
              <a:t> </a:t>
            </a:r>
            <a:r>
              <a:rPr lang="en-US" sz="2000" b="1" dirty="0" smtClean="0"/>
              <a:t> =  100  -   25</a:t>
            </a:r>
            <a:r>
              <a:rPr lang="el-GR" sz="2000" b="1" baseline="30000" dirty="0" smtClean="0"/>
              <a:t>  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4000496" y="528638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48" name="47 - Ελεύθερη σχεδίαση"/>
          <p:cNvSpPr/>
          <p:nvPr/>
        </p:nvSpPr>
        <p:spPr>
          <a:xfrm>
            <a:off x="5143504" y="5929330"/>
            <a:ext cx="571504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4429124" y="5286388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</a:t>
            </a:r>
            <a:r>
              <a:rPr lang="en-US" sz="2000" b="1" baseline="30000" dirty="0" smtClean="0"/>
              <a:t> </a:t>
            </a:r>
            <a:r>
              <a:rPr lang="en-US" sz="2000" b="1" dirty="0" smtClean="0"/>
              <a:t> =  </a:t>
            </a:r>
            <a:r>
              <a:rPr lang="el-GR" sz="2000" b="1" dirty="0" smtClean="0"/>
              <a:t>75</a:t>
            </a:r>
            <a:endParaRPr lang="en-US" sz="2000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4500562" y="585789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  </a:t>
            </a:r>
            <a:r>
              <a:rPr lang="en-US" sz="2000" b="1" dirty="0" smtClean="0"/>
              <a:t>x</a:t>
            </a:r>
            <a:r>
              <a:rPr lang="en-US" sz="2000" b="1" baseline="30000" dirty="0" smtClean="0"/>
              <a:t> </a:t>
            </a:r>
            <a:r>
              <a:rPr lang="el-GR" sz="2000" b="1" baseline="30000" dirty="0" smtClean="0"/>
              <a:t>  </a:t>
            </a:r>
            <a:r>
              <a:rPr lang="en-US" sz="2000" b="1" dirty="0" smtClean="0"/>
              <a:t> </a:t>
            </a:r>
            <a:r>
              <a:rPr lang="en-US" sz="2000" b="1" dirty="0" smtClean="0"/>
              <a:t>= </a:t>
            </a:r>
            <a:r>
              <a:rPr lang="el-GR" sz="2000" b="1" dirty="0" smtClean="0"/>
              <a:t>  </a:t>
            </a:r>
            <a:r>
              <a:rPr lang="en-US" sz="2000" b="1" dirty="0" smtClean="0"/>
              <a:t> </a:t>
            </a:r>
            <a:r>
              <a:rPr lang="el-GR" sz="2000" b="1" dirty="0" smtClean="0"/>
              <a:t>   75</a:t>
            </a:r>
            <a:endParaRPr lang="en-US" sz="2000" b="1" dirty="0"/>
          </a:p>
        </p:txBody>
      </p:sp>
      <p:sp>
        <p:nvSpPr>
          <p:cNvPr id="44" name="43 - Ελεύθερη σχεδίαση"/>
          <p:cNvSpPr/>
          <p:nvPr/>
        </p:nvSpPr>
        <p:spPr>
          <a:xfrm>
            <a:off x="7072330" y="6357958"/>
            <a:ext cx="571504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6429388" y="6286520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  </a:t>
            </a:r>
            <a:r>
              <a:rPr lang="en-US" sz="2000" b="1" dirty="0" smtClean="0"/>
              <a:t>x</a:t>
            </a:r>
            <a:r>
              <a:rPr lang="en-US" sz="2000" b="1" baseline="30000" dirty="0" smtClean="0"/>
              <a:t> </a:t>
            </a:r>
            <a:r>
              <a:rPr lang="el-GR" sz="2000" b="1" baseline="30000" dirty="0" smtClean="0"/>
              <a:t>  </a:t>
            </a:r>
            <a:r>
              <a:rPr lang="en-US" sz="2000" b="1" dirty="0" smtClean="0"/>
              <a:t> </a:t>
            </a:r>
            <a:r>
              <a:rPr lang="en-US" sz="2000" b="1" dirty="0" smtClean="0"/>
              <a:t>= </a:t>
            </a:r>
            <a:r>
              <a:rPr lang="el-GR" sz="2000" b="1" dirty="0" smtClean="0"/>
              <a:t>  </a:t>
            </a:r>
            <a:r>
              <a:rPr lang="en-US" sz="2000" b="1" dirty="0" smtClean="0"/>
              <a:t> </a:t>
            </a:r>
            <a:r>
              <a:rPr lang="el-GR" sz="2000" b="1" dirty="0" smtClean="0"/>
              <a:t>   75 </a:t>
            </a:r>
            <a:r>
              <a:rPr lang="en-US" sz="2000" b="1" dirty="0" smtClean="0"/>
              <a:t>cm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7" grpId="0"/>
      <p:bldP spid="30" grpId="0"/>
      <p:bldP spid="31" grpId="0"/>
      <p:bldP spid="32" grpId="0"/>
      <p:bldP spid="46" grpId="0"/>
      <p:bldP spid="48" grpId="0" animBg="1"/>
      <p:bldP spid="33" grpId="0"/>
      <p:bldP spid="35" grpId="0"/>
      <p:bldP spid="44" grpId="0" animBg="1"/>
      <p:bldP spid="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3246614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61755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85720" y="27465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428596" y="3619642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357422" y="5929330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2928926" y="61436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428596" y="6175572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4572000" y="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Πυθαγόρειο θεώρημα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500165" y="4786346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357157" y="492922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2</a:t>
            </a:r>
            <a:r>
              <a:rPr lang="en-US" sz="2400" dirty="0" smtClean="0"/>
              <a:t>cm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357289" y="5994295"/>
            <a:ext cx="85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4cm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1071546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η πλευρά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3000395" y="2714644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γ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α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142843" y="435771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285851" y="6467797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643042" y="64291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1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928926" y="1500174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0" y="207167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 πυθαγόρειο θεώρημα, για τις πλευρές του ορθογώνιου τριγώνου ισχύει: 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3571868" y="521495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7" name="36 - TextBox"/>
          <p:cNvSpPr txBox="1"/>
          <p:nvPr/>
        </p:nvSpPr>
        <p:spPr>
          <a:xfrm>
            <a:off x="2786050" y="3214686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(2cm)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</a:t>
            </a:r>
            <a:r>
              <a:rPr lang="en-US" sz="2000" b="1" dirty="0" smtClean="0"/>
              <a:t>(4cm)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38" name="37 - TextBox"/>
          <p:cNvSpPr txBox="1"/>
          <p:nvPr/>
        </p:nvSpPr>
        <p:spPr>
          <a:xfrm>
            <a:off x="3643338" y="3857628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r>
              <a:rPr lang="el-GR" sz="2000" b="1" baseline="30000" dirty="0" smtClean="0"/>
              <a:t> 2 </a:t>
            </a:r>
            <a:r>
              <a:rPr lang="en-US" sz="2000" b="1" dirty="0" smtClean="0"/>
              <a:t>cm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</a:t>
            </a:r>
            <a:r>
              <a:rPr lang="en-US" sz="2000" b="1" dirty="0" smtClean="0"/>
              <a:t>4</a:t>
            </a:r>
            <a:r>
              <a:rPr lang="el-GR" sz="2000" b="1" baseline="30000" dirty="0" smtClean="0"/>
              <a:t> 2 </a:t>
            </a:r>
            <a:r>
              <a:rPr lang="en-US" sz="2000" b="1" dirty="0" smtClean="0"/>
              <a:t>cm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488" y="378619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flipV="1">
            <a:off x="6500858" y="2928934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7786742" y="2571744"/>
            <a:ext cx="171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Βγάζω παρενθέσεις</a:t>
            </a:r>
            <a:endParaRPr lang="en-US" dirty="0"/>
          </a:p>
        </p:txBody>
      </p:sp>
      <p:sp>
        <p:nvSpPr>
          <p:cNvPr id="30" name="29 - TextBox"/>
          <p:cNvSpPr txBox="1"/>
          <p:nvPr/>
        </p:nvSpPr>
        <p:spPr>
          <a:xfrm>
            <a:off x="3286116" y="450057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3786214" y="4572008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4cm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+    </a:t>
            </a:r>
            <a:r>
              <a:rPr lang="en-US" sz="2000" b="1" dirty="0" smtClean="0"/>
              <a:t>16cm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4357718" y="5214950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20cm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r>
              <a:rPr lang="el-GR" sz="2000" b="1" baseline="30000" dirty="0" smtClean="0"/>
              <a:t>2   </a:t>
            </a:r>
            <a:endParaRPr lang="en-US" sz="2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3786182" y="592933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4500562" y="5929330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20cm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4143372" y="5929330"/>
            <a:ext cx="1071570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5715008" y="639633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=&gt;</a:t>
            </a:r>
            <a:endParaRPr lang="en-US" sz="24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6357950" y="6457890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20cm</a:t>
            </a:r>
            <a:r>
              <a:rPr lang="el-GR" sz="2000" b="1" dirty="0" smtClean="0"/>
              <a:t>     =  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48" name="47 - Ελεύθερη σχεδίαση"/>
          <p:cNvSpPr/>
          <p:nvPr/>
        </p:nvSpPr>
        <p:spPr>
          <a:xfrm>
            <a:off x="6143636" y="6500810"/>
            <a:ext cx="571504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7" grpId="0"/>
      <p:bldP spid="38" grpId="0"/>
      <p:bldP spid="39" grpId="0"/>
      <p:bldP spid="43" grpId="0"/>
      <p:bldP spid="30" grpId="0"/>
      <p:bldP spid="31" grpId="0"/>
      <p:bldP spid="32" grpId="0"/>
      <p:bldP spid="33" grpId="0"/>
      <p:bldP spid="35" grpId="0"/>
      <p:bldP spid="45" grpId="0" animBg="1"/>
      <p:bldP spid="46" grpId="0"/>
      <p:bldP spid="47" grpId="0"/>
      <p:bldP spid="4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Ορθογώνιο"/>
          <p:cNvSpPr/>
          <p:nvPr/>
        </p:nvSpPr>
        <p:spPr>
          <a:xfrm>
            <a:off x="3786182" y="2571744"/>
            <a:ext cx="4929222" cy="407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1142984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μέτρο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3071810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μέτρο)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8709831" y="435769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6357950" y="221455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286116" y="500063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28651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119336"/>
            <a:ext cx="3286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 </a:t>
            </a:r>
            <a:r>
              <a:rPr lang="en-US" sz="1400" dirty="0" smtClean="0"/>
              <a:t>1 </a:t>
            </a:r>
            <a:r>
              <a:rPr lang="el-GR" sz="1400" dirty="0" smtClean="0"/>
              <a:t>τετραγωνικού μέτρου, είναι πολύ μεγαλύτερο, από αυτό το τετράγωνο που φαίνεται στην εικόνα</a:t>
            </a:r>
            <a:endParaRPr lang="en-US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/>
      <p:bldP spid="17" grpId="0"/>
      <p:bldP spid="18" grpId="0"/>
      <p:bldP spid="19" grpId="0"/>
      <p:bldP spid="20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0034" y="1357298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επιφανειών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2285992"/>
            <a:ext cx="60007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cm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 = </a:t>
            </a:r>
            <a:r>
              <a:rPr lang="el-GR" sz="2800" b="1" dirty="0" smtClean="0">
                <a:solidFill>
                  <a:srgbClr val="FF0000"/>
                </a:solidFill>
              </a:rPr>
              <a:t>τετραγωνικό  εκατοστό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l-GR" sz="2400" dirty="0" smtClean="0">
                <a:solidFill>
                  <a:srgbClr val="FF0000"/>
                </a:solidFill>
              </a:rPr>
              <a:t>ή τετραγωνικό εκατοστόμετρο)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εκατοστό)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60007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7358082" y="5929330"/>
            <a:ext cx="500066" cy="42862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7215206" y="5500702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500826" y="585789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735808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19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500034" y="1714488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mm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χιλιοστόμετρο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mm (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χιλιοστό)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464344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7500958" y="4643446"/>
            <a:ext cx="357190" cy="285752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7358082" y="428625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7358082" y="500063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334780"/>
            <a:ext cx="52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 1 τετραγωνικού χιλιοστόμετρου, είναι μικρότερο, από αυτό το τετράγωνο που φαίνεται στην εικόνα</a:t>
            </a:r>
            <a:endParaRPr lang="en-US" sz="1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2857488" y="2285992"/>
            <a:ext cx="2525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l-GR" dirty="0" smtClean="0">
                <a:solidFill>
                  <a:srgbClr val="FF0000"/>
                </a:solidFill>
              </a:rPr>
              <a:t>ή τετραγωνικό χιλιοστό)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20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500034" y="1714488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mm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χιλιοστόμετρο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mm (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χιλιοστό)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464344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7500958" y="4643446"/>
            <a:ext cx="357190" cy="285752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7358082" y="428625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7358082" y="500063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334780"/>
            <a:ext cx="52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 τετραγωνικού χιλιοστόμετρου, είναι μικρότερο, από αυτό το τετράγωνο που φαίνεται στην εικόνα</a:t>
            </a:r>
            <a:endParaRPr lang="en-US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20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1357290" y="1071546"/>
            <a:ext cx="6072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Το φυσικό μέγεθος εμβαδόν έχει μονάδες μέτρησης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928662" y="4071942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cm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τετραγωνικό  εκατοστό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071538" y="6072206"/>
            <a:ext cx="857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000100" y="5572140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285720" y="56435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428728" y="2500306"/>
            <a:ext cx="171451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6929454" y="2786058"/>
            <a:ext cx="1428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τετραγωνικό  μέτρο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7000892" y="6215082"/>
            <a:ext cx="857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6072198" y="4071942"/>
            <a:ext cx="2143140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8358214" y="47863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>
            <a:off x="5572132" y="2000240"/>
            <a:ext cx="121444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6" grpId="0" animBg="1"/>
      <p:bldP spid="18" grpId="0"/>
      <p:bldP spid="21" grpId="0"/>
      <p:bldP spid="22" grpId="0"/>
      <p:bldP spid="23" grpId="0" animBg="1"/>
      <p:bldP spid="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0034" y="1071546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Εμβαδόν επιφανειών</a:t>
            </a:r>
            <a:endParaRPr lang="en-US" sz="28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57158" y="4286256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τετράγωνο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857224" y="2428868"/>
            <a:ext cx="2000264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4857752" y="2357430"/>
            <a:ext cx="3786214" cy="17145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5857884" y="4286256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ορθογώνιο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6" grpId="0" animBg="1"/>
      <p:bldP spid="13" grpId="0" animBg="1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714348" y="3143248"/>
            <a:ext cx="3786214" cy="17145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6072198" y="1000108"/>
            <a:ext cx="27860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ένα ορθογώνιο η μεγαλύτερη πλευρά ονομάζεται μήκος και η μικρότερη πλευρά ονομάζεται πλάτος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1142976" y="4929198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Μήκος</a:t>
            </a:r>
            <a:r>
              <a:rPr lang="el-GR" dirty="0" smtClean="0"/>
              <a:t> (μεγαλύτερη πλευρά)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 rot="16048276">
            <a:off x="4025410" y="3674814"/>
            <a:ext cx="1968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Πλάτος</a:t>
            </a:r>
            <a:r>
              <a:rPr lang="el-GR" dirty="0" smtClean="0"/>
              <a:t> (μικρότερη πλευρά)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857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2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2" y="4286256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714612" y="2214554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</a:t>
            </a:r>
            <a:r>
              <a:rPr lang="el-GR" sz="2400" u="sng" dirty="0" smtClean="0"/>
              <a:t>τρίγωνο</a:t>
            </a:r>
            <a:r>
              <a:rPr lang="el-GR" sz="2400" dirty="0" smtClean="0"/>
              <a:t> μπορεί </a:t>
            </a:r>
            <a:r>
              <a:rPr lang="el-GR" sz="2400" u="sng" dirty="0" smtClean="0"/>
              <a:t>να έχει μόνο μια γωνία που είναι 90</a:t>
            </a:r>
            <a:r>
              <a:rPr lang="el-GR" sz="2400" u="sng" baseline="30000" dirty="0" smtClean="0"/>
              <a:t>ο</a:t>
            </a:r>
            <a:r>
              <a:rPr lang="el-GR" sz="2400" u="sng" dirty="0" smtClean="0"/>
              <a:t> </a:t>
            </a:r>
            <a:endParaRPr lang="en-US" sz="2400" u="sng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1500166" y="6182045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 Δ Ε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1785918" y="6182045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- Ορθογώνιο"/>
          <p:cNvSpPr/>
          <p:nvPr/>
        </p:nvSpPr>
        <p:spPr>
          <a:xfrm>
            <a:off x="2214546" y="614364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   90</a:t>
            </a:r>
            <a:r>
              <a:rPr lang="el-GR" sz="2800" b="1" baseline="30000" dirty="0" smtClean="0"/>
              <a:t>ο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643174" y="1357298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ΠΡΟΣΟΧΗ!!!!!</a:t>
            </a:r>
            <a:endParaRPr lang="en-US" sz="2400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1500166" y="4071942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928794" y="257174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285720" y="300037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2" grpId="0"/>
      <p:bldP spid="36" grpId="0"/>
      <p:bldP spid="4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0" y="928670"/>
            <a:ext cx="5857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Εμβαδόν</a:t>
            </a:r>
            <a:r>
              <a:rPr lang="el-GR" sz="2800" dirty="0" smtClean="0"/>
              <a:t> είναι ο χώρος   που «πιάνει» …    μια επιφάνεια</a:t>
            </a:r>
            <a:endParaRPr lang="en-US" sz="2800" dirty="0"/>
          </a:p>
        </p:txBody>
      </p:sp>
      <p:sp>
        <p:nvSpPr>
          <p:cNvPr id="11" name="10 - TextBox"/>
          <p:cNvSpPr txBox="1"/>
          <p:nvPr/>
        </p:nvSpPr>
        <p:spPr>
          <a:xfrm>
            <a:off x="1285852" y="285749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Παράδειγμα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428596" y="3500438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ενός τετραγώνου είναι   25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 </a:t>
            </a:r>
            <a:r>
              <a:rPr lang="el-GR" sz="2400" dirty="0" smtClean="0"/>
              <a:t>(= 25 τετραγωνικά μέτρα)</a:t>
            </a:r>
            <a:endParaRPr lang="en-US" sz="2400" baseline="30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2857488" y="4786322"/>
            <a:ext cx="2286016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6200000" flipH="1">
            <a:off x="2964645" y="4107661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1428728" y="1000108"/>
            <a:ext cx="5857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βρω το εμβαδόν σε τετράγωνα   …και ορθογώνια … πολλαπλασιάζω τις  δυο πλευρές ….. ακολουθούν  παραδείγματα….</a:t>
            </a:r>
            <a:endParaRPr lang="en-US" sz="2400" dirty="0"/>
          </a:p>
        </p:txBody>
      </p:sp>
      <p:sp>
        <p:nvSpPr>
          <p:cNvPr id="9" name="8 - Ορθογώνιο"/>
          <p:cNvSpPr/>
          <p:nvPr/>
        </p:nvSpPr>
        <p:spPr>
          <a:xfrm>
            <a:off x="785786" y="3857628"/>
            <a:ext cx="2000264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5000628" y="3214686"/>
            <a:ext cx="3786214" cy="17145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785786" y="2786058"/>
            <a:ext cx="2000264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428596" y="1071546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1</a:t>
            </a:r>
          </a:p>
          <a:p>
            <a:r>
              <a:rPr lang="el-GR" sz="2400" dirty="0" smtClean="0"/>
              <a:t>Να βρείτε το εμβαδόν του παρακάτω </a:t>
            </a:r>
            <a:r>
              <a:rPr lang="el-GR" sz="2400" u="sng" dirty="0" smtClean="0"/>
              <a:t>τετραγώνου</a:t>
            </a:r>
            <a:r>
              <a:rPr lang="en-US" sz="2400" dirty="0" smtClean="0"/>
              <a:t> </a:t>
            </a:r>
            <a:r>
              <a:rPr lang="el-GR" sz="2400" dirty="0" smtClean="0"/>
              <a:t>(ΑΒΓΔ) , που η κάθε</a:t>
            </a:r>
            <a:r>
              <a:rPr lang="en-US" sz="2400" dirty="0" smtClean="0"/>
              <a:t> </a:t>
            </a:r>
            <a:r>
              <a:rPr lang="el-GR" sz="2400" dirty="0" smtClean="0"/>
              <a:t>του πλευρά είναι 2</a:t>
            </a:r>
            <a:r>
              <a:rPr lang="en-US" sz="2400" dirty="0" smtClean="0"/>
              <a:t>m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2928926" y="3357562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1500166" y="4714884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214282" y="3143248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1428728" y="235743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5857884" y="407194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143108" y="5253351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Εμβαδόν: (ΑΒΓΔ)     2</a:t>
            </a:r>
            <a:r>
              <a:rPr lang="en-US" sz="2400" dirty="0" smtClean="0"/>
              <a:t>m 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2</a:t>
            </a:r>
            <a:r>
              <a:rPr lang="en-US" sz="2400" dirty="0" smtClean="0"/>
              <a:t>m</a:t>
            </a:r>
            <a:endParaRPr lang="en-US" sz="2400" baseline="30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714712" y="6072206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</a:rPr>
              <a:t>Άρα το εμβαδόν του τετραγώνου είναι  </a:t>
            </a:r>
            <a:r>
              <a:rPr lang="en-US" b="1" i="1" dirty="0" smtClean="0">
                <a:solidFill>
                  <a:srgbClr val="FF0000"/>
                </a:solidFill>
              </a:rPr>
              <a:t>4m</a:t>
            </a:r>
            <a:r>
              <a:rPr lang="en-US" b="1" i="1" baseline="30000" dirty="0" smtClean="0">
                <a:solidFill>
                  <a:srgbClr val="FF0000"/>
                </a:solidFill>
              </a:rPr>
              <a:t>2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5857884" y="5253351"/>
            <a:ext cx="1869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</a:t>
            </a:r>
            <a:r>
              <a:rPr lang="el-GR" sz="2400" dirty="0" smtClean="0"/>
              <a:t>2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2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.</a:t>
            </a:r>
            <a:r>
              <a:rPr lang="en-US" sz="2400" dirty="0" smtClean="0"/>
              <a:t> m </a:t>
            </a:r>
            <a:r>
              <a:rPr lang="en-US" sz="2400" baseline="30000" dirty="0" smtClean="0"/>
              <a:t>. </a:t>
            </a:r>
            <a:r>
              <a:rPr lang="en-US" sz="2400" dirty="0" smtClean="0"/>
              <a:t> m 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7786710" y="5253351"/>
            <a:ext cx="1096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  4m</a:t>
            </a:r>
            <a:r>
              <a:rPr lang="en-US" sz="2400" baseline="30000" dirty="0" smtClean="0"/>
              <a:t>2 </a:t>
            </a:r>
            <a:endParaRPr lang="en-US" sz="24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571472" y="435769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714612" y="428625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500034" y="2571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2857488" y="2643182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4140631" y="3244334"/>
            <a:ext cx="86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(ΑΒΓΔ)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785786" y="2786058"/>
            <a:ext cx="2000264" cy="17145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428596" y="1071546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endParaRPr lang="el-GR" sz="2400" b="1" dirty="0" smtClean="0">
              <a:solidFill>
                <a:srgbClr val="FF0000"/>
              </a:solidFill>
            </a:endParaRPr>
          </a:p>
          <a:p>
            <a:r>
              <a:rPr lang="el-GR" sz="2400" dirty="0" smtClean="0"/>
              <a:t>Να βρείτε το εμβαδόν του παρακάτω τετραγώνου (ΑΒΓΔ), που η κάθε</a:t>
            </a:r>
            <a:r>
              <a:rPr lang="en-US" sz="2400" dirty="0" smtClean="0"/>
              <a:t> </a:t>
            </a:r>
            <a:r>
              <a:rPr lang="el-GR" sz="2400" dirty="0" smtClean="0"/>
              <a:t>του πλευρά είναι 5</a:t>
            </a:r>
            <a:r>
              <a:rPr lang="en-US" sz="2400" dirty="0" smtClean="0"/>
              <a:t>m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2928926" y="3357562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5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1500166" y="4714884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5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5857884" y="407194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143108" y="5000636"/>
            <a:ext cx="485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Εμβαδόν: (ΑΒΓΔ)    5</a:t>
            </a:r>
            <a:r>
              <a:rPr lang="en-US" sz="2400" dirty="0" smtClean="0"/>
              <a:t>m 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 5</a:t>
            </a:r>
            <a:r>
              <a:rPr lang="en-US" sz="2400" dirty="0" smtClean="0"/>
              <a:t>m</a:t>
            </a:r>
            <a:endParaRPr lang="en-US" sz="2400" baseline="30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714712" y="6072206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</a:rPr>
              <a:t>Άρα το εμβαδόν του τετραγώνου είναι  25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i="1" baseline="30000" dirty="0" smtClean="0">
                <a:solidFill>
                  <a:srgbClr val="FF0000"/>
                </a:solidFill>
              </a:rPr>
              <a:t>2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5857884" y="5000636"/>
            <a:ext cx="1869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</a:t>
            </a:r>
            <a:r>
              <a:rPr lang="el-GR" sz="2400" dirty="0" smtClean="0"/>
              <a:t>5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5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.</a:t>
            </a:r>
            <a:r>
              <a:rPr lang="en-US" sz="2400" dirty="0" smtClean="0"/>
              <a:t> m </a:t>
            </a:r>
            <a:r>
              <a:rPr lang="en-US" sz="2400" baseline="30000" dirty="0" smtClean="0"/>
              <a:t>. </a:t>
            </a:r>
            <a:r>
              <a:rPr lang="en-US" sz="2400" dirty="0" smtClean="0"/>
              <a:t> m 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7786710" y="5000636"/>
            <a:ext cx="1252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  </a:t>
            </a:r>
            <a:r>
              <a:rPr lang="el-GR" sz="2400" dirty="0" smtClean="0"/>
              <a:t>25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2 </a:t>
            </a:r>
            <a:endParaRPr lang="en-US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00034" y="435769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2714612" y="435769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2" y="250030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2714612" y="2571744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285720" y="2714620"/>
            <a:ext cx="3500462" cy="1285884"/>
          </a:xfrm>
          <a:prstGeom prst="rect">
            <a:avLst/>
          </a:prstGeom>
          <a:solidFill>
            <a:srgbClr val="8F0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428596" y="1071546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3</a:t>
            </a:r>
            <a:endParaRPr lang="el-GR" sz="2400" b="1" dirty="0" smtClean="0">
              <a:solidFill>
                <a:srgbClr val="FF0000"/>
              </a:solidFill>
            </a:endParaRPr>
          </a:p>
          <a:p>
            <a:r>
              <a:rPr lang="el-GR" sz="2400" dirty="0" smtClean="0"/>
              <a:t>Να βρείτε το εμβαδόν του παρακάτω ορθογωνίου (ΑΒΓΔ) , που οι πλευρές του είναι 5</a:t>
            </a:r>
            <a:r>
              <a:rPr lang="en-US" sz="2400" dirty="0" smtClean="0"/>
              <a:t>m</a:t>
            </a:r>
            <a:r>
              <a:rPr lang="el-GR" sz="2400" dirty="0" smtClean="0"/>
              <a:t> και  2</a:t>
            </a:r>
            <a:r>
              <a:rPr lang="en-US" sz="2400" dirty="0" smtClean="0"/>
              <a:t>m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3857620" y="307181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2m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1357290" y="4071942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5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5857884" y="407194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500166" y="5000636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Εμβαδόν: (ΑΒΓΔ)   </a:t>
            </a:r>
            <a:r>
              <a:rPr lang="en-US" sz="2400" dirty="0" smtClean="0"/>
              <a:t>   </a:t>
            </a:r>
            <a:r>
              <a:rPr lang="el-GR" sz="2400" dirty="0" smtClean="0"/>
              <a:t>  5</a:t>
            </a:r>
            <a:r>
              <a:rPr lang="en-US" sz="2400" dirty="0" smtClean="0"/>
              <a:t>m 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 </a:t>
            </a:r>
            <a:r>
              <a:rPr lang="en-US" sz="2400" dirty="0" smtClean="0"/>
              <a:t>2m</a:t>
            </a:r>
            <a:endParaRPr lang="en-US" sz="2400" baseline="30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714712" y="6072206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</a:rPr>
              <a:t>Άρα το εμβαδόν του ορθογωνίου είναι  10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i="1" baseline="30000" dirty="0" smtClean="0">
                <a:solidFill>
                  <a:srgbClr val="FF0000"/>
                </a:solidFill>
              </a:rPr>
              <a:t>2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5643570" y="5000636"/>
            <a:ext cx="1869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</a:t>
            </a:r>
            <a:r>
              <a:rPr lang="el-GR" sz="2400" dirty="0" smtClean="0"/>
              <a:t>5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. </a:t>
            </a:r>
            <a:r>
              <a:rPr lang="en-US" sz="2400" dirty="0" smtClean="0"/>
              <a:t>2 </a:t>
            </a:r>
            <a:r>
              <a:rPr lang="en-US" sz="2400" baseline="30000" dirty="0" smtClean="0"/>
              <a:t>.</a:t>
            </a:r>
            <a:r>
              <a:rPr lang="en-US" sz="2400" dirty="0" smtClean="0"/>
              <a:t> m </a:t>
            </a:r>
            <a:r>
              <a:rPr lang="en-US" sz="2400" baseline="30000" dirty="0" smtClean="0"/>
              <a:t>. </a:t>
            </a:r>
            <a:r>
              <a:rPr lang="en-US" sz="2400" dirty="0" smtClean="0"/>
              <a:t> m 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7786710" y="5000636"/>
            <a:ext cx="1252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  10m</a:t>
            </a:r>
            <a:r>
              <a:rPr lang="en-US" sz="2400" baseline="30000" dirty="0" smtClean="0"/>
              <a:t>2 </a:t>
            </a:r>
            <a:endParaRPr lang="en-US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500166" y="235743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5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214282" y="3214686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2m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214282" y="392906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3714744" y="378619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0" y="250030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3786182" y="2500306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285720" y="2714620"/>
            <a:ext cx="3500462" cy="1285884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14282" y="128586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endParaRPr lang="el-GR" sz="2400" b="1" dirty="0" smtClean="0">
              <a:solidFill>
                <a:srgbClr val="FF0000"/>
              </a:solidFill>
            </a:endParaRPr>
          </a:p>
          <a:p>
            <a:r>
              <a:rPr lang="el-GR" sz="2400" dirty="0" smtClean="0"/>
              <a:t>Να βρείτε το εμβαδόν του παρακάτω ορθογωνίου (ΑΒΓΔ) , που οι πλευρές του είναι 10</a:t>
            </a:r>
            <a:r>
              <a:rPr lang="en-US" sz="2400" dirty="0" smtClean="0"/>
              <a:t>m</a:t>
            </a:r>
            <a:r>
              <a:rPr lang="el-GR" sz="2400" dirty="0" smtClean="0"/>
              <a:t> και  4</a:t>
            </a:r>
            <a:r>
              <a:rPr lang="en-US" sz="2400" dirty="0" smtClean="0"/>
              <a:t>m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3857620" y="3143248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4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1357290" y="4071942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10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5857884" y="407194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928794" y="5000636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Εμβαδόν: (ΑΒΓΔ)     10</a:t>
            </a:r>
            <a:r>
              <a:rPr lang="en-US" sz="2400" dirty="0" smtClean="0"/>
              <a:t>m 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 4</a:t>
            </a:r>
            <a:r>
              <a:rPr lang="en-US" sz="2400" dirty="0" smtClean="0"/>
              <a:t>m</a:t>
            </a:r>
            <a:endParaRPr lang="en-US" sz="2400" baseline="30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714712" y="6072206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</a:rPr>
              <a:t>Άρα το εμβαδόν του ορθογωνίου είναι  40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i="1" baseline="30000" dirty="0" smtClean="0">
                <a:solidFill>
                  <a:srgbClr val="FF0000"/>
                </a:solidFill>
              </a:rPr>
              <a:t>2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5857884" y="5000636"/>
            <a:ext cx="2024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</a:t>
            </a:r>
            <a:r>
              <a:rPr lang="el-GR" sz="2400" dirty="0" smtClean="0"/>
              <a:t>10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4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.</a:t>
            </a:r>
            <a:r>
              <a:rPr lang="en-US" sz="2400" dirty="0" smtClean="0"/>
              <a:t> m </a:t>
            </a:r>
            <a:r>
              <a:rPr lang="en-US" sz="2400" baseline="30000" dirty="0" smtClean="0"/>
              <a:t>. </a:t>
            </a:r>
            <a:r>
              <a:rPr lang="en-US" sz="2400" dirty="0" smtClean="0"/>
              <a:t> m 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7786710" y="5000636"/>
            <a:ext cx="1252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  </a:t>
            </a:r>
            <a:r>
              <a:rPr lang="el-GR" sz="2400" dirty="0" smtClean="0"/>
              <a:t>4</a:t>
            </a:r>
            <a:r>
              <a:rPr lang="en-US" sz="2400" dirty="0" smtClean="0"/>
              <a:t>0m</a:t>
            </a:r>
            <a:r>
              <a:rPr lang="en-US" sz="2400" baseline="30000" dirty="0" smtClean="0"/>
              <a:t>2 </a:t>
            </a:r>
            <a:endParaRPr lang="en-US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0" y="385762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3714744" y="378619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0" y="242886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3786182" y="2500306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785786" y="2786058"/>
            <a:ext cx="2000264" cy="17145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428596" y="1071546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5</a:t>
            </a:r>
          </a:p>
          <a:p>
            <a:r>
              <a:rPr lang="el-GR" sz="2400" dirty="0" smtClean="0"/>
              <a:t>Να βρείτε </a:t>
            </a:r>
            <a:r>
              <a:rPr lang="el-GR" sz="2400" u="sng" dirty="0" smtClean="0"/>
              <a:t>περίμετρο</a:t>
            </a:r>
            <a:r>
              <a:rPr lang="el-GR" sz="2400" dirty="0" smtClean="0"/>
              <a:t> του παρακάτω τετραγώνου </a:t>
            </a:r>
            <a:r>
              <a:rPr lang="en-US" sz="2400" dirty="0" smtClean="0"/>
              <a:t>, </a:t>
            </a:r>
            <a:r>
              <a:rPr lang="el-GR" sz="2400" dirty="0" smtClean="0"/>
              <a:t>που η κάθε</a:t>
            </a:r>
            <a:r>
              <a:rPr lang="en-US" sz="2400" dirty="0" smtClean="0"/>
              <a:t> </a:t>
            </a:r>
            <a:r>
              <a:rPr lang="el-GR" sz="2400" dirty="0" smtClean="0"/>
              <a:t>του πλευρά είναι 5</a:t>
            </a:r>
            <a:r>
              <a:rPr lang="en-US" sz="2400" dirty="0" smtClean="0"/>
              <a:t>m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2928926" y="3357562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5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1500166" y="4714884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5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5857884" y="407194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00034" y="5072074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Περίμετρος:     5</a:t>
            </a:r>
            <a:r>
              <a:rPr lang="en-US" sz="2400" dirty="0" smtClean="0"/>
              <a:t>m  </a:t>
            </a:r>
            <a:r>
              <a:rPr lang="el-GR" sz="2400" dirty="0" smtClean="0"/>
              <a:t>+ 5</a:t>
            </a:r>
            <a:r>
              <a:rPr lang="en-US" sz="2400" dirty="0" smtClean="0"/>
              <a:t>m</a:t>
            </a:r>
            <a:r>
              <a:rPr lang="el-GR" sz="2400" dirty="0" smtClean="0"/>
              <a:t> + 5</a:t>
            </a:r>
            <a:r>
              <a:rPr lang="en-US" sz="2400" dirty="0" smtClean="0"/>
              <a:t>m</a:t>
            </a:r>
            <a:r>
              <a:rPr lang="el-GR" sz="2400" dirty="0" smtClean="0"/>
              <a:t> + 5</a:t>
            </a:r>
            <a:r>
              <a:rPr lang="en-US" sz="2400" dirty="0" smtClean="0"/>
              <a:t>m</a:t>
            </a:r>
            <a:endParaRPr lang="en-US" sz="2400" baseline="30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714712" y="6072206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</a:rPr>
              <a:t>Άρα  η περίμετρος του τετραγώνου είναι  20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5110981" y="5072074"/>
            <a:ext cx="1032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</a:t>
            </a:r>
            <a:r>
              <a:rPr lang="el-GR" sz="2400" dirty="0" smtClean="0"/>
              <a:t>20</a:t>
            </a:r>
            <a:r>
              <a:rPr lang="en-US" sz="2400" dirty="0" smtClean="0"/>
              <a:t>m </a:t>
            </a:r>
            <a:endParaRPr lang="en-US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00034" y="428625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2714612" y="435769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2" y="2571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19" name="18 - Ορθογώνιο"/>
          <p:cNvSpPr/>
          <p:nvPr/>
        </p:nvSpPr>
        <p:spPr>
          <a:xfrm>
            <a:off x="2786050" y="2500306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6072198" y="357166"/>
            <a:ext cx="3071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l-GR" u="sng" dirty="0" smtClean="0"/>
              <a:t>περίμετρος</a:t>
            </a:r>
            <a:r>
              <a:rPr lang="el-GR" dirty="0" smtClean="0"/>
              <a:t> είναι το «γύρω – γύρω» ενός σχήματος.</a:t>
            </a:r>
            <a:endParaRPr lang="en-US" dirty="0"/>
          </a:p>
        </p:txBody>
      </p:sp>
      <p:sp>
        <p:nvSpPr>
          <p:cNvPr id="21" name="20 - Επεξήγηση με σύννεφο"/>
          <p:cNvSpPr/>
          <p:nvPr/>
        </p:nvSpPr>
        <p:spPr>
          <a:xfrm>
            <a:off x="5429256" y="0"/>
            <a:ext cx="4000528" cy="1643050"/>
          </a:xfrm>
          <a:prstGeom prst="cloudCallout">
            <a:avLst>
              <a:gd name="adj1" fmla="val 42890"/>
              <a:gd name="adj2" fmla="val -24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285720" y="2714620"/>
            <a:ext cx="3500462" cy="1285884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428596" y="1071546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6</a:t>
            </a:r>
          </a:p>
          <a:p>
            <a:r>
              <a:rPr lang="el-GR" sz="2400" dirty="0" smtClean="0"/>
              <a:t>Να βρείτε την </a:t>
            </a:r>
            <a:r>
              <a:rPr lang="el-GR" sz="2400" u="sng" dirty="0" smtClean="0"/>
              <a:t>περίμετρο</a:t>
            </a:r>
            <a:r>
              <a:rPr lang="el-GR" sz="2400" dirty="0" smtClean="0"/>
              <a:t> του παρακάτω ορθογωνίου , που οι πλευρές του είναι 10</a:t>
            </a:r>
            <a:r>
              <a:rPr lang="en-US" sz="2400" dirty="0" smtClean="0"/>
              <a:t>m</a:t>
            </a:r>
            <a:r>
              <a:rPr lang="el-GR" sz="2400" dirty="0" smtClean="0"/>
              <a:t> και  4</a:t>
            </a:r>
            <a:r>
              <a:rPr lang="en-US" sz="2400" dirty="0" smtClean="0"/>
              <a:t>m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3857620" y="3143248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4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1357290" y="4071942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10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5857884" y="407194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00034" y="5072074"/>
            <a:ext cx="585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Περίμετρος:     10</a:t>
            </a:r>
            <a:r>
              <a:rPr lang="en-US" sz="2400" dirty="0" smtClean="0"/>
              <a:t>m  </a:t>
            </a:r>
            <a:r>
              <a:rPr lang="el-GR" sz="2400" dirty="0" smtClean="0"/>
              <a:t>+ 10</a:t>
            </a:r>
            <a:r>
              <a:rPr lang="en-US" sz="2400" dirty="0" smtClean="0"/>
              <a:t>m</a:t>
            </a:r>
            <a:r>
              <a:rPr lang="el-GR" sz="2400" dirty="0" smtClean="0"/>
              <a:t> + 4</a:t>
            </a:r>
            <a:r>
              <a:rPr lang="en-US" sz="2400" dirty="0" smtClean="0"/>
              <a:t>m</a:t>
            </a:r>
            <a:r>
              <a:rPr lang="el-GR" sz="2400" dirty="0" smtClean="0"/>
              <a:t> + 4</a:t>
            </a:r>
            <a:r>
              <a:rPr lang="en-US" sz="2400" dirty="0" smtClean="0"/>
              <a:t>m</a:t>
            </a:r>
            <a:endParaRPr lang="en-US" sz="2400" baseline="30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3714712" y="6072206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</a:rPr>
              <a:t>Άρα  η περίμετρος του ορθογωνίου είναι  28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5857884" y="5072074"/>
            <a:ext cx="1032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</a:t>
            </a:r>
            <a:r>
              <a:rPr lang="el-GR" sz="2400" dirty="0" smtClean="0"/>
              <a:t>28</a:t>
            </a:r>
            <a:r>
              <a:rPr lang="en-US" sz="2400" dirty="0" smtClean="0"/>
              <a:t>m 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0" y="392906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3714744" y="385762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214282" y="235743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19" name="18 - Ορθογώνιο"/>
          <p:cNvSpPr/>
          <p:nvPr/>
        </p:nvSpPr>
        <p:spPr>
          <a:xfrm>
            <a:off x="3786182" y="2500306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1428728" y="2428868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10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6072198" y="357166"/>
            <a:ext cx="3071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l-GR" u="sng" dirty="0" smtClean="0"/>
              <a:t>περίμετρος</a:t>
            </a:r>
            <a:r>
              <a:rPr lang="el-GR" dirty="0" smtClean="0"/>
              <a:t> είναι το «γύρω – γύρω» ενός σχήματος</a:t>
            </a:r>
            <a:endParaRPr lang="en-US" dirty="0"/>
          </a:p>
        </p:txBody>
      </p:sp>
      <p:sp>
        <p:nvSpPr>
          <p:cNvPr id="22" name="21 - Επεξήγηση με σύννεφο"/>
          <p:cNvSpPr/>
          <p:nvPr/>
        </p:nvSpPr>
        <p:spPr>
          <a:xfrm>
            <a:off x="5429256" y="0"/>
            <a:ext cx="4000528" cy="1643050"/>
          </a:xfrm>
          <a:prstGeom prst="cloudCallout">
            <a:avLst>
              <a:gd name="adj1" fmla="val 42890"/>
              <a:gd name="adj2" fmla="val -24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  <p:bldP spid="1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642910" y="2285992"/>
            <a:ext cx="2500330" cy="1285884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85720" y="785794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</a:t>
            </a:r>
          </a:p>
          <a:p>
            <a:r>
              <a:rPr lang="el-GR" sz="2400" dirty="0" smtClean="0"/>
              <a:t>Τι σημαίνει ότι το εμβαδόν ενός ορθογωνίου είναι 6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2</a:t>
            </a:r>
            <a:r>
              <a:rPr lang="el-GR" sz="2400" dirty="0" smtClean="0"/>
              <a:t>;</a:t>
            </a:r>
            <a:r>
              <a:rPr lang="el-GR" sz="2400" baseline="30000" dirty="0" smtClean="0"/>
              <a:t>    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3143240" y="271462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1428728" y="3571876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285720" y="342900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3143240" y="342900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285720" y="207167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3143240" y="2071678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2500298" y="2928934"/>
            <a:ext cx="328614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000760" y="2500306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Ορθογώνιο με εμβαδόν 6</a:t>
            </a:r>
            <a:r>
              <a:rPr lang="en-US" dirty="0" smtClean="0"/>
              <a:t>m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3286116" y="407194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Απάντηση</a:t>
            </a:r>
            <a:endParaRPr lang="en-US" b="1" u="sng" dirty="0"/>
          </a:p>
        </p:txBody>
      </p:sp>
      <p:grpSp>
        <p:nvGrpSpPr>
          <p:cNvPr id="32" name="31 - Ομάδα"/>
          <p:cNvGrpSpPr/>
          <p:nvPr/>
        </p:nvGrpSpPr>
        <p:grpSpPr>
          <a:xfrm>
            <a:off x="857224" y="5214950"/>
            <a:ext cx="2500330" cy="1285884"/>
            <a:chOff x="3214678" y="4929198"/>
            <a:chExt cx="2500330" cy="1285884"/>
          </a:xfrm>
        </p:grpSpPr>
        <p:sp>
          <p:nvSpPr>
            <p:cNvPr id="25" name="24 - Ορθογώνιο"/>
            <p:cNvSpPr/>
            <p:nvPr/>
          </p:nvSpPr>
          <p:spPr>
            <a:xfrm>
              <a:off x="3214678" y="4929198"/>
              <a:ext cx="2500330" cy="128588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27 - Ευθεία γραμμή σύνδεσης"/>
            <p:cNvCxnSpPr/>
            <p:nvPr/>
          </p:nvCxnSpPr>
          <p:spPr>
            <a:xfrm rot="5400000">
              <a:off x="3429786" y="5571346"/>
              <a:ext cx="12858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- Ευθεία γραμμή σύνδεσης"/>
            <p:cNvCxnSpPr/>
            <p:nvPr/>
          </p:nvCxnSpPr>
          <p:spPr>
            <a:xfrm rot="5400000">
              <a:off x="4215604" y="5571346"/>
              <a:ext cx="12858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- Ευθεία γραμμή σύνδεσης"/>
            <p:cNvCxnSpPr>
              <a:stCxn id="25" idx="1"/>
              <a:endCxn id="25" idx="3"/>
            </p:cNvCxnSpPr>
            <p:nvPr/>
          </p:nvCxnSpPr>
          <p:spPr>
            <a:xfrm rot="10800000" flipH="1">
              <a:off x="3214678" y="5572140"/>
              <a:ext cx="250033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32 - TextBox"/>
          <p:cNvSpPr txBox="1"/>
          <p:nvPr/>
        </p:nvSpPr>
        <p:spPr>
          <a:xfrm>
            <a:off x="4357686" y="4929198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Σημαίνει ότι </a:t>
            </a:r>
            <a:r>
              <a:rPr lang="el-GR" u="sng" dirty="0" smtClean="0"/>
              <a:t>το ορθογώνιο «πιάνει» τόσο χώρο όσο χώρο «πιάνουν»  6 τετράγωνα</a:t>
            </a:r>
            <a:r>
              <a:rPr lang="en-US" dirty="0" smtClean="0"/>
              <a:t> </a:t>
            </a:r>
            <a:r>
              <a:rPr lang="el-GR" dirty="0" smtClean="0"/>
              <a:t>. Όπου το κάθε τετράγωνο έχει πλευρά με μήκος 1</a:t>
            </a:r>
            <a:r>
              <a:rPr lang="en-US" dirty="0" smtClean="0"/>
              <a:t>m.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488" y="5143512"/>
            <a:ext cx="386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1</a:t>
            </a:r>
            <a:r>
              <a:rPr lang="en-US" sz="1200" dirty="0" smtClean="0"/>
              <a:t>m</a:t>
            </a:r>
            <a:endParaRPr lang="en-US" sz="12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3357554" y="5500702"/>
            <a:ext cx="386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1</a:t>
            </a:r>
            <a:r>
              <a:rPr lang="en-US" sz="1200" dirty="0" smtClean="0"/>
              <a:t>m</a:t>
            </a:r>
            <a:endParaRPr lang="en-US" sz="1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2786050" y="5786454"/>
            <a:ext cx="386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1</a:t>
            </a:r>
            <a:r>
              <a:rPr lang="en-US" sz="1200" dirty="0" smtClean="0"/>
              <a:t>m</a:t>
            </a:r>
            <a:endParaRPr lang="en-US" sz="12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2214546" y="5429264"/>
            <a:ext cx="386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1</a:t>
            </a:r>
            <a:r>
              <a:rPr lang="en-US" sz="1200" dirty="0" smtClean="0"/>
              <a:t>m</a:t>
            </a:r>
            <a:endParaRPr lang="en-US" sz="1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857224" y="2357430"/>
            <a:ext cx="1071570" cy="571504"/>
          </a:xfrm>
          <a:prstGeom prst="rect">
            <a:avLst/>
          </a:prstGeom>
          <a:solidFill>
            <a:srgbClr val="8517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85720" y="785794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</a:t>
            </a:r>
          </a:p>
          <a:p>
            <a:r>
              <a:rPr lang="el-GR" sz="2400" dirty="0" smtClean="0"/>
              <a:t>Τι σημαίνει ότι το εμβαδόν ενός ορθογωνίου είναι </a:t>
            </a:r>
            <a:r>
              <a:rPr lang="en-US" sz="2400" dirty="0" smtClean="0"/>
              <a:t>8cm</a:t>
            </a:r>
            <a:r>
              <a:rPr lang="en-US" sz="2400" baseline="30000" dirty="0" smtClean="0"/>
              <a:t>2</a:t>
            </a:r>
            <a:r>
              <a:rPr lang="el-GR" sz="2400" dirty="0" smtClean="0"/>
              <a:t>;</a:t>
            </a:r>
            <a:r>
              <a:rPr lang="el-GR" sz="2400" baseline="30000" dirty="0" smtClean="0"/>
              <a:t>    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1928794" y="2500306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cm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1214414" y="2928934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4cm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500034" y="285749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2000232" y="285749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642910" y="207167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1928794" y="2000240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2500298" y="2571744"/>
            <a:ext cx="328614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000760" y="2500306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Ορθογώνιο με εμβαδόν </a:t>
            </a:r>
            <a:r>
              <a:rPr lang="en-US" dirty="0" smtClean="0"/>
              <a:t>8cm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3286116" y="407194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Απάντηση</a:t>
            </a:r>
            <a:endParaRPr lang="en-US" b="1" u="sng" dirty="0"/>
          </a:p>
        </p:txBody>
      </p:sp>
      <p:sp>
        <p:nvSpPr>
          <p:cNvPr id="25" name="24 - Ορθογώνιο"/>
          <p:cNvSpPr/>
          <p:nvPr/>
        </p:nvSpPr>
        <p:spPr>
          <a:xfrm>
            <a:off x="857224" y="5214950"/>
            <a:ext cx="1071570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3857620" y="4786322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Σημαίνει ότι </a:t>
            </a:r>
            <a:r>
              <a:rPr lang="el-GR" u="sng" dirty="0" smtClean="0"/>
              <a:t>το ορθογώνιο «πιάνει» τόσο χώρο όσο χώρο «πιάνουν»  </a:t>
            </a:r>
            <a:r>
              <a:rPr lang="en-US" u="sng" dirty="0" smtClean="0"/>
              <a:t>8</a:t>
            </a:r>
            <a:r>
              <a:rPr lang="el-GR" u="sng" dirty="0" smtClean="0"/>
              <a:t> τετράγωνα</a:t>
            </a:r>
            <a:r>
              <a:rPr lang="en-US" dirty="0" smtClean="0"/>
              <a:t> </a:t>
            </a:r>
            <a:r>
              <a:rPr lang="el-GR" dirty="0" smtClean="0"/>
              <a:t>. Όπου το κάθε τετράγωνο έχει πλευρά με μήκος 1</a:t>
            </a:r>
            <a:r>
              <a:rPr lang="en-US" dirty="0" smtClean="0"/>
              <a:t>cm.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1857356" y="5500702"/>
            <a:ext cx="4523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1</a:t>
            </a:r>
            <a:r>
              <a:rPr lang="en-US" sz="1200" dirty="0" smtClean="0"/>
              <a:t>cm</a:t>
            </a:r>
            <a:endParaRPr lang="en-US" sz="1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643042" y="5715016"/>
            <a:ext cx="4523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1</a:t>
            </a:r>
            <a:r>
              <a:rPr lang="en-US" sz="1200" dirty="0" smtClean="0"/>
              <a:t>cm</a:t>
            </a:r>
            <a:endParaRPr lang="en-US" sz="12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1500166" y="5214950"/>
            <a:ext cx="4523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1</a:t>
            </a:r>
            <a:r>
              <a:rPr lang="en-US" sz="1200" dirty="0" smtClean="0"/>
              <a:t>cm</a:t>
            </a:r>
            <a:endParaRPr lang="en-US" sz="12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 rot="5400000">
            <a:off x="821505" y="5536421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5400000">
            <a:off x="1108051" y="5536421"/>
            <a:ext cx="64214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εία γραμμή σύνδεσης"/>
          <p:cNvCxnSpPr/>
          <p:nvPr/>
        </p:nvCxnSpPr>
        <p:spPr>
          <a:xfrm rot="16200000" flipH="1">
            <a:off x="1322365" y="5535627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H="1">
            <a:off x="857224" y="5500702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2143108" y="2467269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1785918" y="53962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96720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143108" y="2840297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4148369" y="5203669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4786314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2143108" y="5396227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 rot="16200000">
            <a:off x="271461" y="380044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296429" y="5678593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687819">
            <a:off x="2419925" y="381589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3428992" y="4286256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2143108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071802" y="521495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6429388" y="178592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ΑΓ = β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6429388" y="250030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ΑΒ = γ</a:t>
            </a:r>
            <a:endParaRPr lang="en-US" sz="2800" dirty="0"/>
          </a:p>
        </p:txBody>
      </p:sp>
      <p:sp>
        <p:nvSpPr>
          <p:cNvPr id="19" name="18 - TextBox"/>
          <p:cNvSpPr txBox="1"/>
          <p:nvPr/>
        </p:nvSpPr>
        <p:spPr>
          <a:xfrm>
            <a:off x="6429388" y="328612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ΒΓ = α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0" grpId="0"/>
      <p:bldP spid="31" grpId="0"/>
      <p:bldP spid="3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Ισοσκελές τρίγωνο"/>
          <p:cNvSpPr/>
          <p:nvPr/>
        </p:nvSpPr>
        <p:spPr>
          <a:xfrm>
            <a:off x="1285852" y="1500174"/>
            <a:ext cx="2643206" cy="3500462"/>
          </a:xfrm>
          <a:prstGeom prst="triangl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886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5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6" name="5 - Ορθογώνιο"/>
          <p:cNvSpPr/>
          <p:nvPr/>
        </p:nvSpPr>
        <p:spPr>
          <a:xfrm>
            <a:off x="1571604" y="1428736"/>
            <a:ext cx="1148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5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5  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643174" y="1428736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25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00034" y="2834342"/>
            <a:ext cx="9156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α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428728" y="2834342"/>
            <a:ext cx="8627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886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γ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1357290" y="4214818"/>
            <a:ext cx="776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γ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γ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1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Επεξήγηση με σύννεφο"/>
          <p:cNvSpPr/>
          <p:nvPr/>
        </p:nvSpPr>
        <p:spPr>
          <a:xfrm>
            <a:off x="214282" y="571480"/>
            <a:ext cx="1500198" cy="1428760"/>
          </a:xfrm>
          <a:prstGeom prst="cloudCallout">
            <a:avLst>
              <a:gd name="adj1" fmla="val -11906"/>
              <a:gd name="adj2" fmla="val 8286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285984" y="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2571744"/>
            <a:ext cx="192882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7 στην δευτέρα  </a:t>
            </a:r>
          </a:p>
          <a:p>
            <a:r>
              <a:rPr lang="el-GR" dirty="0" smtClean="0"/>
              <a:t>ή</a:t>
            </a:r>
          </a:p>
          <a:p>
            <a:r>
              <a:rPr lang="el-GR" dirty="0" smtClean="0"/>
              <a:t>7 στο τετράγωνο</a:t>
            </a:r>
            <a:endParaRPr lang="en-US" dirty="0"/>
          </a:p>
        </p:txBody>
      </p:sp>
      <p:sp>
        <p:nvSpPr>
          <p:cNvPr id="21" name="20 - Επεξήγηση με σύννεφο"/>
          <p:cNvSpPr/>
          <p:nvPr/>
        </p:nvSpPr>
        <p:spPr>
          <a:xfrm>
            <a:off x="7000892" y="428604"/>
            <a:ext cx="1500198" cy="1428760"/>
          </a:xfrm>
          <a:prstGeom prst="cloudCallout">
            <a:avLst>
              <a:gd name="adj1" fmla="val -35917"/>
              <a:gd name="adj2" fmla="val 8674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7429520" y="857232"/>
            <a:ext cx="489236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8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</a:t>
            </a:r>
            <a:endParaRPr lang="en-US" sz="2800" dirty="0"/>
          </a:p>
        </p:txBody>
      </p:sp>
      <p:sp>
        <p:nvSpPr>
          <p:cNvPr id="23" name="22 - TextBox"/>
          <p:cNvSpPr txBox="1"/>
          <p:nvPr/>
        </p:nvSpPr>
        <p:spPr>
          <a:xfrm>
            <a:off x="6357950" y="2428868"/>
            <a:ext cx="192882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8 στην τρίτη</a:t>
            </a:r>
          </a:p>
          <a:p>
            <a:r>
              <a:rPr lang="el-GR" dirty="0" smtClean="0"/>
              <a:t>ή</a:t>
            </a:r>
          </a:p>
          <a:p>
            <a:r>
              <a:rPr lang="el-GR" dirty="0" smtClean="0"/>
              <a:t>8 στο κύβο</a:t>
            </a:r>
            <a:endParaRPr lang="en-US" dirty="0"/>
          </a:p>
        </p:txBody>
      </p:sp>
      <p:sp>
        <p:nvSpPr>
          <p:cNvPr id="24" name="23 - Επεξήγηση με σύννεφο"/>
          <p:cNvSpPr/>
          <p:nvPr/>
        </p:nvSpPr>
        <p:spPr>
          <a:xfrm>
            <a:off x="2928926" y="4572008"/>
            <a:ext cx="1500198" cy="1428760"/>
          </a:xfrm>
          <a:prstGeom prst="cloudCallout">
            <a:avLst>
              <a:gd name="adj1" fmla="val 114616"/>
              <a:gd name="adj2" fmla="val 6153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Ορθογώνιο"/>
          <p:cNvSpPr/>
          <p:nvPr/>
        </p:nvSpPr>
        <p:spPr>
          <a:xfrm>
            <a:off x="3286116" y="4929198"/>
            <a:ext cx="468398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</a:t>
            </a:r>
            <a:endParaRPr lang="en-US" sz="28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572132" y="5143512"/>
            <a:ext cx="192882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n-US" dirty="0" smtClean="0"/>
              <a:t>x</a:t>
            </a:r>
            <a:r>
              <a:rPr lang="el-GR" dirty="0" smtClean="0"/>
              <a:t> στην τετάρτη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642910" y="857232"/>
            <a:ext cx="57419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3600" b="1" dirty="0" smtClean="0"/>
              <a:t>7</a:t>
            </a:r>
            <a:r>
              <a:rPr lang="el-GR" sz="3600" b="1" baseline="30000" dirty="0" smtClean="0"/>
              <a:t>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/>
      <p:bldP spid="23" grpId="0" animBg="1"/>
      <p:bldP spid="24" grpId="0" animBg="1"/>
      <p:bldP spid="25" grpId="0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Επεξήγηση με σύννεφο"/>
          <p:cNvSpPr/>
          <p:nvPr/>
        </p:nvSpPr>
        <p:spPr>
          <a:xfrm>
            <a:off x="214282" y="571480"/>
            <a:ext cx="1500198" cy="1428760"/>
          </a:xfrm>
          <a:prstGeom prst="cloudCallout">
            <a:avLst>
              <a:gd name="adj1" fmla="val -11906"/>
              <a:gd name="adj2" fmla="val 8286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285984" y="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2571744"/>
            <a:ext cx="192882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α στην δευτέρα  </a:t>
            </a:r>
          </a:p>
          <a:p>
            <a:r>
              <a:rPr lang="el-GR" dirty="0" smtClean="0"/>
              <a:t>ή</a:t>
            </a:r>
          </a:p>
          <a:p>
            <a:r>
              <a:rPr lang="el-GR" dirty="0" smtClean="0"/>
              <a:t>α στο τετράγωνο</a:t>
            </a:r>
            <a:endParaRPr lang="en-US" dirty="0"/>
          </a:p>
        </p:txBody>
      </p:sp>
      <p:sp>
        <p:nvSpPr>
          <p:cNvPr id="21" name="20 - Επεξήγηση με σύννεφο"/>
          <p:cNvSpPr/>
          <p:nvPr/>
        </p:nvSpPr>
        <p:spPr>
          <a:xfrm>
            <a:off x="7000892" y="428604"/>
            <a:ext cx="1500198" cy="1428760"/>
          </a:xfrm>
          <a:prstGeom prst="cloudCallout">
            <a:avLst>
              <a:gd name="adj1" fmla="val -35917"/>
              <a:gd name="adj2" fmla="val 8674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7429520" y="857232"/>
            <a:ext cx="502061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β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</a:t>
            </a:r>
            <a:endParaRPr lang="en-US" sz="2800" dirty="0"/>
          </a:p>
        </p:txBody>
      </p:sp>
      <p:sp>
        <p:nvSpPr>
          <p:cNvPr id="23" name="22 - TextBox"/>
          <p:cNvSpPr txBox="1"/>
          <p:nvPr/>
        </p:nvSpPr>
        <p:spPr>
          <a:xfrm>
            <a:off x="6357950" y="2428868"/>
            <a:ext cx="192882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β στη Δευτέρα </a:t>
            </a:r>
          </a:p>
          <a:p>
            <a:r>
              <a:rPr lang="el-GR" dirty="0" smtClean="0"/>
              <a:t>ή</a:t>
            </a:r>
          </a:p>
          <a:p>
            <a:r>
              <a:rPr lang="el-GR" dirty="0" smtClean="0"/>
              <a:t>β στο τετράγωνο</a:t>
            </a:r>
            <a:endParaRPr lang="en-US" dirty="0"/>
          </a:p>
        </p:txBody>
      </p:sp>
      <p:sp>
        <p:nvSpPr>
          <p:cNvPr id="24" name="23 - Επεξήγηση με σύννεφο"/>
          <p:cNvSpPr/>
          <p:nvPr/>
        </p:nvSpPr>
        <p:spPr>
          <a:xfrm>
            <a:off x="2928926" y="4572008"/>
            <a:ext cx="1500198" cy="1428760"/>
          </a:xfrm>
          <a:prstGeom prst="cloudCallout">
            <a:avLst>
              <a:gd name="adj1" fmla="val 114616"/>
              <a:gd name="adj2" fmla="val 6153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Ορθογώνιο"/>
          <p:cNvSpPr/>
          <p:nvPr/>
        </p:nvSpPr>
        <p:spPr>
          <a:xfrm>
            <a:off x="3286116" y="4929198"/>
            <a:ext cx="49725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5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642910" y="857232"/>
            <a:ext cx="612668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dirty="0"/>
          </a:p>
        </p:txBody>
      </p:sp>
      <p:sp>
        <p:nvSpPr>
          <p:cNvPr id="13" name="12 - TextBox"/>
          <p:cNvSpPr txBox="1"/>
          <p:nvPr/>
        </p:nvSpPr>
        <p:spPr>
          <a:xfrm>
            <a:off x="5500694" y="5380672"/>
            <a:ext cx="192882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5 στη δευτέρα </a:t>
            </a:r>
          </a:p>
          <a:p>
            <a:r>
              <a:rPr lang="el-GR" dirty="0" smtClean="0"/>
              <a:t>ή</a:t>
            </a:r>
          </a:p>
          <a:p>
            <a:r>
              <a:rPr lang="el-GR" dirty="0" smtClean="0"/>
              <a:t>5 στο τετράγωνο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/>
      <p:bldP spid="23" grpId="0" animBg="1"/>
      <p:bldP spid="24" grpId="0" animBg="1"/>
      <p:bldP spid="25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214290"/>
            <a:ext cx="914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Όταν ένα γινόμενο (=πολλαπλασιασμός) είναι σε δύναμη…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1214414" y="714356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285720" y="1357298"/>
            <a:ext cx="15199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(5</a:t>
            </a:r>
            <a:r>
              <a:rPr lang="en-US" sz="2800" b="1" baseline="30000" dirty="0" smtClean="0"/>
              <a:t> .</a:t>
            </a:r>
            <a:r>
              <a:rPr lang="en-US" sz="2800" b="1" dirty="0" smtClean="0"/>
              <a:t> </a:t>
            </a:r>
            <a:r>
              <a:rPr lang="el-GR" sz="2800" b="1" dirty="0" smtClean="0"/>
              <a:t>3)</a:t>
            </a:r>
            <a:r>
              <a:rPr lang="el-GR" sz="2800" b="1" baseline="30000" dirty="0" smtClean="0"/>
              <a:t> 3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1909024" y="1357298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5</a:t>
            </a:r>
            <a:r>
              <a:rPr lang="el-GR" sz="2800" b="1" baseline="30000" dirty="0" smtClean="0"/>
              <a:t> 3</a:t>
            </a:r>
            <a:r>
              <a:rPr lang="en-US" sz="2800" b="1" baseline="30000" dirty="0" smtClean="0"/>
              <a:t> .</a:t>
            </a:r>
            <a:r>
              <a:rPr lang="en-US" sz="2800" b="1" dirty="0" smtClean="0"/>
              <a:t> </a:t>
            </a:r>
            <a:r>
              <a:rPr lang="el-GR" sz="2800" b="1" dirty="0" smtClean="0"/>
              <a:t>3</a:t>
            </a:r>
            <a:r>
              <a:rPr lang="el-GR" sz="2800" b="1" baseline="30000" dirty="0" smtClean="0"/>
              <a:t> </a:t>
            </a:r>
            <a:r>
              <a:rPr lang="el-GR" sz="2800" b="1" baseline="30000" dirty="0" err="1" smtClean="0"/>
              <a:t>3</a:t>
            </a:r>
            <a:endParaRPr lang="en-US" sz="28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285720" y="2477152"/>
            <a:ext cx="1476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(2</a:t>
            </a:r>
            <a:r>
              <a:rPr lang="en-US" sz="2800" b="1" baseline="30000" dirty="0" smtClean="0"/>
              <a:t> .</a:t>
            </a:r>
            <a:r>
              <a:rPr lang="en-US" sz="2800" b="1" dirty="0" smtClean="0"/>
              <a:t> x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6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909024" y="2477152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2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6 .</a:t>
            </a:r>
            <a:r>
              <a:rPr lang="en-US" sz="2800" b="1" dirty="0" smtClean="0"/>
              <a:t> x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6</a:t>
            </a:r>
            <a:endParaRPr lang="en-US" sz="28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214282" y="3500438"/>
            <a:ext cx="1402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</a:t>
            </a:r>
            <a:r>
              <a:rPr lang="en-US" sz="2800" b="1" dirty="0" smtClean="0"/>
              <a:t>4m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1643042" y="3500438"/>
            <a:ext cx="1066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4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 </a:t>
            </a:r>
            <a:r>
              <a:rPr lang="en-US" sz="2800" b="1" dirty="0" smtClean="0"/>
              <a:t>m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</a:t>
            </a:r>
            <a:endParaRPr lang="en-US" sz="2800" b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357158" y="4643446"/>
            <a:ext cx="1608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</a:t>
            </a:r>
            <a:r>
              <a:rPr lang="en-US" sz="2800" b="1" dirty="0" smtClean="0"/>
              <a:t>3</a:t>
            </a:r>
            <a:r>
              <a:rPr lang="en-US" sz="2800" b="1" baseline="30000" dirty="0" smtClean="0"/>
              <a:t> </a:t>
            </a:r>
            <a:r>
              <a:rPr lang="en-US" sz="2800" b="1" dirty="0" smtClean="0"/>
              <a:t>cm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1980462" y="4643446"/>
            <a:ext cx="1217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3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 </a:t>
            </a:r>
            <a:r>
              <a:rPr lang="en-US" sz="2800" b="1" dirty="0" smtClean="0"/>
              <a:t>cm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</a:t>
            </a:r>
            <a:endParaRPr lang="en-US" sz="28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285720" y="5643578"/>
            <a:ext cx="1585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</a:t>
            </a:r>
            <a:r>
              <a:rPr lang="en-US" sz="2800" b="1" dirty="0" smtClean="0"/>
              <a:t>25m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1909024" y="5643578"/>
            <a:ext cx="12490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25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 </a:t>
            </a:r>
            <a:r>
              <a:rPr lang="en-US" sz="2800" b="1" dirty="0" smtClean="0"/>
              <a:t>m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</a:t>
            </a:r>
            <a:endParaRPr lang="en-US" sz="28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9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Τετραγωνική ρίζα …στο τετράγωνο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1142976" y="1142984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</a:t>
            </a:r>
            <a:endParaRPr lang="en-US" sz="2800" dirty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928662" y="1142984"/>
            <a:ext cx="714380" cy="50006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642910" y="1071546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aseline="30000" dirty="0" smtClean="0"/>
              <a:t>                </a:t>
            </a:r>
            <a:r>
              <a:rPr lang="el-GR" sz="3600" baseline="30000" dirty="0" smtClean="0"/>
              <a:t>  </a:t>
            </a:r>
            <a:r>
              <a:rPr lang="el-GR" sz="2800" baseline="30000" dirty="0" smtClean="0"/>
              <a:t>2</a:t>
            </a:r>
            <a:r>
              <a:rPr lang="el-GR" sz="3600" dirty="0" smtClean="0"/>
              <a:t> </a:t>
            </a:r>
            <a:r>
              <a:rPr lang="el-GR" sz="3200" dirty="0" smtClean="0"/>
              <a:t>= α</a:t>
            </a:r>
            <a:endParaRPr lang="en-US" sz="3200" dirty="0"/>
          </a:p>
        </p:txBody>
      </p:sp>
      <p:sp>
        <p:nvSpPr>
          <p:cNvPr id="8" name="7 - Ορθογώνιο"/>
          <p:cNvSpPr/>
          <p:nvPr/>
        </p:nvSpPr>
        <p:spPr>
          <a:xfrm>
            <a:off x="4286248" y="114298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Με  α  ≥ 0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2786050" y="2000240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714348" y="2928934"/>
            <a:ext cx="714380" cy="50006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714348" y="2928934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 4</a:t>
            </a:r>
            <a:r>
              <a:rPr lang="el-GR" sz="3200" baseline="30000" dirty="0" smtClean="0"/>
              <a:t>2    </a:t>
            </a:r>
            <a:r>
              <a:rPr lang="el-GR" sz="3200" dirty="0" smtClean="0"/>
              <a:t>= 4</a:t>
            </a:r>
            <a:endParaRPr lang="en-US" sz="3200" dirty="0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714348" y="3844357"/>
            <a:ext cx="714380" cy="50006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714348" y="3844357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 </a:t>
            </a:r>
            <a:r>
              <a:rPr lang="en-US" sz="3200" dirty="0" smtClean="0"/>
              <a:t>m</a:t>
            </a:r>
            <a:r>
              <a:rPr lang="el-GR" sz="3200" baseline="30000" dirty="0" smtClean="0"/>
              <a:t>2    </a:t>
            </a:r>
            <a:r>
              <a:rPr lang="el-GR" sz="3200" dirty="0" smtClean="0"/>
              <a:t>= </a:t>
            </a:r>
            <a:r>
              <a:rPr lang="en-US" sz="3200" dirty="0" smtClean="0"/>
              <a:t>m</a:t>
            </a:r>
            <a:endParaRPr lang="en-US" sz="3200" dirty="0"/>
          </a:p>
        </p:txBody>
      </p:sp>
      <p:sp>
        <p:nvSpPr>
          <p:cNvPr id="42" name="41 - Ελεύθερη σχεδίαση"/>
          <p:cNvSpPr/>
          <p:nvPr/>
        </p:nvSpPr>
        <p:spPr>
          <a:xfrm>
            <a:off x="642910" y="5058803"/>
            <a:ext cx="1000132" cy="50006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TextBox"/>
          <p:cNvSpPr txBox="1"/>
          <p:nvPr/>
        </p:nvSpPr>
        <p:spPr>
          <a:xfrm>
            <a:off x="642910" y="5000636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 </a:t>
            </a:r>
            <a:r>
              <a:rPr lang="en-US" sz="3200" dirty="0" smtClean="0"/>
              <a:t>cm</a:t>
            </a:r>
            <a:r>
              <a:rPr lang="el-GR" sz="3200" baseline="30000" dirty="0" smtClean="0"/>
              <a:t>2    </a:t>
            </a:r>
            <a:r>
              <a:rPr lang="el-GR" sz="3200" dirty="0" smtClean="0"/>
              <a:t>= </a:t>
            </a:r>
            <a:r>
              <a:rPr lang="en-US" sz="3200" dirty="0" smtClean="0"/>
              <a:t>cm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 animBg="1"/>
      <p:bldP spid="12" grpId="0"/>
      <p:bldP spid="8" grpId="0"/>
      <p:bldP spid="9" grpId="0"/>
      <p:bldP spid="38" grpId="0" animBg="1"/>
      <p:bldP spid="39" grpId="0"/>
      <p:bldP spid="40" grpId="0" animBg="1"/>
      <p:bldP spid="41" grpId="0"/>
      <p:bldP spid="42" grpId="0" animBg="1"/>
      <p:bldP spid="43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3192</TotalTime>
  <Words>1788</Words>
  <PresentationFormat>Προβολή στην οθόνη (4:3)</PresentationFormat>
  <Paragraphs>466</Paragraphs>
  <Slides>40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40</vt:i4>
      </vt:variant>
    </vt:vector>
  </HeadingPairs>
  <TitlesOfParts>
    <vt:vector size="41" baseType="lpstr">
      <vt:lpstr>Θέμα του Office</vt:lpstr>
      <vt:lpstr>ΠΥΘΑΓΟΡΕΙΟ ΘΕΩΡΗΜΑ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Τετραγωνική ρίζα …στο τετράγωνο</vt:lpstr>
      <vt:lpstr>Γινόμενο μέσα σε ρίζα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Panorea</cp:lastModifiedBy>
  <cp:revision>610</cp:revision>
  <dcterms:created xsi:type="dcterms:W3CDTF">2020-04-07T16:42:53Z</dcterms:created>
  <dcterms:modified xsi:type="dcterms:W3CDTF">2020-12-18T09:11:59Z</dcterms:modified>
</cp:coreProperties>
</file>