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36" r:id="rId3"/>
    <p:sldId id="338" r:id="rId4"/>
    <p:sldId id="323" r:id="rId5"/>
    <p:sldId id="324" r:id="rId6"/>
    <p:sldId id="289" r:id="rId7"/>
    <p:sldId id="321" r:id="rId8"/>
    <p:sldId id="318" r:id="rId9"/>
    <p:sldId id="319" r:id="rId10"/>
    <p:sldId id="291" r:id="rId11"/>
    <p:sldId id="295" r:id="rId12"/>
    <p:sldId id="296" r:id="rId13"/>
    <p:sldId id="297" r:id="rId14"/>
    <p:sldId id="299" r:id="rId15"/>
    <p:sldId id="313" r:id="rId16"/>
    <p:sldId id="312" r:id="rId17"/>
    <p:sldId id="293" r:id="rId18"/>
    <p:sldId id="315" r:id="rId19"/>
    <p:sldId id="314" r:id="rId20"/>
    <p:sldId id="316" r:id="rId21"/>
    <p:sldId id="294" r:id="rId22"/>
    <p:sldId id="317" r:id="rId23"/>
    <p:sldId id="305" r:id="rId24"/>
    <p:sldId id="308" r:id="rId25"/>
    <p:sldId id="311" r:id="rId26"/>
    <p:sldId id="320" r:id="rId27"/>
    <p:sldId id="322" r:id="rId28"/>
    <p:sldId id="325" r:id="rId29"/>
    <p:sldId id="326" r:id="rId30"/>
    <p:sldId id="333" r:id="rId31"/>
    <p:sldId id="327" r:id="rId32"/>
    <p:sldId id="328" r:id="rId33"/>
    <p:sldId id="330" r:id="rId34"/>
    <p:sldId id="334" r:id="rId35"/>
    <p:sldId id="331" r:id="rId36"/>
    <p:sldId id="332" r:id="rId37"/>
    <p:sldId id="337" r:id="rId38"/>
    <p:sldId id="329" r:id="rId39"/>
    <p:sldId id="335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D8F"/>
    <a:srgbClr val="951F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000100" y="3214686"/>
            <a:ext cx="1285884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Κύβος"/>
          <p:cNvSpPr/>
          <p:nvPr/>
        </p:nvSpPr>
        <p:spPr>
          <a:xfrm>
            <a:off x="5929322" y="2428868"/>
            <a:ext cx="1928826" cy="1857388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214282" y="228599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Τετράγωνο </a:t>
            </a:r>
            <a:endParaRPr lang="en-US" dirty="0"/>
          </a:p>
        </p:txBody>
      </p:sp>
      <p:sp>
        <p:nvSpPr>
          <p:cNvPr id="12" name="11 - TextBox"/>
          <p:cNvSpPr txBox="1"/>
          <p:nvPr/>
        </p:nvSpPr>
        <p:spPr>
          <a:xfrm>
            <a:off x="5929322" y="164305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Κύβος </a:t>
            </a:r>
            <a:endParaRPr lang="en-US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 rot="5400000">
            <a:off x="7358082" y="3786190"/>
            <a:ext cx="500066" cy="50006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rot="5400000">
            <a:off x="1750199" y="3750471"/>
            <a:ext cx="107157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16200000" flipH="1">
            <a:off x="2107389" y="4321975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143108" y="478632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Πλευρά </a:t>
            </a:r>
            <a:endParaRPr lang="en-US" dirty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16200000" flipH="1">
            <a:off x="7393801" y="4321975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7358082" y="47148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Ακμή </a:t>
            </a:r>
            <a:endParaRPr lang="en-US" dirty="0"/>
          </a:p>
        </p:txBody>
      </p:sp>
      <p:sp>
        <p:nvSpPr>
          <p:cNvPr id="13" name="12 - TextBox"/>
          <p:cNvSpPr txBox="1"/>
          <p:nvPr/>
        </p:nvSpPr>
        <p:spPr>
          <a:xfrm>
            <a:off x="285720" y="5500702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ένα τετράγωνο </a:t>
            </a:r>
            <a:r>
              <a:rPr lang="el-GR" u="sng" dirty="0" smtClean="0"/>
              <a:t>όλες οι πλευρές του  είναι ίσες</a:t>
            </a:r>
            <a:endParaRPr lang="en-US" u="sng" dirty="0"/>
          </a:p>
        </p:txBody>
      </p:sp>
      <p:sp>
        <p:nvSpPr>
          <p:cNvPr id="14" name="13 - TextBox"/>
          <p:cNvSpPr txBox="1"/>
          <p:nvPr/>
        </p:nvSpPr>
        <p:spPr>
          <a:xfrm>
            <a:off x="5715008" y="5572140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ένα κύβο </a:t>
            </a:r>
            <a:r>
              <a:rPr lang="el-GR" u="sng" dirty="0" smtClean="0"/>
              <a:t>όλες οι ακμές του είναι ίσες</a:t>
            </a:r>
            <a:endParaRPr lang="en-US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1071546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Ο </a:t>
            </a:r>
            <a:r>
              <a:rPr lang="el-GR" sz="2400" b="1" u="sng" dirty="0" smtClean="0">
                <a:solidFill>
                  <a:schemeClr val="accent1">
                    <a:lumMod val="75000"/>
                  </a:schemeClr>
                </a:solidFill>
              </a:rPr>
              <a:t>όγκος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 είναι ένας αριθμός που δείχνει </a:t>
            </a:r>
            <a:r>
              <a:rPr lang="el-GR" sz="2400" b="1" u="sng" dirty="0" smtClean="0">
                <a:solidFill>
                  <a:schemeClr val="accent1">
                    <a:lumMod val="75000"/>
                  </a:schemeClr>
                </a:solidFill>
              </a:rPr>
              <a:t>πόσο χώρο «πιάνει»  ένα σώμα…</a:t>
            </a:r>
            <a:endParaRPr lang="en-US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1335" y="2643182"/>
            <a:ext cx="3812665" cy="392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6500826" y="521495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μπαλόνι</a:t>
            </a:r>
            <a:endParaRPr lang="en-US" sz="24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357826"/>
            <a:ext cx="1285884" cy="119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1142976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ξύστρα</a:t>
            </a:r>
            <a:endParaRPr lang="en-US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214282" y="2428868"/>
            <a:ext cx="4286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…το μπαλόνι  έχει περισσότερο  όγκο από την   ξύστρα</a:t>
            </a:r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6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επιφανειών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1 τετραγωνικό  μέτρο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μέτρο)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5143512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57884" y="4643446"/>
            <a:ext cx="200026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357950" y="414338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286380" y="557214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64370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  <p:bldP spid="16" grpId="0" animBg="1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επιφανειών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 = </a:t>
            </a:r>
            <a:r>
              <a:rPr lang="el-GR" sz="2800" b="1" dirty="0" smtClean="0">
                <a:solidFill>
                  <a:srgbClr val="FF0000"/>
                </a:solidFill>
              </a:rPr>
              <a:t>τετραγωνικό  εκατοστό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εκατοστό)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5143512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57884" y="4643446"/>
            <a:ext cx="200026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357950" y="414338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286380" y="557214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64370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1357290" y="1071546"/>
            <a:ext cx="6072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Το φυσικό μέγεθος εμβαδόν έχει μονάδες μέτρησης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4071942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τετραγωνικό  εκατοστό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071538" y="6072206"/>
            <a:ext cx="857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000100" y="5572140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285720" y="56435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428728" y="2500306"/>
            <a:ext cx="171451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6929454" y="2786058"/>
            <a:ext cx="1428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τετραγωνικό  μέτρο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7000892" y="6215082"/>
            <a:ext cx="857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6072198" y="4071942"/>
            <a:ext cx="2143140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8358214" y="47863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5572132" y="2000240"/>
            <a:ext cx="121444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6" grpId="0" animBg="1"/>
      <p:bldP spid="18" grpId="0"/>
      <p:bldP spid="21" grpId="0"/>
      <p:bldP spid="22" grpId="0"/>
      <p:bldP spid="23" grpId="0" animBg="1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0" y="928670"/>
            <a:ext cx="585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Εμβαδόν</a:t>
            </a:r>
            <a:r>
              <a:rPr lang="el-GR" sz="2800" dirty="0" smtClean="0"/>
              <a:t> είναι ο χώρος   που «πιάνει» …    μια επιφάνεια</a:t>
            </a:r>
            <a:endParaRPr lang="en-US" sz="2800" dirty="0"/>
          </a:p>
        </p:txBody>
      </p:sp>
      <p:sp>
        <p:nvSpPr>
          <p:cNvPr id="11" name="10 - TextBox"/>
          <p:cNvSpPr txBox="1"/>
          <p:nvPr/>
        </p:nvSpPr>
        <p:spPr>
          <a:xfrm>
            <a:off x="1285852" y="285749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Παράδειγμα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428596" y="3500438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ενός τετραγώνου είναι   25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 </a:t>
            </a:r>
            <a:r>
              <a:rPr lang="el-GR" sz="2400" dirty="0" smtClean="0"/>
              <a:t>(= 25 τετραγωνικά μέτρα)</a:t>
            </a:r>
            <a:endParaRPr lang="en-US" sz="2400" baseline="30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2857488" y="4786322"/>
            <a:ext cx="2286016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2964645" y="4107661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285984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571480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Όγκος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 ενός στερεού σώματος είναι ένας αριθμός που δείχνει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από πόσους κύβους 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(ή μέρος του κύβου) αποτελείται το στερεό σώμα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928802"/>
            <a:ext cx="2721773" cy="3157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rot="5400000">
            <a:off x="857224" y="5286388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5143504" y="5715016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όγκος αυτού του στερεού είναι </a:t>
            </a:r>
            <a:r>
              <a:rPr lang="en-US" dirty="0" smtClean="0"/>
              <a:t>3,</a:t>
            </a:r>
            <a:r>
              <a:rPr lang="el-GR" smtClean="0"/>
              <a:t>5 </a:t>
            </a:r>
            <a:r>
              <a:rPr lang="el-GR" dirty="0" smtClean="0"/>
              <a:t>κύβοι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214554"/>
            <a:ext cx="1156461" cy="265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- Ευθύγραμμο βέλος σύνδεσης"/>
          <p:cNvCxnSpPr/>
          <p:nvPr/>
        </p:nvCxnSpPr>
        <p:spPr>
          <a:xfrm rot="5400000">
            <a:off x="6215074" y="5143512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66682" y="6010292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όγκος αυτού του στερεού είναι 12 κύβοι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24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285984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571480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Όγκος ενός στερεού σώματος είναι ένας αριθμός που δείχνει  από πόσους κύβους  (ή μέρος του κύβου) αποτελείται το στερεό σώμα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2721773" cy="3157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rot="16200000" flipH="1">
            <a:off x="642910" y="5357826"/>
            <a:ext cx="78581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14282" y="5857892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όγκος αυτού του στερεού είναι 12 κύβοι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571744"/>
            <a:ext cx="2000264" cy="24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- Ευθύγραμμο βέλος σύνδεσης"/>
          <p:cNvCxnSpPr/>
          <p:nvPr/>
        </p:nvCxnSpPr>
        <p:spPr>
          <a:xfrm rot="16200000" flipH="1">
            <a:off x="6929454" y="5072074"/>
            <a:ext cx="78581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000760" y="5643578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όγκος αυτού του στερεού είναι </a:t>
            </a:r>
            <a:r>
              <a:rPr lang="en-US" dirty="0" smtClean="0"/>
              <a:t>6</a:t>
            </a:r>
            <a:r>
              <a:rPr lang="el-GR" dirty="0" smtClean="0"/>
              <a:t> κύβοι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όγκου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μέτρο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μέτρο  είναι ο χώρος που «πιάνει»  ένας  κύβος  που όλες  οι ακμές του είναι 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μέτρο)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4" name="13 - Ομάδα"/>
          <p:cNvGrpSpPr/>
          <p:nvPr/>
        </p:nvGrpSpPr>
        <p:grpSpPr>
          <a:xfrm>
            <a:off x="5643571" y="4286256"/>
            <a:ext cx="2357453" cy="1818987"/>
            <a:chOff x="5643570" y="3857628"/>
            <a:chExt cx="2868601" cy="2247615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15008" y="4071942"/>
              <a:ext cx="2100278" cy="1750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" name="15 - TextBox"/>
            <p:cNvSpPr txBox="1"/>
            <p:nvPr/>
          </p:nvSpPr>
          <p:spPr>
            <a:xfrm>
              <a:off x="7143768" y="5429264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16 - TextBox"/>
            <p:cNvSpPr txBox="1"/>
            <p:nvPr/>
          </p:nvSpPr>
          <p:spPr>
            <a:xfrm>
              <a:off x="7643834" y="4643446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17 - TextBox"/>
            <p:cNvSpPr txBox="1"/>
            <p:nvPr/>
          </p:nvSpPr>
          <p:spPr>
            <a:xfrm>
              <a:off x="6143636" y="5643578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18 - TextBox"/>
            <p:cNvSpPr txBox="1"/>
            <p:nvPr/>
          </p:nvSpPr>
          <p:spPr>
            <a:xfrm>
              <a:off x="6643702" y="3857628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6000760" y="4357694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20 - TextBox"/>
            <p:cNvSpPr txBox="1"/>
            <p:nvPr/>
          </p:nvSpPr>
          <p:spPr>
            <a:xfrm>
              <a:off x="5643570" y="4000504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285984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3214710" cy="339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rot="16200000" flipH="1">
            <a:off x="3643306" y="4786322"/>
            <a:ext cx="128588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428992" y="5929330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όγκος αυτού του στερεού είναι 12 </a:t>
            </a:r>
            <a:r>
              <a:rPr lang="en-US" dirty="0" smtClean="0"/>
              <a:t>m</a:t>
            </a:r>
            <a:r>
              <a:rPr lang="en-US" baseline="30000" dirty="0" smtClean="0"/>
              <a:t>3  </a:t>
            </a:r>
            <a:r>
              <a:rPr lang="en-US" dirty="0" smtClean="0"/>
              <a:t> (</a:t>
            </a:r>
            <a:r>
              <a:rPr lang="el-GR" dirty="0" smtClean="0"/>
              <a:t>δηλαδή 12 κύβοι που ο κάθε κύβος θα έχει ακμή 1</a:t>
            </a:r>
            <a:r>
              <a:rPr lang="en-US" dirty="0" smtClean="0"/>
              <a:t>m)</a:t>
            </a:r>
            <a:endParaRPr lang="en-US" baseline="300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3643306" y="2285992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5500694" y="2071678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το στερεό αυτό αποτελείται από κύβους με ακμή 1</a:t>
            </a:r>
            <a:r>
              <a:rPr lang="en-US" sz="2400" dirty="0" smtClean="0"/>
              <a:t>m</a:t>
            </a:r>
            <a:endParaRPr lang="en-US" sz="2400" dirty="0"/>
          </a:p>
        </p:txBody>
      </p:sp>
      <p:grpSp>
        <p:nvGrpSpPr>
          <p:cNvPr id="16" name="15 - Ομάδα"/>
          <p:cNvGrpSpPr/>
          <p:nvPr/>
        </p:nvGrpSpPr>
        <p:grpSpPr>
          <a:xfrm>
            <a:off x="6572264" y="3500438"/>
            <a:ext cx="2357453" cy="1818987"/>
            <a:chOff x="5643570" y="3857628"/>
            <a:chExt cx="2868601" cy="2247615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5008" y="4071942"/>
              <a:ext cx="2100278" cy="1750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" name="17 - TextBox"/>
            <p:cNvSpPr txBox="1"/>
            <p:nvPr/>
          </p:nvSpPr>
          <p:spPr>
            <a:xfrm>
              <a:off x="7143768" y="5429264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18 - TextBox"/>
            <p:cNvSpPr txBox="1"/>
            <p:nvPr/>
          </p:nvSpPr>
          <p:spPr>
            <a:xfrm>
              <a:off x="7643834" y="4643446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6143636" y="5643578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20 - TextBox"/>
            <p:cNvSpPr txBox="1"/>
            <p:nvPr/>
          </p:nvSpPr>
          <p:spPr>
            <a:xfrm>
              <a:off x="6643702" y="3857628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21 - TextBox"/>
            <p:cNvSpPr txBox="1"/>
            <p:nvPr/>
          </p:nvSpPr>
          <p:spPr>
            <a:xfrm>
              <a:off x="6000760" y="4357694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643570" y="4000504"/>
              <a:ext cx="868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857224" y="1071546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όγκου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1857364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δεκατόμετρο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δεκατόμετρο είναι ο χώρος που «πιάνει»  ένας  κύβος  που όλες  οι ακμές του είναι 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δεκατόμετρο)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071942"/>
            <a:ext cx="2100278" cy="175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7143768" y="542926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1dm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643834" y="4643446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1dm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6143636" y="5643578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1dm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643702" y="3857628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1dm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000760" y="435769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1dm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5643570" y="400050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1dm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14282" y="6143644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1L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λίτρο)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2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- Ευθεία γραμμή σύνδεσης"/>
          <p:cNvCxnSpPr/>
          <p:nvPr/>
        </p:nvCxnSpPr>
        <p:spPr>
          <a:xfrm rot="16200000" flipH="1">
            <a:off x="964405" y="3393281"/>
            <a:ext cx="6858000" cy="71438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5143504" y="142852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Στερεά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91691"/>
            <a:ext cx="1785950" cy="22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714356"/>
            <a:ext cx="340995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- TextBox"/>
          <p:cNvSpPr txBox="1"/>
          <p:nvPr/>
        </p:nvSpPr>
        <p:spPr>
          <a:xfrm>
            <a:off x="1643042" y="592933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σελίδα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 rot="21271696">
            <a:off x="654794" y="2619268"/>
            <a:ext cx="2512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τραπεζομάντηλο</a:t>
            </a:r>
            <a:endParaRPr lang="en-US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642918"/>
            <a:ext cx="2052643" cy="228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3714752"/>
            <a:ext cx="23717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Ορθογώνιο"/>
          <p:cNvSpPr/>
          <p:nvPr/>
        </p:nvSpPr>
        <p:spPr>
          <a:xfrm>
            <a:off x="2714612" y="621508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Κύβος"/>
          <p:cNvSpPr/>
          <p:nvPr/>
        </p:nvSpPr>
        <p:spPr>
          <a:xfrm>
            <a:off x="7858148" y="5857892"/>
            <a:ext cx="714380" cy="642942"/>
          </a:xfrm>
          <a:prstGeom prst="cube">
            <a:avLst/>
          </a:prstGeom>
          <a:ln>
            <a:solidFill>
              <a:srgbClr val="8F0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Ορθογώνιο"/>
          <p:cNvSpPr/>
          <p:nvPr/>
        </p:nvSpPr>
        <p:spPr>
          <a:xfrm>
            <a:off x="0" y="621508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3857620" y="535782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Ορθογώνιο"/>
          <p:cNvSpPr/>
          <p:nvPr/>
        </p:nvSpPr>
        <p:spPr>
          <a:xfrm>
            <a:off x="3500430" y="600076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1428728" y="178592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Κύβος"/>
          <p:cNvSpPr/>
          <p:nvPr/>
        </p:nvSpPr>
        <p:spPr>
          <a:xfrm>
            <a:off x="7858148" y="2000240"/>
            <a:ext cx="714380" cy="642942"/>
          </a:xfrm>
          <a:prstGeom prst="cube">
            <a:avLst/>
          </a:prstGeom>
          <a:ln>
            <a:solidFill>
              <a:srgbClr val="8F0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Κύβος"/>
          <p:cNvSpPr/>
          <p:nvPr/>
        </p:nvSpPr>
        <p:spPr>
          <a:xfrm>
            <a:off x="7858148" y="5000636"/>
            <a:ext cx="714380" cy="642942"/>
          </a:xfrm>
          <a:prstGeom prst="cube">
            <a:avLst/>
          </a:prstGeom>
          <a:ln>
            <a:solidFill>
              <a:srgbClr val="8F0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Κύβος"/>
          <p:cNvSpPr/>
          <p:nvPr/>
        </p:nvSpPr>
        <p:spPr>
          <a:xfrm>
            <a:off x="6500826" y="5929330"/>
            <a:ext cx="714380" cy="642942"/>
          </a:xfrm>
          <a:prstGeom prst="cube">
            <a:avLst/>
          </a:prstGeom>
          <a:ln>
            <a:solidFill>
              <a:srgbClr val="8F0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 rot="21271696">
            <a:off x="5869768" y="2547831"/>
            <a:ext cx="2512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ντουλάπα</a:t>
            </a:r>
            <a:endParaRPr lang="en-US" b="1" dirty="0"/>
          </a:p>
        </p:txBody>
      </p:sp>
      <p:sp>
        <p:nvSpPr>
          <p:cNvPr id="34" name="33 - TextBox"/>
          <p:cNvSpPr txBox="1"/>
          <p:nvPr/>
        </p:nvSpPr>
        <p:spPr>
          <a:xfrm rot="21271696">
            <a:off x="5298264" y="4119467"/>
            <a:ext cx="2512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αμάξι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0" y="142852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 </a:t>
            </a:r>
            <a:r>
              <a:rPr lang="el-GR" sz="3200" b="1" dirty="0" smtClean="0"/>
              <a:t>Επιφάνειες - Επίπεδα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 animBg="1"/>
      <p:bldP spid="30" grpId="0" animBg="1"/>
      <p:bldP spid="31" grpId="0" animBg="1"/>
      <p:bldP spid="32" grpId="0" animBg="1"/>
      <p:bldP spid="33" grpId="0"/>
      <p:bldP spid="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285984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3214710" cy="339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rot="16200000" flipH="1">
            <a:off x="3643306" y="4786322"/>
            <a:ext cx="128588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428992" y="5929330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όγκος αυτού του στερεού είναι 12 </a:t>
            </a:r>
            <a:r>
              <a:rPr lang="en-US" dirty="0" smtClean="0"/>
              <a:t>dm</a:t>
            </a:r>
            <a:r>
              <a:rPr lang="en-US" baseline="30000" dirty="0" smtClean="0"/>
              <a:t>3  </a:t>
            </a:r>
            <a:r>
              <a:rPr lang="en-US" dirty="0" smtClean="0"/>
              <a:t> (</a:t>
            </a:r>
            <a:r>
              <a:rPr lang="el-GR" dirty="0" smtClean="0"/>
              <a:t>δηλαδή 12 κύβοι που ο κάθε κύβος θα έχει ακμή 1</a:t>
            </a:r>
            <a:r>
              <a:rPr lang="en-US" dirty="0" smtClean="0"/>
              <a:t>dm)</a:t>
            </a:r>
            <a:endParaRPr lang="en-US" baseline="300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3643306" y="2285992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5500694" y="2071678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το στερεό αυτό αποτελείται από κύβους με ακμή 1</a:t>
            </a:r>
            <a:r>
              <a:rPr lang="en-US" sz="2400" dirty="0" smtClean="0"/>
              <a:t>dm</a:t>
            </a:r>
            <a:endParaRPr lang="en-US" sz="2400" dirty="0"/>
          </a:p>
        </p:txBody>
      </p:sp>
      <p:grpSp>
        <p:nvGrpSpPr>
          <p:cNvPr id="2" name="15 - Ομάδα"/>
          <p:cNvGrpSpPr/>
          <p:nvPr/>
        </p:nvGrpSpPr>
        <p:grpSpPr>
          <a:xfrm>
            <a:off x="6572264" y="3500438"/>
            <a:ext cx="2571736" cy="1907028"/>
            <a:chOff x="5643570" y="3857628"/>
            <a:chExt cx="2868601" cy="2356402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5008" y="4071942"/>
              <a:ext cx="2100278" cy="1750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- TextBox"/>
            <p:cNvSpPr txBox="1"/>
            <p:nvPr/>
          </p:nvSpPr>
          <p:spPr>
            <a:xfrm>
              <a:off x="7643835" y="4643446"/>
              <a:ext cx="868336" cy="1026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1dm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6143636" y="5643578"/>
              <a:ext cx="868337" cy="570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1dm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20 - TextBox"/>
            <p:cNvSpPr txBox="1"/>
            <p:nvPr/>
          </p:nvSpPr>
          <p:spPr>
            <a:xfrm>
              <a:off x="6643700" y="3857628"/>
              <a:ext cx="1259979" cy="570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1dm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643570" y="4000504"/>
              <a:ext cx="868337" cy="570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1dm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όγκου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εκατοστό  =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ml  =</a:t>
            </a:r>
            <a:r>
              <a:rPr lang="el-GR" sz="2400" b="1" dirty="0" err="1" smtClean="0">
                <a:solidFill>
                  <a:schemeClr val="accent1">
                    <a:lumMod val="75000"/>
                  </a:schemeClr>
                </a:solidFill>
              </a:rPr>
              <a:t>εμ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ελ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ml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ένας  κύβος  που όλες  οι ακμές του είναι 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εκατοστό)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857760"/>
            <a:ext cx="1071570" cy="89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TextBox"/>
          <p:cNvSpPr txBox="1"/>
          <p:nvPr/>
        </p:nvSpPr>
        <p:spPr>
          <a:xfrm>
            <a:off x="7072330" y="507207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6215074" y="457200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5857884" y="557214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1cm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2" grpId="0"/>
      <p:bldP spid="17" grpId="0"/>
      <p:bldP spid="17" grpId="1"/>
      <p:bldP spid="14" grpId="0"/>
      <p:bldP spid="14" grpId="1"/>
      <p:bldP spid="15" grpId="0"/>
      <p:bldP spid="1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285984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3214710" cy="339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rot="16200000" flipH="1">
            <a:off x="3643306" y="4786322"/>
            <a:ext cx="128588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428992" y="5929330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όγκος αυτού του στερεού είναι 12 </a:t>
            </a:r>
            <a:r>
              <a:rPr lang="en-US" dirty="0" smtClean="0"/>
              <a:t>cm</a:t>
            </a:r>
            <a:r>
              <a:rPr lang="en-US" baseline="30000" dirty="0" smtClean="0"/>
              <a:t>3  </a:t>
            </a:r>
            <a:r>
              <a:rPr lang="en-US" dirty="0" smtClean="0"/>
              <a:t> (</a:t>
            </a:r>
            <a:r>
              <a:rPr lang="el-GR" dirty="0" smtClean="0"/>
              <a:t>δηλαδή 12 κύβοι π ου ο κάθε κύβος θα έχει ακμή 1</a:t>
            </a:r>
            <a:r>
              <a:rPr lang="en-US" dirty="0" smtClean="0"/>
              <a:t>cm)</a:t>
            </a:r>
            <a:endParaRPr lang="en-US" baseline="300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3643306" y="2285992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5500694" y="2071678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το στερεό αυτό αποτελείται από κύβους με ακμή 1</a:t>
            </a:r>
            <a:r>
              <a:rPr lang="en-US" sz="2400" dirty="0" smtClean="0"/>
              <a:t>cm</a:t>
            </a:r>
            <a:endParaRPr lang="en-US" sz="2400" dirty="0"/>
          </a:p>
        </p:txBody>
      </p:sp>
      <p:grpSp>
        <p:nvGrpSpPr>
          <p:cNvPr id="2" name="15 - Ομάδα"/>
          <p:cNvGrpSpPr/>
          <p:nvPr/>
        </p:nvGrpSpPr>
        <p:grpSpPr>
          <a:xfrm>
            <a:off x="6572264" y="3500438"/>
            <a:ext cx="2571736" cy="1907028"/>
            <a:chOff x="5643570" y="3857628"/>
            <a:chExt cx="2868601" cy="2356402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5008" y="4071942"/>
              <a:ext cx="2100278" cy="1750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- TextBox"/>
            <p:cNvSpPr txBox="1"/>
            <p:nvPr/>
          </p:nvSpPr>
          <p:spPr>
            <a:xfrm>
              <a:off x="7643835" y="4643446"/>
              <a:ext cx="868336" cy="570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1cm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6143636" y="5643578"/>
              <a:ext cx="868337" cy="570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1cm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20 - TextBox"/>
            <p:cNvSpPr txBox="1"/>
            <p:nvPr/>
          </p:nvSpPr>
          <p:spPr>
            <a:xfrm>
              <a:off x="6643700" y="3857628"/>
              <a:ext cx="1259979" cy="570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1cm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643570" y="4000504"/>
              <a:ext cx="868337" cy="570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1cm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1357290" y="1071546"/>
            <a:ext cx="6072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Το φυσικό μέγεθος </a:t>
            </a:r>
            <a:r>
              <a:rPr lang="el-GR" sz="2800" b="1" dirty="0" smtClean="0">
                <a:solidFill>
                  <a:srgbClr val="FF0000"/>
                </a:solidFill>
              </a:rPr>
              <a:t>όγκος</a:t>
            </a:r>
            <a:r>
              <a:rPr lang="el-GR" sz="2800" b="1" dirty="0" smtClean="0"/>
              <a:t> έχει μονάδες μέτρησης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71472" y="3929066"/>
            <a:ext cx="207170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 = 1</a:t>
            </a:r>
            <a:r>
              <a:rPr lang="en-US" sz="2800" b="1" dirty="0" smtClean="0">
                <a:solidFill>
                  <a:srgbClr val="FF0000"/>
                </a:solidFill>
              </a:rPr>
              <a:t>ml </a:t>
            </a:r>
            <a:r>
              <a:rPr lang="el-GR" dirty="0" smtClean="0">
                <a:solidFill>
                  <a:srgbClr val="FF0000"/>
                </a:solidFill>
              </a:rPr>
              <a:t>κυβικό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εκατοστό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l-GR" dirty="0" err="1" smtClean="0">
                <a:solidFill>
                  <a:srgbClr val="FF0000"/>
                </a:solidFill>
              </a:rPr>
              <a:t>εμ</a:t>
            </a:r>
            <a:r>
              <a:rPr lang="el-GR" dirty="0" smtClean="0">
                <a:solidFill>
                  <a:srgbClr val="FF0000"/>
                </a:solidFill>
              </a:rPr>
              <a:t> ελ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428728" y="2500306"/>
            <a:ext cx="171451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6929454" y="2786058"/>
            <a:ext cx="14287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κυβικό μέτρο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5572132" y="2000240"/>
            <a:ext cx="121444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429264"/>
            <a:ext cx="1071570" cy="89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TextBox"/>
          <p:cNvSpPr txBox="1"/>
          <p:nvPr/>
        </p:nvSpPr>
        <p:spPr>
          <a:xfrm>
            <a:off x="1643042" y="564357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214414" y="614364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500034" y="528638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1cm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071942"/>
            <a:ext cx="2100278" cy="175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27 - TextBox"/>
          <p:cNvSpPr txBox="1"/>
          <p:nvPr/>
        </p:nvSpPr>
        <p:spPr>
          <a:xfrm>
            <a:off x="7143768" y="542926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7643834" y="4643446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6143636" y="5643578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6643702" y="3857628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6000760" y="435769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643570" y="400050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19" grpId="0"/>
      <p:bldP spid="20" grpId="0"/>
      <p:bldP spid="25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0ΓΚΟΣ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71435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1</a:t>
            </a:r>
          </a:p>
          <a:p>
            <a:r>
              <a:rPr lang="el-GR" sz="2400" dirty="0" smtClean="0"/>
              <a:t>Να βρείτε τον όγκο του παρακάτω κύβου , που η κάθε</a:t>
            </a:r>
            <a:r>
              <a:rPr lang="en-US" sz="2400" dirty="0" smtClean="0"/>
              <a:t> </a:t>
            </a:r>
            <a:r>
              <a:rPr lang="el-GR" sz="2400" dirty="0" smtClean="0"/>
              <a:t>του ακμή είναι  3</a:t>
            </a:r>
            <a:r>
              <a:rPr lang="en-US" sz="2400" dirty="0" smtClean="0"/>
              <a:t>m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642910" y="378619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4282" y="2500306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2071670" y="2643182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4286248" y="335756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214414" y="4786322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Όγκος:     3</a:t>
            </a:r>
            <a:r>
              <a:rPr lang="en-US" sz="2400" dirty="0" smtClean="0"/>
              <a:t>m 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3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 . </a:t>
            </a:r>
            <a:r>
              <a:rPr lang="el-GR" sz="2400" dirty="0" smtClean="0"/>
              <a:t>3</a:t>
            </a:r>
            <a:r>
              <a:rPr lang="en-US" sz="2400" dirty="0" smtClean="0"/>
              <a:t>m</a:t>
            </a:r>
            <a:endParaRPr lang="en-US" sz="2400" baseline="30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ο όγκος του κύβου είναι  27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l-GR" b="1" i="1" baseline="30000" dirty="0" smtClean="0">
                <a:solidFill>
                  <a:srgbClr val="FF0000"/>
                </a:solidFill>
              </a:rPr>
              <a:t>3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4214810" y="4786322"/>
            <a:ext cx="2720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</a:t>
            </a:r>
            <a:r>
              <a:rPr lang="en-US" sz="2400" baseline="30000" dirty="0" smtClean="0"/>
              <a:t>  </a:t>
            </a:r>
            <a:r>
              <a:rPr lang="el-GR" sz="2400" dirty="0" smtClean="0"/>
              <a:t>3</a:t>
            </a:r>
            <a:r>
              <a:rPr lang="en-US" sz="2400" baseline="30000" dirty="0" smtClean="0"/>
              <a:t> .</a:t>
            </a:r>
            <a:r>
              <a:rPr lang="en-US" sz="2400" dirty="0" smtClean="0"/>
              <a:t> </a:t>
            </a:r>
            <a:r>
              <a:rPr lang="el-GR" sz="2400" dirty="0" smtClean="0"/>
              <a:t>3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3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</a:t>
            </a:r>
            <a:r>
              <a:rPr lang="el-GR" sz="2400" baseline="30000" dirty="0" smtClean="0"/>
              <a:t> </a:t>
            </a:r>
            <a:r>
              <a:rPr lang="en-US" sz="2400" dirty="0" smtClean="0"/>
              <a:t> m </a:t>
            </a:r>
            <a:r>
              <a:rPr lang="en-US" sz="2400" baseline="30000" dirty="0" smtClean="0"/>
              <a:t>. </a:t>
            </a:r>
            <a:r>
              <a:rPr lang="en-US" sz="2400" dirty="0" smtClean="0"/>
              <a:t> m</a:t>
            </a:r>
            <a:r>
              <a:rPr lang="en-US" sz="2400" baseline="30000" dirty="0" smtClean="0"/>
              <a:t> . </a:t>
            </a:r>
            <a:r>
              <a:rPr lang="en-US" sz="2400" dirty="0" smtClean="0"/>
              <a:t> m 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000892" y="4786322"/>
            <a:ext cx="1321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  </a:t>
            </a:r>
            <a:r>
              <a:rPr lang="el-GR" sz="2400" dirty="0" smtClean="0"/>
              <a:t>27 </a:t>
            </a:r>
            <a:r>
              <a:rPr lang="en-US" sz="2400" dirty="0" smtClean="0"/>
              <a:t>m</a:t>
            </a:r>
            <a:r>
              <a:rPr lang="el-GR" sz="2400" baseline="30000" dirty="0" smtClean="0"/>
              <a:t>3</a:t>
            </a:r>
            <a:r>
              <a:rPr lang="en-US" sz="2400" baseline="30000" dirty="0" smtClean="0"/>
              <a:t> </a:t>
            </a:r>
            <a:endParaRPr lang="en-US" sz="2400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14554"/>
            <a:ext cx="1928826" cy="160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Ορθογώνιο"/>
          <p:cNvSpPr/>
          <p:nvPr/>
        </p:nvSpPr>
        <p:spPr>
          <a:xfrm>
            <a:off x="1785918" y="3571876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</a:t>
            </a:r>
            <a:r>
              <a:rPr lang="en-US" dirty="0" smtClean="0"/>
              <a:t>m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0ΓΚΟΣ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71435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endParaRPr lang="el-GR" sz="2400" b="1" dirty="0" smtClean="0">
              <a:solidFill>
                <a:srgbClr val="FF0000"/>
              </a:solidFill>
            </a:endParaRPr>
          </a:p>
          <a:p>
            <a:r>
              <a:rPr lang="el-GR" sz="2400" dirty="0" smtClean="0"/>
              <a:t>Να βρείτε τον όγκο του παρακάτω παραλληλεπιπέδου, που έχει ακμές    6</a:t>
            </a:r>
            <a:r>
              <a:rPr lang="en-US" sz="2400" dirty="0" smtClean="0"/>
              <a:t>m,   2m,   </a:t>
            </a:r>
            <a:r>
              <a:rPr lang="el-GR" sz="2400" dirty="0" smtClean="0"/>
              <a:t>3</a:t>
            </a:r>
            <a:r>
              <a:rPr lang="en-US" sz="2400" dirty="0" smtClean="0"/>
              <a:t>m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3571868" y="3143248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2857488" y="3857628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5715008" y="3929066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214414" y="4786322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Όγκος:     6</a:t>
            </a:r>
            <a:r>
              <a:rPr lang="en-US" sz="2400" dirty="0" smtClean="0"/>
              <a:t>m  </a:t>
            </a:r>
            <a:r>
              <a:rPr lang="en-US" sz="2400" baseline="30000" dirty="0" smtClean="0"/>
              <a:t>. </a:t>
            </a:r>
            <a:r>
              <a:rPr lang="el-GR" sz="2400" dirty="0" smtClean="0"/>
              <a:t>3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 . </a:t>
            </a:r>
            <a:r>
              <a:rPr lang="en-US" sz="2400" dirty="0" smtClean="0"/>
              <a:t>2m</a:t>
            </a:r>
            <a:endParaRPr lang="en-US" sz="2400" baseline="30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714712" y="607220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Άρα ο όγκος του παραλληλεπιπέδου </a:t>
            </a:r>
            <a:r>
              <a:rPr lang="el-GR" b="1" i="1" smtClean="0">
                <a:solidFill>
                  <a:srgbClr val="FF0000"/>
                </a:solidFill>
              </a:rPr>
              <a:t>είναι  36 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l-GR" b="1" i="1" baseline="30000" dirty="0" smtClean="0">
                <a:solidFill>
                  <a:srgbClr val="FF0000"/>
                </a:solidFill>
              </a:rPr>
              <a:t>3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4214810" y="4786322"/>
            <a:ext cx="2720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</a:t>
            </a:r>
            <a:r>
              <a:rPr lang="en-US" sz="2400" baseline="30000" dirty="0" smtClean="0"/>
              <a:t>  </a:t>
            </a:r>
            <a:r>
              <a:rPr lang="el-GR" sz="2400" dirty="0" smtClean="0"/>
              <a:t>6</a:t>
            </a:r>
            <a:r>
              <a:rPr lang="en-US" sz="2400" baseline="30000" dirty="0" smtClean="0"/>
              <a:t> .</a:t>
            </a:r>
            <a:r>
              <a:rPr lang="en-US" sz="2400" dirty="0" smtClean="0"/>
              <a:t> </a:t>
            </a:r>
            <a:r>
              <a:rPr lang="el-GR" sz="2400" dirty="0" smtClean="0"/>
              <a:t>3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. </a:t>
            </a:r>
            <a:r>
              <a:rPr lang="en-US" sz="2400" dirty="0" smtClean="0"/>
              <a:t>2 </a:t>
            </a:r>
            <a:r>
              <a:rPr lang="en-US" sz="2400" baseline="30000" dirty="0" smtClean="0"/>
              <a:t>.</a:t>
            </a:r>
            <a:r>
              <a:rPr lang="el-GR" sz="2400" baseline="30000" dirty="0" smtClean="0"/>
              <a:t> </a:t>
            </a:r>
            <a:r>
              <a:rPr lang="en-US" sz="2400" dirty="0" smtClean="0"/>
              <a:t> m </a:t>
            </a:r>
            <a:r>
              <a:rPr lang="en-US" sz="2400" baseline="30000" dirty="0" smtClean="0"/>
              <a:t>. </a:t>
            </a:r>
            <a:r>
              <a:rPr lang="en-US" sz="2400" dirty="0" smtClean="0"/>
              <a:t> m</a:t>
            </a:r>
            <a:r>
              <a:rPr lang="en-US" sz="2400" baseline="30000" dirty="0" smtClean="0"/>
              <a:t> . </a:t>
            </a:r>
            <a:r>
              <a:rPr lang="en-US" sz="2400" dirty="0" smtClean="0"/>
              <a:t> m 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000892" y="4786322"/>
            <a:ext cx="1321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   </a:t>
            </a:r>
            <a:r>
              <a:rPr lang="el-GR" sz="2400" dirty="0" smtClean="0"/>
              <a:t>36 </a:t>
            </a:r>
            <a:r>
              <a:rPr lang="en-US" sz="2400" dirty="0" smtClean="0"/>
              <a:t>m</a:t>
            </a:r>
            <a:r>
              <a:rPr lang="el-GR" sz="2400" baseline="30000" dirty="0" smtClean="0"/>
              <a:t>3</a:t>
            </a:r>
            <a:r>
              <a:rPr lang="en-US" sz="2400" baseline="30000" dirty="0" smtClean="0"/>
              <a:t> 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1000100" y="3857628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6</a:t>
            </a:r>
            <a:r>
              <a:rPr lang="en-US" dirty="0" smtClean="0"/>
              <a:t>m</a:t>
            </a:r>
            <a:endParaRPr lang="en-US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28934"/>
            <a:ext cx="3643338" cy="964413"/>
          </a:xfrm>
          <a:prstGeom prst="rect">
            <a:avLst/>
          </a:prstGeom>
          <a:solidFill>
            <a:srgbClr val="951F07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5307" y="3686158"/>
            <a:ext cx="6298693" cy="31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643042" y="357166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r>
              <a:rPr lang="el-GR" b="1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714612" y="357166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1000 </a:t>
            </a:r>
            <a:r>
              <a:rPr lang="en-US" sz="2800" b="1" dirty="0" smtClean="0">
                <a:solidFill>
                  <a:srgbClr val="FF0000"/>
                </a:solidFill>
              </a:rPr>
              <a:t>dm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71472" y="1214422"/>
            <a:ext cx="628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Δηλαδή</a:t>
            </a:r>
            <a:r>
              <a:rPr lang="el-GR" sz="2000" dirty="0" smtClean="0"/>
              <a:t> ο χώρος που «πιάνει» </a:t>
            </a:r>
            <a:r>
              <a:rPr lang="el-GR" sz="2000" b="1" dirty="0" smtClean="0"/>
              <a:t>ένα κύβος </a:t>
            </a:r>
            <a:r>
              <a:rPr lang="el-GR" sz="2000" dirty="0" smtClean="0"/>
              <a:t>που η κάθε του </a:t>
            </a:r>
            <a:r>
              <a:rPr lang="el-GR" sz="2000" b="1" dirty="0" smtClean="0"/>
              <a:t>ακμή είναι 1</a:t>
            </a:r>
            <a:r>
              <a:rPr lang="en-US" sz="2000" b="1" dirty="0" smtClean="0"/>
              <a:t>m</a:t>
            </a:r>
            <a:r>
              <a:rPr lang="el-GR" sz="2000" b="1" dirty="0" smtClean="0"/>
              <a:t> ε</a:t>
            </a:r>
            <a:r>
              <a:rPr lang="el-GR" sz="2000" dirty="0" smtClean="0"/>
              <a:t>ίναι </a:t>
            </a:r>
            <a:r>
              <a:rPr lang="el-GR" sz="2000" b="1" dirty="0" smtClean="0"/>
              <a:t>ίσος</a:t>
            </a:r>
            <a:r>
              <a:rPr lang="el-GR" sz="2000" dirty="0" smtClean="0"/>
              <a:t> με το χώρο που «πιάνουν» </a:t>
            </a:r>
            <a:r>
              <a:rPr lang="en-US" sz="2000" dirty="0" smtClean="0"/>
              <a:t> </a:t>
            </a:r>
            <a:r>
              <a:rPr lang="el-GR" sz="2000" b="1" dirty="0" smtClean="0"/>
              <a:t>1000 κύβοι </a:t>
            </a:r>
            <a:r>
              <a:rPr lang="el-GR" sz="2000" dirty="0" smtClean="0"/>
              <a:t>που ο καθένας έχει ακμή 1</a:t>
            </a:r>
            <a:r>
              <a:rPr lang="en-US" sz="2000" dirty="0" smtClean="0"/>
              <a:t> dm</a:t>
            </a:r>
            <a:r>
              <a:rPr lang="el-GR" sz="2000" dirty="0" smtClean="0"/>
              <a:t> </a:t>
            </a:r>
          </a:p>
        </p:txBody>
      </p:sp>
      <p:sp>
        <p:nvSpPr>
          <p:cNvPr id="8" name="7 - TextBox"/>
          <p:cNvSpPr txBox="1"/>
          <p:nvPr/>
        </p:nvSpPr>
        <p:spPr>
          <a:xfrm rot="19179860">
            <a:off x="2201633" y="3621769"/>
            <a:ext cx="17893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1m</a:t>
            </a:r>
            <a:endParaRPr lang="en-US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3071802" y="3643314"/>
            <a:ext cx="928694" cy="78581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3643306" y="6488668"/>
            <a:ext cx="56778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1m</a:t>
            </a:r>
            <a:r>
              <a:rPr lang="el-GR" b="1" baseline="30000" dirty="0" smtClean="0"/>
              <a:t>3</a:t>
            </a:r>
            <a:endParaRPr lang="en-US" b="1" baseline="30000" dirty="0"/>
          </a:p>
        </p:txBody>
      </p:sp>
      <p:sp>
        <p:nvSpPr>
          <p:cNvPr id="9" name="8 - Ορθογώνιο"/>
          <p:cNvSpPr/>
          <p:nvPr/>
        </p:nvSpPr>
        <p:spPr>
          <a:xfrm>
            <a:off x="7429520" y="6286520"/>
            <a:ext cx="69121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1dm</a:t>
            </a:r>
            <a:r>
              <a:rPr lang="el-GR" b="1" baseline="30000" dirty="0" smtClean="0"/>
              <a:t>3</a:t>
            </a:r>
            <a:endParaRPr lang="en-US" b="1" baseline="30000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5400000" flipH="1" flipV="1">
            <a:off x="4143372" y="2500306"/>
            <a:ext cx="3000396" cy="1571636"/>
          </a:xfrm>
          <a:prstGeom prst="straightConnector1">
            <a:avLst/>
          </a:prstGeom>
          <a:ln w="25400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5307" y="3686158"/>
            <a:ext cx="6298693" cy="31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357290" y="0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dm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r>
              <a:rPr lang="el-GR" b="1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928926" y="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0,001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 rot="19179860">
            <a:off x="2201633" y="3621769"/>
            <a:ext cx="17893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1m</a:t>
            </a:r>
            <a:endParaRPr lang="en-US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3071802" y="3643314"/>
            <a:ext cx="928694" cy="78581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3500430" y="6488668"/>
            <a:ext cx="56778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1m</a:t>
            </a:r>
            <a:r>
              <a:rPr lang="el-GR" b="1" baseline="30000" dirty="0" smtClean="0"/>
              <a:t>3</a:t>
            </a:r>
            <a:endParaRPr lang="en-US" b="1" baseline="300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6200000" flipV="1">
            <a:off x="1964513" y="1107265"/>
            <a:ext cx="3143272" cy="3071834"/>
          </a:xfrm>
          <a:prstGeom prst="straightConnector1">
            <a:avLst/>
          </a:prstGeom>
          <a:ln w="25400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0" y="857232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Ολόκληρο το 1 κυβικό μέτρο είναι χωρισμένο σε   1000 κύβους που ο καθένας έχει ακμή 1</a:t>
            </a:r>
            <a:r>
              <a:rPr lang="en-US" dirty="0" smtClean="0"/>
              <a:t>dm </a:t>
            </a:r>
            <a:r>
              <a:rPr lang="el-GR" dirty="0" smtClean="0"/>
              <a:t>(αυτοί οι κύβοι είναι 1</a:t>
            </a:r>
            <a:r>
              <a:rPr lang="en-US" dirty="0" smtClean="0"/>
              <a:t>dm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3714712" y="1928802"/>
            <a:ext cx="5429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αν πάρω ένα κομμάτι κύβο </a:t>
            </a:r>
            <a:r>
              <a:rPr lang="en-US" sz="2000" dirty="0" smtClean="0"/>
              <a:t> </a:t>
            </a:r>
            <a:r>
              <a:rPr lang="el-GR" sz="2000" dirty="0" smtClean="0"/>
              <a:t> 1</a:t>
            </a:r>
            <a:r>
              <a:rPr lang="en-US" sz="2000" dirty="0" smtClean="0"/>
              <a:t>dm</a:t>
            </a:r>
            <a:r>
              <a:rPr lang="en-US" sz="2000" baseline="30000" dirty="0" smtClean="0"/>
              <a:t>3 </a:t>
            </a:r>
            <a:r>
              <a:rPr lang="en-US" sz="2000" dirty="0" smtClean="0"/>
              <a:t> </a:t>
            </a:r>
            <a:r>
              <a:rPr lang="el-GR" sz="2000" dirty="0" smtClean="0"/>
              <a:t>αυτό το κομμάτι  θα είναι :</a:t>
            </a:r>
            <a:r>
              <a:rPr lang="en-US" sz="2000" baseline="30000" dirty="0" smtClean="0"/>
              <a:t> </a:t>
            </a:r>
            <a:endParaRPr lang="en-US" sz="2000" i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7429520" y="6286520"/>
            <a:ext cx="69121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1dm</a:t>
            </a:r>
            <a:r>
              <a:rPr lang="el-GR" b="1" baseline="30000" dirty="0" smtClean="0"/>
              <a:t>3</a:t>
            </a:r>
            <a:endParaRPr lang="en-US" b="1" baseline="30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429256" y="2786058"/>
            <a:ext cx="10358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8F0D8F"/>
                </a:solidFill>
              </a:rPr>
              <a:t>1</a:t>
            </a:r>
            <a:r>
              <a:rPr lang="en-US" sz="2000" b="1" dirty="0" smtClean="0">
                <a:solidFill>
                  <a:srgbClr val="8F0D8F"/>
                </a:solidFill>
              </a:rPr>
              <a:t>dm</a:t>
            </a:r>
            <a:r>
              <a:rPr lang="en-US" sz="2000" b="1" baseline="30000" dirty="0" smtClean="0"/>
              <a:t>3</a:t>
            </a:r>
            <a:r>
              <a:rPr lang="en-US" sz="2000" b="1" dirty="0" smtClean="0">
                <a:solidFill>
                  <a:srgbClr val="8F0D8F"/>
                </a:solidFill>
              </a:rPr>
              <a:t>  =    </a:t>
            </a:r>
            <a:endParaRPr lang="en-US" sz="20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6286512" y="3000372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8F0D8F"/>
                </a:solidFill>
              </a:rPr>
              <a:t>1</a:t>
            </a:r>
            <a:r>
              <a:rPr lang="en-US" sz="2000" b="1" dirty="0" smtClean="0">
                <a:solidFill>
                  <a:srgbClr val="8F0D8F"/>
                </a:solidFill>
              </a:rPr>
              <a:t>000</a:t>
            </a:r>
            <a:endParaRPr lang="en-US" sz="20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388" y="2643182"/>
            <a:ext cx="443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8F0D8F"/>
                </a:solidFill>
              </a:rPr>
              <a:t>1</a:t>
            </a:r>
            <a:endParaRPr lang="en-US" sz="2000" b="1" dirty="0">
              <a:solidFill>
                <a:srgbClr val="8F0D8F"/>
              </a:solidFill>
            </a:endParaRPr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6429388" y="3000372"/>
            <a:ext cx="493262" cy="8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7000892" y="2786058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8F0D8F"/>
                </a:solidFill>
              </a:rPr>
              <a:t>m</a:t>
            </a:r>
            <a:r>
              <a:rPr lang="en-US" b="1" baseline="30000" dirty="0" smtClean="0"/>
              <a:t>3</a:t>
            </a:r>
            <a:endParaRPr lang="en-US" dirty="0"/>
          </a:p>
        </p:txBody>
      </p:sp>
      <p:sp>
        <p:nvSpPr>
          <p:cNvPr id="33" name="32 - Ορθογώνιο"/>
          <p:cNvSpPr/>
          <p:nvPr/>
        </p:nvSpPr>
        <p:spPr>
          <a:xfrm>
            <a:off x="7500958" y="2786058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8F0D8F"/>
                </a:solidFill>
              </a:rPr>
              <a:t>= 0,001m</a:t>
            </a:r>
            <a:r>
              <a:rPr lang="en-US" b="1" baseline="30000" dirty="0" smtClean="0"/>
              <a:t>3</a:t>
            </a:r>
            <a:endParaRPr lang="en-US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rot="5400000" flipH="1" flipV="1">
            <a:off x="4500562" y="3500438"/>
            <a:ext cx="1643074" cy="928694"/>
          </a:xfrm>
          <a:prstGeom prst="straightConnector1">
            <a:avLst/>
          </a:prstGeom>
          <a:ln w="25400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6" grpId="0"/>
      <p:bldP spid="20" grpId="0"/>
      <p:bldP spid="26" grpId="0"/>
      <p:bldP spid="27" grpId="0"/>
      <p:bldP spid="28" grpId="0"/>
      <p:bldP spid="32" grpId="0"/>
      <p:bldP spid="3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5307" y="3686158"/>
            <a:ext cx="6298693" cy="31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643042" y="357166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r>
              <a:rPr lang="el-GR" b="1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714612" y="35716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  <a:r>
              <a:rPr lang="el-GR" sz="2800" b="1" dirty="0" smtClean="0">
                <a:solidFill>
                  <a:srgbClr val="FF0000"/>
                </a:solidFill>
              </a:rPr>
              <a:t>000</a:t>
            </a:r>
            <a:r>
              <a:rPr lang="en-US" sz="2800" b="1" dirty="0" smtClean="0">
                <a:solidFill>
                  <a:srgbClr val="FF0000"/>
                </a:solidFill>
              </a:rPr>
              <a:t>.000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71472" y="1214422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Δηλαδή</a:t>
            </a:r>
            <a:r>
              <a:rPr lang="el-GR" sz="2000" dirty="0" smtClean="0"/>
              <a:t> ο χώρος που «πιάνει» </a:t>
            </a:r>
            <a:r>
              <a:rPr lang="el-GR" sz="2000" b="1" dirty="0" smtClean="0"/>
              <a:t>ένα κύβος </a:t>
            </a:r>
            <a:r>
              <a:rPr lang="el-GR" sz="2000" dirty="0" smtClean="0"/>
              <a:t>που η κάθε του </a:t>
            </a:r>
            <a:r>
              <a:rPr lang="el-GR" sz="2000" b="1" dirty="0" smtClean="0"/>
              <a:t>ακμή είναι 1</a:t>
            </a:r>
            <a:r>
              <a:rPr lang="en-US" sz="2000" b="1" dirty="0" smtClean="0"/>
              <a:t>m</a:t>
            </a:r>
            <a:r>
              <a:rPr lang="el-GR" sz="2000" b="1" dirty="0" smtClean="0"/>
              <a:t> ε</a:t>
            </a:r>
            <a:r>
              <a:rPr lang="el-GR" sz="2000" dirty="0" smtClean="0"/>
              <a:t>ίναι </a:t>
            </a:r>
            <a:r>
              <a:rPr lang="el-GR" sz="2000" b="1" dirty="0" smtClean="0"/>
              <a:t>ίσος</a:t>
            </a:r>
            <a:r>
              <a:rPr lang="el-GR" sz="2000" dirty="0" smtClean="0"/>
              <a:t> με το χώρο που «πιάνουν» </a:t>
            </a:r>
            <a:r>
              <a:rPr lang="en-US" sz="2000" dirty="0" smtClean="0"/>
              <a:t> </a:t>
            </a:r>
            <a:r>
              <a:rPr lang="el-GR" sz="2000" b="1" dirty="0" smtClean="0"/>
              <a:t>1</a:t>
            </a:r>
            <a:r>
              <a:rPr lang="en-US" sz="2000" b="1" dirty="0" smtClean="0"/>
              <a:t>.</a:t>
            </a:r>
            <a:r>
              <a:rPr lang="el-GR" sz="2000" b="1" dirty="0" smtClean="0"/>
              <a:t>000</a:t>
            </a:r>
            <a:r>
              <a:rPr lang="en-US" sz="2000" b="1" dirty="0" smtClean="0"/>
              <a:t>.000</a:t>
            </a:r>
            <a:r>
              <a:rPr lang="el-GR" sz="2000" b="1" dirty="0" smtClean="0"/>
              <a:t> κύβοι </a:t>
            </a:r>
            <a:r>
              <a:rPr lang="el-GR" sz="2000" dirty="0" smtClean="0"/>
              <a:t>που ο καθένας έχει ακμή 1</a:t>
            </a:r>
            <a:r>
              <a:rPr lang="en-US" sz="2000" dirty="0" smtClean="0"/>
              <a:t> cm</a:t>
            </a:r>
            <a:r>
              <a:rPr lang="el-GR" sz="2000" dirty="0" smtClean="0"/>
              <a:t> </a:t>
            </a:r>
          </a:p>
        </p:txBody>
      </p:sp>
      <p:sp>
        <p:nvSpPr>
          <p:cNvPr id="8" name="7 - TextBox"/>
          <p:cNvSpPr txBox="1"/>
          <p:nvPr/>
        </p:nvSpPr>
        <p:spPr>
          <a:xfrm rot="19179860">
            <a:off x="2201633" y="3621769"/>
            <a:ext cx="178936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1m</a:t>
            </a:r>
            <a:endParaRPr lang="en-US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3071802" y="3643314"/>
            <a:ext cx="928694" cy="78581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3643306" y="6488668"/>
            <a:ext cx="56778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1m</a:t>
            </a:r>
            <a:r>
              <a:rPr lang="el-GR" b="1" baseline="30000" dirty="0" smtClean="0"/>
              <a:t>3</a:t>
            </a:r>
            <a:endParaRPr lang="en-US" b="1" baseline="30000" dirty="0"/>
          </a:p>
        </p:txBody>
      </p:sp>
      <p:sp>
        <p:nvSpPr>
          <p:cNvPr id="9" name="8 - Ορθογώνιο"/>
          <p:cNvSpPr/>
          <p:nvPr/>
        </p:nvSpPr>
        <p:spPr>
          <a:xfrm>
            <a:off x="7429520" y="6286520"/>
            <a:ext cx="69121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1dm</a:t>
            </a:r>
            <a:r>
              <a:rPr lang="el-GR" b="1" baseline="30000" dirty="0" smtClean="0"/>
              <a:t>3</a:t>
            </a:r>
            <a:endParaRPr lang="en-US" b="1" baseline="30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6200000" flipV="1">
            <a:off x="2714612" y="2928934"/>
            <a:ext cx="3000396" cy="142876"/>
          </a:xfrm>
          <a:prstGeom prst="straightConnector1">
            <a:avLst/>
          </a:prstGeom>
          <a:ln w="25400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7929586" y="4714884"/>
            <a:ext cx="66396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1cm</a:t>
            </a:r>
            <a:r>
              <a:rPr lang="el-GR" b="1" baseline="30000" dirty="0" smtClean="0"/>
              <a:t>3</a:t>
            </a:r>
            <a:endParaRPr lang="en-US" b="1" baseline="30000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6200000" flipV="1">
            <a:off x="5893603" y="2035959"/>
            <a:ext cx="3071834" cy="2714644"/>
          </a:xfrm>
          <a:prstGeom prst="straightConnector1">
            <a:avLst/>
          </a:prstGeom>
          <a:ln w="25400">
            <a:solidFill>
              <a:schemeClr val="tx1"/>
            </a:solidFill>
            <a:headEnd type="diamon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- Έλλειψη"/>
          <p:cNvSpPr/>
          <p:nvPr/>
        </p:nvSpPr>
        <p:spPr>
          <a:xfrm>
            <a:off x="5301720" y="3571900"/>
            <a:ext cx="1658382" cy="486607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230282" y="571504"/>
            <a:ext cx="1658382" cy="486607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3372894" y="1071570"/>
            <a:ext cx="5357850" cy="2500330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3230018" y="714380"/>
            <a:ext cx="45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 flipH="1">
            <a:off x="3015704" y="3429024"/>
            <a:ext cx="45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33" name="32 - TextBox"/>
          <p:cNvSpPr txBox="1"/>
          <p:nvPr/>
        </p:nvSpPr>
        <p:spPr>
          <a:xfrm flipH="1">
            <a:off x="8560059" y="3500462"/>
            <a:ext cx="45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 flipH="1">
            <a:off x="8560059" y="857256"/>
            <a:ext cx="45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5801786" y="371477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5587472" y="57150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40" name="39 - TextBox"/>
          <p:cNvSpPr txBox="1"/>
          <p:nvPr/>
        </p:nvSpPr>
        <p:spPr>
          <a:xfrm rot="16200000">
            <a:off x="7756766" y="1831234"/>
            <a:ext cx="149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50" name="49 - TextBox"/>
          <p:cNvSpPr txBox="1"/>
          <p:nvPr/>
        </p:nvSpPr>
        <p:spPr>
          <a:xfrm rot="1025953">
            <a:off x="4150797" y="2208421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Παράπλευρη επιφάνεια</a:t>
            </a:r>
            <a:endParaRPr lang="en-US" sz="2400" b="1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5087406" y="0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Ανάπτυγμα κυλίνδρου</a:t>
            </a:r>
            <a:endParaRPr lang="en-US" b="1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0" y="42862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 </a:t>
            </a:r>
            <a:r>
              <a:rPr lang="el-GR" sz="2000" dirty="0" smtClean="0"/>
              <a:t>όγκος  ενός κυλίνδρου συμβολίζεται με </a:t>
            </a:r>
            <a:r>
              <a:rPr lang="en-US" sz="2000" dirty="0" smtClean="0"/>
              <a:t> </a:t>
            </a:r>
            <a:r>
              <a:rPr lang="en-US" sz="2000" b="1" dirty="0" smtClean="0"/>
              <a:t>V</a:t>
            </a:r>
            <a:r>
              <a:rPr lang="en-US" sz="2000" dirty="0" smtClean="0"/>
              <a:t> </a:t>
            </a:r>
            <a:r>
              <a:rPr lang="el-GR" sz="2000" dirty="0" smtClean="0"/>
              <a:t>και θα είναι ίσο με το γινόμενο του </a:t>
            </a:r>
            <a:r>
              <a:rPr lang="el-GR" sz="2000" b="1" dirty="0" smtClean="0"/>
              <a:t>εμβαδού  της βάσης </a:t>
            </a:r>
            <a:r>
              <a:rPr lang="el-GR" sz="2000" dirty="0" smtClean="0"/>
              <a:t>του κυλίνδρου επί το </a:t>
            </a:r>
            <a:r>
              <a:rPr lang="el-GR" sz="2000" b="1" dirty="0" smtClean="0"/>
              <a:t>ύψος του κυλίνδρου   </a:t>
            </a:r>
            <a:r>
              <a:rPr lang="el-GR" sz="2000" dirty="0" smtClean="0"/>
              <a:t>:</a:t>
            </a:r>
            <a:endParaRPr lang="en-US" sz="2000" dirty="0" smtClean="0"/>
          </a:p>
        </p:txBody>
      </p:sp>
      <p:sp>
        <p:nvSpPr>
          <p:cNvPr id="31" name="30 - Ορθογώνιο"/>
          <p:cNvSpPr/>
          <p:nvPr/>
        </p:nvSpPr>
        <p:spPr>
          <a:xfrm>
            <a:off x="0" y="5357826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Όγκος κυλίνδρου = (εμβαδόν  της βάσης )  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(ύψος)</a:t>
            </a:r>
            <a:endParaRPr lang="en-US" sz="2400" b="1" dirty="0"/>
          </a:p>
        </p:txBody>
      </p:sp>
      <p:grpSp>
        <p:nvGrpSpPr>
          <p:cNvPr id="2" name="58 - Ομάδα"/>
          <p:cNvGrpSpPr/>
          <p:nvPr/>
        </p:nvGrpSpPr>
        <p:grpSpPr>
          <a:xfrm>
            <a:off x="-49736" y="391463"/>
            <a:ext cx="3192975" cy="3537603"/>
            <a:chOff x="-49735" y="357166"/>
            <a:chExt cx="2662500" cy="2390118"/>
          </a:xfrm>
        </p:grpSpPr>
        <p:sp>
          <p:nvSpPr>
            <p:cNvPr id="29" name="28 - Κύλινδρος"/>
            <p:cNvSpPr/>
            <p:nvPr/>
          </p:nvSpPr>
          <p:spPr>
            <a:xfrm>
              <a:off x="357158" y="429849"/>
              <a:ext cx="1287667" cy="2269169"/>
            </a:xfrm>
            <a:prstGeom prst="can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29 - Έλλειψη"/>
            <p:cNvSpPr/>
            <p:nvPr/>
          </p:nvSpPr>
          <p:spPr>
            <a:xfrm>
              <a:off x="357158" y="382260"/>
              <a:ext cx="1287667" cy="365995"/>
            </a:xfrm>
            <a:prstGeom prst="ellipse">
              <a:avLst/>
            </a:prstGeom>
            <a:solidFill>
              <a:srgbClr val="D72FCB"/>
            </a:solidFill>
            <a:ln w="317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40 - Έλλειψη"/>
            <p:cNvSpPr/>
            <p:nvPr/>
          </p:nvSpPr>
          <p:spPr>
            <a:xfrm>
              <a:off x="357158" y="2333023"/>
              <a:ext cx="1287667" cy="365995"/>
            </a:xfrm>
            <a:prstGeom prst="ellips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Έλλειψη"/>
            <p:cNvSpPr/>
            <p:nvPr/>
          </p:nvSpPr>
          <p:spPr>
            <a:xfrm>
              <a:off x="349128" y="2312892"/>
              <a:ext cx="1310527" cy="434392"/>
            </a:xfrm>
            <a:prstGeom prst="ellipse">
              <a:avLst/>
            </a:prstGeom>
            <a:solidFill>
              <a:srgbClr val="D72FCB"/>
            </a:solidFill>
            <a:ln w="317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45 - Ευθεία γραμμή σύνδεσης"/>
            <p:cNvCxnSpPr>
              <a:endCxn id="45" idx="6"/>
            </p:cNvCxnSpPr>
            <p:nvPr/>
          </p:nvCxnSpPr>
          <p:spPr>
            <a:xfrm>
              <a:off x="979200" y="2451504"/>
              <a:ext cx="680455" cy="785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46 - TextBox"/>
            <p:cNvSpPr txBox="1"/>
            <p:nvPr/>
          </p:nvSpPr>
          <p:spPr>
            <a:xfrm>
              <a:off x="1000100" y="2143116"/>
              <a:ext cx="665625" cy="277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ρ</a:t>
              </a:r>
              <a:endParaRPr lang="en-US" b="1" dirty="0" smtClean="0"/>
            </a:p>
          </p:txBody>
        </p:sp>
        <p:sp>
          <p:nvSpPr>
            <p:cNvPr id="53" name="52 - TextBox"/>
            <p:cNvSpPr txBox="1"/>
            <p:nvPr/>
          </p:nvSpPr>
          <p:spPr>
            <a:xfrm rot="16200000">
              <a:off x="-350219" y="1564641"/>
              <a:ext cx="987210" cy="286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Ύψος</a:t>
              </a:r>
              <a:r>
                <a:rPr lang="en-US" b="1" dirty="0" smtClean="0"/>
                <a:t>  </a:t>
              </a:r>
              <a:r>
                <a:rPr lang="el-GR" b="1" dirty="0" smtClean="0"/>
                <a:t> </a:t>
              </a:r>
              <a:r>
                <a:rPr lang="en-US" b="1" dirty="0" smtClean="0"/>
                <a:t>u</a:t>
              </a:r>
            </a:p>
          </p:txBody>
        </p:sp>
        <p:cxnSp>
          <p:nvCxnSpPr>
            <p:cNvPr id="54" name="53 - Ευθεία γραμμή σύνδεσης"/>
            <p:cNvCxnSpPr/>
            <p:nvPr/>
          </p:nvCxnSpPr>
          <p:spPr>
            <a:xfrm>
              <a:off x="357158" y="571480"/>
              <a:ext cx="665625" cy="443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54 - TextBox"/>
            <p:cNvSpPr txBox="1"/>
            <p:nvPr/>
          </p:nvSpPr>
          <p:spPr>
            <a:xfrm>
              <a:off x="468267" y="382260"/>
              <a:ext cx="665625" cy="277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ρ</a:t>
              </a:r>
              <a:endParaRPr lang="en-US" b="1" dirty="0" smtClean="0"/>
            </a:p>
          </p:txBody>
        </p:sp>
        <p:sp>
          <p:nvSpPr>
            <p:cNvPr id="56" name="55 - TextBox"/>
            <p:cNvSpPr txBox="1"/>
            <p:nvPr/>
          </p:nvSpPr>
          <p:spPr>
            <a:xfrm>
              <a:off x="857224" y="357166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βάση</a:t>
              </a:r>
              <a:endParaRPr lang="en-US" sz="1600" b="1" dirty="0" smtClean="0"/>
            </a:p>
          </p:txBody>
        </p:sp>
        <p:sp>
          <p:nvSpPr>
            <p:cNvPr id="57" name="56 - TextBox"/>
            <p:cNvSpPr txBox="1"/>
            <p:nvPr/>
          </p:nvSpPr>
          <p:spPr>
            <a:xfrm>
              <a:off x="428596" y="2357430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βάση</a:t>
              </a:r>
              <a:endParaRPr lang="en-US" sz="1600" b="1" dirty="0" smtClean="0"/>
            </a:p>
          </p:txBody>
        </p:sp>
        <p:sp>
          <p:nvSpPr>
            <p:cNvPr id="58" name="57 - TextBox"/>
            <p:cNvSpPr txBox="1"/>
            <p:nvPr/>
          </p:nvSpPr>
          <p:spPr>
            <a:xfrm rot="2583569">
              <a:off x="-49735" y="1728847"/>
              <a:ext cx="26625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b="1" dirty="0" smtClean="0"/>
                <a:t>Παράπλευρη επιφάνεια</a:t>
              </a:r>
              <a:endParaRPr lang="en-US" sz="1200" b="1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17" grpId="0" animBg="1"/>
      <p:bldP spid="27" grpId="0"/>
      <p:bldP spid="32" grpId="0"/>
      <p:bldP spid="33" grpId="0"/>
      <p:bldP spid="34" grpId="0"/>
      <p:bldP spid="38" grpId="0"/>
      <p:bldP spid="39" grpId="0"/>
      <p:bldP spid="40" grpId="0"/>
      <p:bldP spid="50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- Ευθεία γραμμή σύνδεσης"/>
          <p:cNvCxnSpPr/>
          <p:nvPr/>
        </p:nvCxnSpPr>
        <p:spPr>
          <a:xfrm rot="16200000" flipH="1">
            <a:off x="964405" y="3393281"/>
            <a:ext cx="6858000" cy="71438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0" y="142852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 </a:t>
            </a:r>
            <a:r>
              <a:rPr lang="el-GR" sz="3200" b="1" dirty="0" smtClean="0"/>
              <a:t>Επιφάνειες - Επίπεδα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6072198" y="428604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Στερεά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16950"/>
            <a:ext cx="1214414" cy="154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2214578" cy="17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- TextBox"/>
          <p:cNvSpPr txBox="1"/>
          <p:nvPr/>
        </p:nvSpPr>
        <p:spPr>
          <a:xfrm>
            <a:off x="928662" y="600076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σελίδα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 rot="21271696">
            <a:off x="440480" y="3762277"/>
            <a:ext cx="2512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τραπεζομάντηλο</a:t>
            </a:r>
            <a:endParaRPr lang="en-US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3071810"/>
            <a:ext cx="2052643" cy="228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5495925"/>
            <a:ext cx="23717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Ορθογώνιο"/>
          <p:cNvSpPr/>
          <p:nvPr/>
        </p:nvSpPr>
        <p:spPr>
          <a:xfrm>
            <a:off x="1857356" y="614364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Κύβος"/>
          <p:cNvSpPr/>
          <p:nvPr/>
        </p:nvSpPr>
        <p:spPr>
          <a:xfrm>
            <a:off x="8001024" y="6072206"/>
            <a:ext cx="714380" cy="642942"/>
          </a:xfrm>
          <a:prstGeom prst="cube">
            <a:avLst/>
          </a:prstGeom>
          <a:ln>
            <a:solidFill>
              <a:srgbClr val="8F0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Ορθογώνιο"/>
          <p:cNvSpPr/>
          <p:nvPr/>
        </p:nvSpPr>
        <p:spPr>
          <a:xfrm>
            <a:off x="0" y="621508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3071802" y="3286124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Ορθογώνιο"/>
          <p:cNvSpPr/>
          <p:nvPr/>
        </p:nvSpPr>
        <p:spPr>
          <a:xfrm>
            <a:off x="2857488" y="642937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3214678" y="85723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Κύβος"/>
          <p:cNvSpPr/>
          <p:nvPr/>
        </p:nvSpPr>
        <p:spPr>
          <a:xfrm>
            <a:off x="7286644" y="4429132"/>
            <a:ext cx="714380" cy="642942"/>
          </a:xfrm>
          <a:prstGeom prst="cube">
            <a:avLst/>
          </a:prstGeom>
          <a:ln>
            <a:solidFill>
              <a:srgbClr val="8F0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Κύβος"/>
          <p:cNvSpPr/>
          <p:nvPr/>
        </p:nvSpPr>
        <p:spPr>
          <a:xfrm>
            <a:off x="8429620" y="4714884"/>
            <a:ext cx="714380" cy="642942"/>
          </a:xfrm>
          <a:prstGeom prst="cube">
            <a:avLst/>
          </a:prstGeom>
          <a:ln>
            <a:solidFill>
              <a:srgbClr val="8F0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Κύβος"/>
          <p:cNvSpPr/>
          <p:nvPr/>
        </p:nvSpPr>
        <p:spPr>
          <a:xfrm>
            <a:off x="5429256" y="3929066"/>
            <a:ext cx="714380" cy="642942"/>
          </a:xfrm>
          <a:prstGeom prst="cube">
            <a:avLst/>
          </a:prstGeom>
          <a:ln>
            <a:solidFill>
              <a:srgbClr val="8F0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 rot="21271696">
            <a:off x="7512841" y="3476524"/>
            <a:ext cx="2512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ντουλάπα</a:t>
            </a:r>
            <a:endParaRPr lang="en-US" b="1" dirty="0"/>
          </a:p>
        </p:txBody>
      </p:sp>
      <p:sp>
        <p:nvSpPr>
          <p:cNvPr id="34" name="33 - TextBox"/>
          <p:cNvSpPr txBox="1"/>
          <p:nvPr/>
        </p:nvSpPr>
        <p:spPr>
          <a:xfrm rot="21271696">
            <a:off x="5226825" y="5405350"/>
            <a:ext cx="2512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αμάξι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0" y="1571612"/>
            <a:ext cx="42148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Εμβαδόν</a:t>
            </a:r>
            <a:r>
              <a:rPr lang="el-GR" sz="2000" dirty="0" smtClean="0"/>
              <a:t> είναι ένας αριθμός που δείχνει πόσο χώρο «πιάνει» μια </a:t>
            </a:r>
            <a:r>
              <a:rPr lang="el-GR" sz="2000" b="1" dirty="0" smtClean="0"/>
              <a:t>επιφάνεια</a:t>
            </a:r>
            <a:r>
              <a:rPr lang="el-GR" sz="2000" dirty="0" smtClean="0"/>
              <a:t>. </a:t>
            </a:r>
          </a:p>
          <a:p>
            <a:r>
              <a:rPr lang="el-GR" sz="2000" dirty="0" smtClean="0"/>
              <a:t>Συγκεκριμένα το εμβαδόν δείχνει </a:t>
            </a:r>
            <a:r>
              <a:rPr lang="el-GR" sz="2000" b="1" dirty="0" smtClean="0"/>
              <a:t>πόσα τετράγωνα είναι μια επιφάνεια</a:t>
            </a:r>
            <a:r>
              <a:rPr lang="el-GR" sz="2000" dirty="0" smtClean="0"/>
              <a:t>.</a:t>
            </a:r>
            <a:endParaRPr lang="en-US" sz="2000" dirty="0"/>
          </a:p>
        </p:txBody>
      </p:sp>
      <p:sp>
        <p:nvSpPr>
          <p:cNvPr id="23" name="22 - TextBox"/>
          <p:cNvSpPr txBox="1"/>
          <p:nvPr/>
        </p:nvSpPr>
        <p:spPr>
          <a:xfrm>
            <a:off x="5143504" y="1071546"/>
            <a:ext cx="42148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Όγκος </a:t>
            </a:r>
            <a:r>
              <a:rPr lang="el-GR" sz="2000" dirty="0" smtClean="0"/>
              <a:t>είναι ένας αριθμός που δείχνει πόσο χώρο «πιάνει» μια </a:t>
            </a:r>
            <a:r>
              <a:rPr lang="el-GR" sz="2000" b="1" dirty="0" smtClean="0"/>
              <a:t>ένα στερεό σώμα </a:t>
            </a:r>
            <a:r>
              <a:rPr lang="el-GR" sz="2000" dirty="0" smtClean="0"/>
              <a:t>. </a:t>
            </a:r>
          </a:p>
          <a:p>
            <a:r>
              <a:rPr lang="el-GR" sz="2000" dirty="0" smtClean="0"/>
              <a:t>Συγκεκριμένα, ο όγκος δείχνει </a:t>
            </a:r>
            <a:r>
              <a:rPr lang="el-GR" sz="2000" b="1" dirty="0" smtClean="0"/>
              <a:t>πόσους κύβους είναι ένα στερεό.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 animBg="1"/>
      <p:bldP spid="30" grpId="0" animBg="1"/>
      <p:bldP spid="31" grpId="0" animBg="1"/>
      <p:bldP spid="32" grpId="0" animBg="1"/>
      <p:bldP spid="33" grpId="0"/>
      <p:bldP spid="3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- Έλλειψη"/>
          <p:cNvSpPr/>
          <p:nvPr/>
        </p:nvSpPr>
        <p:spPr>
          <a:xfrm>
            <a:off x="6024291" y="2686559"/>
            <a:ext cx="1287667" cy="365995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968822" y="429849"/>
            <a:ext cx="1287667" cy="365995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4526634" y="805968"/>
            <a:ext cx="4160156" cy="188059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4415697" y="537312"/>
            <a:ext cx="354380" cy="300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 flipH="1">
            <a:off x="4249291" y="2579097"/>
            <a:ext cx="354380" cy="300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33" name="32 - TextBox"/>
          <p:cNvSpPr txBox="1"/>
          <p:nvPr/>
        </p:nvSpPr>
        <p:spPr>
          <a:xfrm flipH="1">
            <a:off x="8554261" y="2632828"/>
            <a:ext cx="354380" cy="300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 flipH="1">
            <a:off x="8554261" y="644774"/>
            <a:ext cx="354380" cy="300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6412572" y="2794022"/>
            <a:ext cx="721094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6246166" y="429849"/>
            <a:ext cx="721094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40" name="39 - TextBox"/>
          <p:cNvSpPr txBox="1"/>
          <p:nvPr/>
        </p:nvSpPr>
        <p:spPr>
          <a:xfrm rot="16200000">
            <a:off x="7948666" y="1372474"/>
            <a:ext cx="1121295" cy="310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36" name="35 - Κύλινδρος"/>
          <p:cNvSpPr/>
          <p:nvPr/>
        </p:nvSpPr>
        <p:spPr>
          <a:xfrm>
            <a:off x="357158" y="429849"/>
            <a:ext cx="1287667" cy="2269169"/>
          </a:xfrm>
          <a:prstGeom prst="can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357158" y="429849"/>
            <a:ext cx="1287667" cy="365995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357158" y="2333023"/>
            <a:ext cx="1287667" cy="365995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357158" y="2333023"/>
            <a:ext cx="1287667" cy="365995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 rot="1025953">
            <a:off x="5130645" y="1661036"/>
            <a:ext cx="2662500" cy="34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Παράπλευρη επιφάνεια</a:t>
            </a:r>
            <a:endParaRPr lang="en-US" sz="2400" b="1" dirty="0" smtClean="0"/>
          </a:p>
        </p:txBody>
      </p:sp>
      <p:sp>
        <p:nvSpPr>
          <p:cNvPr id="51" name="50 - TextBox"/>
          <p:cNvSpPr txBox="1"/>
          <p:nvPr/>
        </p:nvSpPr>
        <p:spPr>
          <a:xfrm>
            <a:off x="928662" y="0"/>
            <a:ext cx="1386719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κύλινδρος</a:t>
            </a:r>
            <a:endParaRPr lang="en-US" b="1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5857884" y="0"/>
            <a:ext cx="2551563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Ανάπτυγμα κυλίνδρου</a:t>
            </a:r>
            <a:endParaRPr lang="en-US" b="1" dirty="0" smtClean="0"/>
          </a:p>
        </p:txBody>
      </p:sp>
      <p:cxnSp>
        <p:nvCxnSpPr>
          <p:cNvPr id="24" name="23 - Ευθεία γραμμή σύνδεσης"/>
          <p:cNvCxnSpPr>
            <a:endCxn id="44" idx="6"/>
          </p:cNvCxnSpPr>
          <p:nvPr/>
        </p:nvCxnSpPr>
        <p:spPr>
          <a:xfrm>
            <a:off x="979200" y="2471635"/>
            <a:ext cx="665625" cy="44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1000100" y="2143116"/>
            <a:ext cx="665625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ρ</a:t>
            </a:r>
            <a:endParaRPr lang="en-US" b="1" dirty="0" smtClean="0"/>
          </a:p>
        </p:txBody>
      </p:sp>
      <p:sp>
        <p:nvSpPr>
          <p:cNvPr id="28" name="27 - TextBox"/>
          <p:cNvSpPr txBox="1"/>
          <p:nvPr/>
        </p:nvSpPr>
        <p:spPr>
          <a:xfrm rot="16200000">
            <a:off x="-350219" y="1564641"/>
            <a:ext cx="987210" cy="28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Ύψος</a:t>
            </a:r>
            <a:r>
              <a:rPr lang="en-US" b="1" dirty="0" smtClean="0"/>
              <a:t>  </a:t>
            </a:r>
            <a:r>
              <a:rPr lang="el-GR" b="1" dirty="0" smtClean="0"/>
              <a:t> </a:t>
            </a:r>
            <a:r>
              <a:rPr lang="en-US" b="1" dirty="0" smtClean="0"/>
              <a:t>u</a:t>
            </a:r>
          </a:p>
        </p:txBody>
      </p:sp>
      <p:sp>
        <p:nvSpPr>
          <p:cNvPr id="25" name="24 - TextBox"/>
          <p:cNvSpPr txBox="1"/>
          <p:nvPr/>
        </p:nvSpPr>
        <p:spPr>
          <a:xfrm>
            <a:off x="0" y="371475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 </a:t>
            </a:r>
            <a:r>
              <a:rPr lang="el-GR" sz="2000" dirty="0" smtClean="0"/>
              <a:t>όγκος  ενός κυλίνδρου είναι </a:t>
            </a:r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0" y="5286388"/>
            <a:ext cx="5072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V</a:t>
            </a:r>
            <a:r>
              <a:rPr lang="en-US" sz="2000" dirty="0" smtClean="0"/>
              <a:t>=  </a:t>
            </a:r>
            <a:r>
              <a:rPr lang="el-GR" sz="2000" dirty="0" smtClean="0"/>
              <a:t>όγκος κυλίνδρου</a:t>
            </a:r>
            <a:endParaRPr lang="en-US" sz="2000" dirty="0" smtClean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357158" y="571480"/>
            <a:ext cx="665625" cy="44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428596" y="285728"/>
            <a:ext cx="665625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ρ</a:t>
            </a:r>
            <a:endParaRPr lang="en-US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857224" y="357166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βάση</a:t>
            </a:r>
            <a:endParaRPr lang="en-US" sz="1600" b="1" dirty="0" smtClean="0"/>
          </a:p>
        </p:txBody>
      </p:sp>
      <p:sp>
        <p:nvSpPr>
          <p:cNvPr id="45" name="44 - TextBox"/>
          <p:cNvSpPr txBox="1"/>
          <p:nvPr/>
        </p:nvSpPr>
        <p:spPr>
          <a:xfrm>
            <a:off x="428596" y="2357430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βάση</a:t>
            </a:r>
            <a:endParaRPr lang="en-US" sz="1600" b="1" dirty="0" smtClean="0"/>
          </a:p>
        </p:txBody>
      </p:sp>
      <p:sp>
        <p:nvSpPr>
          <p:cNvPr id="46" name="45 - TextBox"/>
          <p:cNvSpPr txBox="1"/>
          <p:nvPr/>
        </p:nvSpPr>
        <p:spPr>
          <a:xfrm rot="2583569">
            <a:off x="-49735" y="1728847"/>
            <a:ext cx="2662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Παράπλευρη επιφάνεια</a:t>
            </a:r>
            <a:endParaRPr lang="en-US" sz="1200" b="1" dirty="0" smtClean="0"/>
          </a:p>
        </p:txBody>
      </p:sp>
      <p:sp>
        <p:nvSpPr>
          <p:cNvPr id="47" name="46 - Ορθογώνιο"/>
          <p:cNvSpPr/>
          <p:nvPr/>
        </p:nvSpPr>
        <p:spPr>
          <a:xfrm>
            <a:off x="0" y="6000768"/>
            <a:ext cx="6572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err="1" smtClean="0">
                <a:solidFill>
                  <a:srgbClr val="8F0D8F"/>
                </a:solidFill>
              </a:rPr>
              <a:t>Ε</a:t>
            </a:r>
            <a:r>
              <a:rPr lang="el-GR" b="1" baseline="-25000" dirty="0" err="1" smtClean="0">
                <a:solidFill>
                  <a:srgbClr val="8F0D8F"/>
                </a:solidFill>
              </a:rPr>
              <a:t>β</a:t>
            </a:r>
            <a:r>
              <a:rPr lang="el-GR" dirty="0" smtClean="0">
                <a:solidFill>
                  <a:srgbClr val="8F0D8F"/>
                </a:solidFill>
              </a:rPr>
              <a:t> </a:t>
            </a:r>
            <a:r>
              <a:rPr lang="el-GR" dirty="0" smtClean="0"/>
              <a:t>  = εμβαδόν βάσης του κυλίνδρου </a:t>
            </a:r>
            <a:r>
              <a:rPr lang="el-GR" dirty="0" smtClean="0">
                <a:solidFill>
                  <a:srgbClr val="8F0D8F"/>
                </a:solidFill>
              </a:rPr>
              <a:t> </a:t>
            </a:r>
            <a:r>
              <a:rPr lang="el-GR" b="1" dirty="0" err="1" smtClean="0">
                <a:solidFill>
                  <a:srgbClr val="8F0D8F"/>
                </a:solidFill>
              </a:rPr>
              <a:t>Ε</a:t>
            </a:r>
            <a:r>
              <a:rPr lang="el-GR" b="1" baseline="-25000" dirty="0" err="1" smtClean="0">
                <a:solidFill>
                  <a:srgbClr val="8F0D8F"/>
                </a:solidFill>
              </a:rPr>
              <a:t>β</a:t>
            </a:r>
            <a:r>
              <a:rPr lang="el-GR" b="1" baseline="-25000" dirty="0" smtClean="0">
                <a:solidFill>
                  <a:srgbClr val="8F0D8F"/>
                </a:solidFill>
              </a:rPr>
              <a:t>  </a:t>
            </a:r>
            <a:r>
              <a:rPr lang="el-GR" b="1" dirty="0" smtClean="0">
                <a:solidFill>
                  <a:srgbClr val="8F0D8F"/>
                </a:solidFill>
              </a:rPr>
              <a:t> </a:t>
            </a:r>
            <a:r>
              <a:rPr lang="el-GR" b="1" dirty="0" smtClean="0"/>
              <a:t>= π</a:t>
            </a:r>
            <a:r>
              <a:rPr lang="el-GR" b="1" baseline="30000" dirty="0" smtClean="0"/>
              <a:t>. </a:t>
            </a:r>
            <a:r>
              <a:rPr lang="el-GR" b="1" dirty="0" smtClean="0"/>
              <a:t>ρ</a:t>
            </a:r>
            <a:r>
              <a:rPr lang="el-GR" b="1" baseline="30000" dirty="0" smtClean="0"/>
              <a:t>2 </a:t>
            </a:r>
            <a:endParaRPr lang="el-GR" dirty="0" smtClean="0"/>
          </a:p>
          <a:p>
            <a:r>
              <a:rPr lang="el-GR" b="1" dirty="0" smtClean="0"/>
              <a:t> </a:t>
            </a:r>
            <a:endParaRPr lang="en-US" dirty="0"/>
          </a:p>
        </p:txBody>
      </p:sp>
      <p:sp>
        <p:nvSpPr>
          <p:cNvPr id="53" name="52 - Ορθογώνιο"/>
          <p:cNvSpPr/>
          <p:nvPr/>
        </p:nvSpPr>
        <p:spPr>
          <a:xfrm>
            <a:off x="0" y="6488668"/>
            <a:ext cx="26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u</a:t>
            </a:r>
            <a:r>
              <a:rPr lang="el-GR" dirty="0" smtClean="0"/>
              <a:t>   =  ύψος του κυλίνδρου 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4929190" y="4429132"/>
            <a:ext cx="21611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V</a:t>
            </a:r>
            <a:r>
              <a:rPr lang="el-GR" sz="4000" b="1" baseline="-25000" dirty="0" smtClean="0"/>
              <a:t> </a:t>
            </a:r>
            <a:r>
              <a:rPr lang="en-US" sz="4000" b="1" dirty="0" smtClean="0"/>
              <a:t> = </a:t>
            </a:r>
            <a:r>
              <a:rPr lang="el-GR" sz="4000" b="1" dirty="0" smtClean="0"/>
              <a:t> </a:t>
            </a:r>
            <a:r>
              <a:rPr lang="el-GR" sz="4000" b="1" dirty="0" err="1" smtClean="0">
                <a:solidFill>
                  <a:srgbClr val="8F0D8F"/>
                </a:solidFill>
              </a:rPr>
              <a:t>Ε</a:t>
            </a:r>
            <a:r>
              <a:rPr lang="el-GR" sz="4000" b="1" baseline="-25000" dirty="0" err="1" smtClean="0">
                <a:solidFill>
                  <a:srgbClr val="8F0D8F"/>
                </a:solidFill>
              </a:rPr>
              <a:t>β</a:t>
            </a:r>
            <a:r>
              <a:rPr lang="el-GR" sz="4000" b="1" baseline="30000" dirty="0" smtClean="0"/>
              <a:t>. </a:t>
            </a:r>
            <a:r>
              <a:rPr lang="en-US" sz="4000" b="1" dirty="0" smtClean="0"/>
              <a:t> u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- Έλλειψη"/>
          <p:cNvSpPr/>
          <p:nvPr/>
        </p:nvSpPr>
        <p:spPr>
          <a:xfrm>
            <a:off x="6024291" y="2686559"/>
            <a:ext cx="1287667" cy="365995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968822" y="429849"/>
            <a:ext cx="1287667" cy="365995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4526634" y="805968"/>
            <a:ext cx="4160156" cy="188059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4415697" y="537312"/>
            <a:ext cx="354380" cy="300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</a:t>
            </a:r>
            <a:endParaRPr lang="en-US" sz="2000" b="1" dirty="0" smtClean="0"/>
          </a:p>
        </p:txBody>
      </p:sp>
      <p:sp>
        <p:nvSpPr>
          <p:cNvPr id="32" name="31 - TextBox"/>
          <p:cNvSpPr txBox="1"/>
          <p:nvPr/>
        </p:nvSpPr>
        <p:spPr>
          <a:xfrm flipH="1">
            <a:off x="4249291" y="2579097"/>
            <a:ext cx="354380" cy="300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33" name="32 - TextBox"/>
          <p:cNvSpPr txBox="1"/>
          <p:nvPr/>
        </p:nvSpPr>
        <p:spPr>
          <a:xfrm flipH="1">
            <a:off x="8554261" y="2632828"/>
            <a:ext cx="354380" cy="300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34" name="33 - TextBox"/>
          <p:cNvSpPr txBox="1"/>
          <p:nvPr/>
        </p:nvSpPr>
        <p:spPr>
          <a:xfrm flipH="1">
            <a:off x="8554261" y="644774"/>
            <a:ext cx="354380" cy="300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</a:t>
            </a:r>
            <a:endParaRPr lang="en-US" sz="2000" b="1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6412572" y="2794022"/>
            <a:ext cx="721094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6246166" y="429849"/>
            <a:ext cx="721094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βάση</a:t>
            </a:r>
            <a:endParaRPr lang="en-US" b="1" dirty="0" smtClean="0"/>
          </a:p>
        </p:txBody>
      </p:sp>
      <p:sp>
        <p:nvSpPr>
          <p:cNvPr id="40" name="39 - TextBox"/>
          <p:cNvSpPr txBox="1"/>
          <p:nvPr/>
        </p:nvSpPr>
        <p:spPr>
          <a:xfrm rot="16200000">
            <a:off x="7948666" y="1372474"/>
            <a:ext cx="1121295" cy="310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Ύψος   υ</a:t>
            </a:r>
            <a:endParaRPr lang="en-US" sz="2000" b="1" dirty="0" smtClean="0"/>
          </a:p>
        </p:txBody>
      </p:sp>
      <p:sp>
        <p:nvSpPr>
          <p:cNvPr id="36" name="35 - Κύλινδρος"/>
          <p:cNvSpPr/>
          <p:nvPr/>
        </p:nvSpPr>
        <p:spPr>
          <a:xfrm>
            <a:off x="357158" y="429849"/>
            <a:ext cx="1287667" cy="2269169"/>
          </a:xfrm>
          <a:prstGeom prst="can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357158" y="429849"/>
            <a:ext cx="1287667" cy="365995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357158" y="2333023"/>
            <a:ext cx="1287667" cy="365995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357158" y="2333023"/>
            <a:ext cx="1287667" cy="365995"/>
          </a:xfrm>
          <a:prstGeom prst="ellipse">
            <a:avLst/>
          </a:prstGeom>
          <a:solidFill>
            <a:srgbClr val="D72FCB"/>
          </a:solidFill>
          <a:ln w="317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 rot="1025953">
            <a:off x="5130645" y="1661036"/>
            <a:ext cx="2662500" cy="34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Παράπλευρη επιφάνεια</a:t>
            </a:r>
            <a:endParaRPr lang="en-US" sz="2400" b="1" dirty="0" smtClean="0"/>
          </a:p>
        </p:txBody>
      </p:sp>
      <p:sp>
        <p:nvSpPr>
          <p:cNvPr id="51" name="50 - TextBox"/>
          <p:cNvSpPr txBox="1"/>
          <p:nvPr/>
        </p:nvSpPr>
        <p:spPr>
          <a:xfrm>
            <a:off x="928662" y="0"/>
            <a:ext cx="1386719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κύλινδρος</a:t>
            </a:r>
            <a:endParaRPr lang="en-US" b="1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5857884" y="0"/>
            <a:ext cx="2551563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Ανάπτυγμα κυλίνδρου</a:t>
            </a:r>
            <a:endParaRPr lang="en-US" b="1" dirty="0" smtClean="0"/>
          </a:p>
        </p:txBody>
      </p:sp>
      <p:cxnSp>
        <p:nvCxnSpPr>
          <p:cNvPr id="24" name="23 - Ευθεία γραμμή σύνδεσης"/>
          <p:cNvCxnSpPr>
            <a:endCxn id="44" idx="6"/>
          </p:cNvCxnSpPr>
          <p:nvPr/>
        </p:nvCxnSpPr>
        <p:spPr>
          <a:xfrm>
            <a:off x="979200" y="2471635"/>
            <a:ext cx="665625" cy="44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1000100" y="2143116"/>
            <a:ext cx="665625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ρ</a:t>
            </a:r>
            <a:endParaRPr lang="en-US" b="1" dirty="0" smtClean="0"/>
          </a:p>
        </p:txBody>
      </p:sp>
      <p:sp>
        <p:nvSpPr>
          <p:cNvPr id="28" name="27 - TextBox"/>
          <p:cNvSpPr txBox="1"/>
          <p:nvPr/>
        </p:nvSpPr>
        <p:spPr>
          <a:xfrm rot="16200000">
            <a:off x="-350219" y="1564641"/>
            <a:ext cx="987210" cy="28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Ύψος</a:t>
            </a:r>
            <a:r>
              <a:rPr lang="en-US" b="1" dirty="0" smtClean="0"/>
              <a:t>  </a:t>
            </a:r>
            <a:r>
              <a:rPr lang="el-GR" b="1" dirty="0" smtClean="0"/>
              <a:t> </a:t>
            </a:r>
            <a:r>
              <a:rPr lang="en-US" b="1" dirty="0" smtClean="0"/>
              <a:t>u</a:t>
            </a:r>
          </a:p>
        </p:txBody>
      </p:sp>
      <p:sp>
        <p:nvSpPr>
          <p:cNvPr id="25" name="24 - TextBox"/>
          <p:cNvSpPr txBox="1"/>
          <p:nvPr/>
        </p:nvSpPr>
        <p:spPr>
          <a:xfrm>
            <a:off x="0" y="39290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 </a:t>
            </a:r>
            <a:r>
              <a:rPr lang="el-GR" sz="2000" dirty="0" smtClean="0"/>
              <a:t>όγκος  ενός κυλίνδρου είναι </a:t>
            </a:r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0" y="4929198"/>
            <a:ext cx="9550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V</a:t>
            </a:r>
            <a:r>
              <a:rPr lang="en-US" sz="2000" dirty="0" smtClean="0"/>
              <a:t>=  </a:t>
            </a:r>
            <a:r>
              <a:rPr lang="el-GR" sz="2000" dirty="0" smtClean="0"/>
              <a:t>όγκος κυλίνδρου</a:t>
            </a:r>
            <a:endParaRPr lang="en-US" sz="2000" dirty="0" smtClean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357158" y="571480"/>
            <a:ext cx="665625" cy="44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428596" y="285728"/>
            <a:ext cx="665625" cy="27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ρ</a:t>
            </a:r>
            <a:endParaRPr lang="en-US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857224" y="357166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βάση</a:t>
            </a:r>
            <a:endParaRPr lang="en-US" sz="1600" b="1" dirty="0" smtClean="0"/>
          </a:p>
        </p:txBody>
      </p:sp>
      <p:sp>
        <p:nvSpPr>
          <p:cNvPr id="45" name="44 - TextBox"/>
          <p:cNvSpPr txBox="1"/>
          <p:nvPr/>
        </p:nvSpPr>
        <p:spPr>
          <a:xfrm>
            <a:off x="428596" y="2357430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βάση</a:t>
            </a:r>
            <a:endParaRPr lang="en-US" sz="1600" b="1" dirty="0" smtClean="0"/>
          </a:p>
        </p:txBody>
      </p:sp>
      <p:sp>
        <p:nvSpPr>
          <p:cNvPr id="46" name="45 - TextBox"/>
          <p:cNvSpPr txBox="1"/>
          <p:nvPr/>
        </p:nvSpPr>
        <p:spPr>
          <a:xfrm rot="2583569">
            <a:off x="-49735" y="1728847"/>
            <a:ext cx="2662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Παράπλευρη επιφάνεια</a:t>
            </a:r>
            <a:endParaRPr lang="en-US" sz="1200" b="1" dirty="0" smtClean="0"/>
          </a:p>
        </p:txBody>
      </p:sp>
      <p:sp>
        <p:nvSpPr>
          <p:cNvPr id="47" name="46 - Ορθογώνιο"/>
          <p:cNvSpPr/>
          <p:nvPr/>
        </p:nvSpPr>
        <p:spPr>
          <a:xfrm>
            <a:off x="0" y="5286388"/>
            <a:ext cx="6572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</a:t>
            </a:r>
            <a:r>
              <a:rPr lang="el-GR" dirty="0" smtClean="0"/>
              <a:t>   = 3,14</a:t>
            </a:r>
          </a:p>
          <a:p>
            <a:r>
              <a:rPr lang="el-GR" b="1" dirty="0" smtClean="0"/>
              <a:t>ρ</a:t>
            </a:r>
            <a:r>
              <a:rPr lang="el-GR" dirty="0" smtClean="0"/>
              <a:t>   =  ακτίνα του κυκλικού δίσκου – βάση κυλίνδρου</a:t>
            </a:r>
            <a:endParaRPr lang="en-US" dirty="0"/>
          </a:p>
        </p:txBody>
      </p:sp>
      <p:sp>
        <p:nvSpPr>
          <p:cNvPr id="53" name="52 - Ορθογώνιο"/>
          <p:cNvSpPr/>
          <p:nvPr/>
        </p:nvSpPr>
        <p:spPr>
          <a:xfrm>
            <a:off x="0" y="5988602"/>
            <a:ext cx="26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u</a:t>
            </a:r>
            <a:r>
              <a:rPr lang="el-GR" dirty="0" smtClean="0"/>
              <a:t>   =  ύψος του κυλίνδρου 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5643570" y="5786454"/>
            <a:ext cx="27126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V</a:t>
            </a:r>
            <a:r>
              <a:rPr lang="el-GR" sz="4000" b="1" baseline="-25000" dirty="0" smtClean="0"/>
              <a:t> </a:t>
            </a:r>
            <a:r>
              <a:rPr lang="en-US" sz="4000" b="1" dirty="0" smtClean="0"/>
              <a:t> = </a:t>
            </a:r>
            <a:r>
              <a:rPr lang="el-GR" sz="4000" b="1" dirty="0" smtClean="0"/>
              <a:t> π</a:t>
            </a:r>
            <a:r>
              <a:rPr lang="el-GR" sz="4000" b="1" baseline="30000" dirty="0" smtClean="0"/>
              <a:t>. </a:t>
            </a:r>
            <a:r>
              <a:rPr lang="el-GR" sz="4000" b="1" dirty="0" smtClean="0"/>
              <a:t>ρ</a:t>
            </a:r>
            <a:r>
              <a:rPr lang="el-GR" sz="4000" b="1" baseline="30000" dirty="0" smtClean="0"/>
              <a:t>2 . </a:t>
            </a:r>
            <a:r>
              <a:rPr lang="en-US" sz="4000" b="1" dirty="0" smtClean="0"/>
              <a:t> u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5429256" y="4429132"/>
            <a:ext cx="21611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V</a:t>
            </a:r>
            <a:r>
              <a:rPr lang="el-GR" sz="4000" b="1" baseline="-25000" dirty="0" smtClean="0"/>
              <a:t> </a:t>
            </a:r>
            <a:r>
              <a:rPr lang="en-US" sz="4000" b="1" dirty="0" smtClean="0"/>
              <a:t> = </a:t>
            </a:r>
            <a:r>
              <a:rPr lang="el-GR" sz="4000" b="1" dirty="0" smtClean="0"/>
              <a:t> </a:t>
            </a:r>
            <a:r>
              <a:rPr lang="el-GR" sz="4000" b="1" dirty="0" err="1" smtClean="0">
                <a:solidFill>
                  <a:srgbClr val="8F0D8F"/>
                </a:solidFill>
              </a:rPr>
              <a:t>Ε</a:t>
            </a:r>
            <a:r>
              <a:rPr lang="el-GR" sz="4000" b="1" baseline="-25000" dirty="0" err="1" smtClean="0">
                <a:solidFill>
                  <a:srgbClr val="8F0D8F"/>
                </a:solidFill>
              </a:rPr>
              <a:t>β</a:t>
            </a:r>
            <a:r>
              <a:rPr lang="el-GR" sz="4000" b="1" baseline="30000" dirty="0" smtClean="0"/>
              <a:t>. </a:t>
            </a:r>
            <a:r>
              <a:rPr lang="en-US" sz="4000" b="1" dirty="0" smtClean="0"/>
              <a:t> u</a:t>
            </a:r>
            <a:endParaRPr lang="en-US" sz="4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0" y="6354569"/>
            <a:ext cx="6572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err="1" smtClean="0">
                <a:solidFill>
                  <a:srgbClr val="8F0D8F"/>
                </a:solidFill>
              </a:rPr>
              <a:t>Ε</a:t>
            </a:r>
            <a:r>
              <a:rPr lang="el-GR" b="1" baseline="-25000" dirty="0" err="1" smtClean="0">
                <a:solidFill>
                  <a:srgbClr val="8F0D8F"/>
                </a:solidFill>
              </a:rPr>
              <a:t>β</a:t>
            </a:r>
            <a:r>
              <a:rPr lang="el-GR" dirty="0" smtClean="0">
                <a:solidFill>
                  <a:srgbClr val="8F0D8F"/>
                </a:solidFill>
              </a:rPr>
              <a:t> </a:t>
            </a:r>
            <a:r>
              <a:rPr lang="el-GR" dirty="0" smtClean="0"/>
              <a:t>  = εμβαδόν βάσης του κυλίνδρου </a:t>
            </a:r>
            <a:r>
              <a:rPr lang="el-GR" dirty="0" smtClean="0">
                <a:solidFill>
                  <a:srgbClr val="8F0D8F"/>
                </a:solidFill>
              </a:rPr>
              <a:t> </a:t>
            </a:r>
            <a:r>
              <a:rPr lang="el-GR" b="1" dirty="0" err="1" smtClean="0">
                <a:solidFill>
                  <a:srgbClr val="8F0D8F"/>
                </a:solidFill>
              </a:rPr>
              <a:t>Ε</a:t>
            </a:r>
            <a:r>
              <a:rPr lang="el-GR" b="1" baseline="-25000" dirty="0" err="1" smtClean="0">
                <a:solidFill>
                  <a:srgbClr val="8F0D8F"/>
                </a:solidFill>
              </a:rPr>
              <a:t>β</a:t>
            </a:r>
            <a:r>
              <a:rPr lang="el-GR" b="1" baseline="-25000" dirty="0" smtClean="0">
                <a:solidFill>
                  <a:srgbClr val="8F0D8F"/>
                </a:solidFill>
              </a:rPr>
              <a:t>  </a:t>
            </a:r>
            <a:r>
              <a:rPr lang="el-GR" b="1" dirty="0" smtClean="0">
                <a:solidFill>
                  <a:srgbClr val="8F0D8F"/>
                </a:solidFill>
              </a:rPr>
              <a:t> </a:t>
            </a:r>
            <a:r>
              <a:rPr lang="el-GR" b="1" dirty="0" smtClean="0"/>
              <a:t>= π</a:t>
            </a:r>
            <a:r>
              <a:rPr lang="el-GR" b="1" baseline="30000" dirty="0" smtClean="0"/>
              <a:t>. </a:t>
            </a:r>
            <a:r>
              <a:rPr lang="el-GR" b="1" dirty="0" smtClean="0"/>
              <a:t>ρ</a:t>
            </a:r>
            <a:r>
              <a:rPr lang="el-GR" b="1" baseline="30000" dirty="0" smtClean="0"/>
              <a:t>2 </a:t>
            </a:r>
            <a:endParaRPr lang="el-GR" dirty="0" smtClean="0"/>
          </a:p>
          <a:p>
            <a:r>
              <a:rPr lang="el-GR" b="1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0" y="500042"/>
            <a:ext cx="9929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τον όγκο του παρακάτω κυλίνδρου</a:t>
            </a:r>
            <a:endParaRPr lang="en-US" sz="2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2357422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1</a:t>
            </a:r>
            <a:endParaRPr lang="en-US" sz="2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3643274" y="100010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</a:t>
            </a:r>
            <a:endParaRPr lang="en-US" sz="2400" b="1" dirty="0" smtClean="0"/>
          </a:p>
        </p:txBody>
      </p:sp>
      <p:sp>
        <p:nvSpPr>
          <p:cNvPr id="49" name="48 - TextBox"/>
          <p:cNvSpPr txBox="1"/>
          <p:nvPr/>
        </p:nvSpPr>
        <p:spPr>
          <a:xfrm>
            <a:off x="2786050" y="1571612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όγκος του κυλίνδρου θα είναι:</a:t>
            </a:r>
            <a:endParaRPr lang="en-US" sz="2000" dirty="0" smtClean="0"/>
          </a:p>
        </p:txBody>
      </p:sp>
      <p:sp>
        <p:nvSpPr>
          <p:cNvPr id="52" name="51 - Ορθογώνιο"/>
          <p:cNvSpPr/>
          <p:nvPr/>
        </p:nvSpPr>
        <p:spPr>
          <a:xfrm>
            <a:off x="4857752" y="5357826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V</a:t>
            </a:r>
            <a:r>
              <a:rPr lang="el-GR" sz="2400" b="1" dirty="0" smtClean="0"/>
              <a:t> =125,6  </a:t>
            </a:r>
            <a:r>
              <a:rPr lang="en-US" sz="2400" b="1" dirty="0" smtClean="0"/>
              <a:t>cm</a:t>
            </a:r>
            <a:r>
              <a:rPr lang="el-GR" sz="2400" b="1" baseline="30000" dirty="0" smtClean="0"/>
              <a:t> </a:t>
            </a:r>
            <a:r>
              <a:rPr lang="en-US" sz="2400" b="1" baseline="30000" dirty="0" smtClean="0"/>
              <a:t>3</a:t>
            </a:r>
            <a:r>
              <a:rPr lang="el-GR" sz="2400" b="1" dirty="0" smtClean="0"/>
              <a:t> </a:t>
            </a:r>
            <a:endParaRPr lang="en-US" sz="2400" b="1" dirty="0"/>
          </a:p>
        </p:txBody>
      </p:sp>
      <p:sp>
        <p:nvSpPr>
          <p:cNvPr id="78" name="77 - Ορθογώνιο"/>
          <p:cNvSpPr/>
          <p:nvPr/>
        </p:nvSpPr>
        <p:spPr>
          <a:xfrm>
            <a:off x="2500298" y="6457890"/>
            <a:ext cx="5155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l-GR" sz="2000" dirty="0" smtClean="0"/>
              <a:t>Άρα ο όγκος του κυλίνδρου θα είναι  125</a:t>
            </a:r>
            <a:r>
              <a:rPr lang="en-US" sz="2000" dirty="0" smtClean="0"/>
              <a:t>,</a:t>
            </a:r>
            <a:r>
              <a:rPr lang="el-GR" sz="2000" dirty="0" smtClean="0"/>
              <a:t>6 </a:t>
            </a:r>
            <a:r>
              <a:rPr lang="en-US" sz="2000" b="1" dirty="0" smtClean="0"/>
              <a:t>cm</a:t>
            </a:r>
            <a:r>
              <a:rPr lang="en-US" sz="2000" b="1" baseline="30000" dirty="0" smtClean="0"/>
              <a:t>3</a:t>
            </a:r>
            <a:endParaRPr lang="en-US" sz="2000" baseline="30000" dirty="0"/>
          </a:p>
        </p:txBody>
      </p:sp>
      <p:grpSp>
        <p:nvGrpSpPr>
          <p:cNvPr id="2" name="56 - Ομάδα"/>
          <p:cNvGrpSpPr/>
          <p:nvPr/>
        </p:nvGrpSpPr>
        <p:grpSpPr>
          <a:xfrm>
            <a:off x="-99833" y="1571612"/>
            <a:ext cx="4407423" cy="3643339"/>
            <a:chOff x="62597" y="1689459"/>
            <a:chExt cx="2662500" cy="2366881"/>
          </a:xfrm>
        </p:grpSpPr>
        <p:sp>
          <p:nvSpPr>
            <p:cNvPr id="33" name="32 - Κύλινδρος"/>
            <p:cNvSpPr/>
            <p:nvPr/>
          </p:nvSpPr>
          <p:spPr>
            <a:xfrm>
              <a:off x="357158" y="1787171"/>
              <a:ext cx="1287667" cy="2269169"/>
            </a:xfrm>
            <a:prstGeom prst="can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33 - Έλλειψη"/>
            <p:cNvSpPr/>
            <p:nvPr/>
          </p:nvSpPr>
          <p:spPr>
            <a:xfrm>
              <a:off x="357158" y="1787171"/>
              <a:ext cx="1287667" cy="365995"/>
            </a:xfrm>
            <a:prstGeom prst="ellipse">
              <a:avLst/>
            </a:prstGeom>
            <a:solidFill>
              <a:srgbClr val="D72FCB"/>
            </a:solidFill>
            <a:ln w="317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34 - Έλλειψη"/>
            <p:cNvSpPr/>
            <p:nvPr/>
          </p:nvSpPr>
          <p:spPr>
            <a:xfrm>
              <a:off x="357158" y="3690345"/>
              <a:ext cx="1287667" cy="365995"/>
            </a:xfrm>
            <a:prstGeom prst="ellips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357158" y="3690345"/>
              <a:ext cx="1287667" cy="365995"/>
            </a:xfrm>
            <a:prstGeom prst="ellipse">
              <a:avLst/>
            </a:prstGeom>
            <a:solidFill>
              <a:srgbClr val="D72FCB"/>
            </a:solidFill>
            <a:ln w="317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37 - Ευθεία γραμμή σύνδεσης"/>
            <p:cNvCxnSpPr>
              <a:endCxn id="37" idx="6"/>
            </p:cNvCxnSpPr>
            <p:nvPr/>
          </p:nvCxnSpPr>
          <p:spPr>
            <a:xfrm>
              <a:off x="979200" y="3828957"/>
              <a:ext cx="665625" cy="443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- TextBox"/>
            <p:cNvSpPr txBox="1"/>
            <p:nvPr/>
          </p:nvSpPr>
          <p:spPr>
            <a:xfrm rot="16200000">
              <a:off x="-259144" y="2953287"/>
              <a:ext cx="987210" cy="223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10</a:t>
              </a:r>
              <a:r>
                <a:rPr lang="en-US" b="1" dirty="0" smtClean="0"/>
                <a:t>cm</a:t>
              </a:r>
            </a:p>
          </p:txBody>
        </p:sp>
        <p:cxnSp>
          <p:nvCxnSpPr>
            <p:cNvPr id="45" name="44 - Ευθεία γραμμή σύνδεσης"/>
            <p:cNvCxnSpPr/>
            <p:nvPr/>
          </p:nvCxnSpPr>
          <p:spPr>
            <a:xfrm>
              <a:off x="357158" y="1928802"/>
              <a:ext cx="665625" cy="443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52 - TextBox"/>
            <p:cNvSpPr txBox="1"/>
            <p:nvPr/>
          </p:nvSpPr>
          <p:spPr>
            <a:xfrm>
              <a:off x="468129" y="1689459"/>
              <a:ext cx="665625" cy="277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ρ</a:t>
              </a:r>
              <a:endParaRPr lang="en-US" b="1" dirty="0" smtClean="0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857224" y="1714488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βάση</a:t>
              </a:r>
              <a:endParaRPr lang="en-US" sz="1600" b="1" dirty="0" smtClean="0"/>
            </a:p>
          </p:txBody>
        </p:sp>
        <p:sp>
          <p:nvSpPr>
            <p:cNvPr id="55" name="54 - TextBox"/>
            <p:cNvSpPr txBox="1"/>
            <p:nvPr/>
          </p:nvSpPr>
          <p:spPr>
            <a:xfrm>
              <a:off x="428596" y="3714752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βάση</a:t>
              </a:r>
              <a:endParaRPr lang="en-US" sz="1600" b="1" dirty="0" smtClean="0"/>
            </a:p>
          </p:txBody>
        </p:sp>
        <p:sp>
          <p:nvSpPr>
            <p:cNvPr id="56" name="55 - TextBox"/>
            <p:cNvSpPr txBox="1"/>
            <p:nvPr/>
          </p:nvSpPr>
          <p:spPr>
            <a:xfrm rot="2583569">
              <a:off x="62597" y="3142413"/>
              <a:ext cx="2662500" cy="259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Παράπλευρη επιφάνεια</a:t>
              </a:r>
              <a:endParaRPr lang="en-US" sz="2000" b="1" dirty="0" smtClean="0"/>
            </a:p>
          </p:txBody>
        </p:sp>
      </p:grpSp>
      <p:sp>
        <p:nvSpPr>
          <p:cNvPr id="43" name="42 - TextBox"/>
          <p:cNvSpPr txBox="1"/>
          <p:nvPr/>
        </p:nvSpPr>
        <p:spPr>
          <a:xfrm rot="186236">
            <a:off x="1510111" y="4533050"/>
            <a:ext cx="1210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</a:t>
            </a:r>
            <a:r>
              <a:rPr lang="en-US" sz="2000" b="1" dirty="0" smtClean="0"/>
              <a:t> cm</a:t>
            </a:r>
          </a:p>
        </p:txBody>
      </p:sp>
      <p:sp>
        <p:nvSpPr>
          <p:cNvPr id="63" name="62 - Ορθογώνιο"/>
          <p:cNvSpPr/>
          <p:nvPr/>
        </p:nvSpPr>
        <p:spPr>
          <a:xfrm>
            <a:off x="3428992" y="3571876"/>
            <a:ext cx="2398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 =  </a:t>
            </a:r>
            <a:r>
              <a:rPr lang="en-US" sz="2400" b="1" baseline="30000" dirty="0" smtClean="0"/>
              <a:t> </a:t>
            </a:r>
            <a:r>
              <a:rPr lang="el-GR" sz="2400" b="1" dirty="0" smtClean="0"/>
              <a:t>3,14 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2</a:t>
            </a:r>
            <a:r>
              <a:rPr lang="en-US" sz="2400" b="1" baseline="30000" dirty="0" smtClean="0"/>
              <a:t>2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 . </a:t>
            </a:r>
            <a:r>
              <a:rPr lang="en-US" sz="2400" b="1" dirty="0" smtClean="0"/>
              <a:t> </a:t>
            </a:r>
            <a:r>
              <a:rPr lang="el-GR" sz="2400" b="1" dirty="0" smtClean="0"/>
              <a:t>10</a:t>
            </a:r>
            <a:endParaRPr lang="en-US" sz="24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3786182" y="4429132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</a:t>
            </a:r>
            <a:r>
              <a:rPr lang="el-GR" sz="2400" b="1" baseline="-25000" dirty="0" smtClean="0"/>
              <a:t> </a:t>
            </a:r>
            <a:r>
              <a:rPr lang="en-US" sz="2400" b="1" dirty="0" smtClean="0"/>
              <a:t> =</a:t>
            </a:r>
            <a:r>
              <a:rPr lang="el-GR" sz="2400" b="1" dirty="0" smtClean="0"/>
              <a:t> 125,6 </a:t>
            </a:r>
            <a:endParaRPr lang="en-US" sz="24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643306" y="2714620"/>
            <a:ext cx="1702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</a:t>
            </a:r>
            <a:r>
              <a:rPr lang="el-GR" sz="2400" b="1" baseline="-25000" dirty="0" smtClean="0"/>
              <a:t> </a:t>
            </a:r>
            <a:r>
              <a:rPr lang="en-US" sz="2400" b="1" dirty="0" smtClean="0"/>
              <a:t> = </a:t>
            </a:r>
            <a:r>
              <a:rPr lang="el-GR" sz="2400" b="1" dirty="0" smtClean="0"/>
              <a:t> π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ρ</a:t>
            </a:r>
            <a:r>
              <a:rPr lang="el-GR" sz="2400" b="1" baseline="30000" dirty="0" smtClean="0"/>
              <a:t>2 . </a:t>
            </a:r>
            <a:r>
              <a:rPr lang="en-US" sz="2400" b="1" dirty="0" smtClean="0"/>
              <a:t> u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3500430" y="2143116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</a:t>
            </a:r>
            <a:r>
              <a:rPr lang="el-GR" sz="2400" b="1" baseline="-25000" dirty="0" smtClean="0"/>
              <a:t> </a:t>
            </a:r>
            <a:r>
              <a:rPr lang="en-US" sz="2400" b="1" dirty="0" smtClean="0"/>
              <a:t> = </a:t>
            </a:r>
            <a:r>
              <a:rPr lang="el-GR" sz="2400" b="1" dirty="0" smtClean="0"/>
              <a:t> </a:t>
            </a:r>
            <a:r>
              <a:rPr lang="el-GR" sz="2400" b="1" dirty="0" err="1" smtClean="0">
                <a:solidFill>
                  <a:srgbClr val="8F0D8F"/>
                </a:solidFill>
              </a:rPr>
              <a:t>Ε</a:t>
            </a:r>
            <a:r>
              <a:rPr lang="el-GR" sz="2400" b="1" baseline="-25000" dirty="0" err="1" smtClean="0">
                <a:solidFill>
                  <a:srgbClr val="8F0D8F"/>
                </a:solidFill>
              </a:rPr>
              <a:t>β</a:t>
            </a:r>
            <a:r>
              <a:rPr lang="el-GR" sz="2400" b="1" baseline="30000" dirty="0" smtClean="0"/>
              <a:t>. </a:t>
            </a:r>
            <a:r>
              <a:rPr lang="en-US" sz="2400" b="1" dirty="0" smtClean="0"/>
              <a:t> u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2" grpId="0"/>
      <p:bldP spid="78" grpId="0"/>
      <p:bldP spid="63" grpId="0"/>
      <p:bldP spid="64" grpId="0"/>
      <p:bldP spid="27" grpId="0"/>
      <p:bldP spid="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85720" y="3857628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όγκος ενός  πρίσματος συμβολίζεται με </a:t>
            </a:r>
            <a:r>
              <a:rPr lang="en-US" sz="2000" b="1" dirty="0" smtClean="0"/>
              <a:t>V</a:t>
            </a:r>
            <a:r>
              <a:rPr lang="el-GR" sz="2000" dirty="0" smtClean="0"/>
              <a:t> και θα είναι ίσος με το γινόμενο του εμβαδού της βάσης επί το ύψος   του πρίσματος:</a:t>
            </a:r>
            <a:endParaRPr lang="en-US" sz="2000" dirty="0" smtClean="0"/>
          </a:p>
        </p:txBody>
      </p:sp>
      <p:grpSp>
        <p:nvGrpSpPr>
          <p:cNvPr id="36" name="35 - Ομάδα"/>
          <p:cNvGrpSpPr/>
          <p:nvPr/>
        </p:nvGrpSpPr>
        <p:grpSpPr>
          <a:xfrm>
            <a:off x="0" y="161993"/>
            <a:ext cx="3428992" cy="3481321"/>
            <a:chOff x="0" y="161993"/>
            <a:chExt cx="2644303" cy="2750277"/>
          </a:xfrm>
        </p:grpSpPr>
        <p:grpSp>
          <p:nvGrpSpPr>
            <p:cNvPr id="3" name="13 - Ομάδα"/>
            <p:cNvGrpSpPr/>
            <p:nvPr/>
          </p:nvGrpSpPr>
          <p:grpSpPr>
            <a:xfrm>
              <a:off x="0" y="161993"/>
              <a:ext cx="2644303" cy="2750277"/>
              <a:chOff x="0" y="1643050"/>
              <a:chExt cx="2571768" cy="256699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643050"/>
                <a:ext cx="2534294" cy="2566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7" name="6 - TextBox"/>
              <p:cNvSpPr txBox="1"/>
              <p:nvPr/>
            </p:nvSpPr>
            <p:spPr>
              <a:xfrm>
                <a:off x="2214578" y="2071678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Γ</a:t>
                </a:r>
                <a:endParaRPr lang="en-US" sz="2000" b="1" dirty="0" smtClean="0"/>
              </a:p>
            </p:txBody>
          </p:sp>
          <p:sp>
            <p:nvSpPr>
              <p:cNvPr id="8" name="7 - TextBox"/>
              <p:cNvSpPr txBox="1"/>
              <p:nvPr/>
            </p:nvSpPr>
            <p:spPr>
              <a:xfrm>
                <a:off x="1428760" y="164305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B</a:t>
                </a:r>
              </a:p>
            </p:txBody>
          </p:sp>
          <p:sp>
            <p:nvSpPr>
              <p:cNvPr id="9" name="8 - TextBox"/>
              <p:cNvSpPr txBox="1"/>
              <p:nvPr/>
            </p:nvSpPr>
            <p:spPr>
              <a:xfrm>
                <a:off x="214314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Ε</a:t>
                </a:r>
                <a:endParaRPr lang="en-US" sz="2000" b="1" dirty="0" smtClean="0"/>
              </a:p>
            </p:txBody>
          </p:sp>
          <p:sp>
            <p:nvSpPr>
              <p:cNvPr id="10" name="9 - TextBox"/>
              <p:cNvSpPr txBox="1"/>
              <p:nvPr/>
            </p:nvSpPr>
            <p:spPr>
              <a:xfrm flipH="1">
                <a:off x="2143140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Δ</a:t>
                </a:r>
                <a:endParaRPr lang="en-US" sz="2000" b="1" dirty="0" smtClean="0"/>
              </a:p>
            </p:txBody>
          </p:sp>
          <p:sp>
            <p:nvSpPr>
              <p:cNvPr id="11" name="10 - TextBox"/>
              <p:cNvSpPr txBox="1"/>
              <p:nvPr/>
            </p:nvSpPr>
            <p:spPr>
              <a:xfrm flipH="1">
                <a:off x="1357322" y="3143248"/>
                <a:ext cx="2619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Ζ</a:t>
                </a:r>
                <a:endParaRPr lang="en-US" sz="2000" b="1" dirty="0" smtClean="0"/>
              </a:p>
            </p:txBody>
          </p:sp>
          <p:sp>
            <p:nvSpPr>
              <p:cNvPr id="12" name="11 - TextBox"/>
              <p:cNvSpPr txBox="1"/>
              <p:nvPr/>
            </p:nvSpPr>
            <p:spPr>
              <a:xfrm>
                <a:off x="142876" y="200024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Α</a:t>
                </a:r>
                <a:endParaRPr lang="en-US" sz="2000" b="1" dirty="0" smtClean="0"/>
              </a:p>
            </p:txBody>
          </p:sp>
        </p:grpSp>
        <p:sp>
          <p:nvSpPr>
            <p:cNvPr id="38" name="37 - TextBox"/>
            <p:cNvSpPr txBox="1"/>
            <p:nvPr/>
          </p:nvSpPr>
          <p:spPr>
            <a:xfrm>
              <a:off x="1214414" y="2143116"/>
              <a:ext cx="747310" cy="279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39" name="38 - TextBox"/>
            <p:cNvSpPr txBox="1"/>
            <p:nvPr/>
          </p:nvSpPr>
          <p:spPr>
            <a:xfrm>
              <a:off x="1071538" y="500042"/>
              <a:ext cx="747310" cy="279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40" name="39 - TextBox"/>
            <p:cNvSpPr txBox="1"/>
            <p:nvPr/>
          </p:nvSpPr>
          <p:spPr>
            <a:xfrm rot="16200000">
              <a:off x="1669195" y="1545458"/>
              <a:ext cx="1490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Ύψος   υ</a:t>
              </a:r>
              <a:endParaRPr lang="en-US" sz="2000" dirty="0" smtClean="0"/>
            </a:p>
          </p:txBody>
        </p:sp>
      </p:grpSp>
      <p:sp>
        <p:nvSpPr>
          <p:cNvPr id="42" name="41 - Ορθογώνιο"/>
          <p:cNvSpPr/>
          <p:nvPr/>
        </p:nvSpPr>
        <p:spPr>
          <a:xfrm>
            <a:off x="1428728" y="5000636"/>
            <a:ext cx="62151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/>
              <a:t> </a:t>
            </a:r>
            <a:r>
              <a:rPr lang="en-US" sz="3200" b="1" dirty="0" smtClean="0"/>
              <a:t>V </a:t>
            </a:r>
            <a:r>
              <a:rPr lang="el-GR" sz="3200" b="1" dirty="0" smtClean="0"/>
              <a:t>= (εμβαδόν  της βάσης )  </a:t>
            </a:r>
            <a:r>
              <a:rPr lang="el-GR" sz="3200" b="1" baseline="30000" dirty="0" smtClean="0"/>
              <a:t>. </a:t>
            </a:r>
            <a:r>
              <a:rPr lang="el-GR" sz="3200" b="1" dirty="0" smtClean="0"/>
              <a:t>(ύψος)</a:t>
            </a:r>
            <a:endParaRPr lang="en-US" sz="32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214678" y="5786454"/>
            <a:ext cx="21611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V</a:t>
            </a:r>
            <a:r>
              <a:rPr lang="el-GR" sz="4000" b="1" baseline="-25000" dirty="0" smtClean="0"/>
              <a:t> </a:t>
            </a:r>
            <a:r>
              <a:rPr lang="en-US" sz="4000" b="1" dirty="0" smtClean="0"/>
              <a:t> = 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Ε</a:t>
            </a:r>
            <a:r>
              <a:rPr lang="el-GR" sz="4000" b="1" baseline="-25000" dirty="0" err="1" smtClean="0"/>
              <a:t>β</a:t>
            </a:r>
            <a:r>
              <a:rPr lang="el-GR" sz="4000" b="1" baseline="30000" dirty="0" smtClean="0"/>
              <a:t>. </a:t>
            </a:r>
            <a:r>
              <a:rPr lang="en-US" sz="4000" b="1" dirty="0" smtClean="0"/>
              <a:t> u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85720" y="3786190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όγκος ενός  πρίσματος συμβολίζεται με </a:t>
            </a:r>
            <a:r>
              <a:rPr lang="en-US" sz="2000" b="1" dirty="0" smtClean="0"/>
              <a:t>V</a:t>
            </a:r>
            <a:r>
              <a:rPr lang="el-GR" sz="2000" dirty="0" smtClean="0"/>
              <a:t> και θα είναι ίσος με το γινόμενο του εμβαδού της βάσης </a:t>
            </a:r>
            <a:r>
              <a:rPr lang="el-GR" sz="2000" b="1" dirty="0" err="1" smtClean="0"/>
              <a:t>Ε</a:t>
            </a:r>
            <a:r>
              <a:rPr lang="el-GR" sz="2000" b="1" baseline="-25000" dirty="0" err="1" smtClean="0"/>
              <a:t>β</a:t>
            </a:r>
            <a:r>
              <a:rPr lang="el-GR" sz="2000" dirty="0" smtClean="0"/>
              <a:t> επί το ύψος </a:t>
            </a:r>
            <a:r>
              <a:rPr lang="en-US" sz="2000" b="1" dirty="0" smtClean="0"/>
              <a:t>u</a:t>
            </a:r>
            <a:r>
              <a:rPr lang="el-GR" sz="2000" dirty="0" smtClean="0"/>
              <a:t> του πρίσματος:</a:t>
            </a:r>
            <a:endParaRPr lang="en-US" sz="2000" dirty="0" smtClean="0"/>
          </a:p>
        </p:txBody>
      </p:sp>
      <p:grpSp>
        <p:nvGrpSpPr>
          <p:cNvPr id="2" name="35 - Ομάδα"/>
          <p:cNvGrpSpPr/>
          <p:nvPr/>
        </p:nvGrpSpPr>
        <p:grpSpPr>
          <a:xfrm>
            <a:off x="214282" y="0"/>
            <a:ext cx="3428992" cy="3481321"/>
            <a:chOff x="0" y="161993"/>
            <a:chExt cx="2644303" cy="2750277"/>
          </a:xfrm>
        </p:grpSpPr>
        <p:grpSp>
          <p:nvGrpSpPr>
            <p:cNvPr id="3" name="13 - Ομάδα"/>
            <p:cNvGrpSpPr/>
            <p:nvPr/>
          </p:nvGrpSpPr>
          <p:grpSpPr>
            <a:xfrm>
              <a:off x="0" y="161993"/>
              <a:ext cx="2644303" cy="2750277"/>
              <a:chOff x="0" y="1643050"/>
              <a:chExt cx="2571768" cy="256699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643050"/>
                <a:ext cx="2534294" cy="2566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7" name="6 - TextBox"/>
              <p:cNvSpPr txBox="1"/>
              <p:nvPr/>
            </p:nvSpPr>
            <p:spPr>
              <a:xfrm>
                <a:off x="2214578" y="2071678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Γ</a:t>
                </a:r>
                <a:endParaRPr lang="en-US" sz="2000" b="1" dirty="0" smtClean="0"/>
              </a:p>
            </p:txBody>
          </p:sp>
          <p:sp>
            <p:nvSpPr>
              <p:cNvPr id="8" name="7 - TextBox"/>
              <p:cNvSpPr txBox="1"/>
              <p:nvPr/>
            </p:nvSpPr>
            <p:spPr>
              <a:xfrm>
                <a:off x="1428760" y="164305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B</a:t>
                </a:r>
              </a:p>
            </p:txBody>
          </p:sp>
          <p:sp>
            <p:nvSpPr>
              <p:cNvPr id="9" name="8 - TextBox"/>
              <p:cNvSpPr txBox="1"/>
              <p:nvPr/>
            </p:nvSpPr>
            <p:spPr>
              <a:xfrm>
                <a:off x="214314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Ε</a:t>
                </a:r>
                <a:endParaRPr lang="en-US" sz="2000" b="1" dirty="0" smtClean="0"/>
              </a:p>
            </p:txBody>
          </p:sp>
          <p:sp>
            <p:nvSpPr>
              <p:cNvPr id="10" name="9 - TextBox"/>
              <p:cNvSpPr txBox="1"/>
              <p:nvPr/>
            </p:nvSpPr>
            <p:spPr>
              <a:xfrm flipH="1">
                <a:off x="2143140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Δ</a:t>
                </a:r>
                <a:endParaRPr lang="en-US" sz="2000" b="1" dirty="0" smtClean="0"/>
              </a:p>
            </p:txBody>
          </p:sp>
          <p:sp>
            <p:nvSpPr>
              <p:cNvPr id="11" name="10 - TextBox"/>
              <p:cNvSpPr txBox="1"/>
              <p:nvPr/>
            </p:nvSpPr>
            <p:spPr>
              <a:xfrm flipH="1">
                <a:off x="1357322" y="3143248"/>
                <a:ext cx="2619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Ζ</a:t>
                </a:r>
                <a:endParaRPr lang="en-US" sz="2000" b="1" dirty="0" smtClean="0"/>
              </a:p>
            </p:txBody>
          </p:sp>
          <p:sp>
            <p:nvSpPr>
              <p:cNvPr id="12" name="11 - TextBox"/>
              <p:cNvSpPr txBox="1"/>
              <p:nvPr/>
            </p:nvSpPr>
            <p:spPr>
              <a:xfrm>
                <a:off x="142876" y="200024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Α</a:t>
                </a:r>
                <a:endParaRPr lang="en-US" sz="2000" b="1" dirty="0" smtClean="0"/>
              </a:p>
            </p:txBody>
          </p:sp>
        </p:grpSp>
        <p:sp>
          <p:nvSpPr>
            <p:cNvPr id="38" name="37 - TextBox"/>
            <p:cNvSpPr txBox="1"/>
            <p:nvPr/>
          </p:nvSpPr>
          <p:spPr>
            <a:xfrm>
              <a:off x="1214414" y="2143116"/>
              <a:ext cx="747310" cy="279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39" name="38 - TextBox"/>
            <p:cNvSpPr txBox="1"/>
            <p:nvPr/>
          </p:nvSpPr>
          <p:spPr>
            <a:xfrm>
              <a:off x="1071538" y="500042"/>
              <a:ext cx="747310" cy="279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40" name="39 - TextBox"/>
            <p:cNvSpPr txBox="1"/>
            <p:nvPr/>
          </p:nvSpPr>
          <p:spPr>
            <a:xfrm rot="16200000">
              <a:off x="1669195" y="1545458"/>
              <a:ext cx="1490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Ύψος   υ</a:t>
              </a:r>
              <a:endParaRPr lang="en-US" sz="2000" dirty="0" smtClean="0"/>
            </a:p>
          </p:txBody>
        </p:sp>
      </p:grpSp>
      <p:sp>
        <p:nvSpPr>
          <p:cNvPr id="17" name="16 - TextBox"/>
          <p:cNvSpPr txBox="1"/>
          <p:nvPr/>
        </p:nvSpPr>
        <p:spPr>
          <a:xfrm>
            <a:off x="0" y="5357826"/>
            <a:ext cx="5072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V</a:t>
            </a:r>
            <a:r>
              <a:rPr lang="en-US" sz="2000" dirty="0" smtClean="0"/>
              <a:t>=  </a:t>
            </a:r>
            <a:r>
              <a:rPr lang="el-GR" sz="2000" dirty="0" smtClean="0"/>
              <a:t>όγκος πρίσματος</a:t>
            </a:r>
            <a:endParaRPr lang="en-US" sz="2000" dirty="0" smtClean="0"/>
          </a:p>
        </p:txBody>
      </p:sp>
      <p:sp>
        <p:nvSpPr>
          <p:cNvPr id="18" name="17 - Ορθογώνιο"/>
          <p:cNvSpPr/>
          <p:nvPr/>
        </p:nvSpPr>
        <p:spPr>
          <a:xfrm>
            <a:off x="0" y="6000768"/>
            <a:ext cx="6572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err="1" smtClean="0"/>
              <a:t>Ε</a:t>
            </a:r>
            <a:r>
              <a:rPr lang="el-GR" b="1" baseline="-25000" dirty="0" err="1" smtClean="0"/>
              <a:t>β</a:t>
            </a:r>
            <a:r>
              <a:rPr lang="el-GR" dirty="0" smtClean="0"/>
              <a:t>   = εμβαδόν βάσης του πρίσματος </a:t>
            </a:r>
            <a:r>
              <a:rPr lang="el-GR" b="1" dirty="0" smtClean="0"/>
              <a:t> </a:t>
            </a:r>
            <a:endParaRPr lang="el-GR" dirty="0" smtClean="0"/>
          </a:p>
          <a:p>
            <a:r>
              <a:rPr lang="el-GR" b="1" dirty="0" smtClean="0"/>
              <a:t> 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0" y="6488668"/>
            <a:ext cx="2786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u</a:t>
            </a:r>
            <a:r>
              <a:rPr lang="el-GR" dirty="0" smtClean="0"/>
              <a:t>   =  ύψος του   πρίσματος 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4929190" y="4429132"/>
            <a:ext cx="21611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V</a:t>
            </a:r>
            <a:r>
              <a:rPr lang="el-GR" sz="4000" b="1" baseline="-25000" dirty="0" smtClean="0"/>
              <a:t> </a:t>
            </a:r>
            <a:r>
              <a:rPr lang="en-US" sz="4000" b="1" dirty="0" smtClean="0"/>
              <a:t> = 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Ε</a:t>
            </a:r>
            <a:r>
              <a:rPr lang="el-GR" sz="4000" b="1" baseline="-25000" dirty="0" err="1" smtClean="0"/>
              <a:t>β</a:t>
            </a:r>
            <a:r>
              <a:rPr lang="el-GR" sz="4000" b="1" baseline="30000" dirty="0" smtClean="0"/>
              <a:t>. </a:t>
            </a:r>
            <a:r>
              <a:rPr lang="en-US" sz="4000" b="1" dirty="0" smtClean="0"/>
              <a:t> u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14282" y="428604"/>
            <a:ext cx="7858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τον όγκο του παρακάτω τριγωνικού πρίσματος, που η μια του βάση έχει εμβαδόν 30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l-GR" sz="2000" dirty="0" smtClean="0"/>
              <a:t>  και το ύψος του είναι 4</a:t>
            </a:r>
            <a:r>
              <a:rPr lang="en-US" sz="2000" dirty="0" smtClean="0"/>
              <a:t>m</a:t>
            </a:r>
          </a:p>
        </p:txBody>
      </p:sp>
      <p:sp>
        <p:nvSpPr>
          <p:cNvPr id="36" name="35 - TextBox"/>
          <p:cNvSpPr txBox="1"/>
          <p:nvPr/>
        </p:nvSpPr>
        <p:spPr>
          <a:xfrm>
            <a:off x="2357422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2</a:t>
            </a:r>
            <a:endParaRPr lang="en-US" sz="2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3500430" y="114298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</a:t>
            </a:r>
            <a:endParaRPr lang="en-US" sz="2400" b="1" dirty="0" smtClean="0"/>
          </a:p>
        </p:txBody>
      </p:sp>
      <p:sp>
        <p:nvSpPr>
          <p:cNvPr id="49" name="48 - TextBox"/>
          <p:cNvSpPr txBox="1"/>
          <p:nvPr/>
        </p:nvSpPr>
        <p:spPr>
          <a:xfrm>
            <a:off x="3571868" y="1643050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όγκος </a:t>
            </a:r>
            <a:r>
              <a:rPr lang="en-US" sz="2000" dirty="0" smtClean="0"/>
              <a:t>V</a:t>
            </a:r>
            <a:r>
              <a:rPr lang="el-GR" sz="2000" dirty="0" smtClean="0"/>
              <a:t> του πρίσματος θα είναι:</a:t>
            </a:r>
            <a:endParaRPr lang="en-US" sz="2000" dirty="0" smtClean="0"/>
          </a:p>
        </p:txBody>
      </p:sp>
      <p:sp>
        <p:nvSpPr>
          <p:cNvPr id="52" name="51 - Ορθογώνιο"/>
          <p:cNvSpPr/>
          <p:nvPr/>
        </p:nvSpPr>
        <p:spPr>
          <a:xfrm>
            <a:off x="4857752" y="5357826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V</a:t>
            </a:r>
            <a:r>
              <a:rPr lang="el-GR" sz="2400" b="1" dirty="0" smtClean="0"/>
              <a:t> =12</a:t>
            </a:r>
            <a:r>
              <a:rPr lang="en-US" sz="2400" b="1" dirty="0" smtClean="0"/>
              <a:t>0</a:t>
            </a:r>
            <a:r>
              <a:rPr lang="el-GR" sz="2400" b="1" dirty="0" smtClean="0"/>
              <a:t> </a:t>
            </a:r>
            <a:r>
              <a:rPr lang="en-US" sz="2400" b="1" dirty="0" smtClean="0"/>
              <a:t> m</a:t>
            </a:r>
            <a:r>
              <a:rPr lang="el-GR" sz="2400" b="1" baseline="30000" dirty="0" smtClean="0"/>
              <a:t> </a:t>
            </a:r>
            <a:r>
              <a:rPr lang="en-US" sz="2400" b="1" baseline="30000" dirty="0" smtClean="0"/>
              <a:t>3</a:t>
            </a:r>
            <a:r>
              <a:rPr lang="el-GR" sz="2400" b="1" dirty="0" smtClean="0"/>
              <a:t> </a:t>
            </a:r>
            <a:endParaRPr lang="en-US" sz="2400" b="1" dirty="0"/>
          </a:p>
        </p:txBody>
      </p:sp>
      <p:sp>
        <p:nvSpPr>
          <p:cNvPr id="78" name="77 - Ορθογώνιο"/>
          <p:cNvSpPr/>
          <p:nvPr/>
        </p:nvSpPr>
        <p:spPr>
          <a:xfrm>
            <a:off x="2500298" y="6457890"/>
            <a:ext cx="48738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 </a:t>
            </a:r>
            <a:r>
              <a:rPr lang="el-GR" sz="2000" dirty="0" smtClean="0"/>
              <a:t>Άρα ο όγκος του πρίσματος θα είναι  12</a:t>
            </a:r>
            <a:r>
              <a:rPr lang="en-US" sz="2000" dirty="0" smtClean="0"/>
              <a:t>0</a:t>
            </a:r>
            <a:r>
              <a:rPr lang="en-US" sz="2000" b="1" dirty="0" smtClean="0"/>
              <a:t> m</a:t>
            </a:r>
            <a:r>
              <a:rPr lang="en-US" sz="2000" b="1" baseline="30000" dirty="0" smtClean="0"/>
              <a:t>3</a:t>
            </a:r>
            <a:endParaRPr lang="en-US" sz="2000" baseline="30000" dirty="0"/>
          </a:p>
        </p:txBody>
      </p:sp>
      <p:sp>
        <p:nvSpPr>
          <p:cNvPr id="43" name="42 - TextBox"/>
          <p:cNvSpPr txBox="1"/>
          <p:nvPr/>
        </p:nvSpPr>
        <p:spPr>
          <a:xfrm rot="186236">
            <a:off x="7923515" y="3104291"/>
            <a:ext cx="1210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</a:t>
            </a:r>
            <a:r>
              <a:rPr lang="en-US" sz="2000" b="1" dirty="0" smtClean="0"/>
              <a:t> cm</a:t>
            </a:r>
          </a:p>
        </p:txBody>
      </p:sp>
      <p:sp>
        <p:nvSpPr>
          <p:cNvPr id="63" name="62 - Ορθογώνιο"/>
          <p:cNvSpPr/>
          <p:nvPr/>
        </p:nvSpPr>
        <p:spPr>
          <a:xfrm>
            <a:off x="4286248" y="3357562"/>
            <a:ext cx="1410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 =  </a:t>
            </a:r>
            <a:r>
              <a:rPr lang="en-US" sz="2400" b="1" baseline="30000" dirty="0" smtClean="0"/>
              <a:t> </a:t>
            </a:r>
            <a:r>
              <a:rPr lang="en-US" sz="2400" b="1" dirty="0" smtClean="0"/>
              <a:t>30</a:t>
            </a:r>
            <a:r>
              <a:rPr lang="el-GR" sz="2400" b="1" baseline="30000" dirty="0" smtClean="0"/>
              <a:t>. </a:t>
            </a:r>
            <a:r>
              <a:rPr lang="en-US" sz="2400" b="1" dirty="0" smtClean="0"/>
              <a:t> 4</a:t>
            </a:r>
            <a:endParaRPr lang="en-US" sz="24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4572000" y="4500570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</a:t>
            </a:r>
            <a:r>
              <a:rPr lang="el-GR" sz="2400" b="1" baseline="-25000" dirty="0" smtClean="0"/>
              <a:t> </a:t>
            </a:r>
            <a:r>
              <a:rPr lang="en-US" sz="2400" b="1" dirty="0" smtClean="0"/>
              <a:t> =</a:t>
            </a:r>
            <a:r>
              <a:rPr lang="el-GR" sz="2400" b="1" dirty="0" smtClean="0"/>
              <a:t> 12</a:t>
            </a:r>
            <a:r>
              <a:rPr lang="en-US" sz="2400" b="1" dirty="0" smtClean="0"/>
              <a:t>0</a:t>
            </a:r>
            <a:r>
              <a:rPr lang="el-GR" sz="2400" b="1" dirty="0" smtClean="0"/>
              <a:t> </a:t>
            </a:r>
            <a:endParaRPr lang="en-US" sz="2400" dirty="0"/>
          </a:p>
        </p:txBody>
      </p:sp>
      <p:grpSp>
        <p:nvGrpSpPr>
          <p:cNvPr id="24" name="23 - Ομάδα"/>
          <p:cNvGrpSpPr/>
          <p:nvPr/>
        </p:nvGrpSpPr>
        <p:grpSpPr>
          <a:xfrm>
            <a:off x="0" y="2000240"/>
            <a:ext cx="2928926" cy="3481321"/>
            <a:chOff x="0" y="161993"/>
            <a:chExt cx="2644303" cy="2750277"/>
          </a:xfrm>
        </p:grpSpPr>
        <p:grpSp>
          <p:nvGrpSpPr>
            <p:cNvPr id="25" name="13 - Ομάδα"/>
            <p:cNvGrpSpPr/>
            <p:nvPr/>
          </p:nvGrpSpPr>
          <p:grpSpPr>
            <a:xfrm>
              <a:off x="0" y="161993"/>
              <a:ext cx="2644303" cy="2750277"/>
              <a:chOff x="0" y="1643050"/>
              <a:chExt cx="2571768" cy="2566995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643050"/>
                <a:ext cx="2534294" cy="2566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31" name="30 - TextBox"/>
              <p:cNvSpPr txBox="1"/>
              <p:nvPr/>
            </p:nvSpPr>
            <p:spPr>
              <a:xfrm>
                <a:off x="2214578" y="2071678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Γ</a:t>
                </a:r>
                <a:endParaRPr lang="en-US" sz="2000" b="1" dirty="0" smtClean="0"/>
              </a:p>
            </p:txBody>
          </p:sp>
          <p:sp>
            <p:nvSpPr>
              <p:cNvPr id="32" name="31 - TextBox"/>
              <p:cNvSpPr txBox="1"/>
              <p:nvPr/>
            </p:nvSpPr>
            <p:spPr>
              <a:xfrm>
                <a:off x="1428760" y="164305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B</a:t>
                </a:r>
              </a:p>
            </p:txBody>
          </p:sp>
          <p:sp>
            <p:nvSpPr>
              <p:cNvPr id="39" name="38 - TextBox"/>
              <p:cNvSpPr txBox="1"/>
              <p:nvPr/>
            </p:nvSpPr>
            <p:spPr>
              <a:xfrm>
                <a:off x="214314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Ε</a:t>
                </a:r>
                <a:endParaRPr lang="en-US" sz="2000" b="1" dirty="0" smtClean="0"/>
              </a:p>
            </p:txBody>
          </p:sp>
          <p:sp>
            <p:nvSpPr>
              <p:cNvPr id="42" name="41 - TextBox"/>
              <p:cNvSpPr txBox="1"/>
              <p:nvPr/>
            </p:nvSpPr>
            <p:spPr>
              <a:xfrm flipH="1">
                <a:off x="2143140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Δ</a:t>
                </a:r>
                <a:endParaRPr lang="en-US" sz="2000" b="1" dirty="0" smtClean="0"/>
              </a:p>
            </p:txBody>
          </p:sp>
          <p:sp>
            <p:nvSpPr>
              <p:cNvPr id="44" name="43 - TextBox"/>
              <p:cNvSpPr txBox="1"/>
              <p:nvPr/>
            </p:nvSpPr>
            <p:spPr>
              <a:xfrm flipH="1">
                <a:off x="1357322" y="3143248"/>
                <a:ext cx="2619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Ζ</a:t>
                </a:r>
                <a:endParaRPr lang="en-US" sz="2000" b="1" dirty="0" smtClean="0"/>
              </a:p>
            </p:txBody>
          </p:sp>
          <p:sp>
            <p:nvSpPr>
              <p:cNvPr id="46" name="45 - TextBox"/>
              <p:cNvSpPr txBox="1"/>
              <p:nvPr/>
            </p:nvSpPr>
            <p:spPr>
              <a:xfrm>
                <a:off x="142876" y="200024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Α</a:t>
                </a:r>
                <a:endParaRPr lang="en-US" sz="2000" b="1" dirty="0" smtClean="0"/>
              </a:p>
            </p:txBody>
          </p:sp>
        </p:grpSp>
        <p:sp>
          <p:nvSpPr>
            <p:cNvPr id="26" name="25 - TextBox"/>
            <p:cNvSpPr txBox="1"/>
            <p:nvPr/>
          </p:nvSpPr>
          <p:spPr>
            <a:xfrm>
              <a:off x="1214414" y="2143116"/>
              <a:ext cx="747310" cy="279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1071538" y="500042"/>
              <a:ext cx="747310" cy="279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29" name="28 - TextBox"/>
            <p:cNvSpPr txBox="1"/>
            <p:nvPr/>
          </p:nvSpPr>
          <p:spPr>
            <a:xfrm rot="16200000">
              <a:off x="1669195" y="1545458"/>
              <a:ext cx="1490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Ύψος   υ</a:t>
              </a:r>
              <a:endParaRPr lang="en-US" sz="2000" dirty="0" smtClean="0"/>
            </a:p>
          </p:txBody>
        </p:sp>
      </p:grpSp>
      <p:sp>
        <p:nvSpPr>
          <p:cNvPr id="48" name="47 - Ορθογώνιο"/>
          <p:cNvSpPr/>
          <p:nvPr/>
        </p:nvSpPr>
        <p:spPr>
          <a:xfrm>
            <a:off x="4214810" y="2357430"/>
            <a:ext cx="19639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V</a:t>
            </a:r>
            <a:r>
              <a:rPr lang="el-GR" sz="3600" b="1" baseline="-25000" dirty="0" smtClean="0"/>
              <a:t> </a:t>
            </a:r>
            <a:r>
              <a:rPr lang="en-US" sz="3600" b="1" dirty="0" smtClean="0"/>
              <a:t> = </a:t>
            </a:r>
            <a:r>
              <a:rPr lang="el-GR" sz="3600" b="1" dirty="0" smtClean="0"/>
              <a:t> </a:t>
            </a:r>
            <a:r>
              <a:rPr lang="el-GR" sz="3600" b="1" dirty="0" err="1" smtClean="0"/>
              <a:t>Ε</a:t>
            </a:r>
            <a:r>
              <a:rPr lang="el-GR" sz="3600" b="1" baseline="-25000" dirty="0" err="1" smtClean="0"/>
              <a:t>β</a:t>
            </a:r>
            <a:r>
              <a:rPr lang="el-GR" sz="3600" b="1" baseline="30000" dirty="0" smtClean="0"/>
              <a:t>. </a:t>
            </a:r>
            <a:r>
              <a:rPr lang="en-US" sz="3600" b="1" dirty="0" smtClean="0"/>
              <a:t> u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0" y="50004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ο όγκος του κυλίνδρου είναι 50</a:t>
            </a:r>
            <a:r>
              <a:rPr lang="en-US" sz="2000" b="1" dirty="0" smtClean="0"/>
              <a:t>m</a:t>
            </a:r>
            <a:r>
              <a:rPr lang="en-US" sz="2000" b="1" baseline="30000" dirty="0" smtClean="0"/>
              <a:t>3</a:t>
            </a:r>
            <a:r>
              <a:rPr lang="el-GR" sz="2000" b="1" baseline="30000" dirty="0" smtClean="0"/>
              <a:t> </a:t>
            </a:r>
            <a:r>
              <a:rPr lang="el-GR" sz="2000" b="1" dirty="0" smtClean="0"/>
              <a:t> και το εμβαδόν της βάσης είναι</a:t>
            </a:r>
            <a:r>
              <a:rPr lang="en-US" sz="2000" b="1" dirty="0" smtClean="0"/>
              <a:t> E</a:t>
            </a:r>
            <a:r>
              <a:rPr lang="el-GR" sz="2000" b="1" baseline="-25000" dirty="0" smtClean="0"/>
              <a:t>β</a:t>
            </a:r>
            <a:r>
              <a:rPr lang="el-GR" sz="2000" b="1" dirty="0" smtClean="0"/>
              <a:t>= 4</a:t>
            </a:r>
            <a:r>
              <a:rPr lang="en-US" sz="2000" b="1" dirty="0" smtClean="0"/>
              <a:t>m</a:t>
            </a:r>
            <a:r>
              <a:rPr lang="en-US" sz="2000" b="1" baseline="30000" dirty="0" smtClean="0"/>
              <a:t>2 </a:t>
            </a:r>
            <a:r>
              <a:rPr lang="en-US" sz="2000" b="1" dirty="0" smtClean="0"/>
              <a:t> , </a:t>
            </a:r>
            <a:r>
              <a:rPr lang="el-GR" sz="2000" b="1" dirty="0" smtClean="0"/>
              <a:t>ποιο είναι το  ύψος του κυλίνδρου;   </a:t>
            </a:r>
            <a:endParaRPr lang="en-US" sz="2000" baseline="30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2357422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3</a:t>
            </a:r>
            <a:endParaRPr lang="en-US" sz="2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3714744" y="114298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</a:t>
            </a:r>
            <a:endParaRPr lang="en-US" sz="2400" b="1" dirty="0" smtClean="0"/>
          </a:p>
        </p:txBody>
      </p:sp>
      <p:grpSp>
        <p:nvGrpSpPr>
          <p:cNvPr id="2" name="56 - Ομάδα"/>
          <p:cNvGrpSpPr/>
          <p:nvPr/>
        </p:nvGrpSpPr>
        <p:grpSpPr>
          <a:xfrm>
            <a:off x="-99833" y="1571612"/>
            <a:ext cx="4407423" cy="3643339"/>
            <a:chOff x="62597" y="1689459"/>
            <a:chExt cx="2662500" cy="2366881"/>
          </a:xfrm>
        </p:grpSpPr>
        <p:sp>
          <p:nvSpPr>
            <p:cNvPr id="33" name="32 - Κύλινδρος"/>
            <p:cNvSpPr/>
            <p:nvPr/>
          </p:nvSpPr>
          <p:spPr>
            <a:xfrm>
              <a:off x="357158" y="1787171"/>
              <a:ext cx="1287667" cy="2269169"/>
            </a:xfrm>
            <a:prstGeom prst="can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33 - Έλλειψη"/>
            <p:cNvSpPr/>
            <p:nvPr/>
          </p:nvSpPr>
          <p:spPr>
            <a:xfrm>
              <a:off x="357158" y="1787171"/>
              <a:ext cx="1287667" cy="365995"/>
            </a:xfrm>
            <a:prstGeom prst="ellipse">
              <a:avLst/>
            </a:prstGeom>
            <a:solidFill>
              <a:srgbClr val="D72FCB"/>
            </a:solidFill>
            <a:ln w="317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34 - Έλλειψη"/>
            <p:cNvSpPr/>
            <p:nvPr/>
          </p:nvSpPr>
          <p:spPr>
            <a:xfrm>
              <a:off x="357158" y="3690345"/>
              <a:ext cx="1287667" cy="365995"/>
            </a:xfrm>
            <a:prstGeom prst="ellips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357158" y="3690345"/>
              <a:ext cx="1287667" cy="365995"/>
            </a:xfrm>
            <a:prstGeom prst="ellipse">
              <a:avLst/>
            </a:prstGeom>
            <a:solidFill>
              <a:srgbClr val="D72FCB"/>
            </a:solidFill>
            <a:ln w="317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39 - TextBox"/>
            <p:cNvSpPr txBox="1"/>
            <p:nvPr/>
          </p:nvSpPr>
          <p:spPr>
            <a:xfrm rot="16200000">
              <a:off x="19313" y="3046106"/>
              <a:ext cx="430297" cy="223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u</a:t>
              </a:r>
            </a:p>
          </p:txBody>
        </p:sp>
        <p:cxnSp>
          <p:nvCxnSpPr>
            <p:cNvPr id="45" name="44 - Ευθεία γραμμή σύνδεσης"/>
            <p:cNvCxnSpPr/>
            <p:nvPr/>
          </p:nvCxnSpPr>
          <p:spPr>
            <a:xfrm>
              <a:off x="357158" y="1928802"/>
              <a:ext cx="665625" cy="443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52 - TextBox"/>
            <p:cNvSpPr txBox="1"/>
            <p:nvPr/>
          </p:nvSpPr>
          <p:spPr>
            <a:xfrm>
              <a:off x="468129" y="1689459"/>
              <a:ext cx="665625" cy="277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ρ</a:t>
              </a:r>
              <a:endParaRPr lang="en-US" b="1" dirty="0" smtClean="0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857224" y="1714488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βάση</a:t>
              </a:r>
              <a:endParaRPr lang="en-US" sz="1600" b="1" dirty="0" smtClean="0"/>
            </a:p>
          </p:txBody>
        </p:sp>
        <p:sp>
          <p:nvSpPr>
            <p:cNvPr id="55" name="54 - TextBox"/>
            <p:cNvSpPr txBox="1"/>
            <p:nvPr/>
          </p:nvSpPr>
          <p:spPr>
            <a:xfrm>
              <a:off x="428596" y="3714752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βάση</a:t>
              </a:r>
              <a:endParaRPr lang="en-US" sz="1600" b="1" dirty="0" smtClean="0"/>
            </a:p>
          </p:txBody>
        </p:sp>
        <p:sp>
          <p:nvSpPr>
            <p:cNvPr id="56" name="55 - TextBox"/>
            <p:cNvSpPr txBox="1"/>
            <p:nvPr/>
          </p:nvSpPr>
          <p:spPr>
            <a:xfrm rot="2583569">
              <a:off x="62597" y="3142413"/>
              <a:ext cx="2662500" cy="259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Παράπλευρη επιφάνεια</a:t>
              </a:r>
              <a:endParaRPr lang="en-US" sz="2000" b="1" dirty="0" smtClean="0"/>
            </a:p>
          </p:txBody>
        </p:sp>
      </p:grpSp>
      <p:sp>
        <p:nvSpPr>
          <p:cNvPr id="24" name="23 - Ορθογώνιο"/>
          <p:cNvSpPr/>
          <p:nvPr/>
        </p:nvSpPr>
        <p:spPr>
          <a:xfrm>
            <a:off x="3571868" y="1785926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</a:t>
            </a:r>
            <a:r>
              <a:rPr lang="el-GR" sz="2400" b="1" baseline="-25000" dirty="0" smtClean="0"/>
              <a:t> </a:t>
            </a:r>
            <a:r>
              <a:rPr lang="en-US" sz="2400" b="1" dirty="0" smtClean="0"/>
              <a:t> = 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Ε</a:t>
            </a:r>
            <a:r>
              <a:rPr lang="el-GR" sz="2400" b="1" baseline="-25000" dirty="0" err="1" smtClean="0"/>
              <a:t>β</a:t>
            </a:r>
            <a:r>
              <a:rPr lang="el-GR" sz="2400" b="1" baseline="30000" dirty="0" smtClean="0"/>
              <a:t>. </a:t>
            </a:r>
            <a:r>
              <a:rPr lang="en-US" sz="2400" b="1" dirty="0" smtClean="0"/>
              <a:t> u</a:t>
            </a:r>
            <a:endParaRPr lang="en-US" sz="24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1285852" y="4714884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4</a:t>
            </a:r>
            <a:r>
              <a:rPr lang="en-US" b="1" dirty="0" smtClean="0"/>
              <a:t>m</a:t>
            </a:r>
            <a:r>
              <a:rPr lang="en-US" b="1" baseline="30000" dirty="0" smtClean="0"/>
              <a:t>2 </a:t>
            </a:r>
            <a:endParaRPr lang="en-US" dirty="0"/>
          </a:p>
        </p:txBody>
      </p:sp>
      <p:sp>
        <p:nvSpPr>
          <p:cNvPr id="26" name="25 - Ορθογώνιο"/>
          <p:cNvSpPr/>
          <p:nvPr/>
        </p:nvSpPr>
        <p:spPr>
          <a:xfrm>
            <a:off x="1643042" y="1785926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4</a:t>
            </a:r>
            <a:r>
              <a:rPr lang="en-US" b="1" dirty="0" smtClean="0"/>
              <a:t>m</a:t>
            </a:r>
            <a:r>
              <a:rPr lang="en-US" b="1" baseline="30000" dirty="0" smtClean="0"/>
              <a:t>2 </a:t>
            </a:r>
            <a:endParaRPr lang="en-US" dirty="0"/>
          </a:p>
        </p:txBody>
      </p:sp>
      <p:sp>
        <p:nvSpPr>
          <p:cNvPr id="28" name="27 - Ορθογώνιο"/>
          <p:cNvSpPr/>
          <p:nvPr/>
        </p:nvSpPr>
        <p:spPr>
          <a:xfrm>
            <a:off x="3500430" y="257174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4286248" y="264318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4643438" y="259489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err="1" smtClean="0"/>
              <a:t>Ε</a:t>
            </a:r>
            <a:r>
              <a:rPr lang="el-GR" sz="2800" b="1" baseline="-25000" dirty="0" err="1" smtClean="0"/>
              <a:t>β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3428992" y="309496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>
            <a:off x="4714876" y="302352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3428992" y="3023526"/>
            <a:ext cx="489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/>
              <a:t>Ε</a:t>
            </a:r>
            <a:r>
              <a:rPr lang="el-GR" sz="2800" b="1" baseline="-25000" dirty="0" err="1" smtClean="0"/>
              <a:t>β</a:t>
            </a:r>
            <a:endParaRPr lang="en-US" sz="28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4786314" y="3000372"/>
            <a:ext cx="489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/>
              <a:t>Ε</a:t>
            </a:r>
            <a:r>
              <a:rPr lang="el-GR" sz="2800" b="1" baseline="-25000" dirty="0" err="1" smtClean="0"/>
              <a:t>β</a:t>
            </a:r>
            <a:endParaRPr lang="en-US" sz="28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5400000">
            <a:off x="4679157" y="4511159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5400000">
            <a:off x="4536281" y="4011093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3428992" y="385762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4214810" y="392906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4572000" y="388078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err="1" smtClean="0"/>
              <a:t>Ε</a:t>
            </a:r>
            <a:r>
              <a:rPr lang="el-GR" sz="2800" b="1" baseline="-25000" dirty="0" err="1" smtClean="0"/>
              <a:t>β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3357554" y="438084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εία γραμμή σύνδεσης"/>
          <p:cNvCxnSpPr/>
          <p:nvPr/>
        </p:nvCxnSpPr>
        <p:spPr>
          <a:xfrm>
            <a:off x="4643438" y="430941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3357554" y="4309410"/>
            <a:ext cx="489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/>
              <a:t>Ε</a:t>
            </a:r>
            <a:r>
              <a:rPr lang="el-GR" sz="2800" b="1" baseline="-25000" dirty="0" err="1" smtClean="0"/>
              <a:t>β</a:t>
            </a:r>
            <a:endParaRPr lang="en-US" sz="28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714876" y="4261126"/>
            <a:ext cx="489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/>
              <a:t>Ε</a:t>
            </a:r>
            <a:r>
              <a:rPr lang="el-GR" sz="2800" b="1" baseline="-25000" dirty="0" err="1" smtClean="0"/>
              <a:t>β</a:t>
            </a:r>
            <a:endParaRPr lang="en-US" sz="28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3286116" y="512035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3857620" y="52863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3214678" y="557214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3214678" y="5500702"/>
            <a:ext cx="489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/>
              <a:t>Ε</a:t>
            </a:r>
            <a:r>
              <a:rPr lang="el-GR" sz="2800" b="1" baseline="-25000" dirty="0" err="1" smtClean="0"/>
              <a:t>β</a:t>
            </a:r>
            <a:endParaRPr lang="en-US" sz="2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4143372" y="5286388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9" grpId="0"/>
      <p:bldP spid="42" grpId="0"/>
      <p:bldP spid="48" grpId="0"/>
      <p:bldP spid="50" grpId="0"/>
      <p:bldP spid="51" grpId="0"/>
      <p:bldP spid="59" grpId="0"/>
      <p:bldP spid="60" grpId="0"/>
      <p:bldP spid="65" grpId="0"/>
      <p:bldP spid="66" grpId="0"/>
      <p:bldP spid="7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0" y="50004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ο όγκος του κυλίνδρου είναι 50</a:t>
            </a:r>
            <a:r>
              <a:rPr lang="en-US" sz="2000" b="1" dirty="0" smtClean="0"/>
              <a:t>m</a:t>
            </a:r>
            <a:r>
              <a:rPr lang="en-US" sz="2000" b="1" baseline="30000" dirty="0" smtClean="0"/>
              <a:t>3</a:t>
            </a:r>
            <a:r>
              <a:rPr lang="el-GR" sz="2000" b="1" baseline="30000" dirty="0" smtClean="0"/>
              <a:t> </a:t>
            </a:r>
            <a:r>
              <a:rPr lang="el-GR" sz="2000" b="1" dirty="0" smtClean="0"/>
              <a:t> και το εμβαδόν της βάσης είναι</a:t>
            </a:r>
            <a:r>
              <a:rPr lang="en-US" sz="2000" b="1" dirty="0" smtClean="0"/>
              <a:t> E</a:t>
            </a:r>
            <a:r>
              <a:rPr lang="el-GR" sz="2000" b="1" baseline="-25000" dirty="0" smtClean="0"/>
              <a:t>β</a:t>
            </a:r>
            <a:r>
              <a:rPr lang="el-GR" sz="2000" b="1" dirty="0" smtClean="0"/>
              <a:t>= 4</a:t>
            </a:r>
            <a:r>
              <a:rPr lang="en-US" sz="2000" b="1" dirty="0" smtClean="0"/>
              <a:t>m</a:t>
            </a:r>
            <a:r>
              <a:rPr lang="en-US" sz="2000" b="1" baseline="30000" dirty="0" smtClean="0"/>
              <a:t>2 </a:t>
            </a:r>
            <a:r>
              <a:rPr lang="en-US" sz="2000" b="1" dirty="0" smtClean="0"/>
              <a:t> , </a:t>
            </a:r>
            <a:r>
              <a:rPr lang="el-GR" sz="2000" b="1" dirty="0" smtClean="0"/>
              <a:t>ποιο είναι το  ύψος του κυλίνδρου;   </a:t>
            </a:r>
            <a:endParaRPr lang="en-US" sz="2000" baseline="30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2357422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3</a:t>
            </a:r>
            <a:endParaRPr lang="en-US" sz="2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3714744" y="114298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ΛΥΣΗ</a:t>
            </a:r>
            <a:endParaRPr lang="en-US" sz="2400" b="1" dirty="0" smtClean="0"/>
          </a:p>
        </p:txBody>
      </p:sp>
      <p:grpSp>
        <p:nvGrpSpPr>
          <p:cNvPr id="2" name="56 - Ομάδα"/>
          <p:cNvGrpSpPr/>
          <p:nvPr/>
        </p:nvGrpSpPr>
        <p:grpSpPr>
          <a:xfrm>
            <a:off x="-99833" y="1571612"/>
            <a:ext cx="4407423" cy="3643339"/>
            <a:chOff x="62597" y="1689459"/>
            <a:chExt cx="2662500" cy="2366881"/>
          </a:xfrm>
        </p:grpSpPr>
        <p:sp>
          <p:nvSpPr>
            <p:cNvPr id="33" name="32 - Κύλινδρος"/>
            <p:cNvSpPr/>
            <p:nvPr/>
          </p:nvSpPr>
          <p:spPr>
            <a:xfrm>
              <a:off x="357158" y="1787171"/>
              <a:ext cx="1287667" cy="2269169"/>
            </a:xfrm>
            <a:prstGeom prst="can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33 - Έλλειψη"/>
            <p:cNvSpPr/>
            <p:nvPr/>
          </p:nvSpPr>
          <p:spPr>
            <a:xfrm>
              <a:off x="357158" y="1787171"/>
              <a:ext cx="1287667" cy="365995"/>
            </a:xfrm>
            <a:prstGeom prst="ellipse">
              <a:avLst/>
            </a:prstGeom>
            <a:solidFill>
              <a:srgbClr val="D72FCB"/>
            </a:solidFill>
            <a:ln w="317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34 - Έλλειψη"/>
            <p:cNvSpPr/>
            <p:nvPr/>
          </p:nvSpPr>
          <p:spPr>
            <a:xfrm>
              <a:off x="357158" y="3690345"/>
              <a:ext cx="1287667" cy="365995"/>
            </a:xfrm>
            <a:prstGeom prst="ellips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357158" y="3690345"/>
              <a:ext cx="1287667" cy="365995"/>
            </a:xfrm>
            <a:prstGeom prst="ellipse">
              <a:avLst/>
            </a:prstGeom>
            <a:solidFill>
              <a:srgbClr val="D72FCB"/>
            </a:solidFill>
            <a:ln w="317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39 - TextBox"/>
            <p:cNvSpPr txBox="1"/>
            <p:nvPr/>
          </p:nvSpPr>
          <p:spPr>
            <a:xfrm rot="16200000">
              <a:off x="19313" y="3046106"/>
              <a:ext cx="430297" cy="223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u</a:t>
              </a:r>
            </a:p>
          </p:txBody>
        </p:sp>
        <p:cxnSp>
          <p:nvCxnSpPr>
            <p:cNvPr id="45" name="44 - Ευθεία γραμμή σύνδεσης"/>
            <p:cNvCxnSpPr/>
            <p:nvPr/>
          </p:nvCxnSpPr>
          <p:spPr>
            <a:xfrm>
              <a:off x="357158" y="1928802"/>
              <a:ext cx="665625" cy="443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52 - TextBox"/>
            <p:cNvSpPr txBox="1"/>
            <p:nvPr/>
          </p:nvSpPr>
          <p:spPr>
            <a:xfrm>
              <a:off x="468129" y="1689459"/>
              <a:ext cx="665625" cy="277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ρ</a:t>
              </a:r>
              <a:endParaRPr lang="en-US" b="1" dirty="0" smtClean="0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857224" y="1714488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βάση</a:t>
              </a:r>
              <a:endParaRPr lang="en-US" sz="1600" b="1" dirty="0" smtClean="0"/>
            </a:p>
          </p:txBody>
        </p:sp>
        <p:sp>
          <p:nvSpPr>
            <p:cNvPr id="55" name="54 - TextBox"/>
            <p:cNvSpPr txBox="1"/>
            <p:nvPr/>
          </p:nvSpPr>
          <p:spPr>
            <a:xfrm>
              <a:off x="428596" y="3714752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βάση</a:t>
              </a:r>
              <a:endParaRPr lang="en-US" sz="1600" b="1" dirty="0" smtClean="0"/>
            </a:p>
          </p:txBody>
        </p:sp>
        <p:sp>
          <p:nvSpPr>
            <p:cNvPr id="56" name="55 - TextBox"/>
            <p:cNvSpPr txBox="1"/>
            <p:nvPr/>
          </p:nvSpPr>
          <p:spPr>
            <a:xfrm rot="2583569">
              <a:off x="62597" y="3142413"/>
              <a:ext cx="2662500" cy="259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/>
                <a:t>Παράπλευρη επιφάνεια</a:t>
              </a:r>
              <a:endParaRPr lang="en-US" sz="2000" b="1" dirty="0" smtClean="0"/>
            </a:p>
          </p:txBody>
        </p:sp>
      </p:grpSp>
      <p:sp>
        <p:nvSpPr>
          <p:cNvPr id="24" name="23 - Ορθογώνιο"/>
          <p:cNvSpPr/>
          <p:nvPr/>
        </p:nvSpPr>
        <p:spPr>
          <a:xfrm>
            <a:off x="3571868" y="1785926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</a:t>
            </a:r>
            <a:r>
              <a:rPr lang="el-GR" sz="2400" b="1" baseline="-25000" dirty="0" smtClean="0"/>
              <a:t> </a:t>
            </a:r>
            <a:r>
              <a:rPr lang="en-US" sz="2400" b="1" dirty="0" smtClean="0"/>
              <a:t> = 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Ε</a:t>
            </a:r>
            <a:r>
              <a:rPr lang="el-GR" sz="2400" b="1" baseline="-25000" dirty="0" err="1" smtClean="0"/>
              <a:t>β</a:t>
            </a:r>
            <a:r>
              <a:rPr lang="el-GR" sz="2400" b="1" baseline="30000" dirty="0" smtClean="0"/>
              <a:t>. </a:t>
            </a:r>
            <a:r>
              <a:rPr lang="en-US" sz="2400" b="1" dirty="0" smtClean="0"/>
              <a:t> u</a:t>
            </a:r>
            <a:endParaRPr lang="en-US" sz="24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1285852" y="4714884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4</a:t>
            </a:r>
            <a:r>
              <a:rPr lang="en-US" b="1" dirty="0" smtClean="0"/>
              <a:t>m</a:t>
            </a:r>
            <a:r>
              <a:rPr lang="en-US" b="1" baseline="30000" dirty="0" smtClean="0"/>
              <a:t>2 </a:t>
            </a:r>
            <a:endParaRPr lang="en-US" dirty="0"/>
          </a:p>
        </p:txBody>
      </p:sp>
      <p:sp>
        <p:nvSpPr>
          <p:cNvPr id="26" name="25 - Ορθογώνιο"/>
          <p:cNvSpPr/>
          <p:nvPr/>
        </p:nvSpPr>
        <p:spPr>
          <a:xfrm>
            <a:off x="1643042" y="1785926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4</a:t>
            </a:r>
            <a:r>
              <a:rPr lang="en-US" b="1" dirty="0" smtClean="0"/>
              <a:t>m</a:t>
            </a:r>
            <a:r>
              <a:rPr lang="en-US" b="1" baseline="30000" dirty="0" smtClean="0"/>
              <a:t>2 </a:t>
            </a:r>
            <a:endParaRPr lang="en-US" dirty="0"/>
          </a:p>
        </p:txBody>
      </p:sp>
      <p:sp>
        <p:nvSpPr>
          <p:cNvPr id="65" name="64 - Ορθογώνιο"/>
          <p:cNvSpPr/>
          <p:nvPr/>
        </p:nvSpPr>
        <p:spPr>
          <a:xfrm>
            <a:off x="3571868" y="271462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4143372" y="28806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3500430" y="314324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3500430" y="3094964"/>
            <a:ext cx="489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/>
              <a:t>Ε</a:t>
            </a:r>
            <a:r>
              <a:rPr lang="el-GR" sz="2800" b="1" baseline="-25000" dirty="0" err="1" smtClean="0"/>
              <a:t>β</a:t>
            </a:r>
            <a:endParaRPr lang="en-US" sz="2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4429124" y="2880650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4572000" y="121442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47" name="46 - TextBox"/>
          <p:cNvSpPr txBox="1"/>
          <p:nvPr/>
        </p:nvSpPr>
        <p:spPr>
          <a:xfrm>
            <a:off x="3857620" y="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4347743" y="392906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4919247" y="409509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4276305" y="438084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4276305" y="430941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4</a:t>
            </a:r>
            <a:endParaRPr lang="en-US" sz="28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5204999" y="4095096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4919247" y="5023790"/>
            <a:ext cx="1361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12,5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6490883" y="5523856"/>
            <a:ext cx="1653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12,5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428596" y="6215082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το ύψος του κυλίνδρου είναι 12,5</a:t>
            </a:r>
            <a:r>
              <a:rPr lang="en-US" dirty="0" smtClean="0"/>
              <a:t>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5" grpId="0"/>
      <p:bldP spid="66" grpId="0"/>
      <p:bldP spid="70" grpId="0"/>
      <p:bldP spid="49" grpId="0"/>
      <p:bldP spid="52" grpId="0"/>
      <p:bldP spid="62" grpId="0"/>
      <p:bldP spid="63" grpId="0"/>
      <p:bldP spid="64" grpId="0"/>
      <p:bldP spid="6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- Ομάδα"/>
          <p:cNvGrpSpPr/>
          <p:nvPr/>
        </p:nvGrpSpPr>
        <p:grpSpPr>
          <a:xfrm>
            <a:off x="4286248" y="2071678"/>
            <a:ext cx="3857620" cy="3909949"/>
            <a:chOff x="0" y="161993"/>
            <a:chExt cx="2644303" cy="2750277"/>
          </a:xfrm>
        </p:grpSpPr>
        <p:grpSp>
          <p:nvGrpSpPr>
            <p:cNvPr id="5" name="13 - Ομάδα"/>
            <p:cNvGrpSpPr/>
            <p:nvPr/>
          </p:nvGrpSpPr>
          <p:grpSpPr>
            <a:xfrm>
              <a:off x="0" y="161993"/>
              <a:ext cx="2644303" cy="2750277"/>
              <a:chOff x="0" y="1643050"/>
              <a:chExt cx="2571768" cy="2566995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643050"/>
                <a:ext cx="2534294" cy="2566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0" name="9 - TextBox"/>
              <p:cNvSpPr txBox="1"/>
              <p:nvPr/>
            </p:nvSpPr>
            <p:spPr>
              <a:xfrm>
                <a:off x="2214578" y="2071678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Γ</a:t>
                </a:r>
                <a:endParaRPr lang="en-US" sz="2000" b="1" dirty="0" smtClean="0"/>
              </a:p>
            </p:txBody>
          </p:sp>
          <p:sp>
            <p:nvSpPr>
              <p:cNvPr id="11" name="10 - TextBox"/>
              <p:cNvSpPr txBox="1"/>
              <p:nvPr/>
            </p:nvSpPr>
            <p:spPr>
              <a:xfrm>
                <a:off x="1428760" y="164305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B</a:t>
                </a:r>
              </a:p>
            </p:txBody>
          </p:sp>
          <p:sp>
            <p:nvSpPr>
              <p:cNvPr id="12" name="11 - TextBox"/>
              <p:cNvSpPr txBox="1"/>
              <p:nvPr/>
            </p:nvSpPr>
            <p:spPr>
              <a:xfrm>
                <a:off x="214314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Ε</a:t>
                </a:r>
                <a:endParaRPr lang="en-US" sz="2000" b="1" dirty="0" smtClean="0"/>
              </a:p>
            </p:txBody>
          </p:sp>
          <p:sp>
            <p:nvSpPr>
              <p:cNvPr id="13" name="12 - TextBox"/>
              <p:cNvSpPr txBox="1"/>
              <p:nvPr/>
            </p:nvSpPr>
            <p:spPr>
              <a:xfrm flipH="1">
                <a:off x="2143140" y="378619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Δ</a:t>
                </a:r>
                <a:endParaRPr lang="en-US" sz="2000" b="1" dirty="0" smtClean="0"/>
              </a:p>
            </p:txBody>
          </p:sp>
          <p:sp>
            <p:nvSpPr>
              <p:cNvPr id="14" name="13 - TextBox"/>
              <p:cNvSpPr txBox="1"/>
              <p:nvPr/>
            </p:nvSpPr>
            <p:spPr>
              <a:xfrm flipH="1">
                <a:off x="1357322" y="3143248"/>
                <a:ext cx="2619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Ζ</a:t>
                </a:r>
                <a:endParaRPr lang="en-US" sz="2000" b="1" dirty="0" smtClean="0"/>
              </a:p>
            </p:txBody>
          </p:sp>
          <p:sp>
            <p:nvSpPr>
              <p:cNvPr id="15" name="14 - TextBox"/>
              <p:cNvSpPr txBox="1"/>
              <p:nvPr/>
            </p:nvSpPr>
            <p:spPr>
              <a:xfrm>
                <a:off x="142876" y="2000240"/>
                <a:ext cx="3571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Α</a:t>
                </a:r>
                <a:endParaRPr lang="en-US" sz="2000" b="1" dirty="0" smtClean="0"/>
              </a:p>
            </p:txBody>
          </p:sp>
        </p:grpSp>
        <p:sp>
          <p:nvSpPr>
            <p:cNvPr id="6" name="5 - TextBox"/>
            <p:cNvSpPr txBox="1"/>
            <p:nvPr/>
          </p:nvSpPr>
          <p:spPr>
            <a:xfrm>
              <a:off x="1214414" y="2143116"/>
              <a:ext cx="747310" cy="279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7" name="6 - TextBox"/>
            <p:cNvSpPr txBox="1"/>
            <p:nvPr/>
          </p:nvSpPr>
          <p:spPr>
            <a:xfrm>
              <a:off x="1071538" y="500042"/>
              <a:ext cx="747310" cy="279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βάση</a:t>
              </a:r>
              <a:endParaRPr lang="en-US" b="1" dirty="0" smtClean="0"/>
            </a:p>
          </p:txBody>
        </p:sp>
        <p:sp>
          <p:nvSpPr>
            <p:cNvPr id="8" name="7 - TextBox"/>
            <p:cNvSpPr txBox="1"/>
            <p:nvPr/>
          </p:nvSpPr>
          <p:spPr>
            <a:xfrm rot="16200000">
              <a:off x="1669195" y="1545458"/>
              <a:ext cx="1490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Ύψος   υ</a:t>
              </a:r>
              <a:endParaRPr lang="en-US" sz="2000" dirty="0" smtClean="0"/>
            </a:p>
          </p:txBody>
        </p:sp>
      </p:grpSp>
      <p:sp>
        <p:nvSpPr>
          <p:cNvPr id="16" name="15 - Ελεύθερη σχεδίαση"/>
          <p:cNvSpPr/>
          <p:nvPr/>
        </p:nvSpPr>
        <p:spPr>
          <a:xfrm>
            <a:off x="142844" y="571480"/>
            <a:ext cx="3633155" cy="4779818"/>
          </a:xfrm>
          <a:custGeom>
            <a:avLst/>
            <a:gdLst>
              <a:gd name="connsiteX0" fmla="*/ 720437 w 3633155"/>
              <a:gd name="connsiteY0" fmla="*/ 914400 h 4779818"/>
              <a:gd name="connsiteX1" fmla="*/ 2521527 w 3633155"/>
              <a:gd name="connsiteY1" fmla="*/ 0 h 4779818"/>
              <a:gd name="connsiteX2" fmla="*/ 3532909 w 3633155"/>
              <a:gd name="connsiteY2" fmla="*/ 1773382 h 4779818"/>
              <a:gd name="connsiteX3" fmla="*/ 2909455 w 3633155"/>
              <a:gd name="connsiteY3" fmla="*/ 4779818 h 4779818"/>
              <a:gd name="connsiteX4" fmla="*/ 803564 w 3633155"/>
              <a:gd name="connsiteY4" fmla="*/ 4184073 h 4779818"/>
              <a:gd name="connsiteX5" fmla="*/ 789709 w 3633155"/>
              <a:gd name="connsiteY5" fmla="*/ 4128655 h 4779818"/>
              <a:gd name="connsiteX6" fmla="*/ 651164 w 3633155"/>
              <a:gd name="connsiteY6" fmla="*/ 2521528 h 4779818"/>
              <a:gd name="connsiteX7" fmla="*/ 0 w 3633155"/>
              <a:gd name="connsiteY7" fmla="*/ 1260764 h 4779818"/>
              <a:gd name="connsiteX8" fmla="*/ 900546 w 3633155"/>
              <a:gd name="connsiteY8" fmla="*/ 831273 h 477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33155" h="4779818">
                <a:moveTo>
                  <a:pt x="720437" y="914400"/>
                </a:moveTo>
                <a:lnTo>
                  <a:pt x="2521527" y="0"/>
                </a:lnTo>
                <a:lnTo>
                  <a:pt x="3532909" y="1773382"/>
                </a:lnTo>
                <a:cubicBezTo>
                  <a:pt x="3328621" y="2776253"/>
                  <a:pt x="3633155" y="4056118"/>
                  <a:pt x="2909455" y="4779818"/>
                </a:cubicBezTo>
                <a:cubicBezTo>
                  <a:pt x="2207491" y="4581236"/>
                  <a:pt x="1500915" y="4398292"/>
                  <a:pt x="803564" y="4184073"/>
                </a:cubicBezTo>
                <a:cubicBezTo>
                  <a:pt x="785362" y="4178482"/>
                  <a:pt x="789709" y="4128655"/>
                  <a:pt x="789709" y="4128655"/>
                </a:cubicBezTo>
                <a:lnTo>
                  <a:pt x="651164" y="2521528"/>
                </a:lnTo>
                <a:cubicBezTo>
                  <a:pt x="432212" y="2102259"/>
                  <a:pt x="0" y="1733762"/>
                  <a:pt x="0" y="1260764"/>
                </a:cubicBezTo>
                <a:lnTo>
                  <a:pt x="900546" y="831273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Ορθογώνιο"/>
          <p:cNvSpPr/>
          <p:nvPr/>
        </p:nvSpPr>
        <p:spPr>
          <a:xfrm>
            <a:off x="1000100" y="442913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1428728" y="150017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Ορθογώνιο"/>
          <p:cNvSpPr/>
          <p:nvPr/>
        </p:nvSpPr>
        <p:spPr>
          <a:xfrm>
            <a:off x="1357290" y="4500570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Ορθογώνιο"/>
          <p:cNvSpPr/>
          <p:nvPr/>
        </p:nvSpPr>
        <p:spPr>
          <a:xfrm>
            <a:off x="1857356" y="4572008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357158" y="535782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Κύβος"/>
          <p:cNvSpPr/>
          <p:nvPr/>
        </p:nvSpPr>
        <p:spPr>
          <a:xfrm>
            <a:off x="5286380" y="3714752"/>
            <a:ext cx="357190" cy="428628"/>
          </a:xfrm>
          <a:prstGeom prst="cub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786604" y="342820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Κύβος"/>
          <p:cNvSpPr/>
          <p:nvPr/>
        </p:nvSpPr>
        <p:spPr>
          <a:xfrm>
            <a:off x="5357818" y="4071942"/>
            <a:ext cx="357190" cy="428628"/>
          </a:xfrm>
          <a:prstGeom prst="cub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Κύβος"/>
          <p:cNvSpPr/>
          <p:nvPr/>
        </p:nvSpPr>
        <p:spPr>
          <a:xfrm>
            <a:off x="5715008" y="3714752"/>
            <a:ext cx="357190" cy="428628"/>
          </a:xfrm>
          <a:prstGeom prst="cub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Κύβος"/>
          <p:cNvSpPr/>
          <p:nvPr/>
        </p:nvSpPr>
        <p:spPr>
          <a:xfrm>
            <a:off x="5357818" y="4500570"/>
            <a:ext cx="357190" cy="428628"/>
          </a:xfrm>
          <a:prstGeom prst="cub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Κύβος"/>
          <p:cNvSpPr/>
          <p:nvPr/>
        </p:nvSpPr>
        <p:spPr>
          <a:xfrm>
            <a:off x="5786446" y="4143380"/>
            <a:ext cx="357190" cy="428628"/>
          </a:xfrm>
          <a:prstGeom prst="cub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428596" y="214290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31 - Ορθογώνιο"/>
          <p:cNvSpPr/>
          <p:nvPr/>
        </p:nvSpPr>
        <p:spPr>
          <a:xfrm>
            <a:off x="1643042" y="3071810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2214546" y="257174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Ορθογώνιο"/>
          <p:cNvSpPr/>
          <p:nvPr/>
        </p:nvSpPr>
        <p:spPr>
          <a:xfrm>
            <a:off x="785786" y="2000240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Ορθογώνιο"/>
          <p:cNvSpPr/>
          <p:nvPr/>
        </p:nvSpPr>
        <p:spPr>
          <a:xfrm>
            <a:off x="2428860" y="214311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Ορθογώνιο"/>
          <p:cNvSpPr/>
          <p:nvPr/>
        </p:nvSpPr>
        <p:spPr>
          <a:xfrm>
            <a:off x="2214546" y="364331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Ορθογώνιο"/>
          <p:cNvSpPr/>
          <p:nvPr/>
        </p:nvSpPr>
        <p:spPr>
          <a:xfrm>
            <a:off x="1285852" y="357187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Ορθογώνιο"/>
          <p:cNvSpPr/>
          <p:nvPr/>
        </p:nvSpPr>
        <p:spPr>
          <a:xfrm>
            <a:off x="1857356" y="2071678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Ορθογώνιο"/>
          <p:cNvSpPr/>
          <p:nvPr/>
        </p:nvSpPr>
        <p:spPr>
          <a:xfrm>
            <a:off x="2714612" y="407194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Κύβος"/>
          <p:cNvSpPr/>
          <p:nvPr/>
        </p:nvSpPr>
        <p:spPr>
          <a:xfrm>
            <a:off x="4714876" y="1714488"/>
            <a:ext cx="1928826" cy="1857388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Κύβος"/>
          <p:cNvSpPr/>
          <p:nvPr/>
        </p:nvSpPr>
        <p:spPr>
          <a:xfrm>
            <a:off x="7143768" y="5214950"/>
            <a:ext cx="928694" cy="928694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Κύβος"/>
          <p:cNvSpPr/>
          <p:nvPr/>
        </p:nvSpPr>
        <p:spPr>
          <a:xfrm>
            <a:off x="1214414" y="5143512"/>
            <a:ext cx="1285884" cy="1143008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71604" y="285728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Πίτσα κομμένη σε 8 κομμάτια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6346" y="0"/>
            <a:ext cx="3957654" cy="3839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57158" y="5000636"/>
            <a:ext cx="2250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8F0D8F"/>
                </a:solidFill>
              </a:rPr>
              <a:t>1 κομμάτι πίτσας</a:t>
            </a:r>
            <a:r>
              <a:rPr lang="en-US" sz="2000" b="1" dirty="0" smtClean="0">
                <a:solidFill>
                  <a:srgbClr val="8F0D8F"/>
                </a:solidFill>
              </a:rPr>
              <a:t>  =    </a:t>
            </a:r>
            <a:endParaRPr lang="en-US" sz="2000" b="1" dirty="0">
              <a:solidFill>
                <a:srgbClr val="8F0D8F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571736" y="521495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8F0D8F"/>
                </a:solidFill>
              </a:rPr>
              <a:t>8</a:t>
            </a:r>
            <a:endParaRPr lang="en-US" sz="2000" b="1" dirty="0">
              <a:solidFill>
                <a:srgbClr val="8F0D8F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571736" y="4857760"/>
            <a:ext cx="443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8F0D8F"/>
                </a:solidFill>
              </a:rPr>
              <a:t>1</a:t>
            </a:r>
            <a:endParaRPr lang="en-US" sz="2000" b="1" dirty="0">
              <a:solidFill>
                <a:srgbClr val="8F0D8F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2571736" y="5214950"/>
            <a:ext cx="493262" cy="8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Ορθογώνιο"/>
          <p:cNvSpPr/>
          <p:nvPr/>
        </p:nvSpPr>
        <p:spPr>
          <a:xfrm>
            <a:off x="3143240" y="5000636"/>
            <a:ext cx="825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8F0D8F"/>
                </a:solidFill>
              </a:rPr>
              <a:t>πίτσας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4000496" y="5000636"/>
            <a:ext cx="1626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8F0D8F"/>
                </a:solidFill>
              </a:rPr>
              <a:t>=</a:t>
            </a:r>
            <a:r>
              <a:rPr lang="el-GR" b="1" dirty="0" smtClean="0">
                <a:solidFill>
                  <a:srgbClr val="8F0D8F"/>
                </a:solidFill>
              </a:rPr>
              <a:t> </a:t>
            </a:r>
            <a:r>
              <a:rPr lang="en-US" b="1" dirty="0" smtClean="0">
                <a:solidFill>
                  <a:srgbClr val="8F0D8F"/>
                </a:solidFill>
              </a:rPr>
              <a:t> 0,</a:t>
            </a:r>
            <a:r>
              <a:rPr lang="el-GR" b="1" dirty="0" smtClean="0">
                <a:solidFill>
                  <a:srgbClr val="8F0D8F"/>
                </a:solidFill>
              </a:rPr>
              <a:t>125 πίτσας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71604" y="285728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Πίτσα κομμένη σε 8 κομμάτια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6346" y="0"/>
            <a:ext cx="3957654" cy="3839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57158" y="5000636"/>
            <a:ext cx="2250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8F0D8F"/>
                </a:solidFill>
              </a:rPr>
              <a:t>3 κομμάτι πίτσας</a:t>
            </a:r>
            <a:r>
              <a:rPr lang="en-US" sz="2000" b="1" dirty="0" smtClean="0">
                <a:solidFill>
                  <a:srgbClr val="8F0D8F"/>
                </a:solidFill>
              </a:rPr>
              <a:t>  =    </a:t>
            </a:r>
            <a:endParaRPr lang="en-US" sz="2000" b="1" dirty="0">
              <a:solidFill>
                <a:srgbClr val="8F0D8F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571736" y="521495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8F0D8F"/>
                </a:solidFill>
              </a:rPr>
              <a:t>8</a:t>
            </a:r>
            <a:endParaRPr lang="en-US" sz="2000" b="1" dirty="0">
              <a:solidFill>
                <a:srgbClr val="8F0D8F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571736" y="4857760"/>
            <a:ext cx="443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8F0D8F"/>
                </a:solidFill>
              </a:rPr>
              <a:t>3</a:t>
            </a:r>
            <a:endParaRPr lang="en-US" sz="2000" b="1" dirty="0">
              <a:solidFill>
                <a:srgbClr val="8F0D8F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2571736" y="5214950"/>
            <a:ext cx="493262" cy="8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Ορθογώνιο"/>
          <p:cNvSpPr/>
          <p:nvPr/>
        </p:nvSpPr>
        <p:spPr>
          <a:xfrm>
            <a:off x="3143240" y="5000636"/>
            <a:ext cx="825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8F0D8F"/>
                </a:solidFill>
              </a:rPr>
              <a:t>πίτσας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4000496" y="5000636"/>
            <a:ext cx="1626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8F0D8F"/>
                </a:solidFill>
              </a:rPr>
              <a:t>=</a:t>
            </a:r>
            <a:r>
              <a:rPr lang="el-GR" b="1" dirty="0" smtClean="0">
                <a:solidFill>
                  <a:srgbClr val="8F0D8F"/>
                </a:solidFill>
              </a:rPr>
              <a:t> </a:t>
            </a:r>
            <a:r>
              <a:rPr lang="en-US" b="1" dirty="0" smtClean="0">
                <a:solidFill>
                  <a:srgbClr val="8F0D8F"/>
                </a:solidFill>
              </a:rPr>
              <a:t> 0,</a:t>
            </a:r>
            <a:r>
              <a:rPr lang="el-GR" b="1" dirty="0" smtClean="0">
                <a:solidFill>
                  <a:srgbClr val="8F0D8F"/>
                </a:solidFill>
              </a:rPr>
              <a:t>375 πίτσας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1565" y="1500174"/>
            <a:ext cx="5014947" cy="417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 rot="19172258">
            <a:off x="5156617" y="510199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488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 rot="16372983">
            <a:off x="5688541" y="278042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16200000" flipH="1">
            <a:off x="6536545" y="3821909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6715140" y="4643446"/>
            <a:ext cx="21431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Τα </a:t>
            </a:r>
            <a:r>
              <a:rPr lang="el-GR" sz="2000" b="1" u="sng" dirty="0" smtClean="0">
                <a:solidFill>
                  <a:schemeClr val="accent1">
                    <a:lumMod val="75000"/>
                  </a:schemeClr>
                </a:solidFill>
              </a:rPr>
              <a:t>στερεά</a:t>
            </a: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 έχουν τρεις διαστάσεις: μήκος , πλάτος  ύψος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071802" y="714356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	100</a:t>
            </a:r>
            <a:r>
              <a:rPr lang="en-US" sz="3600" dirty="0" smtClean="0"/>
              <a:t>cm = 1m</a:t>
            </a:r>
            <a:endParaRPr lang="en-US" sz="3600" dirty="0"/>
          </a:p>
        </p:txBody>
      </p:sp>
      <p:sp>
        <p:nvSpPr>
          <p:cNvPr id="5" name="4 - TextBox"/>
          <p:cNvSpPr txBox="1"/>
          <p:nvPr/>
        </p:nvSpPr>
        <p:spPr>
          <a:xfrm>
            <a:off x="928662" y="4214818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	10</a:t>
            </a:r>
            <a:r>
              <a:rPr lang="en-US" sz="3600" dirty="0" smtClean="0"/>
              <a:t> cm = 1dm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571480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51F07"/>
                </a:solidFill>
              </a:rPr>
              <a:t>1m = 1 </a:t>
            </a:r>
            <a:r>
              <a:rPr lang="el-GR" sz="2800" b="1" dirty="0" smtClean="0">
                <a:solidFill>
                  <a:srgbClr val="951F07"/>
                </a:solidFill>
              </a:rPr>
              <a:t>μέτρο</a:t>
            </a:r>
            <a:endParaRPr lang="en-US" sz="2800" b="1" dirty="0">
              <a:solidFill>
                <a:srgbClr val="951F07"/>
              </a:solidFill>
            </a:endParaRPr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3571868" y="285728"/>
            <a:ext cx="46434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3286116" y="28572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8215338" y="21429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3214678" y="857232"/>
            <a:ext cx="5500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η απόσταση από το σημείο Α στο σημείο Β είναι </a:t>
            </a:r>
            <a:r>
              <a:rPr lang="el-GR" sz="2400" b="1" dirty="0" smtClean="0"/>
              <a:t>5</a:t>
            </a:r>
            <a:r>
              <a:rPr lang="en-US" sz="2400" b="1" dirty="0" smtClean="0"/>
              <a:t>m</a:t>
            </a:r>
            <a:r>
              <a:rPr lang="en-US" dirty="0" smtClean="0"/>
              <a:t> (=</a:t>
            </a:r>
            <a:r>
              <a:rPr lang="el-GR" dirty="0" smtClean="0"/>
              <a:t>5 μέτρα)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3786190"/>
            <a:ext cx="492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51F07"/>
                </a:solidFill>
              </a:rPr>
              <a:t>1m</a:t>
            </a:r>
            <a:r>
              <a:rPr lang="el-GR" sz="2800" b="1" baseline="30000" dirty="0" smtClean="0">
                <a:solidFill>
                  <a:srgbClr val="951F07"/>
                </a:solidFill>
              </a:rPr>
              <a:t>2</a:t>
            </a:r>
            <a:r>
              <a:rPr lang="en-US" sz="2800" b="1" dirty="0" smtClean="0">
                <a:solidFill>
                  <a:srgbClr val="951F07"/>
                </a:solidFill>
              </a:rPr>
              <a:t> = 1 </a:t>
            </a:r>
            <a:r>
              <a:rPr lang="el-GR" sz="2800" b="1" dirty="0" smtClean="0">
                <a:solidFill>
                  <a:srgbClr val="951F07"/>
                </a:solidFill>
              </a:rPr>
              <a:t>τετραγωνικό μέτρο</a:t>
            </a:r>
            <a:endParaRPr lang="en-US" sz="2800" b="1" dirty="0">
              <a:solidFill>
                <a:srgbClr val="951F07"/>
              </a:solidFill>
            </a:endParaRPr>
          </a:p>
        </p:txBody>
      </p:sp>
      <p:grpSp>
        <p:nvGrpSpPr>
          <p:cNvPr id="23" name="22 - Ομάδα"/>
          <p:cNvGrpSpPr/>
          <p:nvPr/>
        </p:nvGrpSpPr>
        <p:grpSpPr>
          <a:xfrm>
            <a:off x="4929190" y="3286124"/>
            <a:ext cx="3571900" cy="1643074"/>
            <a:chOff x="5572100" y="3429000"/>
            <a:chExt cx="3571900" cy="1643074"/>
          </a:xfrm>
        </p:grpSpPr>
        <p:sp>
          <p:nvSpPr>
            <p:cNvPr id="11" name="10 - Ορθογώνιο"/>
            <p:cNvSpPr/>
            <p:nvPr/>
          </p:nvSpPr>
          <p:spPr>
            <a:xfrm>
              <a:off x="5572100" y="3500438"/>
              <a:ext cx="3071834" cy="15716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20 - Ομάδα"/>
            <p:cNvGrpSpPr/>
            <p:nvPr/>
          </p:nvGrpSpPr>
          <p:grpSpPr>
            <a:xfrm>
              <a:off x="5572100" y="3429000"/>
              <a:ext cx="3571900" cy="1643074"/>
              <a:chOff x="857224" y="5143512"/>
              <a:chExt cx="2886974" cy="1357322"/>
            </a:xfrm>
          </p:grpSpPr>
          <p:grpSp>
            <p:nvGrpSpPr>
              <p:cNvPr id="12" name="11 - Ομάδα"/>
              <p:cNvGrpSpPr/>
              <p:nvPr/>
            </p:nvGrpSpPr>
            <p:grpSpPr>
              <a:xfrm>
                <a:off x="857224" y="5214950"/>
                <a:ext cx="2500330" cy="1285884"/>
                <a:chOff x="3214678" y="4929198"/>
                <a:chExt cx="2500330" cy="1285884"/>
              </a:xfrm>
            </p:grpSpPr>
            <p:sp>
              <p:nvSpPr>
                <p:cNvPr id="13" name="12 - Ορθογώνιο"/>
                <p:cNvSpPr/>
                <p:nvPr/>
              </p:nvSpPr>
              <p:spPr>
                <a:xfrm>
                  <a:off x="3214678" y="4929198"/>
                  <a:ext cx="2500330" cy="128588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" name="13 - Ευθεία γραμμή σύνδεσης"/>
                <p:cNvCxnSpPr/>
                <p:nvPr/>
              </p:nvCxnSpPr>
              <p:spPr>
                <a:xfrm rot="5400000">
                  <a:off x="3429786" y="5571346"/>
                  <a:ext cx="128588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14 - Ευθεία γραμμή σύνδεσης"/>
                <p:cNvCxnSpPr/>
                <p:nvPr/>
              </p:nvCxnSpPr>
              <p:spPr>
                <a:xfrm rot="5400000">
                  <a:off x="4215604" y="5571346"/>
                  <a:ext cx="128588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15 - Ευθεία γραμμή σύνδεσης"/>
                <p:cNvCxnSpPr>
                  <a:stCxn id="13" idx="1"/>
                  <a:endCxn id="13" idx="3"/>
                </p:cNvCxnSpPr>
                <p:nvPr/>
              </p:nvCxnSpPr>
              <p:spPr>
                <a:xfrm rot="10800000" flipH="1">
                  <a:off x="3214678" y="5572140"/>
                  <a:ext cx="250033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16 - Ορθογώνιο"/>
              <p:cNvSpPr/>
              <p:nvPr/>
            </p:nvSpPr>
            <p:spPr>
              <a:xfrm>
                <a:off x="2857488" y="5143512"/>
                <a:ext cx="38664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200" dirty="0" smtClean="0"/>
                  <a:t>1</a:t>
                </a:r>
                <a:r>
                  <a:rPr lang="en-US" sz="1200" dirty="0" smtClean="0"/>
                  <a:t>m</a:t>
                </a:r>
                <a:endParaRPr lang="en-US" sz="1200" dirty="0"/>
              </a:p>
            </p:txBody>
          </p:sp>
          <p:sp>
            <p:nvSpPr>
              <p:cNvPr id="18" name="17 - Ορθογώνιο"/>
              <p:cNvSpPr/>
              <p:nvPr/>
            </p:nvSpPr>
            <p:spPr>
              <a:xfrm>
                <a:off x="3357554" y="5500702"/>
                <a:ext cx="38664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200" dirty="0" smtClean="0"/>
                  <a:t>1</a:t>
                </a:r>
                <a:r>
                  <a:rPr lang="en-US" sz="1200" dirty="0" smtClean="0"/>
                  <a:t>m</a:t>
                </a:r>
                <a:endParaRPr lang="en-US" sz="1200" dirty="0"/>
              </a:p>
            </p:txBody>
          </p:sp>
          <p:sp>
            <p:nvSpPr>
              <p:cNvPr id="19" name="18 - Ορθογώνιο"/>
              <p:cNvSpPr/>
              <p:nvPr/>
            </p:nvSpPr>
            <p:spPr>
              <a:xfrm>
                <a:off x="2786050" y="5786454"/>
                <a:ext cx="38664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200" dirty="0" smtClean="0"/>
                  <a:t>1</a:t>
                </a:r>
                <a:r>
                  <a:rPr lang="en-US" sz="1200" dirty="0" smtClean="0"/>
                  <a:t>m</a:t>
                </a:r>
                <a:endParaRPr lang="en-US" sz="1200" dirty="0"/>
              </a:p>
            </p:txBody>
          </p:sp>
          <p:sp>
            <p:nvSpPr>
              <p:cNvPr id="20" name="19 - Ορθογώνιο"/>
              <p:cNvSpPr/>
              <p:nvPr/>
            </p:nvSpPr>
            <p:spPr>
              <a:xfrm>
                <a:off x="2214546" y="5429264"/>
                <a:ext cx="38664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200" dirty="0" smtClean="0"/>
                  <a:t>1</a:t>
                </a:r>
                <a:r>
                  <a:rPr lang="en-US" sz="1200" dirty="0" smtClean="0"/>
                  <a:t>m</a:t>
                </a:r>
                <a:endParaRPr lang="en-US" sz="1200" dirty="0"/>
              </a:p>
            </p:txBody>
          </p:sp>
        </p:grpSp>
      </p:grpSp>
      <p:sp>
        <p:nvSpPr>
          <p:cNvPr id="22" name="21 - TextBox"/>
          <p:cNvSpPr txBox="1"/>
          <p:nvPr/>
        </p:nvSpPr>
        <p:spPr>
          <a:xfrm>
            <a:off x="3428992" y="5143512"/>
            <a:ext cx="550072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η παραπάνω κίτρινη επιφάνεια 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sz="2400" b="1" dirty="0" smtClean="0"/>
              <a:t>6</a:t>
            </a:r>
            <a:r>
              <a:rPr lang="en-US" sz="2400" b="1" dirty="0" smtClean="0"/>
              <a:t>m</a:t>
            </a:r>
            <a:r>
              <a:rPr lang="el-GR" sz="2400" b="1" baseline="30000" dirty="0" smtClean="0"/>
              <a:t>2</a:t>
            </a:r>
            <a:r>
              <a:rPr lang="en-US" sz="2400" b="1" baseline="30000" dirty="0" smtClean="0"/>
              <a:t> </a:t>
            </a:r>
            <a:r>
              <a:rPr lang="en-US" dirty="0" smtClean="0"/>
              <a:t>(=</a:t>
            </a:r>
            <a:r>
              <a:rPr lang="el-GR" dirty="0" smtClean="0"/>
              <a:t>6  τετραγωνικά μέτρα), δηλαδή η κίτρινη επιφάνεια πιάνει τόσο χώρο (έχει εμβαδόν) όσο χώρο πιάνουν 6 τετράγωνα . Όπου το κάθε τετράγωνο έχει πλευρά 1</a:t>
            </a:r>
            <a:r>
              <a:rPr lang="en-US" dirty="0" smtClean="0"/>
              <a:t>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571480"/>
            <a:ext cx="2143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51F07"/>
                </a:solidFill>
              </a:rPr>
              <a:t>1cm = 1 </a:t>
            </a:r>
            <a:r>
              <a:rPr lang="el-GR" sz="2800" b="1" dirty="0" smtClean="0">
                <a:solidFill>
                  <a:srgbClr val="951F07"/>
                </a:solidFill>
              </a:rPr>
              <a:t>εκατοστό</a:t>
            </a:r>
            <a:endParaRPr lang="en-US" sz="2800" b="1" dirty="0">
              <a:solidFill>
                <a:srgbClr val="951F07"/>
              </a:solidFill>
            </a:endParaRPr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3571868" y="285728"/>
            <a:ext cx="46434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3286116" y="28572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8215338" y="21429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3214678" y="857232"/>
            <a:ext cx="5500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η απόσταση από το σημείο Α στο σημείο Β είναι </a:t>
            </a:r>
            <a:r>
              <a:rPr lang="el-GR" sz="2400" b="1" dirty="0" smtClean="0"/>
              <a:t>5</a:t>
            </a:r>
            <a:r>
              <a:rPr lang="en-US" sz="2400" b="1" dirty="0" smtClean="0"/>
              <a:t>cm</a:t>
            </a:r>
            <a:r>
              <a:rPr lang="en-US" dirty="0" smtClean="0"/>
              <a:t> (=</a:t>
            </a:r>
            <a:r>
              <a:rPr lang="el-GR" dirty="0" smtClean="0"/>
              <a:t>5 εκατοστά)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3786190"/>
            <a:ext cx="2857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51F07"/>
                </a:solidFill>
              </a:rPr>
              <a:t>1cm</a:t>
            </a:r>
            <a:r>
              <a:rPr lang="el-GR" sz="2800" b="1" baseline="30000" dirty="0" smtClean="0">
                <a:solidFill>
                  <a:srgbClr val="951F07"/>
                </a:solidFill>
              </a:rPr>
              <a:t>2</a:t>
            </a:r>
            <a:r>
              <a:rPr lang="en-US" sz="2800" b="1" dirty="0" smtClean="0">
                <a:solidFill>
                  <a:srgbClr val="951F07"/>
                </a:solidFill>
              </a:rPr>
              <a:t> = 1 </a:t>
            </a:r>
            <a:r>
              <a:rPr lang="el-GR" sz="2800" b="1" dirty="0" smtClean="0">
                <a:solidFill>
                  <a:srgbClr val="951F07"/>
                </a:solidFill>
              </a:rPr>
              <a:t>τετραγωνικό εκατοστό</a:t>
            </a:r>
            <a:endParaRPr lang="en-US" sz="2800" b="1" dirty="0">
              <a:solidFill>
                <a:srgbClr val="951F07"/>
              </a:solidFill>
            </a:endParaRPr>
          </a:p>
        </p:txBody>
      </p:sp>
      <p:grpSp>
        <p:nvGrpSpPr>
          <p:cNvPr id="2" name="22 - Ομάδα"/>
          <p:cNvGrpSpPr/>
          <p:nvPr/>
        </p:nvGrpSpPr>
        <p:grpSpPr>
          <a:xfrm>
            <a:off x="4929190" y="3286124"/>
            <a:ext cx="3545894" cy="1643074"/>
            <a:chOff x="5572100" y="3429000"/>
            <a:chExt cx="3545894" cy="1643074"/>
          </a:xfrm>
        </p:grpSpPr>
        <p:sp>
          <p:nvSpPr>
            <p:cNvPr id="11" name="10 - Ορθογώνιο"/>
            <p:cNvSpPr/>
            <p:nvPr/>
          </p:nvSpPr>
          <p:spPr>
            <a:xfrm>
              <a:off x="5572100" y="3500438"/>
              <a:ext cx="3071834" cy="157163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20 - Ομάδα"/>
            <p:cNvGrpSpPr/>
            <p:nvPr/>
          </p:nvGrpSpPr>
          <p:grpSpPr>
            <a:xfrm>
              <a:off x="5572100" y="3429000"/>
              <a:ext cx="3545894" cy="1643074"/>
              <a:chOff x="857224" y="5143512"/>
              <a:chExt cx="2865955" cy="1357322"/>
            </a:xfrm>
          </p:grpSpPr>
          <p:grpSp>
            <p:nvGrpSpPr>
              <p:cNvPr id="5" name="11 - Ομάδα"/>
              <p:cNvGrpSpPr/>
              <p:nvPr/>
            </p:nvGrpSpPr>
            <p:grpSpPr>
              <a:xfrm>
                <a:off x="857224" y="5214950"/>
                <a:ext cx="2500330" cy="1285884"/>
                <a:chOff x="3214678" y="4929198"/>
                <a:chExt cx="2500330" cy="1285884"/>
              </a:xfrm>
            </p:grpSpPr>
            <p:sp>
              <p:nvSpPr>
                <p:cNvPr id="13" name="12 - Ορθογώνιο"/>
                <p:cNvSpPr/>
                <p:nvPr/>
              </p:nvSpPr>
              <p:spPr>
                <a:xfrm>
                  <a:off x="3214678" y="4929198"/>
                  <a:ext cx="2500330" cy="128588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" name="13 - Ευθεία γραμμή σύνδεσης"/>
                <p:cNvCxnSpPr/>
                <p:nvPr/>
              </p:nvCxnSpPr>
              <p:spPr>
                <a:xfrm rot="5400000">
                  <a:off x="3429786" y="5571346"/>
                  <a:ext cx="128588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14 - Ευθεία γραμμή σύνδεσης"/>
                <p:cNvCxnSpPr/>
                <p:nvPr/>
              </p:nvCxnSpPr>
              <p:spPr>
                <a:xfrm rot="5400000">
                  <a:off x="4215604" y="5571346"/>
                  <a:ext cx="128588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15 - Ευθεία γραμμή σύνδεσης"/>
                <p:cNvCxnSpPr>
                  <a:stCxn id="13" idx="1"/>
                  <a:endCxn id="13" idx="3"/>
                </p:cNvCxnSpPr>
                <p:nvPr/>
              </p:nvCxnSpPr>
              <p:spPr>
                <a:xfrm rot="10800000" flipH="1">
                  <a:off x="3214678" y="5572140"/>
                  <a:ext cx="250033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16 - Ορθογώνιο"/>
              <p:cNvSpPr/>
              <p:nvPr/>
            </p:nvSpPr>
            <p:spPr>
              <a:xfrm>
                <a:off x="2857488" y="5143512"/>
                <a:ext cx="365625" cy="228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200" dirty="0" smtClean="0"/>
                  <a:t>1</a:t>
                </a:r>
                <a:r>
                  <a:rPr lang="en-US" sz="1200" dirty="0" smtClean="0"/>
                  <a:t>cm</a:t>
                </a:r>
                <a:endParaRPr lang="en-US" sz="1200" dirty="0"/>
              </a:p>
            </p:txBody>
          </p:sp>
          <p:sp>
            <p:nvSpPr>
              <p:cNvPr id="18" name="17 - Ορθογώνιο"/>
              <p:cNvSpPr/>
              <p:nvPr/>
            </p:nvSpPr>
            <p:spPr>
              <a:xfrm>
                <a:off x="3357554" y="5500702"/>
                <a:ext cx="365625" cy="228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200" dirty="0" smtClean="0"/>
                  <a:t>1</a:t>
                </a:r>
                <a:r>
                  <a:rPr lang="en-US" sz="1200" dirty="0" smtClean="0"/>
                  <a:t>cm</a:t>
                </a:r>
                <a:endParaRPr lang="en-US" sz="1200" dirty="0"/>
              </a:p>
            </p:txBody>
          </p:sp>
          <p:sp>
            <p:nvSpPr>
              <p:cNvPr id="19" name="18 - Ορθογώνιο"/>
              <p:cNvSpPr/>
              <p:nvPr/>
            </p:nvSpPr>
            <p:spPr>
              <a:xfrm>
                <a:off x="2786050" y="5786454"/>
                <a:ext cx="365625" cy="228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200" dirty="0" smtClean="0"/>
                  <a:t>1</a:t>
                </a:r>
                <a:r>
                  <a:rPr lang="en-US" sz="1200" dirty="0" smtClean="0"/>
                  <a:t>cm</a:t>
                </a:r>
                <a:endParaRPr lang="en-US" sz="1200" dirty="0"/>
              </a:p>
            </p:txBody>
          </p:sp>
          <p:sp>
            <p:nvSpPr>
              <p:cNvPr id="20" name="19 - Ορθογώνιο"/>
              <p:cNvSpPr/>
              <p:nvPr/>
            </p:nvSpPr>
            <p:spPr>
              <a:xfrm>
                <a:off x="2214546" y="5429264"/>
                <a:ext cx="365625" cy="228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200" dirty="0" smtClean="0"/>
                  <a:t>1</a:t>
                </a:r>
                <a:r>
                  <a:rPr lang="en-US" sz="1200" dirty="0" smtClean="0"/>
                  <a:t>cm</a:t>
                </a:r>
                <a:endParaRPr lang="en-US" sz="1200" dirty="0"/>
              </a:p>
            </p:txBody>
          </p:sp>
        </p:grpSp>
      </p:grpSp>
      <p:sp>
        <p:nvSpPr>
          <p:cNvPr id="22" name="21 - TextBox"/>
          <p:cNvSpPr txBox="1"/>
          <p:nvPr/>
        </p:nvSpPr>
        <p:spPr>
          <a:xfrm>
            <a:off x="3428992" y="5143512"/>
            <a:ext cx="55007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η παραπάνω κίτρινη επιφάνεια 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sz="2400" b="1" dirty="0" smtClean="0"/>
              <a:t>6</a:t>
            </a:r>
            <a:r>
              <a:rPr lang="en-US" sz="2400" b="1" dirty="0" smtClean="0"/>
              <a:t>cm</a:t>
            </a:r>
            <a:r>
              <a:rPr lang="el-GR" sz="2400" b="1" baseline="30000" dirty="0" smtClean="0"/>
              <a:t>2</a:t>
            </a:r>
            <a:r>
              <a:rPr lang="en-US" sz="2400" b="1" baseline="30000" dirty="0" smtClean="0"/>
              <a:t> </a:t>
            </a:r>
            <a:r>
              <a:rPr lang="en-US" dirty="0" smtClean="0"/>
              <a:t>(=</a:t>
            </a:r>
            <a:r>
              <a:rPr lang="el-GR" dirty="0" smtClean="0"/>
              <a:t>6  τετραγωνικά εκατοστά), δηλαδή η κίτρινη επιφάνεια πιάνει τόσο χώρο (έχει εμβαδόν) όσο χώρο πιάνουν 6 τετράγωνα . Όπου το κάθε τετράγωνο έχει πλευρά 1</a:t>
            </a:r>
            <a:r>
              <a:rPr lang="en-US" dirty="0" smtClean="0"/>
              <a:t>cm.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2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2647</TotalTime>
  <Words>1680</Words>
  <PresentationFormat>Προβολή στην οθόνη (4:3)</PresentationFormat>
  <Paragraphs>401</Paragraphs>
  <Slides>39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Panorea</cp:lastModifiedBy>
  <cp:revision>434</cp:revision>
  <dcterms:created xsi:type="dcterms:W3CDTF">2020-04-07T16:42:53Z</dcterms:created>
  <dcterms:modified xsi:type="dcterms:W3CDTF">2021-04-09T07:28:03Z</dcterms:modified>
</cp:coreProperties>
</file>