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73" r:id="rId14"/>
    <p:sldId id="257" r:id="rId15"/>
    <p:sldId id="259" r:id="rId16"/>
    <p:sldId id="258" r:id="rId17"/>
    <p:sldId id="264" r:id="rId18"/>
    <p:sldId id="260" r:id="rId19"/>
    <p:sldId id="261" r:id="rId20"/>
    <p:sldId id="262" r:id="rId21"/>
    <p:sldId id="263" r:id="rId22"/>
    <p:sldId id="266" r:id="rId23"/>
    <p:sldId id="268" r:id="rId24"/>
    <p:sldId id="269" r:id="rId25"/>
    <p:sldId id="270" r:id="rId26"/>
    <p:sldId id="278" r:id="rId27"/>
    <p:sldId id="271" r:id="rId28"/>
    <p:sldId id="275" r:id="rId29"/>
    <p:sldId id="277" r:id="rId30"/>
    <p:sldId id="276" r:id="rId31"/>
    <p:sldId id="280" r:id="rId32"/>
    <p:sldId id="279" r:id="rId33"/>
    <p:sldId id="281" r:id="rId34"/>
    <p:sldId id="282" r:id="rId35"/>
    <p:sldId id="283" r:id="rId36"/>
    <p:sldId id="286" r:id="rId37"/>
    <p:sldId id="287" r:id="rId38"/>
    <p:sldId id="284" r:id="rId39"/>
    <p:sldId id="285" r:id="rId40"/>
    <p:sldId id="288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F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32" autoAdjust="0"/>
    <p:restoredTop sz="94624" autoAdjust="0"/>
  </p:normalViewPr>
  <p:slideViewPr>
    <p:cSldViewPr>
      <p:cViewPr varScale="1">
        <p:scale>
          <a:sx n="72" d="100"/>
          <a:sy n="72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Στερεά σχήματα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2357422" y="3357562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Εισαγωγή στα 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3929058" y="21429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357554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ύψος του διπλανού τριγώνου ΑΔ είναι </a:t>
            </a:r>
            <a:r>
              <a:rPr lang="en-US" sz="2000" dirty="0" smtClean="0"/>
              <a:t>5m, </a:t>
            </a:r>
            <a:r>
              <a:rPr lang="el-GR" sz="2000" dirty="0" smtClean="0"/>
              <a:t>και η πλευρά – βάση </a:t>
            </a:r>
            <a:r>
              <a:rPr lang="en-US" sz="2000" dirty="0" smtClean="0"/>
              <a:t>B</a:t>
            </a:r>
            <a:r>
              <a:rPr lang="el-GR" sz="2000" dirty="0" smtClean="0"/>
              <a:t>Γ είναι </a:t>
            </a:r>
            <a:r>
              <a:rPr lang="en-US" sz="2000" dirty="0" smtClean="0"/>
              <a:t>6m. </a:t>
            </a:r>
            <a:r>
              <a:rPr lang="el-GR" sz="2000" dirty="0" smtClean="0"/>
              <a:t>Ποιο είναι το εμβαδόν του τριγώνου ΑΒΓ;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</a:t>
            </a:r>
            <a:r>
              <a:rPr lang="en-US" sz="2400" dirty="0" smtClean="0"/>
              <a:t>2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119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ΑΓ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ΒΔ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6m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643042" y="5786454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6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30m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15m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142876" y="357166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142908" y="342900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1857356" y="714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1857356" y="642918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85720" y="3214686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2857488" y="314324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TextBox"/>
          <p:cNvSpPr txBox="1"/>
          <p:nvPr/>
        </p:nvSpPr>
        <p:spPr>
          <a:xfrm>
            <a:off x="2857488" y="350043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67" name="66 - Ευθεία γραμμή σύνδεσης"/>
          <p:cNvCxnSpPr>
            <a:stCxn id="49" idx="2"/>
          </p:cNvCxnSpPr>
          <p:nvPr/>
        </p:nvCxnSpPr>
        <p:spPr>
          <a:xfrm rot="5400000" flipH="1" flipV="1">
            <a:off x="1321587" y="1750223"/>
            <a:ext cx="571504" cy="2928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00364" y="25717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2" name="72 - Ομάδα"/>
          <p:cNvGrpSpPr/>
          <p:nvPr/>
        </p:nvGrpSpPr>
        <p:grpSpPr>
          <a:xfrm>
            <a:off x="2786050" y="2714620"/>
            <a:ext cx="214314" cy="285752"/>
            <a:chOff x="2928926" y="3714752"/>
            <a:chExt cx="214314" cy="285752"/>
          </a:xfrm>
        </p:grpSpPr>
        <p:cxnSp>
          <p:nvCxnSpPr>
            <p:cNvPr id="74" name="73 - Ευθεία γραμμή σύνδεσης"/>
            <p:cNvCxnSpPr/>
            <p:nvPr/>
          </p:nvCxnSpPr>
          <p:spPr>
            <a:xfrm rot="16200000" flipH="1">
              <a:off x="2857488" y="3857628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- Ευθεία γραμμή σύνδεσης"/>
            <p:cNvCxnSpPr/>
            <p:nvPr/>
          </p:nvCxnSpPr>
          <p:spPr>
            <a:xfrm flipV="1">
              <a:off x="2928926" y="3714752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75 - Ορθογώνιο"/>
          <p:cNvSpPr/>
          <p:nvPr/>
        </p:nvSpPr>
        <p:spPr>
          <a:xfrm>
            <a:off x="1643042" y="285749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5m</a:t>
            </a:r>
            <a:endParaRPr lang="en-US" dirty="0"/>
          </a:p>
        </p:txBody>
      </p:sp>
      <p:sp>
        <p:nvSpPr>
          <p:cNvPr id="77" name="76 - Ορθογώνιο"/>
          <p:cNvSpPr/>
          <p:nvPr/>
        </p:nvSpPr>
        <p:spPr>
          <a:xfrm>
            <a:off x="2357422" y="185736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  <p:bldP spid="62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 ορθογωνίου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85786" y="92867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</a:t>
            </a:r>
            <a:r>
              <a:rPr lang="el-GR" sz="2400" u="sng" dirty="0" smtClean="0"/>
              <a:t>ορθογωνίου τριγώνου</a:t>
            </a:r>
            <a:r>
              <a:rPr lang="el-GR" sz="2400" dirty="0" smtClean="0"/>
              <a:t> 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828923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900361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971799" y="30783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278605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572132" y="2792552"/>
            <a:ext cx="9124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γ</a:t>
            </a:r>
            <a:endParaRPr lang="en-US" sz="4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5715008" y="4357694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3000364" y="542926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214282" y="200024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785918" y="371475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500166" y="58578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57158" y="364331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 rot="16374911">
            <a:off x="-371588" y="4054655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785786" y="5572140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29" name="28 - Έλλειψη"/>
          <p:cNvSpPr/>
          <p:nvPr/>
        </p:nvSpPr>
        <p:spPr>
          <a:xfrm>
            <a:off x="5500694" y="2643182"/>
            <a:ext cx="1285884" cy="1214446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4786314" y="5500702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Πολλαπλασιάζω τις δύο κάθετες πλευρές </a:t>
            </a:r>
            <a:r>
              <a:rPr lang="el-GR" sz="2400" dirty="0" smtClean="0"/>
              <a:t>του ορθογωνίου τριγώνου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4" grpId="0"/>
      <p:bldP spid="35" grpId="0" animBg="1"/>
      <p:bldP spid="36" grpId="0" animBg="1"/>
      <p:bldP spid="46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ορθογώνιο τρίγωνο έχει την μια κάθετη πλευρά του ΑΒ 4</a:t>
            </a:r>
            <a:r>
              <a:rPr lang="en-US" sz="2000" dirty="0" smtClean="0"/>
              <a:t>m,  </a:t>
            </a:r>
            <a:r>
              <a:rPr lang="el-GR" sz="2000" dirty="0" smtClean="0"/>
              <a:t>και την άλλη κάθετη ΑΓ 2</a:t>
            </a:r>
            <a:r>
              <a:rPr lang="en-US" sz="2000" dirty="0" smtClean="0"/>
              <a:t>m. </a:t>
            </a:r>
            <a:r>
              <a:rPr lang="el-GR" sz="2000" dirty="0" smtClean="0"/>
              <a:t>Ποιο το εμβαδόν του κάθετου τριγώνου;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1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357158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77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.</a:t>
            </a:r>
            <a:r>
              <a:rPr lang="el-GR" sz="2400" b="1" dirty="0" err="1" smtClean="0"/>
              <a:t>γ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2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2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8</a:t>
            </a:r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357128" y="1109947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62" y="403890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2928895" y="40719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357128" y="148297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362389" y="384634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142813" y="6429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65" name="64 - Γωνιακή σύνδεση"/>
          <p:cNvCxnSpPr/>
          <p:nvPr/>
        </p:nvCxnSpPr>
        <p:spPr>
          <a:xfrm rot="16200000" flipV="1">
            <a:off x="357128" y="403890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1714449" y="235743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1571604" y="385762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285689" y="22859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72" name="71 - TextBox"/>
          <p:cNvSpPr txBox="1"/>
          <p:nvPr/>
        </p:nvSpPr>
        <p:spPr>
          <a:xfrm rot="16374911">
            <a:off x="-443057" y="269733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14317" y="4214818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1571604" y="435769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 ορθογωνίου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500166" y="214290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Εμβαδόν ορθογωνίου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285720" y="2714620"/>
            <a:ext cx="3500462" cy="1285884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14282" y="128586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</a:p>
          <a:p>
            <a:r>
              <a:rPr lang="el-GR" sz="2400" dirty="0" smtClean="0"/>
              <a:t>Να βρείτε το εμβαδόν του παρακάτω ορθογωνίου (ΑΒΓΔ) , που οι πλευρές του είναι 10</a:t>
            </a:r>
            <a:r>
              <a:rPr lang="en-US" sz="2400" dirty="0" smtClean="0"/>
              <a:t>m</a:t>
            </a:r>
            <a:r>
              <a:rPr lang="el-GR" sz="2400" dirty="0" smtClean="0"/>
              <a:t> και  4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57620" y="314324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407194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928794" y="5000636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Εμβαδόν: (ΑΒΓΔ)     10</a:t>
            </a:r>
            <a:r>
              <a:rPr lang="en-US" sz="2400" dirty="0" smtClean="0"/>
              <a:t>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 4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το εμβαδόν του ορθογωνίου είναι  40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30000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857884" y="5000636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10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4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072330" y="5072074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</a:t>
            </a:r>
            <a:r>
              <a:rPr lang="el-GR" sz="2400" dirty="0" smtClean="0"/>
              <a:t>4</a:t>
            </a:r>
            <a:r>
              <a:rPr lang="en-US" sz="2400" dirty="0" smtClean="0"/>
              <a:t>0m</a:t>
            </a:r>
            <a:r>
              <a:rPr lang="en-US" sz="2400" baseline="30000" dirty="0" smtClean="0"/>
              <a:t>2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0" y="385762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714744" y="378619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0" y="242886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3786182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286148" cy="524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143372" y="571480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Επίπεδα σχήματα (πολύγωνα)  </a:t>
            </a:r>
            <a:r>
              <a:rPr lang="el-GR" sz="2000" dirty="0" smtClean="0"/>
              <a:t>που έχουν μόνο 2 διαστάσεις μήκος και πλάτος</a:t>
            </a:r>
            <a:endParaRPr lang="en-US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785926"/>
            <a:ext cx="6500858" cy="488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214414" y="2357430"/>
            <a:ext cx="6429420" cy="142876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785786" y="4357694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Αυτό το σχήμα ονομάζεται </a:t>
            </a:r>
            <a:r>
              <a:rPr lang="el-GR" sz="2400" b="1" dirty="0" smtClean="0"/>
              <a:t>ορθογώνιο παραλληλόγραμμο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000628" y="114298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Τα στερεά σχήματα  </a:t>
            </a:r>
            <a:r>
              <a:rPr lang="el-GR" sz="2400" dirty="0" smtClean="0"/>
              <a:t>έχουν  3 διαστάσεις : μήκος , πλάτος  και ύψος</a:t>
            </a: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9"/>
            <a:ext cx="3394413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10" y="3286124"/>
            <a:ext cx="5643590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5715008" y="4643446"/>
            <a:ext cx="1143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κύβος</a:t>
            </a:r>
            <a:endParaRPr lang="en-US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7358050" y="4786322"/>
            <a:ext cx="17859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πυραμίδα</a:t>
            </a:r>
            <a:endParaRPr lang="en-US" b="1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5572132" y="6488668"/>
            <a:ext cx="1143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σφαίρα</a:t>
            </a:r>
            <a:endParaRPr lang="en-US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3214678" y="4500570"/>
            <a:ext cx="21431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Ορθογώνιο παραλληλεπίπεδο </a:t>
            </a:r>
            <a:endParaRPr lang="en-US" sz="16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7643834" y="6488668"/>
            <a:ext cx="1143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κώνος</a:t>
            </a:r>
            <a:endParaRPr lang="en-US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3286116" y="6417254"/>
            <a:ext cx="17859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κύλινδρος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5072074"/>
            <a:ext cx="34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Τρία παράλληλα επίπεδα</a:t>
            </a:r>
            <a:endParaRPr lang="en-US" sz="24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496"/>
            <a:ext cx="4093576" cy="21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4950704" y="1131232"/>
            <a:ext cx="3657600" cy="595746"/>
          </a:xfrm>
          <a:custGeom>
            <a:avLst/>
            <a:gdLst>
              <a:gd name="connsiteX0" fmla="*/ 720436 w 3657600"/>
              <a:gd name="connsiteY0" fmla="*/ 0 h 595746"/>
              <a:gd name="connsiteX1" fmla="*/ 3657600 w 3657600"/>
              <a:gd name="connsiteY1" fmla="*/ 0 h 595746"/>
              <a:gd name="connsiteX2" fmla="*/ 2992582 w 3657600"/>
              <a:gd name="connsiteY2" fmla="*/ 581891 h 595746"/>
              <a:gd name="connsiteX3" fmla="*/ 0 w 3657600"/>
              <a:gd name="connsiteY3" fmla="*/ 595746 h 595746"/>
              <a:gd name="connsiteX4" fmla="*/ 720436 w 3657600"/>
              <a:gd name="connsiteY4" fmla="*/ 0 h 59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595746">
                <a:moveTo>
                  <a:pt x="720436" y="0"/>
                </a:moveTo>
                <a:lnTo>
                  <a:pt x="3657600" y="0"/>
                </a:lnTo>
                <a:lnTo>
                  <a:pt x="2992582" y="581891"/>
                </a:lnTo>
                <a:lnTo>
                  <a:pt x="0" y="595746"/>
                </a:lnTo>
                <a:lnTo>
                  <a:pt x="720436" y="0"/>
                </a:lnTo>
                <a:close/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Ελεύθερη σχεδίαση"/>
          <p:cNvSpPr/>
          <p:nvPr/>
        </p:nvSpPr>
        <p:spPr>
          <a:xfrm rot="3989598">
            <a:off x="5103104" y="1283632"/>
            <a:ext cx="3657600" cy="595746"/>
          </a:xfrm>
          <a:custGeom>
            <a:avLst/>
            <a:gdLst>
              <a:gd name="connsiteX0" fmla="*/ 720436 w 3657600"/>
              <a:gd name="connsiteY0" fmla="*/ 0 h 595746"/>
              <a:gd name="connsiteX1" fmla="*/ 3657600 w 3657600"/>
              <a:gd name="connsiteY1" fmla="*/ 0 h 595746"/>
              <a:gd name="connsiteX2" fmla="*/ 2992582 w 3657600"/>
              <a:gd name="connsiteY2" fmla="*/ 581891 h 595746"/>
              <a:gd name="connsiteX3" fmla="*/ 0 w 3657600"/>
              <a:gd name="connsiteY3" fmla="*/ 595746 h 595746"/>
              <a:gd name="connsiteX4" fmla="*/ 720436 w 3657600"/>
              <a:gd name="connsiteY4" fmla="*/ 0 h 59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595746">
                <a:moveTo>
                  <a:pt x="720436" y="0"/>
                </a:moveTo>
                <a:lnTo>
                  <a:pt x="3657600" y="0"/>
                </a:lnTo>
                <a:lnTo>
                  <a:pt x="2992582" y="581891"/>
                </a:lnTo>
                <a:lnTo>
                  <a:pt x="0" y="595746"/>
                </a:lnTo>
                <a:lnTo>
                  <a:pt x="720436" y="0"/>
                </a:lnTo>
                <a:close/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5715008" y="3286124"/>
            <a:ext cx="34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Δύο επίπεδα που τέμνονται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285728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ακμές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5 - Κύβος"/>
          <p:cNvSpPr/>
          <p:nvPr/>
        </p:nvSpPr>
        <p:spPr>
          <a:xfrm>
            <a:off x="714348" y="3429000"/>
            <a:ext cx="5857916" cy="2500330"/>
          </a:xfrm>
          <a:prstGeom prst="cube">
            <a:avLst>
              <a:gd name="adj" fmla="val 52893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714348" y="4643446"/>
            <a:ext cx="1357322" cy="12858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71670" y="4643446"/>
            <a:ext cx="450059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 flipH="1" flipV="1">
            <a:off x="1464447" y="4036223"/>
            <a:ext cx="121444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857356" y="307181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429388" y="314324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572264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857752" y="471488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285720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071670" y="421481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28596" y="585789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5072066" y="585789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00034" y="1142984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στερεό σχήμα τα ευθύγραμμα τμήματα ΑΒ, ΒΓ, ΗΖ,ΗΔ, ΕΔ…. ονομάζονται </a:t>
            </a:r>
            <a:r>
              <a:rPr lang="el-GR" sz="2400" b="1" dirty="0" smtClean="0"/>
              <a:t>ακμές</a:t>
            </a:r>
            <a:r>
              <a:rPr lang="el-GR" sz="2400" dirty="0" smtClean="0"/>
              <a:t>  του στερεού</a:t>
            </a:r>
            <a:endParaRPr lang="en-US" sz="2400" dirty="0" smtClean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6072198" y="5214950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786578" y="5286388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ΔΓ είναι μια από τις ακμές του στερεού. 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285728"/>
            <a:ext cx="778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έδρες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5 - Κύβος"/>
          <p:cNvSpPr/>
          <p:nvPr/>
        </p:nvSpPr>
        <p:spPr>
          <a:xfrm>
            <a:off x="714348" y="3429000"/>
            <a:ext cx="5857916" cy="2500330"/>
          </a:xfrm>
          <a:prstGeom prst="cube">
            <a:avLst>
              <a:gd name="adj" fmla="val 52893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714348" y="4643446"/>
            <a:ext cx="1357322" cy="12858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71670" y="4643446"/>
            <a:ext cx="450059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 flipH="1" flipV="1">
            <a:off x="1464447" y="4036223"/>
            <a:ext cx="121444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857356" y="307181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429388" y="314324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572264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857752" y="471488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285720" y="450057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071670" y="421481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28596" y="585789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5072066" y="585789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00034" y="1142984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στερεό σχήμα τα πολύγωνα ΑΒΖΗ, ΒΓΔΗ, ΔΕΖΗ…. ονομάζονται </a:t>
            </a:r>
            <a:r>
              <a:rPr lang="el-GR" sz="2400" b="1" dirty="0" smtClean="0"/>
              <a:t>έδρες </a:t>
            </a:r>
            <a:r>
              <a:rPr lang="el-GR" sz="2400" dirty="0" smtClean="0"/>
              <a:t> του στερεού</a:t>
            </a:r>
            <a:endParaRPr lang="en-US" sz="2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6786578" y="5286388"/>
            <a:ext cx="2143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Το πολύγωνο ΔΓΒΗ είναι μια από τις έδρες του στερεού. </a:t>
            </a:r>
            <a:endParaRPr lang="en-US" dirty="0" smtClean="0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5222929" y="3425125"/>
            <a:ext cx="1363851" cy="2541722"/>
          </a:xfrm>
          <a:custGeom>
            <a:avLst/>
            <a:gdLst>
              <a:gd name="connsiteX0" fmla="*/ 15498 w 1363851"/>
              <a:gd name="connsiteY0" fmla="*/ 1317356 h 2541722"/>
              <a:gd name="connsiteX1" fmla="*/ 1348352 w 1363851"/>
              <a:gd name="connsiteY1" fmla="*/ 0 h 2541722"/>
              <a:gd name="connsiteX2" fmla="*/ 1363851 w 1363851"/>
              <a:gd name="connsiteY2" fmla="*/ 1193370 h 2541722"/>
              <a:gd name="connsiteX3" fmla="*/ 0 w 1363851"/>
              <a:gd name="connsiteY3" fmla="*/ 2541722 h 2541722"/>
              <a:gd name="connsiteX4" fmla="*/ 15498 w 1363851"/>
              <a:gd name="connsiteY4" fmla="*/ 1317356 h 254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3851" h="2541722">
                <a:moveTo>
                  <a:pt x="15498" y="1317356"/>
                </a:moveTo>
                <a:lnTo>
                  <a:pt x="1348352" y="0"/>
                </a:lnTo>
                <a:lnTo>
                  <a:pt x="1363851" y="1193370"/>
                </a:lnTo>
                <a:lnTo>
                  <a:pt x="0" y="2541722"/>
                </a:lnTo>
                <a:lnTo>
                  <a:pt x="15498" y="1317356"/>
                </a:lnTo>
                <a:close/>
              </a:path>
            </a:pathLst>
          </a:cu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5786446" y="4857760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857224" y="21429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Περίμετρος σχήματος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107154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Παράδειγμα </a:t>
            </a:r>
          </a:p>
          <a:p>
            <a:r>
              <a:rPr lang="el-GR" sz="2400" dirty="0" smtClean="0"/>
              <a:t>Να βρείτε  την </a:t>
            </a:r>
            <a:r>
              <a:rPr lang="el-GR" sz="2400" u="sng" dirty="0" smtClean="0"/>
              <a:t>περίμετρο</a:t>
            </a:r>
            <a:r>
              <a:rPr lang="el-GR" sz="2400" dirty="0" smtClean="0"/>
              <a:t> του παρακάτω τριγώνου: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2928926" y="335756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714480" y="442913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6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357818" y="428625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00034" y="5072074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Περίμετρος:     5</a:t>
            </a:r>
            <a:r>
              <a:rPr lang="en-US" sz="2400" dirty="0" smtClean="0"/>
              <a:t>  </a:t>
            </a:r>
            <a:r>
              <a:rPr lang="el-GR" sz="2400" dirty="0" smtClean="0"/>
              <a:t>+ 6 + 3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 η περίμετρος του τετραγώνου είναι  14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3643306" y="5039037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</a:t>
            </a:r>
            <a:r>
              <a:rPr lang="el-GR" sz="24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034" y="428625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786182" y="414338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1500166" y="2500306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072198" y="357166"/>
            <a:ext cx="307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u="sng" dirty="0" smtClean="0"/>
              <a:t>περίμετρος</a:t>
            </a:r>
            <a:r>
              <a:rPr lang="el-GR" dirty="0" smtClean="0"/>
              <a:t> είναι το «γύρω – γύρω» ενός σχήματος.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5429256" y="0"/>
            <a:ext cx="4000528" cy="1643050"/>
          </a:xfrm>
          <a:prstGeom prst="cloudCallout">
            <a:avLst>
              <a:gd name="adj1" fmla="val 42890"/>
              <a:gd name="adj2" fmla="val -24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Ισοσκελές τρίγωνο"/>
          <p:cNvSpPr/>
          <p:nvPr/>
        </p:nvSpPr>
        <p:spPr>
          <a:xfrm>
            <a:off x="642910" y="2857496"/>
            <a:ext cx="3143272" cy="1500198"/>
          </a:xfrm>
          <a:prstGeom prst="triangle">
            <a:avLst>
              <a:gd name="adj" fmla="val 3104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571472" y="335756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899" y="2992158"/>
            <a:ext cx="3748101" cy="386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28596" y="285728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2714620"/>
            <a:ext cx="3424256" cy="382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0"/>
            <a:ext cx="3178045" cy="34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Κύβος"/>
          <p:cNvSpPr/>
          <p:nvPr/>
        </p:nvSpPr>
        <p:spPr>
          <a:xfrm>
            <a:off x="6858016" y="428604"/>
            <a:ext cx="1500198" cy="1571636"/>
          </a:xfrm>
          <a:prstGeom prst="cub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7072330" y="207167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κύβος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2285968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Ελεύθερη σχεδίαση"/>
          <p:cNvSpPr/>
          <p:nvPr/>
        </p:nvSpPr>
        <p:spPr>
          <a:xfrm>
            <a:off x="212127" y="2427885"/>
            <a:ext cx="3750590" cy="712922"/>
          </a:xfrm>
          <a:custGeom>
            <a:avLst/>
            <a:gdLst>
              <a:gd name="connsiteX0" fmla="*/ 1441342 w 3750590"/>
              <a:gd name="connsiteY0" fmla="*/ 15499 h 712922"/>
              <a:gd name="connsiteX1" fmla="*/ 3161654 w 3750590"/>
              <a:gd name="connsiteY1" fmla="*/ 108488 h 712922"/>
              <a:gd name="connsiteX2" fmla="*/ 3750590 w 3750590"/>
              <a:gd name="connsiteY2" fmla="*/ 449451 h 712922"/>
              <a:gd name="connsiteX3" fmla="*/ 2371241 w 3750590"/>
              <a:gd name="connsiteY3" fmla="*/ 712922 h 712922"/>
              <a:gd name="connsiteX4" fmla="*/ 278970 w 3750590"/>
              <a:gd name="connsiteY4" fmla="*/ 573438 h 712922"/>
              <a:gd name="connsiteX5" fmla="*/ 0 w 3750590"/>
              <a:gd name="connsiteY5" fmla="*/ 185980 h 712922"/>
              <a:gd name="connsiteX6" fmla="*/ 1503336 w 3750590"/>
              <a:gd name="connsiteY6" fmla="*/ 0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50590" h="712922">
                <a:moveTo>
                  <a:pt x="1441342" y="15499"/>
                </a:moveTo>
                <a:lnTo>
                  <a:pt x="3161654" y="108488"/>
                </a:lnTo>
                <a:lnTo>
                  <a:pt x="3750590" y="449451"/>
                </a:lnTo>
                <a:lnTo>
                  <a:pt x="2371241" y="712922"/>
                </a:lnTo>
                <a:lnTo>
                  <a:pt x="278970" y="573438"/>
                </a:lnTo>
                <a:lnTo>
                  <a:pt x="0" y="185980"/>
                </a:lnTo>
                <a:lnTo>
                  <a:pt x="1503336" y="0"/>
                </a:lnTo>
              </a:path>
            </a:pathLst>
          </a:cu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285720" y="5429240"/>
            <a:ext cx="3514725" cy="1371600"/>
          </a:xfrm>
          <a:custGeom>
            <a:avLst/>
            <a:gdLst>
              <a:gd name="connsiteX0" fmla="*/ 1357313 w 3514725"/>
              <a:gd name="connsiteY0" fmla="*/ 0 h 1371600"/>
              <a:gd name="connsiteX1" fmla="*/ 2943225 w 3514725"/>
              <a:gd name="connsiteY1" fmla="*/ 157163 h 1371600"/>
              <a:gd name="connsiteX2" fmla="*/ 3514725 w 3514725"/>
              <a:gd name="connsiteY2" fmla="*/ 828675 h 1371600"/>
              <a:gd name="connsiteX3" fmla="*/ 2128838 w 3514725"/>
              <a:gd name="connsiteY3" fmla="*/ 1371600 h 1371600"/>
              <a:gd name="connsiteX4" fmla="*/ 271463 w 3514725"/>
              <a:gd name="connsiteY4" fmla="*/ 1071563 h 1371600"/>
              <a:gd name="connsiteX5" fmla="*/ 0 w 3514725"/>
              <a:gd name="connsiteY5" fmla="*/ 400050 h 1371600"/>
              <a:gd name="connsiteX6" fmla="*/ 1357313 w 3514725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14725" h="1371600">
                <a:moveTo>
                  <a:pt x="1357313" y="0"/>
                </a:moveTo>
                <a:lnTo>
                  <a:pt x="2943225" y="157163"/>
                </a:lnTo>
                <a:lnTo>
                  <a:pt x="3514725" y="828675"/>
                </a:lnTo>
                <a:lnTo>
                  <a:pt x="2128838" y="1371600"/>
                </a:lnTo>
                <a:lnTo>
                  <a:pt x="271463" y="1071563"/>
                </a:lnTo>
                <a:lnTo>
                  <a:pt x="0" y="400050"/>
                </a:lnTo>
                <a:lnTo>
                  <a:pt x="1357313" y="0"/>
                </a:lnTo>
                <a:close/>
              </a:path>
            </a:pathLst>
          </a:custGeom>
          <a:solidFill>
            <a:srgbClr val="FF00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16200000" flipH="1">
            <a:off x="-1213684" y="4715654"/>
            <a:ext cx="3500462" cy="698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>
            <a:off x="714348" y="5000612"/>
            <a:ext cx="35719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2251059" y="4535471"/>
            <a:ext cx="3357586" cy="1444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>
            <a:endCxn id="11" idx="5"/>
          </p:cNvCxnSpPr>
          <p:nvPr/>
        </p:nvCxnSpPr>
        <p:spPr>
          <a:xfrm rot="16200000" flipH="1">
            <a:off x="-1343065" y="4200505"/>
            <a:ext cx="3186132" cy="714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286116" y="207167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500166" y="20002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3108" y="307181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28" name="27 - TextBox"/>
          <p:cNvSpPr txBox="1"/>
          <p:nvPr/>
        </p:nvSpPr>
        <p:spPr>
          <a:xfrm flipH="1">
            <a:off x="4071934" y="26431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857488" y="514351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 flipH="1">
            <a:off x="500034" y="3000372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1285852" y="507207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0" y="228599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214282" y="62865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3643306" y="62150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0" y="55721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2143108" y="645789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1071546"/>
            <a:ext cx="4143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στερεό παρατηρώ ότι έχει </a:t>
            </a:r>
            <a:r>
              <a:rPr lang="el-GR" sz="2400" b="1" dirty="0" smtClean="0"/>
              <a:t>δυο έδρες </a:t>
            </a:r>
            <a:r>
              <a:rPr lang="el-GR" sz="2400" dirty="0" smtClean="0"/>
              <a:t>του την ΑΒΓΔΕΖ   και την  ΗΘΙΚΛΜ που είναι μεταξύ τους </a:t>
            </a:r>
            <a:r>
              <a:rPr lang="el-GR" sz="2400" b="1" dirty="0" smtClean="0"/>
              <a:t>παράλληλες και ίσες.  </a:t>
            </a:r>
            <a:endParaRPr lang="en-US" sz="24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4500562" y="3571876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υπόλοιπες  έδρες του  στερεού ( ΔΕΛΚΜ, ΜΛΖΕ, κ.α.)  είναι ορθογώνια παραλληλόγραμμα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2285968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Ελεύθερη σχεδίαση"/>
          <p:cNvSpPr/>
          <p:nvPr/>
        </p:nvSpPr>
        <p:spPr>
          <a:xfrm>
            <a:off x="212127" y="2427885"/>
            <a:ext cx="3750590" cy="712922"/>
          </a:xfrm>
          <a:custGeom>
            <a:avLst/>
            <a:gdLst>
              <a:gd name="connsiteX0" fmla="*/ 1441342 w 3750590"/>
              <a:gd name="connsiteY0" fmla="*/ 15499 h 712922"/>
              <a:gd name="connsiteX1" fmla="*/ 3161654 w 3750590"/>
              <a:gd name="connsiteY1" fmla="*/ 108488 h 712922"/>
              <a:gd name="connsiteX2" fmla="*/ 3750590 w 3750590"/>
              <a:gd name="connsiteY2" fmla="*/ 449451 h 712922"/>
              <a:gd name="connsiteX3" fmla="*/ 2371241 w 3750590"/>
              <a:gd name="connsiteY3" fmla="*/ 712922 h 712922"/>
              <a:gd name="connsiteX4" fmla="*/ 278970 w 3750590"/>
              <a:gd name="connsiteY4" fmla="*/ 573438 h 712922"/>
              <a:gd name="connsiteX5" fmla="*/ 0 w 3750590"/>
              <a:gd name="connsiteY5" fmla="*/ 185980 h 712922"/>
              <a:gd name="connsiteX6" fmla="*/ 1503336 w 3750590"/>
              <a:gd name="connsiteY6" fmla="*/ 0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50590" h="712922">
                <a:moveTo>
                  <a:pt x="1441342" y="15499"/>
                </a:moveTo>
                <a:lnTo>
                  <a:pt x="3161654" y="108488"/>
                </a:lnTo>
                <a:lnTo>
                  <a:pt x="3750590" y="449451"/>
                </a:lnTo>
                <a:lnTo>
                  <a:pt x="2371241" y="712922"/>
                </a:lnTo>
                <a:lnTo>
                  <a:pt x="278970" y="573438"/>
                </a:lnTo>
                <a:lnTo>
                  <a:pt x="0" y="185980"/>
                </a:lnTo>
                <a:lnTo>
                  <a:pt x="1503336" y="0"/>
                </a:lnTo>
              </a:path>
            </a:pathLst>
          </a:cu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285720" y="5429240"/>
            <a:ext cx="3514725" cy="1371600"/>
          </a:xfrm>
          <a:custGeom>
            <a:avLst/>
            <a:gdLst>
              <a:gd name="connsiteX0" fmla="*/ 1357313 w 3514725"/>
              <a:gd name="connsiteY0" fmla="*/ 0 h 1371600"/>
              <a:gd name="connsiteX1" fmla="*/ 2943225 w 3514725"/>
              <a:gd name="connsiteY1" fmla="*/ 157163 h 1371600"/>
              <a:gd name="connsiteX2" fmla="*/ 3514725 w 3514725"/>
              <a:gd name="connsiteY2" fmla="*/ 828675 h 1371600"/>
              <a:gd name="connsiteX3" fmla="*/ 2128838 w 3514725"/>
              <a:gd name="connsiteY3" fmla="*/ 1371600 h 1371600"/>
              <a:gd name="connsiteX4" fmla="*/ 271463 w 3514725"/>
              <a:gd name="connsiteY4" fmla="*/ 1071563 h 1371600"/>
              <a:gd name="connsiteX5" fmla="*/ 0 w 3514725"/>
              <a:gd name="connsiteY5" fmla="*/ 400050 h 1371600"/>
              <a:gd name="connsiteX6" fmla="*/ 1357313 w 3514725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14725" h="1371600">
                <a:moveTo>
                  <a:pt x="1357313" y="0"/>
                </a:moveTo>
                <a:lnTo>
                  <a:pt x="2943225" y="157163"/>
                </a:lnTo>
                <a:lnTo>
                  <a:pt x="3514725" y="828675"/>
                </a:lnTo>
                <a:lnTo>
                  <a:pt x="2128838" y="1371600"/>
                </a:lnTo>
                <a:lnTo>
                  <a:pt x="271463" y="1071563"/>
                </a:lnTo>
                <a:lnTo>
                  <a:pt x="0" y="400050"/>
                </a:lnTo>
                <a:lnTo>
                  <a:pt x="1357313" y="0"/>
                </a:lnTo>
                <a:close/>
              </a:path>
            </a:pathLst>
          </a:custGeom>
          <a:solidFill>
            <a:srgbClr val="FF00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16200000" flipH="1">
            <a:off x="-1213684" y="4715654"/>
            <a:ext cx="3500462" cy="698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>
            <a:off x="714348" y="5000612"/>
            <a:ext cx="35719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2251059" y="4535471"/>
            <a:ext cx="3357586" cy="1444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>
            <a:endCxn id="11" idx="5"/>
          </p:cNvCxnSpPr>
          <p:nvPr/>
        </p:nvCxnSpPr>
        <p:spPr>
          <a:xfrm rot="16200000" flipH="1">
            <a:off x="-1343065" y="4200505"/>
            <a:ext cx="3186132" cy="714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286116" y="207167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500166" y="20002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3108" y="307181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28" name="27 - TextBox"/>
          <p:cNvSpPr txBox="1"/>
          <p:nvPr/>
        </p:nvSpPr>
        <p:spPr>
          <a:xfrm flipH="1">
            <a:off x="4071934" y="26431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857488" y="514351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 flipH="1">
            <a:off x="500034" y="3000372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1285852" y="507207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0" y="228599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214282" y="62865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3643306" y="62150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0" y="55721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2143108" y="645789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5072066" y="1571612"/>
            <a:ext cx="285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 στερεά σχήματα, που έχουν 2 έδρες τους  παράλληλες και ίσες, ενώ οι υπόλοιπες έδρες είναι ορθογώνια παραλληλόγραμμα, </a:t>
            </a:r>
            <a:r>
              <a:rPr lang="el-GR" sz="2400" b="1" dirty="0" smtClean="0"/>
              <a:t>ονομάζονται πρίσματα  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2285968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Ελεύθερη σχεδίαση"/>
          <p:cNvSpPr/>
          <p:nvPr/>
        </p:nvSpPr>
        <p:spPr>
          <a:xfrm>
            <a:off x="212127" y="2427885"/>
            <a:ext cx="3750590" cy="712922"/>
          </a:xfrm>
          <a:custGeom>
            <a:avLst/>
            <a:gdLst>
              <a:gd name="connsiteX0" fmla="*/ 1441342 w 3750590"/>
              <a:gd name="connsiteY0" fmla="*/ 15499 h 712922"/>
              <a:gd name="connsiteX1" fmla="*/ 3161654 w 3750590"/>
              <a:gd name="connsiteY1" fmla="*/ 108488 h 712922"/>
              <a:gd name="connsiteX2" fmla="*/ 3750590 w 3750590"/>
              <a:gd name="connsiteY2" fmla="*/ 449451 h 712922"/>
              <a:gd name="connsiteX3" fmla="*/ 2371241 w 3750590"/>
              <a:gd name="connsiteY3" fmla="*/ 712922 h 712922"/>
              <a:gd name="connsiteX4" fmla="*/ 278970 w 3750590"/>
              <a:gd name="connsiteY4" fmla="*/ 573438 h 712922"/>
              <a:gd name="connsiteX5" fmla="*/ 0 w 3750590"/>
              <a:gd name="connsiteY5" fmla="*/ 185980 h 712922"/>
              <a:gd name="connsiteX6" fmla="*/ 1503336 w 3750590"/>
              <a:gd name="connsiteY6" fmla="*/ 0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50590" h="712922">
                <a:moveTo>
                  <a:pt x="1441342" y="15499"/>
                </a:moveTo>
                <a:lnTo>
                  <a:pt x="3161654" y="108488"/>
                </a:lnTo>
                <a:lnTo>
                  <a:pt x="3750590" y="449451"/>
                </a:lnTo>
                <a:lnTo>
                  <a:pt x="2371241" y="712922"/>
                </a:lnTo>
                <a:lnTo>
                  <a:pt x="278970" y="573438"/>
                </a:lnTo>
                <a:lnTo>
                  <a:pt x="0" y="185980"/>
                </a:lnTo>
                <a:lnTo>
                  <a:pt x="1503336" y="0"/>
                </a:lnTo>
              </a:path>
            </a:pathLst>
          </a:cu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285720" y="5429240"/>
            <a:ext cx="3514725" cy="1371600"/>
          </a:xfrm>
          <a:custGeom>
            <a:avLst/>
            <a:gdLst>
              <a:gd name="connsiteX0" fmla="*/ 1357313 w 3514725"/>
              <a:gd name="connsiteY0" fmla="*/ 0 h 1371600"/>
              <a:gd name="connsiteX1" fmla="*/ 2943225 w 3514725"/>
              <a:gd name="connsiteY1" fmla="*/ 157163 h 1371600"/>
              <a:gd name="connsiteX2" fmla="*/ 3514725 w 3514725"/>
              <a:gd name="connsiteY2" fmla="*/ 828675 h 1371600"/>
              <a:gd name="connsiteX3" fmla="*/ 2128838 w 3514725"/>
              <a:gd name="connsiteY3" fmla="*/ 1371600 h 1371600"/>
              <a:gd name="connsiteX4" fmla="*/ 271463 w 3514725"/>
              <a:gd name="connsiteY4" fmla="*/ 1071563 h 1371600"/>
              <a:gd name="connsiteX5" fmla="*/ 0 w 3514725"/>
              <a:gd name="connsiteY5" fmla="*/ 400050 h 1371600"/>
              <a:gd name="connsiteX6" fmla="*/ 1357313 w 3514725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14725" h="1371600">
                <a:moveTo>
                  <a:pt x="1357313" y="0"/>
                </a:moveTo>
                <a:lnTo>
                  <a:pt x="2943225" y="157163"/>
                </a:lnTo>
                <a:lnTo>
                  <a:pt x="3514725" y="828675"/>
                </a:lnTo>
                <a:lnTo>
                  <a:pt x="2128838" y="1371600"/>
                </a:lnTo>
                <a:lnTo>
                  <a:pt x="271463" y="1071563"/>
                </a:lnTo>
                <a:lnTo>
                  <a:pt x="0" y="400050"/>
                </a:lnTo>
                <a:lnTo>
                  <a:pt x="1357313" y="0"/>
                </a:lnTo>
                <a:close/>
              </a:path>
            </a:pathLst>
          </a:custGeom>
          <a:solidFill>
            <a:srgbClr val="FF0000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16200000" flipH="1">
            <a:off x="-1213684" y="4715654"/>
            <a:ext cx="3500462" cy="698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5400000">
            <a:off x="714348" y="5000612"/>
            <a:ext cx="35719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2251059" y="4535471"/>
            <a:ext cx="3357586" cy="1444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>
            <a:endCxn id="11" idx="5"/>
          </p:cNvCxnSpPr>
          <p:nvPr/>
        </p:nvCxnSpPr>
        <p:spPr>
          <a:xfrm rot="16200000" flipH="1">
            <a:off x="-1343065" y="4200505"/>
            <a:ext cx="3186132" cy="714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286116" y="207167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500166" y="20002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3108" y="307181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28" name="27 - TextBox"/>
          <p:cNvSpPr txBox="1"/>
          <p:nvPr/>
        </p:nvSpPr>
        <p:spPr>
          <a:xfrm flipH="1">
            <a:off x="4071934" y="26431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857488" y="514351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 flipH="1">
            <a:off x="500034" y="3000372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1285852" y="507207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0" y="228599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214282" y="62865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3643306" y="62150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0" y="55721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2143108" y="645789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1000108"/>
            <a:ext cx="46434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Αυτές οι </a:t>
            </a:r>
            <a:r>
              <a:rPr lang="el-GR" sz="2400" b="1" dirty="0" smtClean="0"/>
              <a:t>δυο έδρες </a:t>
            </a:r>
            <a:r>
              <a:rPr lang="el-GR" sz="2400" dirty="0" smtClean="0"/>
              <a:t>του πρίσματος (ΑΒΓΔΕΖ , ΗΘΙΚΛΜ) που είναι μεταξύ τους </a:t>
            </a:r>
            <a:r>
              <a:rPr lang="el-GR" sz="2400" b="1" dirty="0" smtClean="0"/>
              <a:t>παράλληλες και ίσες ονομάζονται βάσεις του πρίσματος.  </a:t>
            </a:r>
            <a:endParaRPr lang="en-US" sz="24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5000596" y="4549676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απόσταση μεταξύ των δυο βάσεων του πρίσματος ονομάζεται </a:t>
            </a:r>
            <a:r>
              <a:rPr lang="el-GR" sz="2400" b="1" dirty="0" smtClean="0"/>
              <a:t>ύψος (υ) του πρίσματος.</a:t>
            </a:r>
          </a:p>
          <a:p>
            <a:r>
              <a:rPr lang="el-GR" sz="2400" dirty="0" smtClean="0"/>
              <a:t>Στο διπλανό πρίσμα το ύψος του μπορεί να είναι η ακμή ΔΚ</a:t>
            </a:r>
            <a:endParaRPr lang="en-US" sz="2400" dirty="0" smtClean="0"/>
          </a:p>
        </p:txBody>
      </p:sp>
      <p:sp>
        <p:nvSpPr>
          <p:cNvPr id="25" name="24 - Ορθογώνιο"/>
          <p:cNvSpPr/>
          <p:nvPr/>
        </p:nvSpPr>
        <p:spPr>
          <a:xfrm>
            <a:off x="4000496" y="407194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υ</a:t>
            </a:r>
            <a:endParaRPr lang="en-US" sz="2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0034" y="421481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υ</a:t>
            </a:r>
            <a:endParaRPr lang="en-US" sz="28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2071670" y="428625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υ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1214422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Ανάλογα με το σχήμα των βάσεων το πρίσμα ονομάζεται αντίστοιχα:</a:t>
            </a:r>
          </a:p>
          <a:p>
            <a:endParaRPr lang="el-GR" sz="2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714348" y="22859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Αν οι δύο  βάσεις είναι τρίγωνα το πρίσμα ονομάζεται </a:t>
            </a:r>
            <a:r>
              <a:rPr lang="el-GR" b="1" dirty="0" smtClean="0"/>
              <a:t>τριγωνικό πρίσμα. </a:t>
            </a:r>
            <a:r>
              <a:rPr lang="el-GR" dirty="0" smtClean="0"/>
              <a:t>Στο διπλανό τριγωνικό πρίσμα οι βάσεις του είναι τα τρίγωνα ΑΒΓ  και ΔΕΖ, το ύψος (υ)  του μπορεί να είναι η ακμή  ΓΔ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14488"/>
            <a:ext cx="2534294" cy="256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7715272" y="214311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929454" y="171448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715008" y="385762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10" name="9 - TextBox"/>
          <p:cNvSpPr txBox="1"/>
          <p:nvPr/>
        </p:nvSpPr>
        <p:spPr>
          <a:xfrm flipH="1">
            <a:off x="7643834" y="385762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3214686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643570" y="207167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1785918" y="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929199"/>
            <a:ext cx="4143404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2285984" y="5786454"/>
            <a:ext cx="3357586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715008" y="564357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Τριγωνικό διαφανές πρίσμα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428868"/>
            <a:ext cx="307183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642910" y="1785926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Ανάλογα με το σχήμα των βάσεων το πρίσμα ονομάζεται αντίστοιχα:</a:t>
            </a:r>
          </a:p>
          <a:p>
            <a:endParaRPr lang="el-GR" sz="2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271462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Αν οι δύο  βάσεις είναι πεντάγωνα το πρίσμα ονομάζεται </a:t>
            </a:r>
            <a:r>
              <a:rPr lang="el-GR" b="1" dirty="0" smtClean="0"/>
              <a:t>πενταγωνικό πρίσμα. </a:t>
            </a:r>
            <a:r>
              <a:rPr lang="el-GR" dirty="0" smtClean="0"/>
              <a:t>Στο διπλανό πενταγωνικό πρίσμα οι βάσεις του είναι τα πεντάγωνα ΑΒΓΔΕ  και ΖΗΘΙΚ, το ύψος (υ)  του μπορεί να είναι η ακμή  ΓΘ</a:t>
            </a:r>
            <a:endParaRPr lang="en-US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7929586" y="257174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643702" y="214311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857884" y="328612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10" name="9 - TextBox"/>
          <p:cNvSpPr txBox="1"/>
          <p:nvPr/>
        </p:nvSpPr>
        <p:spPr>
          <a:xfrm flipH="1">
            <a:off x="7500958" y="335756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1" name="10 - TextBox"/>
          <p:cNvSpPr txBox="1"/>
          <p:nvPr/>
        </p:nvSpPr>
        <p:spPr>
          <a:xfrm flipH="1">
            <a:off x="6000760" y="5572140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429256" y="257174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5500694" y="492919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7358082" y="557214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6858016" y="442913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7929586" y="492919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428868"/>
            <a:ext cx="3643314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642910" y="1500174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Ανάλογα με το σχήμα των βάσεων το πρίσμα ονομάζεται αντίστοιχα:</a:t>
            </a:r>
          </a:p>
          <a:p>
            <a:endParaRPr lang="el-GR" sz="2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571472" y="3357562"/>
            <a:ext cx="3714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Αν οι δύο  βάσεις είναι εξάγωνα το πρίσμα ονομάζεται </a:t>
            </a:r>
            <a:r>
              <a:rPr lang="el-GR" b="1" dirty="0" smtClean="0"/>
              <a:t>εξαγωνικό πρίσμα. </a:t>
            </a:r>
            <a:r>
              <a:rPr lang="el-GR" dirty="0" smtClean="0"/>
              <a:t>Στο διπλανό εξαγωνικό πρίσμα οι βάσεις του είναι τα εξάγωνα ΑΒΓΔΕΖ  και  ΗΘΙΚΛΜ, το ύψος (υ)  του μπορεί να είναι η ακμή  ΖΗ</a:t>
            </a:r>
            <a:endParaRPr lang="en-US" dirty="0" smtClean="0"/>
          </a:p>
        </p:txBody>
      </p:sp>
      <p:sp>
        <p:nvSpPr>
          <p:cNvPr id="11" name="10 - TextBox"/>
          <p:cNvSpPr txBox="1"/>
          <p:nvPr/>
        </p:nvSpPr>
        <p:spPr>
          <a:xfrm flipH="1">
            <a:off x="5715008" y="2714620"/>
            <a:ext cx="261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7929586" y="228599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357950" y="214311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7286644" y="278605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 flipH="1">
            <a:off x="8429652" y="264318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8286776" y="592933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7143768" y="62865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5143504" y="250030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5214942" y="550070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7715272" y="528638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5429256" y="600076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6500826" y="514351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1214422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κύβος και το ορθογώνιο παραλληλεπίπεδο είναι πρίσματα </a:t>
            </a:r>
          </a:p>
          <a:p>
            <a:endParaRPr lang="el-GR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28572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Στερεά σχήματα  - </a:t>
            </a:r>
            <a:r>
              <a:rPr lang="el-GR" sz="2400" b="1" dirty="0" smtClean="0">
                <a:solidFill>
                  <a:srgbClr val="FF0000"/>
                </a:solidFill>
              </a:rPr>
              <a:t>πρίσματα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0" name="19 - Κύβος"/>
          <p:cNvSpPr/>
          <p:nvPr/>
        </p:nvSpPr>
        <p:spPr>
          <a:xfrm>
            <a:off x="428596" y="3000372"/>
            <a:ext cx="3429024" cy="1285884"/>
          </a:xfrm>
          <a:prstGeom prst="cub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Κύβος"/>
          <p:cNvSpPr/>
          <p:nvPr/>
        </p:nvSpPr>
        <p:spPr>
          <a:xfrm>
            <a:off x="5929322" y="3500438"/>
            <a:ext cx="1143008" cy="1000132"/>
          </a:xfrm>
          <a:prstGeom prst="cub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5857884" y="457200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Κύβος </a:t>
            </a:r>
            <a:endParaRPr lang="en-US" sz="2400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ορθογώνιο παραλληλεπίπεδο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860000" cy="3476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14290"/>
            <a:ext cx="286227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0"/>
            <a:ext cx="3857652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857224" y="4643446"/>
            <a:ext cx="6572296" cy="1588"/>
          </a:xfrm>
          <a:prstGeom prst="straightConnector1">
            <a:avLst/>
          </a:prstGeom>
          <a:ln w="44450">
            <a:solidFill>
              <a:srgbClr val="D72FC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2071670" y="4286256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Ξετυλίγοντας  ένα πρίσμα</a:t>
            </a:r>
            <a:endParaRPr lang="en-US" sz="20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0" y="5286388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….ξετυλίγοντας το πενταγωνικό πρίσμα παρατηρούμε ότι η επιφάνειά του </a:t>
            </a:r>
            <a:r>
              <a:rPr lang="el-GR" sz="2000" b="1" dirty="0" smtClean="0"/>
              <a:t>αποτελείται</a:t>
            </a:r>
            <a:r>
              <a:rPr lang="el-GR" sz="2000" dirty="0" smtClean="0"/>
              <a:t> </a:t>
            </a:r>
            <a:r>
              <a:rPr lang="el-GR" sz="2000" b="1" dirty="0" smtClean="0"/>
              <a:t>από το </a:t>
            </a:r>
            <a:r>
              <a:rPr lang="el-GR" sz="2000" b="1" dirty="0" smtClean="0">
                <a:solidFill>
                  <a:srgbClr val="FF0000"/>
                </a:solidFill>
              </a:rPr>
              <a:t>ορθογώνιο ΑΒΓΔ </a:t>
            </a:r>
            <a:r>
              <a:rPr lang="el-GR" sz="2000" dirty="0" smtClean="0"/>
              <a:t>και τα </a:t>
            </a:r>
            <a:r>
              <a:rPr lang="el-GR" sz="2000" b="1" dirty="0" smtClean="0"/>
              <a:t>δυο πεντάγωνα  </a:t>
            </a:r>
            <a:r>
              <a:rPr lang="el-GR" sz="2000" dirty="0" smtClean="0"/>
              <a:t>- </a:t>
            </a:r>
            <a:r>
              <a:rPr lang="el-GR" sz="2000" b="1" dirty="0" smtClean="0">
                <a:solidFill>
                  <a:srgbClr val="D72FCB"/>
                </a:solidFill>
              </a:rPr>
              <a:t>βάσεις τα  ΕΖΗΘΙ   και   ΚΛΜΝΞ</a:t>
            </a:r>
            <a:endParaRPr lang="en-US" sz="2000" b="1" dirty="0" smtClean="0">
              <a:solidFill>
                <a:srgbClr val="D72FCB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000628" y="28574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8429652" y="64291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8429652" y="28574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 smtClean="0"/>
          </a:p>
        </p:txBody>
      </p:sp>
      <p:sp>
        <p:nvSpPr>
          <p:cNvPr id="16" name="15 - TextBox"/>
          <p:cNvSpPr txBox="1"/>
          <p:nvPr/>
        </p:nvSpPr>
        <p:spPr>
          <a:xfrm flipH="1">
            <a:off x="5000628" y="5714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6929454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</a:t>
            </a:r>
            <a:endParaRPr lang="en-US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72152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Ζ</a:t>
            </a:r>
            <a:endParaRPr lang="en-US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6572264" y="3571876"/>
            <a:ext cx="32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</a:t>
            </a:r>
            <a:endParaRPr lang="en-US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0721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Ι</a:t>
            </a:r>
            <a:endParaRPr lang="en-US" b="1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6286512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</a:t>
            </a:r>
            <a:endParaRPr lang="en-US" b="1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6643702" y="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</a:t>
            </a:r>
            <a:endParaRPr lang="en-US" b="1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7215206" y="357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</a:t>
            </a:r>
            <a:endParaRPr lang="en-US" b="1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6072198" y="357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</a:t>
            </a:r>
            <a:endParaRPr lang="en-US" b="1" dirty="0" smtClean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42900" y="700088"/>
            <a:ext cx="1385888" cy="642937"/>
          </a:xfrm>
          <a:custGeom>
            <a:avLst/>
            <a:gdLst>
              <a:gd name="connsiteX0" fmla="*/ 1128713 w 1385888"/>
              <a:gd name="connsiteY0" fmla="*/ 0 h 642937"/>
              <a:gd name="connsiteX1" fmla="*/ 1385888 w 1385888"/>
              <a:gd name="connsiteY1" fmla="*/ 371475 h 642937"/>
              <a:gd name="connsiteX2" fmla="*/ 657225 w 1385888"/>
              <a:gd name="connsiteY2" fmla="*/ 642937 h 642937"/>
              <a:gd name="connsiteX3" fmla="*/ 0 w 1385888"/>
              <a:gd name="connsiteY3" fmla="*/ 357187 h 642937"/>
              <a:gd name="connsiteX4" fmla="*/ 271463 w 1385888"/>
              <a:gd name="connsiteY4" fmla="*/ 42862 h 642937"/>
              <a:gd name="connsiteX5" fmla="*/ 1171575 w 1385888"/>
              <a:gd name="connsiteY5" fmla="*/ 28575 h 642937"/>
              <a:gd name="connsiteX6" fmla="*/ 1357313 w 1385888"/>
              <a:gd name="connsiteY6" fmla="*/ 371475 h 64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888" h="642937">
                <a:moveTo>
                  <a:pt x="1128713" y="0"/>
                </a:moveTo>
                <a:lnTo>
                  <a:pt x="1385888" y="371475"/>
                </a:lnTo>
                <a:lnTo>
                  <a:pt x="657225" y="642937"/>
                </a:lnTo>
                <a:lnTo>
                  <a:pt x="0" y="357187"/>
                </a:lnTo>
                <a:lnTo>
                  <a:pt x="271463" y="42862"/>
                </a:lnTo>
                <a:lnTo>
                  <a:pt x="1171575" y="28575"/>
                </a:lnTo>
                <a:lnTo>
                  <a:pt x="1357313" y="371475"/>
                </a:lnTo>
              </a:path>
            </a:pathLst>
          </a:custGeom>
          <a:solidFill>
            <a:srgbClr val="D72FCB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3071813" y="385763"/>
            <a:ext cx="1557337" cy="528637"/>
          </a:xfrm>
          <a:custGeom>
            <a:avLst/>
            <a:gdLst>
              <a:gd name="connsiteX0" fmla="*/ 228600 w 1557337"/>
              <a:gd name="connsiteY0" fmla="*/ 528637 h 528637"/>
              <a:gd name="connsiteX1" fmla="*/ 0 w 1557337"/>
              <a:gd name="connsiteY1" fmla="*/ 242887 h 528637"/>
              <a:gd name="connsiteX2" fmla="*/ 771525 w 1557337"/>
              <a:gd name="connsiteY2" fmla="*/ 0 h 528637"/>
              <a:gd name="connsiteX3" fmla="*/ 1557337 w 1557337"/>
              <a:gd name="connsiteY3" fmla="*/ 242887 h 528637"/>
              <a:gd name="connsiteX4" fmla="*/ 1300162 w 1557337"/>
              <a:gd name="connsiteY4" fmla="*/ 528637 h 528637"/>
              <a:gd name="connsiteX5" fmla="*/ 228600 w 1557337"/>
              <a:gd name="connsiteY5" fmla="*/ 528637 h 52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57337" h="528637">
                <a:moveTo>
                  <a:pt x="228600" y="528637"/>
                </a:moveTo>
                <a:lnTo>
                  <a:pt x="0" y="242887"/>
                </a:lnTo>
                <a:lnTo>
                  <a:pt x="771525" y="0"/>
                </a:lnTo>
                <a:lnTo>
                  <a:pt x="1557337" y="242887"/>
                </a:lnTo>
                <a:lnTo>
                  <a:pt x="1300162" y="528637"/>
                </a:lnTo>
                <a:lnTo>
                  <a:pt x="228600" y="528637"/>
                </a:lnTo>
                <a:close/>
              </a:path>
            </a:pathLst>
          </a:custGeom>
          <a:solidFill>
            <a:srgbClr val="D72FCB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6357950" y="357166"/>
            <a:ext cx="942975" cy="578152"/>
          </a:xfrm>
          <a:custGeom>
            <a:avLst/>
            <a:gdLst>
              <a:gd name="connsiteX0" fmla="*/ 785813 w 942975"/>
              <a:gd name="connsiteY0" fmla="*/ 559605 h 578152"/>
              <a:gd name="connsiteX1" fmla="*/ 942975 w 942975"/>
              <a:gd name="connsiteY1" fmla="*/ 259567 h 578152"/>
              <a:gd name="connsiteX2" fmla="*/ 485775 w 942975"/>
              <a:gd name="connsiteY2" fmla="*/ 2392 h 578152"/>
              <a:gd name="connsiteX3" fmla="*/ 0 w 942975"/>
              <a:gd name="connsiteY3" fmla="*/ 259567 h 578152"/>
              <a:gd name="connsiteX4" fmla="*/ 171450 w 942975"/>
              <a:gd name="connsiteY4" fmla="*/ 573892 h 578152"/>
              <a:gd name="connsiteX5" fmla="*/ 785813 w 942975"/>
              <a:gd name="connsiteY5" fmla="*/ 559605 h 57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2975" h="578152">
                <a:moveTo>
                  <a:pt x="785813" y="559605"/>
                </a:moveTo>
                <a:lnTo>
                  <a:pt x="942975" y="259567"/>
                </a:lnTo>
                <a:cubicBezTo>
                  <a:pt x="495944" y="0"/>
                  <a:pt x="670784" y="2392"/>
                  <a:pt x="485775" y="2392"/>
                </a:cubicBezTo>
                <a:lnTo>
                  <a:pt x="0" y="259567"/>
                </a:lnTo>
                <a:cubicBezTo>
                  <a:pt x="159293" y="578152"/>
                  <a:pt x="40021" y="573892"/>
                  <a:pt x="171450" y="573892"/>
                </a:cubicBezTo>
                <a:lnTo>
                  <a:pt x="785813" y="559605"/>
                </a:lnTo>
                <a:close/>
              </a:path>
            </a:pathLst>
          </a:custGeom>
          <a:solidFill>
            <a:srgbClr val="D72FCB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986088" y="3128963"/>
            <a:ext cx="1571625" cy="542925"/>
          </a:xfrm>
          <a:custGeom>
            <a:avLst/>
            <a:gdLst>
              <a:gd name="connsiteX0" fmla="*/ 257175 w 1571625"/>
              <a:gd name="connsiteY0" fmla="*/ 14287 h 542925"/>
              <a:gd name="connsiteX1" fmla="*/ 0 w 1571625"/>
              <a:gd name="connsiteY1" fmla="*/ 285750 h 542925"/>
              <a:gd name="connsiteX2" fmla="*/ 785812 w 1571625"/>
              <a:gd name="connsiteY2" fmla="*/ 542925 h 542925"/>
              <a:gd name="connsiteX3" fmla="*/ 1571625 w 1571625"/>
              <a:gd name="connsiteY3" fmla="*/ 285750 h 542925"/>
              <a:gd name="connsiteX4" fmla="*/ 1300162 w 1571625"/>
              <a:gd name="connsiteY4" fmla="*/ 0 h 542925"/>
              <a:gd name="connsiteX5" fmla="*/ 257175 w 1571625"/>
              <a:gd name="connsiteY5" fmla="*/ 14287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1625" h="542925">
                <a:moveTo>
                  <a:pt x="257175" y="14287"/>
                </a:moveTo>
                <a:lnTo>
                  <a:pt x="0" y="285750"/>
                </a:lnTo>
                <a:lnTo>
                  <a:pt x="785812" y="542925"/>
                </a:lnTo>
                <a:lnTo>
                  <a:pt x="1571625" y="285750"/>
                </a:lnTo>
                <a:lnTo>
                  <a:pt x="1300162" y="0"/>
                </a:lnTo>
                <a:lnTo>
                  <a:pt x="257175" y="14287"/>
                </a:lnTo>
                <a:close/>
              </a:path>
            </a:pathLst>
          </a:custGeom>
          <a:solidFill>
            <a:srgbClr val="D72FCB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6929454" y="5714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</a:t>
            </a:r>
            <a:endParaRPr lang="en-US" b="1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6357950" y="571480"/>
            <a:ext cx="32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</a:t>
            </a:r>
            <a:endParaRPr lang="en-US" b="1" dirty="0" smtClean="0"/>
          </a:p>
        </p:txBody>
      </p:sp>
      <p:sp>
        <p:nvSpPr>
          <p:cNvPr id="32" name="31 - TextBox"/>
          <p:cNvSpPr txBox="1"/>
          <p:nvPr/>
        </p:nvSpPr>
        <p:spPr>
          <a:xfrm rot="1025953">
            <a:off x="5064151" y="1779769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6357950" y="300037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 rot="10800000">
            <a:off x="6357950" y="3000372"/>
            <a:ext cx="942975" cy="578152"/>
          </a:xfrm>
          <a:custGeom>
            <a:avLst/>
            <a:gdLst>
              <a:gd name="connsiteX0" fmla="*/ 785813 w 942975"/>
              <a:gd name="connsiteY0" fmla="*/ 559605 h 578152"/>
              <a:gd name="connsiteX1" fmla="*/ 942975 w 942975"/>
              <a:gd name="connsiteY1" fmla="*/ 259567 h 578152"/>
              <a:gd name="connsiteX2" fmla="*/ 485775 w 942975"/>
              <a:gd name="connsiteY2" fmla="*/ 2392 h 578152"/>
              <a:gd name="connsiteX3" fmla="*/ 0 w 942975"/>
              <a:gd name="connsiteY3" fmla="*/ 259567 h 578152"/>
              <a:gd name="connsiteX4" fmla="*/ 171450 w 942975"/>
              <a:gd name="connsiteY4" fmla="*/ 573892 h 578152"/>
              <a:gd name="connsiteX5" fmla="*/ 785813 w 942975"/>
              <a:gd name="connsiteY5" fmla="*/ 559605 h 57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2975" h="578152">
                <a:moveTo>
                  <a:pt x="785813" y="559605"/>
                </a:moveTo>
                <a:lnTo>
                  <a:pt x="942975" y="259567"/>
                </a:lnTo>
                <a:cubicBezTo>
                  <a:pt x="495944" y="0"/>
                  <a:pt x="670784" y="2392"/>
                  <a:pt x="485775" y="2392"/>
                </a:cubicBezTo>
                <a:lnTo>
                  <a:pt x="0" y="259567"/>
                </a:lnTo>
                <a:cubicBezTo>
                  <a:pt x="159293" y="578152"/>
                  <a:pt x="40021" y="573892"/>
                  <a:pt x="171450" y="573892"/>
                </a:cubicBezTo>
                <a:lnTo>
                  <a:pt x="785813" y="559605"/>
                </a:lnTo>
                <a:close/>
              </a:path>
            </a:pathLst>
          </a:custGeom>
          <a:solidFill>
            <a:srgbClr val="D72FCB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357950" y="307181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6429388" y="35716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7" name="36 - TextBox"/>
          <p:cNvSpPr txBox="1"/>
          <p:nvPr/>
        </p:nvSpPr>
        <p:spPr>
          <a:xfrm rot="16200000">
            <a:off x="7884302" y="1688334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 rot="16200000">
            <a:off x="-331069" y="1902648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6" grpId="0"/>
      <p:bldP spid="29" grpId="0" animBg="1"/>
      <p:bldP spid="31" grpId="0" animBg="1"/>
      <p:bldP spid="30" grpId="0" animBg="1"/>
      <p:bldP spid="27" grpId="0"/>
      <p:bldP spid="25" grpId="0"/>
      <p:bldP spid="32" grpId="0"/>
      <p:bldP spid="35" grpId="0" animBg="1"/>
      <p:bldP spid="34" grpId="0"/>
      <p:bldP spid="36" grpId="0"/>
      <p:bldP spid="37" grpId="0"/>
      <p:bldP spid="3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- Ομάδα"/>
          <p:cNvGrpSpPr/>
          <p:nvPr/>
        </p:nvGrpSpPr>
        <p:grpSpPr>
          <a:xfrm>
            <a:off x="0" y="571480"/>
            <a:ext cx="3286116" cy="3638565"/>
            <a:chOff x="0" y="1643050"/>
            <a:chExt cx="2571768" cy="25669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643050"/>
              <a:ext cx="2534294" cy="2566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6 - TextBox"/>
            <p:cNvSpPr txBox="1"/>
            <p:nvPr/>
          </p:nvSpPr>
          <p:spPr>
            <a:xfrm>
              <a:off x="2214578" y="207167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Γ</a:t>
              </a:r>
              <a:endParaRPr lang="en-US" sz="2000" b="1" dirty="0" smtClean="0"/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1428760" y="164305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B</a:t>
              </a:r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214314" y="378619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Ε</a:t>
              </a:r>
              <a:endParaRPr lang="en-US" sz="2000" b="1" dirty="0" smtClean="0"/>
            </a:p>
          </p:txBody>
        </p:sp>
        <p:sp>
          <p:nvSpPr>
            <p:cNvPr id="10" name="9 - TextBox"/>
            <p:cNvSpPr txBox="1"/>
            <p:nvPr/>
          </p:nvSpPr>
          <p:spPr>
            <a:xfrm flipH="1">
              <a:off x="2143140" y="378619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Δ</a:t>
              </a:r>
              <a:endParaRPr lang="en-US" sz="2000" b="1" dirty="0" smtClean="0"/>
            </a:p>
          </p:txBody>
        </p:sp>
        <p:sp>
          <p:nvSpPr>
            <p:cNvPr id="11" name="10 - TextBox"/>
            <p:cNvSpPr txBox="1"/>
            <p:nvPr/>
          </p:nvSpPr>
          <p:spPr>
            <a:xfrm flipH="1">
              <a:off x="1357322" y="3143248"/>
              <a:ext cx="2619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Ζ</a:t>
              </a:r>
              <a:endParaRPr lang="en-US" sz="2000" b="1" dirty="0" smtClean="0"/>
            </a:p>
          </p:txBody>
        </p:sp>
        <p:sp>
          <p:nvSpPr>
            <p:cNvPr id="12" name="11 - TextBox"/>
            <p:cNvSpPr txBox="1"/>
            <p:nvPr/>
          </p:nvSpPr>
          <p:spPr>
            <a:xfrm>
              <a:off x="142876" y="200024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Α</a:t>
              </a:r>
              <a:endParaRPr lang="en-US" sz="2000" b="1" dirty="0" smtClean="0"/>
            </a:p>
          </p:txBody>
        </p:sp>
      </p:grpSp>
      <p:cxnSp>
        <p:nvCxnSpPr>
          <p:cNvPr id="15" name="14 - Ευθύγραμμο βέλος σύνδεσης"/>
          <p:cNvCxnSpPr/>
          <p:nvPr/>
        </p:nvCxnSpPr>
        <p:spPr>
          <a:xfrm>
            <a:off x="428628" y="5192925"/>
            <a:ext cx="6572296" cy="1588"/>
          </a:xfrm>
          <a:prstGeom prst="straightConnector1">
            <a:avLst/>
          </a:prstGeom>
          <a:ln w="44450">
            <a:solidFill>
              <a:srgbClr val="D72FC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857224" y="471488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Ξετυλίγοντας  ένα πρίσμα</a:t>
            </a:r>
            <a:endParaRPr lang="en-US" sz="2000" b="1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4143372" y="1643050"/>
            <a:ext cx="4714908" cy="2286016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5400000">
            <a:off x="4429918" y="2786058"/>
            <a:ext cx="2285222" cy="7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>
            <a:off x="6144430" y="2785264"/>
            <a:ext cx="2285222" cy="7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Ελεύθερη σχεδίαση"/>
          <p:cNvSpPr/>
          <p:nvPr/>
        </p:nvSpPr>
        <p:spPr>
          <a:xfrm>
            <a:off x="5555673" y="831273"/>
            <a:ext cx="1704109" cy="817418"/>
          </a:xfrm>
          <a:custGeom>
            <a:avLst/>
            <a:gdLst>
              <a:gd name="connsiteX0" fmla="*/ 0 w 1704109"/>
              <a:gd name="connsiteY0" fmla="*/ 789709 h 817418"/>
              <a:gd name="connsiteX1" fmla="*/ 955963 w 1704109"/>
              <a:gd name="connsiteY1" fmla="*/ 0 h 817418"/>
              <a:gd name="connsiteX2" fmla="*/ 1704109 w 1704109"/>
              <a:gd name="connsiteY2" fmla="*/ 817418 h 817418"/>
              <a:gd name="connsiteX3" fmla="*/ 1704109 w 1704109"/>
              <a:gd name="connsiteY3" fmla="*/ 817418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4109" h="817418">
                <a:moveTo>
                  <a:pt x="0" y="789709"/>
                </a:moveTo>
                <a:lnTo>
                  <a:pt x="955963" y="0"/>
                </a:lnTo>
                <a:lnTo>
                  <a:pt x="1704109" y="817418"/>
                </a:lnTo>
                <a:lnTo>
                  <a:pt x="1704109" y="817418"/>
                </a:lnTo>
              </a:path>
            </a:pathLst>
          </a:cu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 rot="10800000">
            <a:off x="5572132" y="3929066"/>
            <a:ext cx="1704109" cy="817418"/>
          </a:xfrm>
          <a:custGeom>
            <a:avLst/>
            <a:gdLst>
              <a:gd name="connsiteX0" fmla="*/ 0 w 1704109"/>
              <a:gd name="connsiteY0" fmla="*/ 789709 h 817418"/>
              <a:gd name="connsiteX1" fmla="*/ 955963 w 1704109"/>
              <a:gd name="connsiteY1" fmla="*/ 0 h 817418"/>
              <a:gd name="connsiteX2" fmla="*/ 1704109 w 1704109"/>
              <a:gd name="connsiteY2" fmla="*/ 817418 h 817418"/>
              <a:gd name="connsiteX3" fmla="*/ 1704109 w 1704109"/>
              <a:gd name="connsiteY3" fmla="*/ 817418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4109" h="817418">
                <a:moveTo>
                  <a:pt x="0" y="789709"/>
                </a:moveTo>
                <a:lnTo>
                  <a:pt x="955963" y="0"/>
                </a:lnTo>
                <a:lnTo>
                  <a:pt x="1704109" y="817418"/>
                </a:lnTo>
                <a:lnTo>
                  <a:pt x="1704109" y="817418"/>
                </a:lnTo>
              </a:path>
            </a:pathLst>
          </a:cu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0" y="5842337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….ξετυλίγοντας το τριγωνικό  πρίσμα παρατηρούμε ότι η επιφάνειά του </a:t>
            </a:r>
            <a:r>
              <a:rPr lang="el-GR" sz="2000" b="1" dirty="0" smtClean="0"/>
              <a:t>αποτελείται</a:t>
            </a:r>
            <a:r>
              <a:rPr lang="el-GR" sz="2000" dirty="0" smtClean="0"/>
              <a:t> </a:t>
            </a:r>
            <a:r>
              <a:rPr lang="el-GR" sz="2000" b="1" dirty="0" smtClean="0"/>
              <a:t>από το </a:t>
            </a:r>
            <a:r>
              <a:rPr lang="el-GR" sz="2000" b="1" dirty="0" smtClean="0">
                <a:solidFill>
                  <a:srgbClr val="FF0000"/>
                </a:solidFill>
              </a:rPr>
              <a:t>ορθογώνιο ΗΘΙΚ </a:t>
            </a:r>
            <a:r>
              <a:rPr lang="el-GR" sz="2000" dirty="0" smtClean="0"/>
              <a:t>και τα </a:t>
            </a:r>
            <a:r>
              <a:rPr lang="el-GR" sz="2000" b="1" dirty="0" smtClean="0"/>
              <a:t>δυο τρίγωνα </a:t>
            </a:r>
            <a:r>
              <a:rPr lang="el-GR" sz="2000" dirty="0" smtClean="0"/>
              <a:t>- </a:t>
            </a:r>
            <a:r>
              <a:rPr lang="el-GR" sz="2000" b="1" dirty="0" smtClean="0">
                <a:solidFill>
                  <a:srgbClr val="D72FCB"/>
                </a:solidFill>
              </a:rPr>
              <a:t>βάσεις τα  ΑΒΓ   και   ΔΕΖ</a:t>
            </a:r>
            <a:endParaRPr lang="en-US" sz="2000" b="1" dirty="0" smtClean="0">
              <a:solidFill>
                <a:srgbClr val="D72FCB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5286380" y="1285860"/>
            <a:ext cx="456405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27" name="26 - TextBox"/>
          <p:cNvSpPr txBox="1"/>
          <p:nvPr/>
        </p:nvSpPr>
        <p:spPr>
          <a:xfrm>
            <a:off x="6215074" y="357166"/>
            <a:ext cx="456405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7215206" y="1285860"/>
            <a:ext cx="456405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286380" y="3857628"/>
            <a:ext cx="456405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 flipH="1">
            <a:off x="6215074" y="4643446"/>
            <a:ext cx="334690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31" name="30 - TextBox"/>
          <p:cNvSpPr txBox="1"/>
          <p:nvPr/>
        </p:nvSpPr>
        <p:spPr>
          <a:xfrm flipH="1">
            <a:off x="7215206" y="3857628"/>
            <a:ext cx="456405" cy="56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3714743" y="3714752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 flipH="1">
            <a:off x="8687595" y="3857628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 flipH="1">
            <a:off x="8687595" y="1214422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 flipH="1">
            <a:off x="3714744" y="1285860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</a:t>
            </a:r>
          </a:p>
        </p:txBody>
      </p:sp>
      <p:sp>
        <p:nvSpPr>
          <p:cNvPr id="37" name="36 - TextBox"/>
          <p:cNvSpPr txBox="1"/>
          <p:nvPr/>
        </p:nvSpPr>
        <p:spPr>
          <a:xfrm rot="1025953">
            <a:off x="4778399" y="2637025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5929322" y="40719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6000760" y="114298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40" name="39 - TextBox"/>
          <p:cNvSpPr txBox="1"/>
          <p:nvPr/>
        </p:nvSpPr>
        <p:spPr>
          <a:xfrm rot="16200000">
            <a:off x="7884302" y="218840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41" name="40 - TextBox"/>
          <p:cNvSpPr txBox="1"/>
          <p:nvPr/>
        </p:nvSpPr>
        <p:spPr>
          <a:xfrm rot="16200000">
            <a:off x="-259631" y="2331276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4" grpId="0" animBg="1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 τριγώνου</a:t>
            </a:r>
            <a:r>
              <a:rPr lang="el-GR" sz="2400" dirty="0" smtClean="0"/>
              <a:t> είναι το </a:t>
            </a:r>
            <a:r>
              <a:rPr lang="el-GR" sz="2400" u="sng" dirty="0" smtClean="0"/>
              <a:t>ευθύγραμμο τμήμα  (ΒΔ),     </a:t>
            </a:r>
            <a:r>
              <a:rPr lang="el-GR" sz="2400" dirty="0" smtClean="0"/>
              <a:t>που ξεκινάει από την κορυφή ενός τριγώνου, και είναι κάθετο στην  απέναντι πλευρά.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2214554"/>
            <a:ext cx="250033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142976" y="4714884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Ύψος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9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40865"/>
            <a:ext cx="2428876" cy="343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flipH="1">
            <a:off x="738161" y="981688"/>
            <a:ext cx="174623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214546" y="62045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1166789" y="500042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785918" y="104189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9" name="8 - TextBox"/>
          <p:cNvSpPr txBox="1"/>
          <p:nvPr/>
        </p:nvSpPr>
        <p:spPr>
          <a:xfrm flipH="1">
            <a:off x="2547923" y="921482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452673" y="3690947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1690667" y="399197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801071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04783" y="3329712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2071670" y="3149095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547659" y="3751153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1262039" y="302868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3786182" y="1357298"/>
            <a:ext cx="5072098" cy="2500330"/>
          </a:xfrm>
          <a:prstGeom prst="rect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4108447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3251191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6037273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5108579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ξάγωνο"/>
          <p:cNvSpPr/>
          <p:nvPr/>
        </p:nvSpPr>
        <p:spPr>
          <a:xfrm>
            <a:off x="6072198" y="500042"/>
            <a:ext cx="1500198" cy="857256"/>
          </a:xfrm>
          <a:prstGeom prst="hexagon">
            <a:avLst>
              <a:gd name="adj" fmla="val 39546"/>
              <a:gd name="vf" fmla="val 11547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ξάγωνο"/>
          <p:cNvSpPr/>
          <p:nvPr/>
        </p:nvSpPr>
        <p:spPr>
          <a:xfrm>
            <a:off x="6000760" y="3857628"/>
            <a:ext cx="1571636" cy="857256"/>
          </a:xfrm>
          <a:prstGeom prst="hexagon">
            <a:avLst>
              <a:gd name="adj" fmla="val 39546"/>
              <a:gd name="vf" fmla="val 11547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6357950" y="1000108"/>
            <a:ext cx="174623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7143768" y="214290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6286512" y="214290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31" name="30 - TextBox"/>
          <p:cNvSpPr txBox="1"/>
          <p:nvPr/>
        </p:nvSpPr>
        <p:spPr>
          <a:xfrm>
            <a:off x="7072330" y="100010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7572396" y="71435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5857884" y="64291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7572396" y="4071942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7215206" y="457200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5786446" y="400050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7143768" y="357187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6143636" y="46434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6143636" y="350043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40" name="39 - TextBox"/>
          <p:cNvSpPr txBox="1"/>
          <p:nvPr/>
        </p:nvSpPr>
        <p:spPr>
          <a:xfrm flipH="1">
            <a:off x="3500430" y="3714752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Ν</a:t>
            </a:r>
            <a:endParaRPr lang="en-US" sz="2000" b="1" dirty="0" smtClean="0"/>
          </a:p>
        </p:txBody>
      </p:sp>
      <p:sp>
        <p:nvSpPr>
          <p:cNvPr id="41" name="40 - TextBox"/>
          <p:cNvSpPr txBox="1"/>
          <p:nvPr/>
        </p:nvSpPr>
        <p:spPr>
          <a:xfrm flipH="1">
            <a:off x="3571868" y="1000108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</a:t>
            </a:r>
            <a:endParaRPr lang="en-US" sz="2000" b="1" dirty="0" smtClean="0"/>
          </a:p>
        </p:txBody>
      </p:sp>
      <p:sp>
        <p:nvSpPr>
          <p:cNvPr id="42" name="41 - TextBox"/>
          <p:cNvSpPr txBox="1"/>
          <p:nvPr/>
        </p:nvSpPr>
        <p:spPr>
          <a:xfrm flipH="1">
            <a:off x="8715404" y="1000108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</a:t>
            </a:r>
            <a:endParaRPr lang="en-US" sz="2000" b="1" dirty="0" smtClean="0"/>
          </a:p>
        </p:txBody>
      </p:sp>
      <p:sp>
        <p:nvSpPr>
          <p:cNvPr id="43" name="42 - TextBox"/>
          <p:cNvSpPr txBox="1"/>
          <p:nvPr/>
        </p:nvSpPr>
        <p:spPr>
          <a:xfrm flipH="1">
            <a:off x="8905873" y="3786190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Ξ</a:t>
            </a:r>
            <a:endParaRPr lang="en-US" sz="2000" b="1" dirty="0" smtClean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214282" y="5643578"/>
            <a:ext cx="6572296" cy="1588"/>
          </a:xfrm>
          <a:prstGeom prst="straightConnector1">
            <a:avLst/>
          </a:prstGeom>
          <a:ln w="44450">
            <a:solidFill>
              <a:srgbClr val="D72FC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28596" y="514351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Ξετυλίγοντας  ένα πρίσμα</a:t>
            </a:r>
            <a:endParaRPr lang="en-US" sz="2000" b="1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0" y="5842337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….ξετυλίγοντας το εξαγωνικό πρίσμα παρατηρούμε ότι η επιφάνειά του </a:t>
            </a:r>
            <a:r>
              <a:rPr lang="el-GR" sz="2000" b="1" dirty="0" smtClean="0"/>
              <a:t>αποτελείται</a:t>
            </a:r>
            <a:r>
              <a:rPr lang="el-GR" sz="2000" dirty="0" smtClean="0"/>
              <a:t> </a:t>
            </a:r>
            <a:r>
              <a:rPr lang="el-GR" sz="2000" b="1" dirty="0" smtClean="0"/>
              <a:t>από το </a:t>
            </a:r>
            <a:r>
              <a:rPr lang="el-GR" sz="2000" b="1" dirty="0" smtClean="0">
                <a:solidFill>
                  <a:srgbClr val="FF0000"/>
                </a:solidFill>
              </a:rPr>
              <a:t>ορθογώνιο ΝΞΟΠ </a:t>
            </a:r>
            <a:r>
              <a:rPr lang="el-GR" sz="2000" dirty="0" smtClean="0"/>
              <a:t>και τα </a:t>
            </a:r>
            <a:r>
              <a:rPr lang="el-GR" sz="2000" b="1" dirty="0" smtClean="0"/>
              <a:t>δυο εξάγωνα </a:t>
            </a:r>
            <a:r>
              <a:rPr lang="el-GR" sz="2000" dirty="0" smtClean="0"/>
              <a:t>- </a:t>
            </a:r>
            <a:r>
              <a:rPr lang="el-GR" sz="2000" b="1" dirty="0" smtClean="0">
                <a:solidFill>
                  <a:srgbClr val="D72FCB"/>
                </a:solidFill>
              </a:rPr>
              <a:t>βάσεις τα  ΑΒΓΔΕΖ   και   ΗΘΙΚΛΜ</a:t>
            </a:r>
            <a:endParaRPr lang="en-US" sz="2000" b="1" dirty="0" smtClean="0">
              <a:solidFill>
                <a:srgbClr val="D72FCB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 rot="1025953">
            <a:off x="4778399" y="2637025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6143636" y="40719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6215074" y="64291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51" name="50 - TextBox"/>
          <p:cNvSpPr txBox="1"/>
          <p:nvPr/>
        </p:nvSpPr>
        <p:spPr>
          <a:xfrm rot="16200000">
            <a:off x="7884302" y="218840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52" name="51 - TextBox"/>
          <p:cNvSpPr txBox="1"/>
          <p:nvPr/>
        </p:nvSpPr>
        <p:spPr>
          <a:xfrm rot="16200000">
            <a:off x="-259631" y="2331276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6823091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5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48" grpId="0"/>
      <p:bldP spid="49" grpId="0"/>
      <p:bldP spid="50" grpId="0"/>
      <p:bldP spid="51" grpId="0"/>
      <p:bldP spid="5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 flipV="1">
            <a:off x="0" y="4071942"/>
            <a:ext cx="428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000232" y="64291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857356" y="4071942"/>
            <a:ext cx="238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 </a:t>
            </a:r>
            <a:endParaRPr lang="en-US" sz="2000" b="1" dirty="0" smtClean="0"/>
          </a:p>
        </p:txBody>
      </p:sp>
      <p:sp>
        <p:nvSpPr>
          <p:cNvPr id="9" name="8 - TextBox"/>
          <p:cNvSpPr txBox="1"/>
          <p:nvPr/>
        </p:nvSpPr>
        <p:spPr>
          <a:xfrm flipH="1">
            <a:off x="1571604" y="928670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285984" y="3643314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64291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857224" y="350043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3786182" y="1357298"/>
            <a:ext cx="4572032" cy="2500330"/>
          </a:xfrm>
          <a:prstGeom prst="rect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4608513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3108315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5394331" y="2606669"/>
            <a:ext cx="250033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 flipH="1">
            <a:off x="5643570" y="3500438"/>
            <a:ext cx="174623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857884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5857884" y="64291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31" name="30 - TextBox"/>
          <p:cNvSpPr txBox="1"/>
          <p:nvPr/>
        </p:nvSpPr>
        <p:spPr>
          <a:xfrm>
            <a:off x="4143372" y="357187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4143372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4143372" y="571480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8501090" y="3714752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Ι</a:t>
            </a:r>
            <a:endParaRPr lang="en-US" sz="20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4143372" y="4286256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5857884" y="421481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40" name="39 - TextBox"/>
          <p:cNvSpPr txBox="1"/>
          <p:nvPr/>
        </p:nvSpPr>
        <p:spPr>
          <a:xfrm flipH="1">
            <a:off x="3500430" y="1071546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</a:t>
            </a:r>
            <a:endParaRPr lang="en-US" sz="2000" b="1" dirty="0" smtClean="0"/>
          </a:p>
        </p:txBody>
      </p:sp>
      <p:sp>
        <p:nvSpPr>
          <p:cNvPr id="42" name="41 - TextBox"/>
          <p:cNvSpPr txBox="1"/>
          <p:nvPr/>
        </p:nvSpPr>
        <p:spPr>
          <a:xfrm flipH="1">
            <a:off x="8358214" y="1000108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</a:t>
            </a:r>
            <a:endParaRPr lang="en-US" sz="2000" b="1" dirty="0" smtClean="0"/>
          </a:p>
        </p:txBody>
      </p:sp>
      <p:sp>
        <p:nvSpPr>
          <p:cNvPr id="43" name="42 - TextBox"/>
          <p:cNvSpPr txBox="1"/>
          <p:nvPr/>
        </p:nvSpPr>
        <p:spPr>
          <a:xfrm flipH="1">
            <a:off x="3500430" y="3643314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</a:t>
            </a:r>
            <a:endParaRPr lang="en-US" sz="2000" b="1" dirty="0" smtClean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214282" y="5643578"/>
            <a:ext cx="6572296" cy="1588"/>
          </a:xfrm>
          <a:prstGeom prst="straightConnector1">
            <a:avLst/>
          </a:prstGeom>
          <a:ln w="44450">
            <a:solidFill>
              <a:srgbClr val="D72FC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28596" y="514351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Ξετυλίγοντας  ένα πρίσμα</a:t>
            </a:r>
            <a:endParaRPr lang="en-US" sz="2000" b="1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0" y="5842337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….ξετυλίγοντας το ορθογώνιο παραλληλεπίπεδο παρατηρούμε ότι η επιφάνειά του </a:t>
            </a:r>
            <a:r>
              <a:rPr lang="el-GR" sz="2000" b="1" dirty="0" smtClean="0"/>
              <a:t>αποτελείται</a:t>
            </a:r>
            <a:r>
              <a:rPr lang="el-GR" sz="2000" dirty="0" smtClean="0"/>
              <a:t> </a:t>
            </a:r>
            <a:r>
              <a:rPr lang="el-GR" sz="2000" b="1" dirty="0" smtClean="0"/>
              <a:t>από το </a:t>
            </a:r>
            <a:r>
              <a:rPr lang="el-GR" sz="2000" b="1" dirty="0" smtClean="0">
                <a:solidFill>
                  <a:srgbClr val="FF0000"/>
                </a:solidFill>
              </a:rPr>
              <a:t>ορθογώνιο ΙΚΛΜ </a:t>
            </a:r>
            <a:r>
              <a:rPr lang="el-GR" sz="2000" dirty="0" smtClean="0"/>
              <a:t>και τα </a:t>
            </a:r>
            <a:r>
              <a:rPr lang="el-GR" sz="2000" b="1" dirty="0" smtClean="0"/>
              <a:t>δυο ορθογώνια </a:t>
            </a:r>
            <a:r>
              <a:rPr lang="el-GR" sz="2000" dirty="0" smtClean="0"/>
              <a:t>- </a:t>
            </a:r>
            <a:r>
              <a:rPr lang="el-GR" sz="2000" b="1" dirty="0" smtClean="0">
                <a:solidFill>
                  <a:srgbClr val="D72FCB"/>
                </a:solidFill>
              </a:rPr>
              <a:t>βάσεις τα  ΑΒΓΔ    και   ΕΖΗΘ</a:t>
            </a:r>
            <a:endParaRPr lang="en-US" sz="2000" b="1" dirty="0" smtClean="0">
              <a:solidFill>
                <a:srgbClr val="D72FCB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 rot="1025953">
            <a:off x="4064018" y="2637026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4643438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4786314" y="100010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51" name="50 - TextBox"/>
          <p:cNvSpPr txBox="1"/>
          <p:nvPr/>
        </p:nvSpPr>
        <p:spPr>
          <a:xfrm rot="16200000">
            <a:off x="7884302" y="218840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52" name="51 - TextBox"/>
          <p:cNvSpPr txBox="1"/>
          <p:nvPr/>
        </p:nvSpPr>
        <p:spPr>
          <a:xfrm rot="16200000">
            <a:off x="-545349" y="2331277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47" name="46 - Κύβος"/>
          <p:cNvSpPr/>
          <p:nvPr/>
        </p:nvSpPr>
        <p:spPr>
          <a:xfrm>
            <a:off x="357158" y="1000108"/>
            <a:ext cx="1857388" cy="3143272"/>
          </a:xfrm>
          <a:prstGeom prst="cube">
            <a:avLst>
              <a:gd name="adj" fmla="val 14038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 rot="5400000">
            <a:off x="-785850" y="2428868"/>
            <a:ext cx="285752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357158" y="3857628"/>
            <a:ext cx="285752" cy="28575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>
            <a:off x="642910" y="3857628"/>
            <a:ext cx="1571636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357686" y="785794"/>
            <a:ext cx="1500198" cy="571504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Ορθογώνιο"/>
          <p:cNvSpPr/>
          <p:nvPr/>
        </p:nvSpPr>
        <p:spPr>
          <a:xfrm>
            <a:off x="4357686" y="3857628"/>
            <a:ext cx="1500198" cy="571504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40" grpId="0"/>
      <p:bldP spid="42" grpId="0"/>
      <p:bldP spid="43" grpId="0"/>
      <p:bldP spid="46" grpId="0"/>
      <p:bldP spid="48" grpId="0"/>
      <p:bldP spid="49" grpId="0"/>
      <p:bldP spid="50" grpId="0"/>
      <p:bldP spid="51" grpId="0"/>
      <p:bldP spid="52" grpId="0"/>
      <p:bldP spid="59" grpId="0" animBg="1"/>
      <p:bldP spid="6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85720" y="3857628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εμβαδόν της παράπλευρης επιφάνειας ενός πρίσματος συμβολίζεται με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π</a:t>
            </a:r>
            <a:r>
              <a:rPr lang="el-GR" sz="2000" dirty="0" smtClean="0"/>
              <a:t> και θα είναι ίσο με το γινόμενο του </a:t>
            </a:r>
            <a:r>
              <a:rPr lang="el-GR" sz="2000" b="1" dirty="0" smtClean="0"/>
              <a:t>ύψους επί την περίμετρο της βάσης </a:t>
            </a:r>
            <a:r>
              <a:rPr lang="el-GR" sz="2000" dirty="0" smtClean="0"/>
              <a:t>του πρίσματος:</a:t>
            </a:r>
            <a:endParaRPr lang="en-US" sz="2000" dirty="0" smtClean="0"/>
          </a:p>
        </p:txBody>
      </p:sp>
      <p:grpSp>
        <p:nvGrpSpPr>
          <p:cNvPr id="36" name="35 - Ομάδα"/>
          <p:cNvGrpSpPr/>
          <p:nvPr/>
        </p:nvGrpSpPr>
        <p:grpSpPr>
          <a:xfrm>
            <a:off x="0" y="0"/>
            <a:ext cx="7358082" cy="3317748"/>
            <a:chOff x="0" y="357166"/>
            <a:chExt cx="9144000" cy="4389318"/>
          </a:xfrm>
        </p:grpSpPr>
        <p:grpSp>
          <p:nvGrpSpPr>
            <p:cNvPr id="2" name="13 - Ομάδα"/>
            <p:cNvGrpSpPr/>
            <p:nvPr/>
          </p:nvGrpSpPr>
          <p:grpSpPr>
            <a:xfrm>
              <a:off x="0" y="571480"/>
              <a:ext cx="3286116" cy="3638565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17" name="16 - Ορθογώνιο"/>
            <p:cNvSpPr/>
            <p:nvPr/>
          </p:nvSpPr>
          <p:spPr>
            <a:xfrm>
              <a:off x="4143372" y="1643050"/>
              <a:ext cx="4714908" cy="2286016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4429918" y="2786058"/>
              <a:ext cx="2285222" cy="794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144430" y="2785264"/>
              <a:ext cx="2285222" cy="794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- Ελεύθερη σχεδίαση"/>
            <p:cNvSpPr/>
            <p:nvPr/>
          </p:nvSpPr>
          <p:spPr>
            <a:xfrm>
              <a:off x="5555673" y="831273"/>
              <a:ext cx="1704109" cy="817418"/>
            </a:xfrm>
            <a:custGeom>
              <a:avLst/>
              <a:gdLst>
                <a:gd name="connsiteX0" fmla="*/ 0 w 1704109"/>
                <a:gd name="connsiteY0" fmla="*/ 789709 h 817418"/>
                <a:gd name="connsiteX1" fmla="*/ 955963 w 1704109"/>
                <a:gd name="connsiteY1" fmla="*/ 0 h 817418"/>
                <a:gd name="connsiteX2" fmla="*/ 1704109 w 1704109"/>
                <a:gd name="connsiteY2" fmla="*/ 817418 h 817418"/>
                <a:gd name="connsiteX3" fmla="*/ 1704109 w 1704109"/>
                <a:gd name="connsiteY3" fmla="*/ 817418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4109" h="817418">
                  <a:moveTo>
                    <a:pt x="0" y="789709"/>
                  </a:moveTo>
                  <a:lnTo>
                    <a:pt x="955963" y="0"/>
                  </a:lnTo>
                  <a:lnTo>
                    <a:pt x="1704109" y="817418"/>
                  </a:lnTo>
                  <a:lnTo>
                    <a:pt x="1704109" y="817418"/>
                  </a:lnTo>
                </a:path>
              </a:pathLst>
            </a:cu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- Ελεύθερη σχεδίαση"/>
            <p:cNvSpPr/>
            <p:nvPr/>
          </p:nvSpPr>
          <p:spPr>
            <a:xfrm rot="10800000">
              <a:off x="5572132" y="3929066"/>
              <a:ext cx="1704109" cy="817418"/>
            </a:xfrm>
            <a:custGeom>
              <a:avLst/>
              <a:gdLst>
                <a:gd name="connsiteX0" fmla="*/ 0 w 1704109"/>
                <a:gd name="connsiteY0" fmla="*/ 789709 h 817418"/>
                <a:gd name="connsiteX1" fmla="*/ 955963 w 1704109"/>
                <a:gd name="connsiteY1" fmla="*/ 0 h 817418"/>
                <a:gd name="connsiteX2" fmla="*/ 1704109 w 1704109"/>
                <a:gd name="connsiteY2" fmla="*/ 817418 h 817418"/>
                <a:gd name="connsiteX3" fmla="*/ 1704109 w 1704109"/>
                <a:gd name="connsiteY3" fmla="*/ 817418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4109" h="817418">
                  <a:moveTo>
                    <a:pt x="0" y="789709"/>
                  </a:moveTo>
                  <a:lnTo>
                    <a:pt x="955963" y="0"/>
                  </a:lnTo>
                  <a:lnTo>
                    <a:pt x="1704109" y="817418"/>
                  </a:lnTo>
                  <a:lnTo>
                    <a:pt x="1704109" y="817418"/>
                  </a:lnTo>
                </a:path>
              </a:pathLst>
            </a:cu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5286380" y="1285860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Α</a:t>
              </a:r>
              <a:endParaRPr lang="en-US" sz="2000" b="1" dirty="0" smtClean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15074" y="357166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B</a:t>
              </a:r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7215206" y="1285860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Γ</a:t>
              </a:r>
              <a:endParaRPr lang="en-US" sz="2000" b="1" dirty="0" smtClean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286380" y="3857628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Ε</a:t>
              </a:r>
              <a:endParaRPr lang="en-US" sz="2000" b="1" dirty="0" smtClean="0"/>
            </a:p>
          </p:txBody>
        </p:sp>
        <p:sp>
          <p:nvSpPr>
            <p:cNvPr id="31" name="30 - TextBox"/>
            <p:cNvSpPr txBox="1"/>
            <p:nvPr/>
          </p:nvSpPr>
          <p:spPr>
            <a:xfrm flipH="1">
              <a:off x="7215206" y="3857628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Δ</a:t>
              </a:r>
              <a:endParaRPr lang="en-US" sz="2000" b="1" dirty="0" smtClean="0"/>
            </a:p>
          </p:txBody>
        </p:sp>
        <p:sp>
          <p:nvSpPr>
            <p:cNvPr id="32" name="31 - TextBox"/>
            <p:cNvSpPr txBox="1"/>
            <p:nvPr/>
          </p:nvSpPr>
          <p:spPr>
            <a:xfrm flipH="1">
              <a:off x="3714743" y="3714752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Κ</a:t>
              </a:r>
              <a:endParaRPr lang="en-US" sz="2000" b="1" dirty="0" smtClean="0"/>
            </a:p>
          </p:txBody>
        </p:sp>
        <p:sp>
          <p:nvSpPr>
            <p:cNvPr id="33" name="32 - TextBox"/>
            <p:cNvSpPr txBox="1"/>
            <p:nvPr/>
          </p:nvSpPr>
          <p:spPr>
            <a:xfrm flipH="1">
              <a:off x="8687595" y="3857628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Ι</a:t>
              </a:r>
              <a:endParaRPr lang="en-US" sz="2000" b="1" dirty="0" smtClean="0"/>
            </a:p>
          </p:txBody>
        </p:sp>
        <p:sp>
          <p:nvSpPr>
            <p:cNvPr id="34" name="33 - TextBox"/>
            <p:cNvSpPr txBox="1"/>
            <p:nvPr/>
          </p:nvSpPr>
          <p:spPr>
            <a:xfrm flipH="1">
              <a:off x="8687595" y="1214422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 smtClean="0"/>
            </a:p>
          </p:txBody>
        </p:sp>
        <p:sp>
          <p:nvSpPr>
            <p:cNvPr id="35" name="34 - TextBox"/>
            <p:cNvSpPr txBox="1"/>
            <p:nvPr/>
          </p:nvSpPr>
          <p:spPr>
            <a:xfrm flipH="1">
              <a:off x="3714744" y="1285860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H</a:t>
              </a:r>
            </a:p>
          </p:txBody>
        </p:sp>
        <p:sp>
          <p:nvSpPr>
            <p:cNvPr id="37" name="36 - TextBox"/>
            <p:cNvSpPr txBox="1"/>
            <p:nvPr/>
          </p:nvSpPr>
          <p:spPr>
            <a:xfrm rot="1025953">
              <a:off x="4778399" y="2637025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Παράπλευρη επιφάνεια</a:t>
              </a:r>
              <a:endParaRPr lang="en-US" sz="1600" b="1" dirty="0" smtClean="0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5929322" y="4071942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39" name="38 - TextBox"/>
            <p:cNvSpPr txBox="1"/>
            <p:nvPr/>
          </p:nvSpPr>
          <p:spPr>
            <a:xfrm>
              <a:off x="6000760" y="1142984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</p:grpSp>
      <p:sp>
        <p:nvSpPr>
          <p:cNvPr id="40" name="39 - TextBox"/>
          <p:cNvSpPr txBox="1"/>
          <p:nvPr/>
        </p:nvSpPr>
        <p:spPr>
          <a:xfrm rot="16200000">
            <a:off x="6598418" y="147402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  υ</a:t>
            </a:r>
            <a:endParaRPr lang="en-US" sz="2000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2000232" y="535782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(περίμετρος της βάσης )  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(ύψος)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357158" y="857232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εμβαδόν της </a:t>
            </a:r>
            <a:r>
              <a:rPr lang="el-GR" sz="2000" b="1" dirty="0" smtClean="0"/>
              <a:t>παράπλευρης επιφάνειας </a:t>
            </a:r>
            <a:r>
              <a:rPr lang="el-GR" sz="2000" dirty="0" smtClean="0"/>
              <a:t>του παρακάτω τριγωνικού πρίσματος</a:t>
            </a:r>
            <a:endParaRPr lang="en-US" sz="2000" dirty="0" smtClean="0"/>
          </a:p>
        </p:txBody>
      </p:sp>
      <p:grpSp>
        <p:nvGrpSpPr>
          <p:cNvPr id="3" name="13 - Ομάδα"/>
          <p:cNvGrpSpPr/>
          <p:nvPr/>
        </p:nvGrpSpPr>
        <p:grpSpPr>
          <a:xfrm>
            <a:off x="0" y="2214554"/>
            <a:ext cx="2644303" cy="2750277"/>
            <a:chOff x="0" y="1643050"/>
            <a:chExt cx="2571768" cy="25669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643050"/>
              <a:ext cx="2534294" cy="2566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6 - TextBox"/>
            <p:cNvSpPr txBox="1"/>
            <p:nvPr/>
          </p:nvSpPr>
          <p:spPr>
            <a:xfrm>
              <a:off x="2214578" y="2071678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Γ</a:t>
              </a:r>
              <a:endParaRPr lang="en-US" sz="2000" b="1" dirty="0" smtClean="0"/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1428760" y="164305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B</a:t>
              </a:r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214314" y="378619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Ε</a:t>
              </a:r>
              <a:endParaRPr lang="en-US" sz="2000" b="1" dirty="0" smtClean="0"/>
            </a:p>
          </p:txBody>
        </p:sp>
        <p:sp>
          <p:nvSpPr>
            <p:cNvPr id="10" name="9 - TextBox"/>
            <p:cNvSpPr txBox="1"/>
            <p:nvPr/>
          </p:nvSpPr>
          <p:spPr>
            <a:xfrm flipH="1">
              <a:off x="2143140" y="378619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Δ</a:t>
              </a:r>
              <a:endParaRPr lang="en-US" sz="2000" b="1" dirty="0" smtClean="0"/>
            </a:p>
          </p:txBody>
        </p:sp>
        <p:sp>
          <p:nvSpPr>
            <p:cNvPr id="11" name="10 - TextBox"/>
            <p:cNvSpPr txBox="1"/>
            <p:nvPr/>
          </p:nvSpPr>
          <p:spPr>
            <a:xfrm flipH="1">
              <a:off x="1357322" y="3143248"/>
              <a:ext cx="2619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Ζ</a:t>
              </a:r>
              <a:endParaRPr lang="en-US" sz="2000" b="1" dirty="0" smtClean="0"/>
            </a:p>
          </p:txBody>
        </p:sp>
        <p:sp>
          <p:nvSpPr>
            <p:cNvPr id="12" name="11 - TextBox"/>
            <p:cNvSpPr txBox="1"/>
            <p:nvPr/>
          </p:nvSpPr>
          <p:spPr>
            <a:xfrm>
              <a:off x="142876" y="200024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Α</a:t>
              </a:r>
              <a:endParaRPr lang="en-US" sz="2000" b="1" dirty="0" smtClean="0"/>
            </a:p>
          </p:txBody>
        </p:sp>
      </p:grpSp>
      <p:sp>
        <p:nvSpPr>
          <p:cNvPr id="42" name="41 - Ορθογώνιο"/>
          <p:cNvSpPr/>
          <p:nvPr/>
        </p:nvSpPr>
        <p:spPr>
          <a:xfrm>
            <a:off x="3214678" y="435769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(περίμετρος  της βάσης )  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(ύψος)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143108" y="28572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306" y="171448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3" name="42 - TextBox"/>
          <p:cNvSpPr txBox="1"/>
          <p:nvPr/>
        </p:nvSpPr>
        <p:spPr>
          <a:xfrm rot="20638373">
            <a:off x="736010" y="3999573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</a:t>
            </a:r>
            <a:r>
              <a:rPr lang="en-US" sz="1400" b="1" dirty="0" smtClean="0"/>
              <a:t> cm</a:t>
            </a:r>
          </a:p>
        </p:txBody>
      </p:sp>
      <p:sp>
        <p:nvSpPr>
          <p:cNvPr id="44" name="43 - TextBox"/>
          <p:cNvSpPr txBox="1"/>
          <p:nvPr/>
        </p:nvSpPr>
        <p:spPr>
          <a:xfrm rot="21416565">
            <a:off x="936107" y="4600365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7 cm</a:t>
            </a:r>
          </a:p>
        </p:txBody>
      </p:sp>
      <p:sp>
        <p:nvSpPr>
          <p:cNvPr id="45" name="44 - TextBox"/>
          <p:cNvSpPr txBox="1"/>
          <p:nvPr/>
        </p:nvSpPr>
        <p:spPr>
          <a:xfrm rot="1815611">
            <a:off x="1647587" y="4249533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4 cm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3000364" y="2214554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Αρχικά βρίσκω την περίμετρο της βάσης: </a:t>
            </a:r>
          </a:p>
          <a:p>
            <a:r>
              <a:rPr lang="el-GR" sz="2000" dirty="0" smtClean="0"/>
              <a:t>  3 + 4 + 7  =14</a:t>
            </a:r>
            <a:endParaRPr lang="en-US" sz="2000" dirty="0" smtClean="0"/>
          </a:p>
        </p:txBody>
      </p:sp>
      <p:sp>
        <p:nvSpPr>
          <p:cNvPr id="47" name="46 - TextBox"/>
          <p:cNvSpPr txBox="1"/>
          <p:nvPr/>
        </p:nvSpPr>
        <p:spPr>
          <a:xfrm rot="16558756">
            <a:off x="-144741" y="3676476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10</a:t>
            </a:r>
            <a:r>
              <a:rPr lang="en-US" sz="1400" b="1" dirty="0" smtClean="0"/>
              <a:t> cm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3000364" y="2928934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η περίμετρος της βάσης είναι : </a:t>
            </a:r>
          </a:p>
          <a:p>
            <a:pPr algn="ctr"/>
            <a:r>
              <a:rPr lang="en-US" sz="2000" dirty="0" smtClean="0"/>
              <a:t> </a:t>
            </a:r>
            <a:r>
              <a:rPr lang="el-GR" sz="2000" dirty="0" smtClean="0"/>
              <a:t>14</a:t>
            </a:r>
            <a:r>
              <a:rPr lang="en-US" sz="2000" dirty="0" smtClean="0"/>
              <a:t>cm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2928926" y="3857628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εμβαδόν της παράπλευρης επιφάνειας θα είναι:</a:t>
            </a:r>
            <a:endParaRPr lang="en-US" sz="2000" dirty="0" smtClean="0"/>
          </a:p>
        </p:txBody>
      </p:sp>
      <p:sp>
        <p:nvSpPr>
          <p:cNvPr id="50" name="49 - Ορθογώνιο"/>
          <p:cNvSpPr/>
          <p:nvPr/>
        </p:nvSpPr>
        <p:spPr>
          <a:xfrm>
            <a:off x="4000496" y="4929198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14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10</a:t>
            </a:r>
            <a:endParaRPr lang="en-US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3714744" y="5500702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140 </a:t>
            </a:r>
            <a:endParaRPr lang="en-US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3643306" y="6215082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140</a:t>
            </a:r>
            <a:r>
              <a:rPr lang="en-US" b="1" dirty="0" smtClean="0"/>
              <a:t>cm</a:t>
            </a:r>
            <a:r>
              <a:rPr lang="el-GR" b="1" baseline="30000" dirty="0" smtClean="0"/>
              <a:t> 2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8" grpId="0"/>
      <p:bldP spid="49" grpId="0"/>
      <p:bldP spid="50" grpId="0"/>
      <p:bldP spid="51" grpId="0"/>
      <p:bldP spid="5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71438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08" y="1714488"/>
            <a:ext cx="3190892" cy="479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714348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(περίμετρος της βάσης )  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(ύψος)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142976" y="178592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28599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Αρχικά βρίσκω την περίμετρο της βάσης: </a:t>
            </a:r>
          </a:p>
          <a:p>
            <a:r>
              <a:rPr lang="el-GR" sz="2000" dirty="0" smtClean="0"/>
              <a:t>  3 + 4 + </a:t>
            </a:r>
            <a:r>
              <a:rPr lang="en-US" sz="2000" dirty="0" smtClean="0"/>
              <a:t>5 +6 </a:t>
            </a:r>
            <a:r>
              <a:rPr lang="el-GR" sz="2000" dirty="0" smtClean="0"/>
              <a:t>  =1</a:t>
            </a:r>
            <a:r>
              <a:rPr lang="en-US" sz="2000" dirty="0" smtClean="0"/>
              <a:t>8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300037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η περίμετρος της βάσης είναι : </a:t>
            </a:r>
          </a:p>
          <a:p>
            <a:pPr algn="ctr"/>
            <a:r>
              <a:rPr lang="en-US" sz="2000" dirty="0" smtClean="0"/>
              <a:t> </a:t>
            </a:r>
            <a:r>
              <a:rPr lang="el-GR" sz="2000" dirty="0" smtClean="0"/>
              <a:t>1</a:t>
            </a:r>
            <a:r>
              <a:rPr lang="en-US" sz="2000" dirty="0" smtClean="0"/>
              <a:t>8cm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28596" y="3929066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εμβαδόν της παράπλευρης επιφάνειας θα είναι:</a:t>
            </a:r>
            <a:endParaRPr lang="en-US" sz="20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1500166" y="500063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1</a:t>
            </a:r>
            <a:r>
              <a:rPr lang="en-US" b="1" dirty="0" smtClean="0"/>
              <a:t>8</a:t>
            </a:r>
            <a:r>
              <a:rPr lang="el-GR" sz="2400" b="1" baseline="30000" dirty="0" smtClean="0"/>
              <a:t>. </a:t>
            </a:r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14414" y="5572140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</a:t>
            </a:r>
            <a:r>
              <a:rPr lang="en-US" b="1" dirty="0" smtClean="0"/>
              <a:t>126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1142976" y="6286520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</a:t>
            </a:r>
            <a:r>
              <a:rPr lang="en-US" b="1" dirty="0" smtClean="0"/>
              <a:t> 126cm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34290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να βρω το  </a:t>
            </a:r>
            <a:r>
              <a:rPr lang="el-GR" sz="2000" u="sng" dirty="0" smtClean="0"/>
              <a:t>εμβαδόν ολόκληρης της επιφάνειας ενός πρίσματος</a:t>
            </a:r>
            <a:r>
              <a:rPr lang="el-GR" sz="2000" dirty="0" smtClean="0"/>
              <a:t> 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ολ</a:t>
            </a:r>
            <a:r>
              <a:rPr lang="el-GR" sz="2000" b="1" baseline="-25000" dirty="0" smtClean="0"/>
              <a:t>  </a:t>
            </a:r>
            <a:r>
              <a:rPr lang="el-GR" sz="2000" dirty="0" smtClean="0"/>
              <a:t>θα πρέπει να προσθέσω το εμβαδόν της παράπλευρης επιφάνειας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π</a:t>
            </a:r>
            <a:r>
              <a:rPr lang="el-GR" sz="2000" dirty="0" smtClean="0"/>
              <a:t> με το εμβαδόν των δύο βάσεων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β</a:t>
            </a:r>
            <a:r>
              <a:rPr lang="el-GR" sz="2000" dirty="0" smtClean="0"/>
              <a:t> του πρίσματος:  </a:t>
            </a:r>
            <a:endParaRPr lang="en-US" sz="2000" dirty="0" smtClean="0"/>
          </a:p>
        </p:txBody>
      </p:sp>
      <p:grpSp>
        <p:nvGrpSpPr>
          <p:cNvPr id="2" name="35 - Ομάδα"/>
          <p:cNvGrpSpPr/>
          <p:nvPr/>
        </p:nvGrpSpPr>
        <p:grpSpPr>
          <a:xfrm>
            <a:off x="0" y="0"/>
            <a:ext cx="7358082" cy="3317748"/>
            <a:chOff x="0" y="357166"/>
            <a:chExt cx="9144000" cy="4389318"/>
          </a:xfrm>
        </p:grpSpPr>
        <p:grpSp>
          <p:nvGrpSpPr>
            <p:cNvPr id="3" name="13 - Ομάδα"/>
            <p:cNvGrpSpPr/>
            <p:nvPr/>
          </p:nvGrpSpPr>
          <p:grpSpPr>
            <a:xfrm>
              <a:off x="0" y="571480"/>
              <a:ext cx="3286116" cy="3638565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17" name="16 - Ορθογώνιο"/>
            <p:cNvSpPr/>
            <p:nvPr/>
          </p:nvSpPr>
          <p:spPr>
            <a:xfrm>
              <a:off x="4143372" y="1643050"/>
              <a:ext cx="4714908" cy="2286016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4429918" y="2786058"/>
              <a:ext cx="2285222" cy="794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144430" y="2785264"/>
              <a:ext cx="2285222" cy="794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- Ελεύθερη σχεδίαση"/>
            <p:cNvSpPr/>
            <p:nvPr/>
          </p:nvSpPr>
          <p:spPr>
            <a:xfrm>
              <a:off x="5555673" y="831273"/>
              <a:ext cx="1704109" cy="817418"/>
            </a:xfrm>
            <a:custGeom>
              <a:avLst/>
              <a:gdLst>
                <a:gd name="connsiteX0" fmla="*/ 0 w 1704109"/>
                <a:gd name="connsiteY0" fmla="*/ 789709 h 817418"/>
                <a:gd name="connsiteX1" fmla="*/ 955963 w 1704109"/>
                <a:gd name="connsiteY1" fmla="*/ 0 h 817418"/>
                <a:gd name="connsiteX2" fmla="*/ 1704109 w 1704109"/>
                <a:gd name="connsiteY2" fmla="*/ 817418 h 817418"/>
                <a:gd name="connsiteX3" fmla="*/ 1704109 w 1704109"/>
                <a:gd name="connsiteY3" fmla="*/ 817418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4109" h="817418">
                  <a:moveTo>
                    <a:pt x="0" y="789709"/>
                  </a:moveTo>
                  <a:lnTo>
                    <a:pt x="955963" y="0"/>
                  </a:lnTo>
                  <a:lnTo>
                    <a:pt x="1704109" y="817418"/>
                  </a:lnTo>
                  <a:lnTo>
                    <a:pt x="1704109" y="817418"/>
                  </a:lnTo>
                </a:path>
              </a:pathLst>
            </a:cu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- Ελεύθερη σχεδίαση"/>
            <p:cNvSpPr/>
            <p:nvPr/>
          </p:nvSpPr>
          <p:spPr>
            <a:xfrm rot="10800000">
              <a:off x="5572132" y="3929066"/>
              <a:ext cx="1704109" cy="817418"/>
            </a:xfrm>
            <a:custGeom>
              <a:avLst/>
              <a:gdLst>
                <a:gd name="connsiteX0" fmla="*/ 0 w 1704109"/>
                <a:gd name="connsiteY0" fmla="*/ 789709 h 817418"/>
                <a:gd name="connsiteX1" fmla="*/ 955963 w 1704109"/>
                <a:gd name="connsiteY1" fmla="*/ 0 h 817418"/>
                <a:gd name="connsiteX2" fmla="*/ 1704109 w 1704109"/>
                <a:gd name="connsiteY2" fmla="*/ 817418 h 817418"/>
                <a:gd name="connsiteX3" fmla="*/ 1704109 w 1704109"/>
                <a:gd name="connsiteY3" fmla="*/ 817418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4109" h="817418">
                  <a:moveTo>
                    <a:pt x="0" y="789709"/>
                  </a:moveTo>
                  <a:lnTo>
                    <a:pt x="955963" y="0"/>
                  </a:lnTo>
                  <a:lnTo>
                    <a:pt x="1704109" y="817418"/>
                  </a:lnTo>
                  <a:lnTo>
                    <a:pt x="1704109" y="817418"/>
                  </a:lnTo>
                </a:path>
              </a:pathLst>
            </a:cu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5286380" y="1285860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Α</a:t>
              </a:r>
              <a:endParaRPr lang="en-US" sz="2000" b="1" dirty="0" smtClean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15074" y="357166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B</a:t>
              </a:r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7215206" y="1285860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Γ</a:t>
              </a:r>
              <a:endParaRPr lang="en-US" sz="2000" b="1" dirty="0" smtClean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286380" y="3857628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Ε</a:t>
              </a:r>
              <a:endParaRPr lang="en-US" sz="2000" b="1" dirty="0" smtClean="0"/>
            </a:p>
          </p:txBody>
        </p:sp>
        <p:sp>
          <p:nvSpPr>
            <p:cNvPr id="31" name="30 - TextBox"/>
            <p:cNvSpPr txBox="1"/>
            <p:nvPr/>
          </p:nvSpPr>
          <p:spPr>
            <a:xfrm flipH="1">
              <a:off x="7215206" y="3857628"/>
              <a:ext cx="456405" cy="567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Δ</a:t>
              </a:r>
              <a:endParaRPr lang="en-US" sz="2000" b="1" dirty="0" smtClean="0"/>
            </a:p>
          </p:txBody>
        </p:sp>
        <p:sp>
          <p:nvSpPr>
            <p:cNvPr id="32" name="31 - TextBox"/>
            <p:cNvSpPr txBox="1"/>
            <p:nvPr/>
          </p:nvSpPr>
          <p:spPr>
            <a:xfrm flipH="1">
              <a:off x="3714743" y="3714752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Κ</a:t>
              </a:r>
              <a:endParaRPr lang="en-US" sz="2000" b="1" dirty="0" smtClean="0"/>
            </a:p>
          </p:txBody>
        </p:sp>
        <p:sp>
          <p:nvSpPr>
            <p:cNvPr id="33" name="32 - TextBox"/>
            <p:cNvSpPr txBox="1"/>
            <p:nvPr/>
          </p:nvSpPr>
          <p:spPr>
            <a:xfrm flipH="1">
              <a:off x="8687595" y="3857628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Ι</a:t>
              </a:r>
              <a:endParaRPr lang="en-US" sz="2000" b="1" dirty="0" smtClean="0"/>
            </a:p>
          </p:txBody>
        </p:sp>
        <p:sp>
          <p:nvSpPr>
            <p:cNvPr id="34" name="33 - TextBox"/>
            <p:cNvSpPr txBox="1"/>
            <p:nvPr/>
          </p:nvSpPr>
          <p:spPr>
            <a:xfrm flipH="1">
              <a:off x="8687595" y="1214422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 smtClean="0"/>
            </a:p>
          </p:txBody>
        </p:sp>
        <p:sp>
          <p:nvSpPr>
            <p:cNvPr id="35" name="34 - TextBox"/>
            <p:cNvSpPr txBox="1"/>
            <p:nvPr/>
          </p:nvSpPr>
          <p:spPr>
            <a:xfrm flipH="1">
              <a:off x="3714744" y="1285860"/>
              <a:ext cx="45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H</a:t>
              </a:r>
            </a:p>
          </p:txBody>
        </p:sp>
        <p:sp>
          <p:nvSpPr>
            <p:cNvPr id="37" name="36 - TextBox"/>
            <p:cNvSpPr txBox="1"/>
            <p:nvPr/>
          </p:nvSpPr>
          <p:spPr>
            <a:xfrm rot="1025953">
              <a:off x="4778399" y="2637025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Παράπλευρη επιφάνεια</a:t>
              </a:r>
              <a:endParaRPr lang="en-US" sz="1600" b="1" dirty="0" smtClean="0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5929322" y="4071942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39" name="38 - TextBox"/>
            <p:cNvSpPr txBox="1"/>
            <p:nvPr/>
          </p:nvSpPr>
          <p:spPr>
            <a:xfrm>
              <a:off x="6000760" y="1142984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</p:grpSp>
      <p:sp>
        <p:nvSpPr>
          <p:cNvPr id="40" name="39 - TextBox"/>
          <p:cNvSpPr txBox="1"/>
          <p:nvPr/>
        </p:nvSpPr>
        <p:spPr>
          <a:xfrm rot="16200000">
            <a:off x="6598418" y="147402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  υ</a:t>
            </a:r>
            <a:endParaRPr lang="en-US" sz="2000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4572000" y="47148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3600" b="1" dirty="0" smtClean="0"/>
              <a:t> </a:t>
            </a:r>
            <a:r>
              <a:rPr lang="el-GR" sz="3600" b="1" dirty="0" err="1" smtClean="0"/>
              <a:t>Ε</a:t>
            </a:r>
            <a:r>
              <a:rPr lang="el-GR" sz="3600" b="1" baseline="-25000" dirty="0" err="1" smtClean="0"/>
              <a:t>ολ</a:t>
            </a:r>
            <a:r>
              <a:rPr lang="el-GR" sz="3600" b="1" dirty="0" smtClean="0"/>
              <a:t> =  </a:t>
            </a:r>
            <a:r>
              <a:rPr lang="el-GR" sz="3600" b="1" dirty="0" err="1" smtClean="0"/>
              <a:t>Ε</a:t>
            </a:r>
            <a:r>
              <a:rPr lang="el-GR" sz="3600" b="1" baseline="-25000" dirty="0" err="1" smtClean="0"/>
              <a:t>π</a:t>
            </a:r>
            <a:r>
              <a:rPr lang="el-GR" sz="3600" b="1" baseline="-25000" dirty="0" smtClean="0"/>
              <a:t> </a:t>
            </a:r>
            <a:r>
              <a:rPr lang="el-GR" sz="3600" b="1" dirty="0" smtClean="0"/>
              <a:t>+   2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Ε</a:t>
            </a:r>
            <a:r>
              <a:rPr lang="el-GR" sz="3600" b="1" baseline="-25000" dirty="0" err="1" smtClean="0"/>
              <a:t>β</a:t>
            </a:r>
            <a:endParaRPr lang="en-US" sz="3600" b="1" dirty="0"/>
          </a:p>
        </p:txBody>
      </p:sp>
      <p:sp>
        <p:nvSpPr>
          <p:cNvPr id="36" name="35 - TextBox"/>
          <p:cNvSpPr txBox="1"/>
          <p:nvPr/>
        </p:nvSpPr>
        <p:spPr>
          <a:xfrm rot="16200000">
            <a:off x="-402506" y="1474020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  υ</a:t>
            </a:r>
            <a:endParaRPr lang="en-US" sz="20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0" y="5572140"/>
            <a:ext cx="5715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  </a:t>
            </a:r>
            <a:r>
              <a:rPr lang="el-GR" dirty="0" smtClean="0"/>
              <a:t>εμβαδόν ολόκληρης της επιφάνειας ενός πρίσματος </a:t>
            </a:r>
            <a:endParaRPr lang="en-US" dirty="0" smtClean="0"/>
          </a:p>
        </p:txBody>
      </p:sp>
      <p:sp>
        <p:nvSpPr>
          <p:cNvPr id="43" name="42 - Ορθογώνιο"/>
          <p:cNvSpPr/>
          <p:nvPr/>
        </p:nvSpPr>
        <p:spPr>
          <a:xfrm>
            <a:off x="0" y="5929330"/>
            <a:ext cx="4282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  </a:t>
            </a:r>
            <a:r>
              <a:rPr lang="el-GR" dirty="0" smtClean="0"/>
              <a:t>εμβαδόν της παράπλευρης επιφάνειας 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0" y="6286520"/>
            <a:ext cx="3116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2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β</a:t>
            </a:r>
            <a:r>
              <a:rPr lang="el-GR" b="1" baseline="-25000" dirty="0" smtClean="0"/>
              <a:t>  </a:t>
            </a:r>
            <a:r>
              <a:rPr lang="el-GR" dirty="0" smtClean="0"/>
              <a:t>εμβαδόν των δύο βάσεων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500042"/>
            <a:ext cx="9929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εμβαδόν της </a:t>
            </a:r>
            <a:r>
              <a:rPr lang="el-GR" sz="2000" b="1" dirty="0" smtClean="0"/>
              <a:t>  επιφάνειας </a:t>
            </a:r>
            <a:r>
              <a:rPr lang="el-GR" sz="2000" dirty="0" smtClean="0"/>
              <a:t>του παρακάτω ορθογωνίου παραλληλεπίπεδου</a:t>
            </a:r>
            <a:endParaRPr lang="en-US" sz="2000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3571836" y="35004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(περίμετρος  της βάσης )  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(ύψος)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1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274" y="100010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3214646" y="164305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Αρχικά βρίσκω την περίμετρο της βάσης: </a:t>
            </a:r>
          </a:p>
          <a:p>
            <a:r>
              <a:rPr lang="el-GR" sz="2000" dirty="0" smtClean="0"/>
              <a:t>  10 + 2 +10 +2  =  24</a:t>
            </a:r>
            <a:endParaRPr lang="en-US" sz="2000" dirty="0" smtClean="0"/>
          </a:p>
        </p:txBody>
      </p:sp>
      <p:sp>
        <p:nvSpPr>
          <p:cNvPr id="48" name="47 - TextBox"/>
          <p:cNvSpPr txBox="1"/>
          <p:nvPr/>
        </p:nvSpPr>
        <p:spPr>
          <a:xfrm>
            <a:off x="3286084" y="235743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η περίμετρος της βάσης είναι : </a:t>
            </a:r>
          </a:p>
          <a:p>
            <a:pPr algn="ctr"/>
            <a:r>
              <a:rPr lang="en-US" sz="2000" dirty="0" smtClean="0"/>
              <a:t> </a:t>
            </a:r>
            <a:r>
              <a:rPr lang="el-GR" sz="2000" dirty="0" smtClean="0"/>
              <a:t>24</a:t>
            </a:r>
            <a:r>
              <a:rPr lang="en-US" sz="2000" dirty="0" smtClean="0"/>
              <a:t>cm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3143208" y="3071810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εμβαδόν της παράπλευρης επιφάνειας θα είναι:</a:t>
            </a:r>
            <a:endParaRPr lang="en-US" sz="2000" dirty="0" smtClean="0"/>
          </a:p>
        </p:txBody>
      </p:sp>
      <p:sp>
        <p:nvSpPr>
          <p:cNvPr id="50" name="49 - Ορθογώνιο"/>
          <p:cNvSpPr/>
          <p:nvPr/>
        </p:nvSpPr>
        <p:spPr>
          <a:xfrm>
            <a:off x="4000464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24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15</a:t>
            </a:r>
            <a:endParaRPr lang="en-US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5714976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=360</a:t>
            </a:r>
            <a:endParaRPr lang="en-US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7143736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360</a:t>
            </a:r>
            <a:r>
              <a:rPr lang="en-US" b="1" dirty="0" smtClean="0"/>
              <a:t>cm</a:t>
            </a:r>
            <a:r>
              <a:rPr lang="el-GR" b="1" baseline="30000" dirty="0" smtClean="0"/>
              <a:t> 2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43" name="42 - TextBox"/>
          <p:cNvSpPr txBox="1"/>
          <p:nvPr/>
        </p:nvSpPr>
        <p:spPr>
          <a:xfrm rot="20003360">
            <a:off x="2245096" y="4201976"/>
            <a:ext cx="121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</a:t>
            </a:r>
            <a:r>
              <a:rPr lang="en-US" sz="1400" b="1" dirty="0" smtClean="0"/>
              <a:t> cm</a:t>
            </a:r>
          </a:p>
        </p:txBody>
      </p:sp>
      <p:sp>
        <p:nvSpPr>
          <p:cNvPr id="44" name="43 - TextBox"/>
          <p:cNvSpPr txBox="1"/>
          <p:nvPr/>
        </p:nvSpPr>
        <p:spPr>
          <a:xfrm rot="21416565">
            <a:off x="1081123" y="4532573"/>
            <a:ext cx="1210541" cy="391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10</a:t>
            </a:r>
            <a:r>
              <a:rPr lang="en-US" sz="1400" b="1" dirty="0" smtClean="0"/>
              <a:t> cm</a:t>
            </a:r>
          </a:p>
        </p:txBody>
      </p:sp>
      <p:sp>
        <p:nvSpPr>
          <p:cNvPr id="47" name="46 - TextBox"/>
          <p:cNvSpPr txBox="1"/>
          <p:nvPr/>
        </p:nvSpPr>
        <p:spPr>
          <a:xfrm rot="16020719">
            <a:off x="78769" y="2606814"/>
            <a:ext cx="1363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15  </a:t>
            </a:r>
            <a:r>
              <a:rPr lang="en-US" sz="1400" b="1" dirty="0" smtClean="0"/>
              <a:t>cm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714612" y="5072074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 συνέχεια βρίσκω το εμβαδόν της μιας βάσης (ΕΖΘΗ) :</a:t>
            </a:r>
            <a:endParaRPr lang="en-US" sz="2000" dirty="0" smtClean="0"/>
          </a:p>
        </p:txBody>
      </p:sp>
      <p:sp>
        <p:nvSpPr>
          <p:cNvPr id="78" name="77 - Ορθογώνιο"/>
          <p:cNvSpPr/>
          <p:nvPr/>
        </p:nvSpPr>
        <p:spPr>
          <a:xfrm>
            <a:off x="2357422" y="6143644"/>
            <a:ext cx="51027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dirty="0" smtClean="0"/>
              <a:t>Άρα το εμβαδόν της μιας βάση θα είναι </a:t>
            </a:r>
            <a:r>
              <a:rPr lang="el-GR" sz="2000" b="1" dirty="0" smtClean="0"/>
              <a:t>20</a:t>
            </a:r>
            <a:r>
              <a:rPr lang="en-US" sz="2000" b="1" dirty="0" smtClean="0"/>
              <a:t>cm</a:t>
            </a:r>
            <a:r>
              <a:rPr lang="en-US" sz="2000" b="1" baseline="30000" dirty="0" smtClean="0"/>
              <a:t>2</a:t>
            </a:r>
            <a:endParaRPr lang="en-US" sz="2000" baseline="30000" dirty="0"/>
          </a:p>
        </p:txBody>
      </p:sp>
      <p:sp>
        <p:nvSpPr>
          <p:cNvPr id="66" name="65 - TextBox"/>
          <p:cNvSpPr txBox="1"/>
          <p:nvPr/>
        </p:nvSpPr>
        <p:spPr>
          <a:xfrm flipV="1">
            <a:off x="285752" y="4500570"/>
            <a:ext cx="428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82" name="81 - TextBox"/>
          <p:cNvSpPr txBox="1"/>
          <p:nvPr/>
        </p:nvSpPr>
        <p:spPr>
          <a:xfrm>
            <a:off x="285752" y="150017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83" name="82 - TextBox"/>
          <p:cNvSpPr txBox="1"/>
          <p:nvPr/>
        </p:nvSpPr>
        <p:spPr>
          <a:xfrm>
            <a:off x="2285984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84" name="83 - TextBox"/>
          <p:cNvSpPr txBox="1"/>
          <p:nvPr/>
        </p:nvSpPr>
        <p:spPr>
          <a:xfrm>
            <a:off x="2143108" y="4500570"/>
            <a:ext cx="238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 </a:t>
            </a:r>
            <a:endParaRPr lang="en-US" sz="2000" b="1" dirty="0" smtClean="0"/>
          </a:p>
        </p:txBody>
      </p:sp>
      <p:sp>
        <p:nvSpPr>
          <p:cNvPr id="85" name="84 - TextBox"/>
          <p:cNvSpPr txBox="1"/>
          <p:nvPr/>
        </p:nvSpPr>
        <p:spPr>
          <a:xfrm flipH="1">
            <a:off x="1857356" y="135729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86" name="85 - TextBox"/>
          <p:cNvSpPr txBox="1"/>
          <p:nvPr/>
        </p:nvSpPr>
        <p:spPr>
          <a:xfrm>
            <a:off x="2571736" y="4071942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87" name="86 - TextBox"/>
          <p:cNvSpPr txBox="1"/>
          <p:nvPr/>
        </p:nvSpPr>
        <p:spPr>
          <a:xfrm>
            <a:off x="785786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88" name="87 - TextBox"/>
          <p:cNvSpPr txBox="1"/>
          <p:nvPr/>
        </p:nvSpPr>
        <p:spPr>
          <a:xfrm>
            <a:off x="928662" y="400050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89" name="88 - TextBox"/>
          <p:cNvSpPr txBox="1"/>
          <p:nvPr/>
        </p:nvSpPr>
        <p:spPr>
          <a:xfrm rot="16200000">
            <a:off x="-259597" y="2759905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90" name="89 - Κύβος"/>
          <p:cNvSpPr/>
          <p:nvPr/>
        </p:nvSpPr>
        <p:spPr>
          <a:xfrm>
            <a:off x="642910" y="1428736"/>
            <a:ext cx="1857388" cy="3143272"/>
          </a:xfrm>
          <a:prstGeom prst="cube">
            <a:avLst>
              <a:gd name="adj" fmla="val 14038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 rot="5400000">
            <a:off x="-500098" y="2857496"/>
            <a:ext cx="285752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 rot="5400000" flipH="1" flipV="1">
            <a:off x="642910" y="4286256"/>
            <a:ext cx="285752" cy="28575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928662" y="4286256"/>
            <a:ext cx="1571636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94 - Ομάδα"/>
          <p:cNvGrpSpPr/>
          <p:nvPr/>
        </p:nvGrpSpPr>
        <p:grpSpPr>
          <a:xfrm>
            <a:off x="3000364" y="5572140"/>
            <a:ext cx="5857851" cy="428342"/>
            <a:chOff x="0" y="5329594"/>
            <a:chExt cx="5857851" cy="428342"/>
          </a:xfrm>
        </p:grpSpPr>
        <p:sp>
          <p:nvSpPr>
            <p:cNvPr id="59" name="58 - TextBox"/>
            <p:cNvSpPr txBox="1"/>
            <p:nvPr/>
          </p:nvSpPr>
          <p:spPr>
            <a:xfrm>
              <a:off x="0" y="5329594"/>
              <a:ext cx="3428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(Ε ΖΗΘ) = 10</a:t>
              </a:r>
              <a:r>
                <a:rPr lang="el-GR" sz="2000" b="1" baseline="30000" dirty="0" smtClean="0"/>
                <a:t>. </a:t>
              </a:r>
              <a:r>
                <a:rPr lang="el-GR" sz="2000" b="1" dirty="0" smtClean="0"/>
                <a:t>2 </a:t>
              </a:r>
              <a:endParaRPr lang="en-US" sz="2000" b="1" dirty="0"/>
            </a:p>
          </p:txBody>
        </p:sp>
        <p:sp>
          <p:nvSpPr>
            <p:cNvPr id="94" name="93 - TextBox"/>
            <p:cNvSpPr txBox="1"/>
            <p:nvPr/>
          </p:nvSpPr>
          <p:spPr>
            <a:xfrm>
              <a:off x="2428860" y="5357826"/>
              <a:ext cx="3428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(Ε ΖΗΘ) = 20</a:t>
              </a:r>
              <a:endParaRPr lang="en-US" sz="2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8" grpId="0"/>
      <p:bldP spid="49" grpId="0"/>
      <p:bldP spid="50" grpId="0"/>
      <p:bldP spid="51" grpId="0"/>
      <p:bldP spid="52" grpId="0"/>
      <p:bldP spid="78" grpId="0"/>
      <p:bldP spid="8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500042"/>
            <a:ext cx="9929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εμβαδόν της </a:t>
            </a:r>
            <a:r>
              <a:rPr lang="el-GR" sz="2000" b="1" dirty="0" smtClean="0"/>
              <a:t>  επιφάνειας </a:t>
            </a:r>
            <a:r>
              <a:rPr lang="el-GR" sz="2000" dirty="0" smtClean="0"/>
              <a:t>του παρακάτω ορθογωνίου παραλληλεπίπεδου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1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274" y="100010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3" name="42 - TextBox"/>
          <p:cNvSpPr txBox="1"/>
          <p:nvPr/>
        </p:nvSpPr>
        <p:spPr>
          <a:xfrm rot="20003360">
            <a:off x="2245096" y="4201976"/>
            <a:ext cx="121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</a:t>
            </a:r>
            <a:r>
              <a:rPr lang="en-US" sz="1400" b="1" dirty="0" smtClean="0"/>
              <a:t> cm</a:t>
            </a:r>
          </a:p>
        </p:txBody>
      </p:sp>
      <p:sp>
        <p:nvSpPr>
          <p:cNvPr id="44" name="43 - TextBox"/>
          <p:cNvSpPr txBox="1"/>
          <p:nvPr/>
        </p:nvSpPr>
        <p:spPr>
          <a:xfrm rot="21416565">
            <a:off x="1081123" y="4532573"/>
            <a:ext cx="1210541" cy="391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10</a:t>
            </a:r>
            <a:r>
              <a:rPr lang="en-US" sz="1400" b="1" dirty="0" smtClean="0"/>
              <a:t> cm</a:t>
            </a:r>
          </a:p>
        </p:txBody>
      </p:sp>
      <p:sp>
        <p:nvSpPr>
          <p:cNvPr id="47" name="46 - TextBox"/>
          <p:cNvSpPr txBox="1"/>
          <p:nvPr/>
        </p:nvSpPr>
        <p:spPr>
          <a:xfrm rot="16020719">
            <a:off x="7331" y="3321193"/>
            <a:ext cx="1363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15  </a:t>
            </a:r>
            <a:r>
              <a:rPr lang="en-US" sz="1400" b="1" dirty="0" smtClean="0"/>
              <a:t>cm</a:t>
            </a:r>
          </a:p>
        </p:txBody>
      </p:sp>
      <p:sp>
        <p:nvSpPr>
          <p:cNvPr id="66" name="65 - TextBox"/>
          <p:cNvSpPr txBox="1"/>
          <p:nvPr/>
        </p:nvSpPr>
        <p:spPr>
          <a:xfrm flipV="1">
            <a:off x="285752" y="4500570"/>
            <a:ext cx="428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endParaRPr lang="en-US" sz="2000" b="1" dirty="0" smtClean="0"/>
          </a:p>
        </p:txBody>
      </p:sp>
      <p:sp>
        <p:nvSpPr>
          <p:cNvPr id="82" name="81 - TextBox"/>
          <p:cNvSpPr txBox="1"/>
          <p:nvPr/>
        </p:nvSpPr>
        <p:spPr>
          <a:xfrm>
            <a:off x="285752" y="150017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83" name="82 - TextBox"/>
          <p:cNvSpPr txBox="1"/>
          <p:nvPr/>
        </p:nvSpPr>
        <p:spPr>
          <a:xfrm>
            <a:off x="2285984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</a:p>
        </p:txBody>
      </p:sp>
      <p:sp>
        <p:nvSpPr>
          <p:cNvPr id="84" name="83 - TextBox"/>
          <p:cNvSpPr txBox="1"/>
          <p:nvPr/>
        </p:nvSpPr>
        <p:spPr>
          <a:xfrm>
            <a:off x="2143108" y="4500570"/>
            <a:ext cx="238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 </a:t>
            </a:r>
            <a:endParaRPr lang="en-US" sz="2000" b="1" dirty="0" smtClean="0"/>
          </a:p>
        </p:txBody>
      </p:sp>
      <p:sp>
        <p:nvSpPr>
          <p:cNvPr id="85" name="84 - TextBox"/>
          <p:cNvSpPr txBox="1"/>
          <p:nvPr/>
        </p:nvSpPr>
        <p:spPr>
          <a:xfrm flipH="1">
            <a:off x="1857356" y="1357298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86" name="85 - TextBox"/>
          <p:cNvSpPr txBox="1"/>
          <p:nvPr/>
        </p:nvSpPr>
        <p:spPr>
          <a:xfrm>
            <a:off x="2571736" y="4071942"/>
            <a:ext cx="23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Θ</a:t>
            </a:r>
            <a:endParaRPr lang="en-US" sz="2000" b="1" dirty="0" smtClean="0"/>
          </a:p>
        </p:txBody>
      </p:sp>
      <p:sp>
        <p:nvSpPr>
          <p:cNvPr id="87" name="86 - TextBox"/>
          <p:cNvSpPr txBox="1"/>
          <p:nvPr/>
        </p:nvSpPr>
        <p:spPr>
          <a:xfrm>
            <a:off x="785786" y="1071546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88" name="87 - TextBox"/>
          <p:cNvSpPr txBox="1"/>
          <p:nvPr/>
        </p:nvSpPr>
        <p:spPr>
          <a:xfrm>
            <a:off x="928662" y="4000504"/>
            <a:ext cx="238127" cy="33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</a:t>
            </a:r>
            <a:endParaRPr lang="en-US" sz="2000" b="1" dirty="0" smtClean="0"/>
          </a:p>
        </p:txBody>
      </p:sp>
      <p:sp>
        <p:nvSpPr>
          <p:cNvPr id="89" name="88 - TextBox"/>
          <p:cNvSpPr txBox="1"/>
          <p:nvPr/>
        </p:nvSpPr>
        <p:spPr>
          <a:xfrm rot="16200000">
            <a:off x="-259597" y="2759905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90" name="89 - Κύβος"/>
          <p:cNvSpPr/>
          <p:nvPr/>
        </p:nvSpPr>
        <p:spPr>
          <a:xfrm>
            <a:off x="642910" y="1428736"/>
            <a:ext cx="1857388" cy="3143272"/>
          </a:xfrm>
          <a:prstGeom prst="cube">
            <a:avLst>
              <a:gd name="adj" fmla="val 14038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 rot="5400000">
            <a:off x="-500098" y="2857496"/>
            <a:ext cx="285752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 rot="5400000" flipH="1" flipV="1">
            <a:off x="642910" y="4286256"/>
            <a:ext cx="285752" cy="28575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928662" y="4286256"/>
            <a:ext cx="1571636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3786182" y="0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429124" y="1071546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3214646" y="1643050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Από τους προηγούμενους υπολογισμούς βρήκα :</a:t>
            </a:r>
            <a:endParaRPr lang="en-US" sz="2000" dirty="0" smtClean="0"/>
          </a:p>
        </p:txBody>
      </p:sp>
      <p:sp>
        <p:nvSpPr>
          <p:cNvPr id="37" name="36 - Ορθογώνιο"/>
          <p:cNvSpPr/>
          <p:nvPr/>
        </p:nvSpPr>
        <p:spPr>
          <a:xfrm>
            <a:off x="3357554" y="2214554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360</a:t>
            </a:r>
            <a:r>
              <a:rPr lang="en-US" b="1" dirty="0" smtClean="0"/>
              <a:t>cm</a:t>
            </a:r>
            <a:r>
              <a:rPr lang="el-GR" b="1" baseline="30000" dirty="0" smtClean="0"/>
              <a:t> 2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6286512" y="2214554"/>
            <a:ext cx="1250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β</a:t>
            </a:r>
            <a:r>
              <a:rPr lang="el-GR" b="1" dirty="0" smtClean="0"/>
              <a:t>  =20</a:t>
            </a:r>
            <a:r>
              <a:rPr lang="en-US" b="1" dirty="0" smtClean="0"/>
              <a:t>cm</a:t>
            </a:r>
            <a:r>
              <a:rPr lang="en-US" b="1" baseline="30000" dirty="0" smtClean="0"/>
              <a:t>2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5000628" y="2214554"/>
            <a:ext cx="529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και </a:t>
            </a:r>
            <a:endParaRPr lang="en-US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3214678" y="42148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ολ</a:t>
            </a:r>
            <a:r>
              <a:rPr lang="el-GR" sz="2000" b="1" dirty="0" smtClean="0"/>
              <a:t> = 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π</a:t>
            </a:r>
            <a:r>
              <a:rPr lang="el-GR" sz="2000" b="1" baseline="-25000" dirty="0" smtClean="0"/>
              <a:t> </a:t>
            </a:r>
            <a:r>
              <a:rPr lang="el-GR" sz="2000" b="1" dirty="0" smtClean="0"/>
              <a:t>+   2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β</a:t>
            </a:r>
            <a:endParaRPr lang="en-US" sz="20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3286116" y="3143248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το ολικό εμβαδόν της επιφάνειας του πρίσματος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ολ</a:t>
            </a:r>
            <a:r>
              <a:rPr lang="el-GR" sz="2000" dirty="0" smtClean="0"/>
              <a:t> θα είναι:</a:t>
            </a:r>
            <a:endParaRPr lang="en-US" sz="20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3286116" y="4786322"/>
            <a:ext cx="188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360 </a:t>
            </a:r>
            <a:r>
              <a:rPr lang="el-GR" b="1" baseline="-25000" dirty="0" smtClean="0"/>
              <a:t> </a:t>
            </a:r>
            <a:r>
              <a:rPr lang="el-GR" b="1" dirty="0" smtClean="0"/>
              <a:t>+   2</a:t>
            </a:r>
            <a:r>
              <a:rPr lang="el-GR" b="1" baseline="30000" dirty="0" smtClean="0"/>
              <a:t>.</a:t>
            </a:r>
            <a:r>
              <a:rPr lang="el-GR" b="1" dirty="0" smtClean="0"/>
              <a:t> 20</a:t>
            </a:r>
            <a:endParaRPr lang="en-US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3428992" y="5429264"/>
            <a:ext cx="1618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360</a:t>
            </a:r>
            <a:r>
              <a:rPr lang="el-GR" b="1" baseline="-25000" dirty="0" smtClean="0"/>
              <a:t> </a:t>
            </a:r>
            <a:r>
              <a:rPr lang="el-GR" b="1" dirty="0" smtClean="0"/>
              <a:t>+   40</a:t>
            </a:r>
            <a:endParaRPr lang="en-US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3357554" y="5929330"/>
            <a:ext cx="1490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400 </a:t>
            </a:r>
            <a:r>
              <a:rPr lang="en-US" b="1" dirty="0" smtClean="0"/>
              <a:t>cm</a:t>
            </a:r>
            <a:r>
              <a:rPr lang="en-US" b="1" baseline="30000" dirty="0" smtClean="0"/>
              <a:t>2</a:t>
            </a: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35" grpId="0"/>
      <p:bldP spid="3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14282" y="500042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εμβαδόν της </a:t>
            </a:r>
            <a:r>
              <a:rPr lang="el-GR" sz="2000" b="1" dirty="0" smtClean="0"/>
              <a:t>  επιφάνειας </a:t>
            </a:r>
            <a:r>
              <a:rPr lang="el-GR" sz="2000" dirty="0" smtClean="0"/>
              <a:t>του παρακάτω τριγωνικού πρίσματος</a:t>
            </a:r>
            <a:endParaRPr lang="en-US" sz="2000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3571836" y="35004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(περίμετρος  της βάσης )  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(ύψος)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2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274" y="100010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3214646" y="164305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Αρχικά βρίσκω την περίμετρο της βάσης: </a:t>
            </a:r>
          </a:p>
          <a:p>
            <a:r>
              <a:rPr lang="el-GR" sz="2000" dirty="0" smtClean="0"/>
              <a:t>  4 + 4 +10=18</a:t>
            </a:r>
            <a:endParaRPr lang="en-US" sz="2000" dirty="0" smtClean="0"/>
          </a:p>
        </p:txBody>
      </p:sp>
      <p:sp>
        <p:nvSpPr>
          <p:cNvPr id="48" name="47 - TextBox"/>
          <p:cNvSpPr txBox="1"/>
          <p:nvPr/>
        </p:nvSpPr>
        <p:spPr>
          <a:xfrm>
            <a:off x="3286084" y="235743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η περίμετρος της βάσης είναι : </a:t>
            </a:r>
          </a:p>
          <a:p>
            <a:pPr algn="ctr"/>
            <a:r>
              <a:rPr lang="en-US" sz="2000" dirty="0" smtClean="0"/>
              <a:t> </a:t>
            </a:r>
            <a:r>
              <a:rPr lang="el-GR" sz="2000" dirty="0" smtClean="0"/>
              <a:t>18</a:t>
            </a:r>
            <a:r>
              <a:rPr lang="en-US" sz="2000" dirty="0" smtClean="0"/>
              <a:t>cm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3143208" y="3071810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εμβαδόν της παράπλευρης επιφάνειας θα είναι:</a:t>
            </a:r>
            <a:endParaRPr lang="en-US" sz="2000" dirty="0" smtClean="0"/>
          </a:p>
        </p:txBody>
      </p:sp>
      <p:sp>
        <p:nvSpPr>
          <p:cNvPr id="50" name="49 - Ορθογώνιο"/>
          <p:cNvSpPr/>
          <p:nvPr/>
        </p:nvSpPr>
        <p:spPr>
          <a:xfrm>
            <a:off x="4000464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18</a:t>
            </a:r>
            <a:r>
              <a:rPr lang="el-GR" sz="2400" b="1" baseline="30000" dirty="0" smtClean="0"/>
              <a:t>. </a:t>
            </a:r>
            <a:r>
              <a:rPr lang="el-GR" b="1" dirty="0" smtClean="0"/>
              <a:t>1</a:t>
            </a: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5714976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</a:t>
            </a:r>
            <a:r>
              <a:rPr lang="en-US" b="1" dirty="0" smtClean="0"/>
              <a:t>216</a:t>
            </a:r>
            <a:endParaRPr lang="en-US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7143736" y="392906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</a:t>
            </a:r>
            <a:r>
              <a:rPr lang="en-US" b="1" dirty="0" smtClean="0"/>
              <a:t>216cm</a:t>
            </a:r>
            <a:r>
              <a:rPr lang="el-GR" b="1" baseline="30000" dirty="0" smtClean="0"/>
              <a:t> 2</a:t>
            </a:r>
            <a:r>
              <a:rPr lang="el-GR" b="1" dirty="0" smtClean="0"/>
              <a:t> </a:t>
            </a:r>
            <a:endParaRPr lang="en-US" b="1" dirty="0"/>
          </a:p>
        </p:txBody>
      </p:sp>
      <p:grpSp>
        <p:nvGrpSpPr>
          <p:cNvPr id="29" name="28 - Ομάδα"/>
          <p:cNvGrpSpPr/>
          <p:nvPr/>
        </p:nvGrpSpPr>
        <p:grpSpPr>
          <a:xfrm>
            <a:off x="0" y="928670"/>
            <a:ext cx="3071802" cy="3500462"/>
            <a:chOff x="0" y="1142984"/>
            <a:chExt cx="2719157" cy="2750277"/>
          </a:xfrm>
        </p:grpSpPr>
        <p:grpSp>
          <p:nvGrpSpPr>
            <p:cNvPr id="2" name="13 - Ομάδα"/>
            <p:cNvGrpSpPr/>
            <p:nvPr/>
          </p:nvGrpSpPr>
          <p:grpSpPr>
            <a:xfrm>
              <a:off x="0" y="1142984"/>
              <a:ext cx="2644303" cy="2750277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43" name="42 - TextBox"/>
            <p:cNvSpPr txBox="1"/>
            <p:nvPr/>
          </p:nvSpPr>
          <p:spPr>
            <a:xfrm rot="20638373">
              <a:off x="785857" y="3008271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4</a:t>
              </a:r>
              <a:r>
                <a:rPr lang="en-US" sz="1400" b="1" dirty="0" smtClean="0"/>
                <a:t> cm</a:t>
              </a:r>
            </a:p>
          </p:txBody>
        </p:sp>
        <p:sp>
          <p:nvSpPr>
            <p:cNvPr id="44" name="43 - TextBox"/>
            <p:cNvSpPr txBox="1"/>
            <p:nvPr/>
          </p:nvSpPr>
          <p:spPr>
            <a:xfrm rot="21416565">
              <a:off x="936107" y="3528795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10</a:t>
              </a:r>
              <a:r>
                <a:rPr lang="en-US" sz="1400" b="1" dirty="0" smtClean="0"/>
                <a:t> cm</a:t>
              </a:r>
            </a:p>
          </p:txBody>
        </p:sp>
        <p:sp>
          <p:nvSpPr>
            <p:cNvPr id="45" name="44 - TextBox"/>
            <p:cNvSpPr txBox="1"/>
            <p:nvPr/>
          </p:nvSpPr>
          <p:spPr>
            <a:xfrm rot="1815611">
              <a:off x="1647587" y="3177963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4 cm</a:t>
              </a:r>
            </a:p>
          </p:txBody>
        </p:sp>
        <p:sp>
          <p:nvSpPr>
            <p:cNvPr id="47" name="46 - TextBox"/>
            <p:cNvSpPr txBox="1"/>
            <p:nvPr/>
          </p:nvSpPr>
          <p:spPr>
            <a:xfrm rot="16558756">
              <a:off x="-144741" y="2604906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12 </a:t>
              </a:r>
              <a:r>
                <a:rPr lang="en-US" sz="1400" b="1" dirty="0" smtClean="0"/>
                <a:t>cm</a:t>
              </a:r>
            </a:p>
          </p:txBody>
        </p:sp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1428728" y="3286124"/>
              <a:ext cx="42942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- TextBox"/>
            <p:cNvSpPr txBox="1"/>
            <p:nvPr/>
          </p:nvSpPr>
          <p:spPr>
            <a:xfrm>
              <a:off x="1264709" y="3163596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2 </a:t>
              </a:r>
              <a:r>
                <a:rPr lang="en-US" sz="1400" b="1" dirty="0" smtClean="0"/>
                <a:t>cm</a:t>
              </a:r>
            </a:p>
          </p:txBody>
        </p:sp>
        <p:sp>
          <p:nvSpPr>
            <p:cNvPr id="28" name="27 - Ελεύθερη σχεδίαση"/>
            <p:cNvSpPr/>
            <p:nvPr/>
          </p:nvSpPr>
          <p:spPr>
            <a:xfrm>
              <a:off x="1496291" y="3380509"/>
              <a:ext cx="166254" cy="96982"/>
            </a:xfrm>
            <a:custGeom>
              <a:avLst/>
              <a:gdLst>
                <a:gd name="connsiteX0" fmla="*/ 0 w 166254"/>
                <a:gd name="connsiteY0" fmla="*/ 96982 h 96982"/>
                <a:gd name="connsiteX1" fmla="*/ 0 w 166254"/>
                <a:gd name="connsiteY1" fmla="*/ 0 h 96982"/>
                <a:gd name="connsiteX2" fmla="*/ 166254 w 166254"/>
                <a:gd name="connsiteY2" fmla="*/ 0 h 9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254" h="96982">
                  <a:moveTo>
                    <a:pt x="0" y="96982"/>
                  </a:moveTo>
                  <a:lnTo>
                    <a:pt x="0" y="0"/>
                  </a:lnTo>
                  <a:lnTo>
                    <a:pt x="16625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29 - TextBox"/>
          <p:cNvSpPr txBox="1"/>
          <p:nvPr/>
        </p:nvSpPr>
        <p:spPr>
          <a:xfrm>
            <a:off x="428596" y="4714884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 συνέχεια βρίσκω το εμβαδόν της μιας τριγωνικής βάσης (ΕΔΖ) :</a:t>
            </a:r>
            <a:endParaRPr lang="en-US" sz="2000" dirty="0" smtClean="0"/>
          </a:p>
        </p:txBody>
      </p:sp>
      <p:grpSp>
        <p:nvGrpSpPr>
          <p:cNvPr id="66" name="65 - Ομάδα"/>
          <p:cNvGrpSpPr/>
          <p:nvPr/>
        </p:nvGrpSpPr>
        <p:grpSpPr>
          <a:xfrm>
            <a:off x="1" y="5214949"/>
            <a:ext cx="4111618" cy="714381"/>
            <a:chOff x="653199" y="5214950"/>
            <a:chExt cx="4149366" cy="890293"/>
          </a:xfrm>
        </p:grpSpPr>
        <p:cxnSp>
          <p:nvCxnSpPr>
            <p:cNvPr id="55" name="54 - Ευθεία γραμμή σύνδεσης"/>
            <p:cNvCxnSpPr/>
            <p:nvPr/>
          </p:nvCxnSpPr>
          <p:spPr>
            <a:xfrm>
              <a:off x="1724769" y="5643578"/>
              <a:ext cx="42862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55 - TextBox"/>
            <p:cNvSpPr txBox="1"/>
            <p:nvPr/>
          </p:nvSpPr>
          <p:spPr>
            <a:xfrm>
              <a:off x="1796207" y="5221444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1796207" y="5643578"/>
              <a:ext cx="3401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/>
                <a:t>2</a:t>
              </a:r>
              <a:endParaRPr lang="en-US" sz="2400" dirty="0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1796207" y="5214950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>
              <a:off x="653199" y="5357826"/>
              <a:ext cx="1143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(ΕΔΖ) =</a:t>
              </a:r>
              <a:endParaRPr lang="en-US" sz="2400" b="1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2153397" y="5357826"/>
              <a:ext cx="8675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/>
                <a:t>β </a:t>
              </a:r>
              <a:r>
                <a:rPr lang="el-GR" sz="2400" b="1" baseline="30000" dirty="0" smtClean="0"/>
                <a:t>.</a:t>
              </a:r>
              <a:r>
                <a:rPr lang="el-GR" sz="2400" b="1" dirty="0" smtClean="0"/>
                <a:t>υ =</a:t>
              </a:r>
              <a:endParaRPr lang="en-US" sz="2400" dirty="0"/>
            </a:p>
          </p:txBody>
        </p:sp>
        <p:cxnSp>
          <p:nvCxnSpPr>
            <p:cNvPr id="61" name="60 - Ευθεία γραμμή σύνδεσης"/>
            <p:cNvCxnSpPr/>
            <p:nvPr/>
          </p:nvCxnSpPr>
          <p:spPr>
            <a:xfrm>
              <a:off x="3143240" y="5643578"/>
              <a:ext cx="42862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61 - TextBox"/>
            <p:cNvSpPr txBox="1"/>
            <p:nvPr/>
          </p:nvSpPr>
          <p:spPr>
            <a:xfrm>
              <a:off x="3214678" y="5221444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63" name="62 - Ορθογώνιο"/>
            <p:cNvSpPr/>
            <p:nvPr/>
          </p:nvSpPr>
          <p:spPr>
            <a:xfrm>
              <a:off x="3214678" y="5643578"/>
              <a:ext cx="3401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/>
                <a:t>2</a:t>
              </a:r>
              <a:endParaRPr lang="en-US" sz="2400" dirty="0"/>
            </a:p>
          </p:txBody>
        </p:sp>
        <p:sp>
          <p:nvSpPr>
            <p:cNvPr id="64" name="63 - TextBox"/>
            <p:cNvSpPr txBox="1"/>
            <p:nvPr/>
          </p:nvSpPr>
          <p:spPr>
            <a:xfrm>
              <a:off x="3214678" y="5214950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3571868" y="5357826"/>
              <a:ext cx="1230697" cy="5753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/>
                <a:t>ΖΗ </a:t>
              </a:r>
              <a:r>
                <a:rPr lang="el-GR" sz="2400" b="1" baseline="30000" dirty="0" smtClean="0"/>
                <a:t>.</a:t>
              </a:r>
              <a:r>
                <a:rPr lang="el-GR" sz="2400" b="1" dirty="0" smtClean="0"/>
                <a:t>ΕΔ =</a:t>
              </a:r>
              <a:endParaRPr lang="en-US" sz="2400" dirty="0"/>
            </a:p>
          </p:txBody>
        </p:sp>
      </p:grpSp>
      <p:sp>
        <p:nvSpPr>
          <p:cNvPr id="67" name="66 - Ορθογώνιο"/>
          <p:cNvSpPr/>
          <p:nvPr/>
        </p:nvSpPr>
        <p:spPr>
          <a:xfrm>
            <a:off x="1714480" y="392906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endParaRPr lang="en-US" b="1" dirty="0" smtClean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4071934" y="5572140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4143372" y="515000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4143372" y="557214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71" name="70 - TextBox"/>
          <p:cNvSpPr txBox="1"/>
          <p:nvPr/>
        </p:nvSpPr>
        <p:spPr>
          <a:xfrm>
            <a:off x="4143372" y="514351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500562" y="5286388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 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10 =</a:t>
            </a:r>
            <a:endParaRPr lang="en-US" sz="2400" dirty="0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5572132" y="5539103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Ορθογώνιο"/>
          <p:cNvSpPr/>
          <p:nvPr/>
        </p:nvSpPr>
        <p:spPr>
          <a:xfrm>
            <a:off x="6143636" y="557214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75" name="74 - Ορθογώνιο"/>
          <p:cNvSpPr/>
          <p:nvPr/>
        </p:nvSpPr>
        <p:spPr>
          <a:xfrm>
            <a:off x="5643570" y="5143512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2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10</a:t>
            </a:r>
            <a:endParaRPr lang="en-US" sz="2400" dirty="0"/>
          </a:p>
        </p:txBody>
      </p:sp>
      <p:cxnSp>
        <p:nvCxnSpPr>
          <p:cNvPr id="76" name="75 - Ευθεία γραμμή σύνδεσης"/>
          <p:cNvCxnSpPr/>
          <p:nvPr/>
        </p:nvCxnSpPr>
        <p:spPr>
          <a:xfrm flipV="1">
            <a:off x="7358082" y="5491178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Ορθογώνιο"/>
          <p:cNvSpPr/>
          <p:nvPr/>
        </p:nvSpPr>
        <p:spPr>
          <a:xfrm>
            <a:off x="7682142" y="556261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357422" y="6143644"/>
            <a:ext cx="51027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dirty="0" smtClean="0"/>
              <a:t>Άρα το εμβαδόν της μιας βάση θα είναι </a:t>
            </a:r>
            <a:r>
              <a:rPr lang="en-US" sz="2000" b="1" dirty="0" smtClean="0"/>
              <a:t>1</a:t>
            </a:r>
            <a:r>
              <a:rPr lang="el-GR" sz="2000" b="1" dirty="0" smtClean="0"/>
              <a:t>0</a:t>
            </a:r>
            <a:r>
              <a:rPr lang="en-US" sz="2000" b="1" dirty="0" smtClean="0"/>
              <a:t>cm</a:t>
            </a:r>
            <a:r>
              <a:rPr lang="en-US" sz="2000" b="1" baseline="30000" dirty="0" smtClean="0"/>
              <a:t>2</a:t>
            </a:r>
            <a:endParaRPr lang="en-US" sz="2000" baseline="30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7072330" y="528638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80" name="79 - Ορθογώνιο"/>
          <p:cNvSpPr/>
          <p:nvPr/>
        </p:nvSpPr>
        <p:spPr>
          <a:xfrm>
            <a:off x="7429520" y="5072074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20</a:t>
            </a:r>
            <a:endParaRPr lang="en-US" sz="2400" baseline="30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8501090" y="521495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= 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8" grpId="0"/>
      <p:bldP spid="49" grpId="0"/>
      <p:bldP spid="50" grpId="0"/>
      <p:bldP spid="51" grpId="0"/>
      <p:bldP spid="52" grpId="0"/>
      <p:bldP spid="69" grpId="0"/>
      <p:bldP spid="70" grpId="0"/>
      <p:bldP spid="71" grpId="0"/>
      <p:bldP spid="72" grpId="0"/>
      <p:bldP spid="74" grpId="0"/>
      <p:bldP spid="75" grpId="0"/>
      <p:bldP spid="77" grpId="0"/>
      <p:bldP spid="78" grpId="0"/>
      <p:bldP spid="8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14282" y="500042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εμβαδόν της </a:t>
            </a:r>
            <a:r>
              <a:rPr lang="el-GR" sz="2000" b="1" dirty="0" smtClean="0"/>
              <a:t>  επιφάνειας </a:t>
            </a:r>
            <a:r>
              <a:rPr lang="el-GR" sz="2000" dirty="0" smtClean="0"/>
              <a:t>του παρακάτω τριγωνικού πρίσματος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2</a:t>
            </a:r>
            <a:r>
              <a:rPr lang="el-GR" sz="2400" dirty="0" smtClean="0"/>
              <a:t> </a:t>
            </a:r>
            <a:r>
              <a:rPr lang="el-GR" dirty="0" smtClean="0"/>
              <a:t>συνέχεια</a:t>
            </a:r>
            <a:endParaRPr lang="en-US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274" y="100010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 </a:t>
            </a:r>
            <a:r>
              <a:rPr lang="el-GR" dirty="0" smtClean="0"/>
              <a:t>συνέχεια</a:t>
            </a:r>
            <a:endParaRPr lang="en-US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3214646" y="1643050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Από τους προηγούμενους υπολογισμούς βρήκα :</a:t>
            </a:r>
            <a:endParaRPr lang="en-US" sz="2000" dirty="0" smtClean="0"/>
          </a:p>
        </p:txBody>
      </p:sp>
      <p:sp>
        <p:nvSpPr>
          <p:cNvPr id="52" name="51 - Ορθογώνιο"/>
          <p:cNvSpPr/>
          <p:nvPr/>
        </p:nvSpPr>
        <p:spPr>
          <a:xfrm>
            <a:off x="3357554" y="2214554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π</a:t>
            </a:r>
            <a:r>
              <a:rPr lang="el-GR" b="1" dirty="0" smtClean="0"/>
              <a:t> = </a:t>
            </a:r>
            <a:r>
              <a:rPr lang="en-US" b="1" dirty="0" smtClean="0"/>
              <a:t>216cm</a:t>
            </a:r>
            <a:r>
              <a:rPr lang="el-GR" b="1" baseline="30000" dirty="0" smtClean="0"/>
              <a:t> 2</a:t>
            </a:r>
            <a:r>
              <a:rPr lang="el-GR" b="1" dirty="0" smtClean="0"/>
              <a:t> </a:t>
            </a:r>
            <a:endParaRPr lang="en-US" b="1" dirty="0"/>
          </a:p>
        </p:txBody>
      </p:sp>
      <p:grpSp>
        <p:nvGrpSpPr>
          <p:cNvPr id="2" name="28 - Ομάδα"/>
          <p:cNvGrpSpPr/>
          <p:nvPr/>
        </p:nvGrpSpPr>
        <p:grpSpPr>
          <a:xfrm>
            <a:off x="0" y="928670"/>
            <a:ext cx="3071802" cy="3500462"/>
            <a:chOff x="0" y="1142984"/>
            <a:chExt cx="2719157" cy="2750277"/>
          </a:xfrm>
        </p:grpSpPr>
        <p:grpSp>
          <p:nvGrpSpPr>
            <p:cNvPr id="3" name="13 - Ομάδα"/>
            <p:cNvGrpSpPr/>
            <p:nvPr/>
          </p:nvGrpSpPr>
          <p:grpSpPr>
            <a:xfrm>
              <a:off x="0" y="1142984"/>
              <a:ext cx="2644303" cy="2750277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43" name="42 - TextBox"/>
            <p:cNvSpPr txBox="1"/>
            <p:nvPr/>
          </p:nvSpPr>
          <p:spPr>
            <a:xfrm rot="20638373">
              <a:off x="785857" y="3008271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4</a:t>
              </a:r>
              <a:r>
                <a:rPr lang="en-US" sz="1400" b="1" dirty="0" smtClean="0"/>
                <a:t> cm</a:t>
              </a:r>
            </a:p>
          </p:txBody>
        </p:sp>
        <p:sp>
          <p:nvSpPr>
            <p:cNvPr id="44" name="43 - TextBox"/>
            <p:cNvSpPr txBox="1"/>
            <p:nvPr/>
          </p:nvSpPr>
          <p:spPr>
            <a:xfrm rot="21416565">
              <a:off x="936107" y="3528795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10</a:t>
              </a:r>
              <a:r>
                <a:rPr lang="en-US" sz="1400" b="1" dirty="0" smtClean="0"/>
                <a:t> cm</a:t>
              </a:r>
            </a:p>
          </p:txBody>
        </p:sp>
        <p:sp>
          <p:nvSpPr>
            <p:cNvPr id="45" name="44 - TextBox"/>
            <p:cNvSpPr txBox="1"/>
            <p:nvPr/>
          </p:nvSpPr>
          <p:spPr>
            <a:xfrm rot="1815611">
              <a:off x="1647587" y="3177963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4 cm</a:t>
              </a:r>
            </a:p>
          </p:txBody>
        </p:sp>
        <p:sp>
          <p:nvSpPr>
            <p:cNvPr id="47" name="46 - TextBox"/>
            <p:cNvSpPr txBox="1"/>
            <p:nvPr/>
          </p:nvSpPr>
          <p:spPr>
            <a:xfrm rot="16558756">
              <a:off x="-144741" y="2604906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12 </a:t>
              </a:r>
              <a:r>
                <a:rPr lang="en-US" sz="1400" b="1" dirty="0" smtClean="0"/>
                <a:t>cm</a:t>
              </a:r>
            </a:p>
          </p:txBody>
        </p:sp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1428728" y="3286124"/>
              <a:ext cx="42942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- TextBox"/>
            <p:cNvSpPr txBox="1"/>
            <p:nvPr/>
          </p:nvSpPr>
          <p:spPr>
            <a:xfrm>
              <a:off x="1264709" y="3163596"/>
              <a:ext cx="107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2 </a:t>
              </a:r>
              <a:r>
                <a:rPr lang="en-US" sz="1400" b="1" dirty="0" smtClean="0"/>
                <a:t>cm</a:t>
              </a:r>
            </a:p>
          </p:txBody>
        </p:sp>
        <p:sp>
          <p:nvSpPr>
            <p:cNvPr id="28" name="27 - Ελεύθερη σχεδίαση"/>
            <p:cNvSpPr/>
            <p:nvPr/>
          </p:nvSpPr>
          <p:spPr>
            <a:xfrm>
              <a:off x="1496291" y="3380509"/>
              <a:ext cx="166254" cy="96982"/>
            </a:xfrm>
            <a:custGeom>
              <a:avLst/>
              <a:gdLst>
                <a:gd name="connsiteX0" fmla="*/ 0 w 166254"/>
                <a:gd name="connsiteY0" fmla="*/ 96982 h 96982"/>
                <a:gd name="connsiteX1" fmla="*/ 0 w 166254"/>
                <a:gd name="connsiteY1" fmla="*/ 0 h 96982"/>
                <a:gd name="connsiteX2" fmla="*/ 166254 w 166254"/>
                <a:gd name="connsiteY2" fmla="*/ 0 h 9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254" h="96982">
                  <a:moveTo>
                    <a:pt x="0" y="96982"/>
                  </a:moveTo>
                  <a:lnTo>
                    <a:pt x="0" y="0"/>
                  </a:lnTo>
                  <a:lnTo>
                    <a:pt x="16625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66 - Ορθογώνιο"/>
          <p:cNvSpPr/>
          <p:nvPr/>
        </p:nvSpPr>
        <p:spPr>
          <a:xfrm>
            <a:off x="1714480" y="392906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endParaRPr lang="en-US" b="1" dirty="0" smtClean="0"/>
          </a:p>
        </p:txBody>
      </p:sp>
      <p:sp>
        <p:nvSpPr>
          <p:cNvPr id="66" name="65 - Ορθογώνιο"/>
          <p:cNvSpPr/>
          <p:nvPr/>
        </p:nvSpPr>
        <p:spPr>
          <a:xfrm>
            <a:off x="6286512" y="2214554"/>
            <a:ext cx="1250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err="1" smtClean="0"/>
              <a:t>Ε</a:t>
            </a:r>
            <a:r>
              <a:rPr lang="el-GR" b="1" baseline="-25000" dirty="0" err="1" smtClean="0"/>
              <a:t>β</a:t>
            </a:r>
            <a:r>
              <a:rPr lang="el-GR" b="1" dirty="0" smtClean="0"/>
              <a:t>  =</a:t>
            </a:r>
            <a:r>
              <a:rPr lang="en-US" b="1" dirty="0" smtClean="0"/>
              <a:t>1</a:t>
            </a:r>
            <a:r>
              <a:rPr lang="el-GR" b="1" dirty="0" smtClean="0"/>
              <a:t>0</a:t>
            </a:r>
            <a:r>
              <a:rPr lang="en-US" b="1" dirty="0" smtClean="0"/>
              <a:t>cm</a:t>
            </a:r>
            <a:r>
              <a:rPr lang="en-US" b="1" baseline="30000" dirty="0" smtClean="0"/>
              <a:t>2</a:t>
            </a:r>
            <a:endParaRPr lang="en-US" dirty="0"/>
          </a:p>
        </p:txBody>
      </p:sp>
      <p:sp>
        <p:nvSpPr>
          <p:cNvPr id="82" name="81 - TextBox"/>
          <p:cNvSpPr txBox="1"/>
          <p:nvPr/>
        </p:nvSpPr>
        <p:spPr>
          <a:xfrm>
            <a:off x="5000628" y="2214554"/>
            <a:ext cx="529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και </a:t>
            </a:r>
            <a:endParaRPr lang="en-US" dirty="0" smtClean="0"/>
          </a:p>
        </p:txBody>
      </p:sp>
      <p:sp>
        <p:nvSpPr>
          <p:cNvPr id="83" name="82 - Ορθογώνιο"/>
          <p:cNvSpPr/>
          <p:nvPr/>
        </p:nvSpPr>
        <p:spPr>
          <a:xfrm>
            <a:off x="3214678" y="42148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ολ</a:t>
            </a:r>
            <a:r>
              <a:rPr lang="el-GR" sz="2000" b="1" dirty="0" smtClean="0"/>
              <a:t> = 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π</a:t>
            </a:r>
            <a:r>
              <a:rPr lang="el-GR" sz="2000" b="1" baseline="-25000" dirty="0" smtClean="0"/>
              <a:t> </a:t>
            </a:r>
            <a:r>
              <a:rPr lang="el-GR" sz="2000" b="1" dirty="0" smtClean="0"/>
              <a:t>+   2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β</a:t>
            </a:r>
            <a:endParaRPr lang="en-US" sz="20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3286116" y="3143248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το ολικό εμβαδόν της επιφάνειας του πρίσματος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ολ</a:t>
            </a:r>
            <a:r>
              <a:rPr lang="el-GR" sz="2000" dirty="0" smtClean="0"/>
              <a:t> θα είναι:</a:t>
            </a:r>
            <a:endParaRPr lang="en-US" sz="2000" dirty="0" smtClean="0"/>
          </a:p>
        </p:txBody>
      </p:sp>
      <p:sp>
        <p:nvSpPr>
          <p:cNvPr id="85" name="84 - Ορθογώνιο"/>
          <p:cNvSpPr/>
          <p:nvPr/>
        </p:nvSpPr>
        <p:spPr>
          <a:xfrm>
            <a:off x="3286116" y="4786322"/>
            <a:ext cx="188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</a:t>
            </a:r>
            <a:r>
              <a:rPr lang="en-US" b="1" dirty="0" smtClean="0"/>
              <a:t>216</a:t>
            </a:r>
            <a:r>
              <a:rPr lang="el-GR" b="1" dirty="0" smtClean="0"/>
              <a:t> </a:t>
            </a:r>
            <a:r>
              <a:rPr lang="el-GR" b="1" baseline="-25000" dirty="0" smtClean="0"/>
              <a:t> </a:t>
            </a:r>
            <a:r>
              <a:rPr lang="el-GR" b="1" dirty="0" smtClean="0"/>
              <a:t>+   2</a:t>
            </a:r>
            <a:r>
              <a:rPr lang="el-GR" b="1" baseline="30000" dirty="0" smtClean="0"/>
              <a:t>.</a:t>
            </a:r>
            <a:r>
              <a:rPr lang="el-GR" b="1" dirty="0" smtClean="0"/>
              <a:t> 10</a:t>
            </a:r>
            <a:endParaRPr lang="en-US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3428992" y="5429264"/>
            <a:ext cx="167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</a:t>
            </a:r>
            <a:r>
              <a:rPr lang="en-US" b="1" dirty="0" smtClean="0"/>
              <a:t>216</a:t>
            </a:r>
            <a:r>
              <a:rPr lang="el-GR" b="1" dirty="0" smtClean="0"/>
              <a:t> </a:t>
            </a:r>
            <a:r>
              <a:rPr lang="el-GR" b="1" baseline="-25000" dirty="0" smtClean="0"/>
              <a:t> </a:t>
            </a:r>
            <a:r>
              <a:rPr lang="el-GR" b="1" dirty="0" smtClean="0"/>
              <a:t>+   20</a:t>
            </a:r>
            <a:endParaRPr lang="en-US" b="1" dirty="0"/>
          </a:p>
        </p:txBody>
      </p:sp>
      <p:sp>
        <p:nvSpPr>
          <p:cNvPr id="87" name="86 - Ορθογώνιο"/>
          <p:cNvSpPr/>
          <p:nvPr/>
        </p:nvSpPr>
        <p:spPr>
          <a:xfrm>
            <a:off x="3357554" y="5929330"/>
            <a:ext cx="1437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ολ</a:t>
            </a:r>
            <a:r>
              <a:rPr lang="el-GR" b="1" dirty="0" smtClean="0"/>
              <a:t> =  2</a:t>
            </a:r>
            <a:r>
              <a:rPr lang="en-US" b="1" smtClean="0"/>
              <a:t>36cm</a:t>
            </a:r>
            <a:r>
              <a:rPr lang="en-US" b="1" baseline="30000" smtClean="0"/>
              <a:t>2</a:t>
            </a: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 τριγώνου  (ΒΔ)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2214554"/>
            <a:ext cx="250033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000628" y="5357826"/>
            <a:ext cx="364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πλευρά του τριγώνου στην  οποία είναι κάθετο το ύψος ονομάζεται </a:t>
            </a:r>
            <a:r>
              <a:rPr lang="el-GR" sz="2000" u="sng" dirty="0" smtClean="0"/>
              <a:t>βάση του τριγώνου</a:t>
            </a:r>
            <a:r>
              <a:rPr lang="el-GR" sz="2000" dirty="0" smtClean="0"/>
              <a:t>.</a:t>
            </a:r>
            <a:endParaRPr lang="en-US" sz="2000" dirty="0" smtClean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>
            <a:off x="678629" y="4822041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Βάση τριγώνου (ΑΓ)</a:t>
            </a:r>
            <a:endParaRPr lang="en-US" sz="2400" dirty="0" smtClean="0"/>
          </a:p>
        </p:txBody>
      </p:sp>
      <p:sp>
        <p:nvSpPr>
          <p:cNvPr id="27" name="26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Ύψος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142976" y="4714884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9" grpId="0"/>
      <p:bldP spid="26" grpId="0"/>
      <p:bldP spid="28" grpId="0"/>
      <p:bldP spid="3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5214942" y="4071942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(ΑΔ)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2"/>
          </p:cNvCxnSpPr>
          <p:nvPr/>
        </p:nvCxnSpPr>
        <p:spPr>
          <a:xfrm rot="5400000" flipH="1" flipV="1">
            <a:off x="1464463" y="2750355"/>
            <a:ext cx="571504" cy="2928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35718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786314" y="1571612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 (ΒΓ)</a:t>
            </a:r>
            <a:endParaRPr lang="en-US" sz="2000" dirty="0" smtClean="0"/>
          </a:p>
        </p:txBody>
      </p:sp>
      <p:grpSp>
        <p:nvGrpSpPr>
          <p:cNvPr id="2" name="42 - Ομάδα"/>
          <p:cNvGrpSpPr/>
          <p:nvPr/>
        </p:nvGrpSpPr>
        <p:grpSpPr>
          <a:xfrm>
            <a:off x="2928926" y="3714752"/>
            <a:ext cx="214314" cy="285752"/>
            <a:chOff x="2928926" y="3714752"/>
            <a:chExt cx="214314" cy="285752"/>
          </a:xfrm>
        </p:grpSpPr>
        <p:cxnSp>
          <p:nvCxnSpPr>
            <p:cNvPr id="37" name="36 - Ευθεία γραμμή σύνδεσης"/>
            <p:cNvCxnSpPr/>
            <p:nvPr/>
          </p:nvCxnSpPr>
          <p:spPr>
            <a:xfrm rot="16200000" flipH="1">
              <a:off x="2857488" y="3857628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flipV="1">
              <a:off x="2928926" y="3714752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 rot="20776679">
            <a:off x="1233735" y="3853161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 rot="15325279">
            <a:off x="2484513" y="2682018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Ύψος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928926" y="135729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 (ΒΔ)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(ΑΓ)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072066" y="2428868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ΑΒΓ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6471997" y="414338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543435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614873" y="40719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4857752" y="3779696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215206" y="3786190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6000760" y="5643578"/>
            <a:ext cx="1171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0,5</a:t>
            </a:r>
            <a:r>
              <a:rPr lang="el-GR" sz="4000" b="1" baseline="30000" dirty="0" smtClean="0"/>
              <a:t> .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429124" y="564357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AB</a:t>
            </a:r>
            <a:r>
              <a:rPr lang="el-GR" sz="4000" b="1" dirty="0" smtClean="0"/>
              <a:t>Γ) 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858016" y="565007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3" name="32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500166" y="4714884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6" grpId="0"/>
      <p:bldP spid="28" grpId="0"/>
      <p:bldP spid="31" grpId="0"/>
      <p:bldP spid="32" grpId="0"/>
      <p:bldP spid="34" grpId="0"/>
      <p:bldP spid="37" grpId="0"/>
      <p:bldP spid="39" grpId="0"/>
      <p:bldP spid="41" grpId="0"/>
      <p:bldP spid="33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84" y="2642388"/>
            <a:ext cx="857224" cy="1928826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42844" y="4429132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85786" y="2214554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142976" y="4286256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0"/>
            <a:endCxn id="15" idx="3"/>
          </p:cNvCxnSpPr>
          <p:nvPr/>
        </p:nvCxnSpPr>
        <p:spPr>
          <a:xfrm rot="16200000" flipH="1">
            <a:off x="-139589" y="3606801"/>
            <a:ext cx="192882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4572008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500034" y="4357694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857356" y="1714488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828923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900361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971799" y="30783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278605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572132" y="279255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3214678" y="3714752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571736" y="428625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Εμβαδόν τριγώνου</a:t>
            </a:r>
            <a:endParaRPr lang="en-US" sz="2000" dirty="0" smtClean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5214942" y="3857628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072066" y="478632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Βάση τριγώνου</a:t>
            </a:r>
            <a:endParaRPr lang="en-US" sz="2000" dirty="0" smtClean="0"/>
          </a:p>
        </p:txBody>
      </p:sp>
      <p:cxnSp>
        <p:nvCxnSpPr>
          <p:cNvPr id="48" name="47 - Ευθύγραμμο βέλος σύνδεσης"/>
          <p:cNvCxnSpPr/>
          <p:nvPr/>
        </p:nvCxnSpPr>
        <p:spPr>
          <a:xfrm rot="5400000" flipH="1" flipV="1">
            <a:off x="6000760" y="207167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6357950" y="1428736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τριγώνου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4" grpId="0"/>
      <p:bldP spid="44" grpId="0"/>
      <p:bldP spid="47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928926" y="135729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 (ΒΔ)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1785926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678629" y="4822041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(ΑΓ)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143472" y="2214554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6329121" y="40719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400559" y="34290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471997" y="40005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214942" y="3708258"/>
            <a:ext cx="8050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Ε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072330" y="371475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214810" y="5500702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 )=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715140" y="5429264"/>
            <a:ext cx="1489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ΑΓ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ΒΔ</a:t>
            </a:r>
            <a:endParaRPr lang="en-US" sz="4000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6000760" y="58643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6072198" y="52214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6143636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6" grpId="0"/>
      <p:bldP spid="28" grpId="0"/>
      <p:bldP spid="31" grpId="0"/>
      <p:bldP spid="32" grpId="0"/>
      <p:bldP spid="34" grpId="0"/>
      <p:bldP spid="39" grpId="0"/>
      <p:bldP spid="41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142876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142908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857356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857356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85720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786050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42899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571472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785920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ύψος</a:t>
            </a:r>
            <a:r>
              <a:rPr lang="el-GR" sz="2000" dirty="0" smtClean="0"/>
              <a:t> του διπλανού </a:t>
            </a:r>
            <a:r>
              <a:rPr lang="el-GR" sz="2000" smtClean="0"/>
              <a:t>τριγώνου ΒΔ </a:t>
            </a:r>
            <a:r>
              <a:rPr lang="el-GR" sz="2000" dirty="0" smtClean="0"/>
              <a:t>είναι </a:t>
            </a:r>
            <a:r>
              <a:rPr lang="el-GR" sz="2000" u="sng" dirty="0" smtClean="0"/>
              <a:t>4</a:t>
            </a:r>
            <a:r>
              <a:rPr lang="en-US" sz="2000" u="sng" dirty="0" smtClean="0"/>
              <a:t>m</a:t>
            </a:r>
            <a:r>
              <a:rPr lang="en-US" sz="2000" dirty="0" smtClean="0"/>
              <a:t>, </a:t>
            </a:r>
            <a:r>
              <a:rPr lang="el-GR" sz="2000" dirty="0" smtClean="0"/>
              <a:t>και η πλευρά – </a:t>
            </a:r>
            <a:r>
              <a:rPr lang="el-GR" sz="2000" u="sng" dirty="0" smtClean="0"/>
              <a:t>βάση Α</a:t>
            </a:r>
            <a:r>
              <a:rPr lang="el-GR" sz="2000" dirty="0" smtClean="0"/>
              <a:t>Γ είναι </a:t>
            </a:r>
            <a:r>
              <a:rPr lang="el-GR" sz="2000" u="sng" dirty="0" smtClean="0"/>
              <a:t>3</a:t>
            </a:r>
            <a:r>
              <a:rPr lang="en-US" sz="2000" u="sng" dirty="0" smtClean="0"/>
              <a:t>m</a:t>
            </a:r>
            <a:r>
              <a:rPr lang="en-US" sz="2000" dirty="0" smtClean="0"/>
              <a:t>. </a:t>
            </a:r>
            <a:r>
              <a:rPr lang="el-GR" sz="2000" dirty="0" smtClean="0"/>
              <a:t>Ποιο είναι το εμβαδόν του τριγώνου ΑΒΓ;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1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714480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1071538" y="450057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119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ΑΓ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ΒΔ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12m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6m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5276</TotalTime>
  <Words>2104</Words>
  <PresentationFormat>Προβολή στην οθόνη (4:3)</PresentationFormat>
  <Paragraphs>657</Paragraphs>
  <Slides>40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1" baseType="lpstr">
      <vt:lpstr>Θέμα του Office</vt:lpstr>
      <vt:lpstr>Στερεά σχήματα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γεωμετρία</dc:title>
  <dc:creator>Panorea</dc:creator>
  <cp:lastModifiedBy>Panorea</cp:lastModifiedBy>
  <cp:revision>664</cp:revision>
  <dcterms:created xsi:type="dcterms:W3CDTF">2020-11-16T19:58:41Z</dcterms:created>
  <dcterms:modified xsi:type="dcterms:W3CDTF">2021-04-05T15:04:45Z</dcterms:modified>
</cp:coreProperties>
</file>