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94" r:id="rId8"/>
    <p:sldId id="295" r:id="rId9"/>
    <p:sldId id="296" r:id="rId10"/>
    <p:sldId id="297" r:id="rId11"/>
    <p:sldId id="298" r:id="rId12"/>
    <p:sldId id="289" r:id="rId13"/>
    <p:sldId id="266" r:id="rId14"/>
    <p:sldId id="290" r:id="rId15"/>
    <p:sldId id="291" r:id="rId16"/>
    <p:sldId id="292" r:id="rId17"/>
    <p:sldId id="293" r:id="rId18"/>
    <p:sldId id="263" r:id="rId19"/>
    <p:sldId id="267" r:id="rId20"/>
    <p:sldId id="268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61" r:id="rId31"/>
    <p:sldId id="262" r:id="rId32"/>
    <p:sldId id="257" r:id="rId33"/>
    <p:sldId id="258" r:id="rId34"/>
    <p:sldId id="280" r:id="rId35"/>
    <p:sldId id="281" r:id="rId36"/>
    <p:sldId id="287" r:id="rId37"/>
    <p:sldId id="288" r:id="rId38"/>
    <p:sldId id="279" r:id="rId3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95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ΣΥΝΑΡΤΗΣΕΙΣ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1441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Ποσοστό -Ερωτήσεις 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0" y="1071546"/>
            <a:ext cx="7072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φόρεμα που στοιχίζει 300  ευρώ έχει έκπτωση 15%. Πόσα χρήματα λιγότερα θα πληρώσουμε;</a:t>
            </a:r>
            <a:endParaRPr lang="en-US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1857356" y="3500438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928794" y="350043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1928794" y="300037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15</a:t>
            </a:r>
            <a:endParaRPr lang="en-US" sz="2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571472" y="328612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15%  =</a:t>
            </a:r>
            <a:endParaRPr lang="en-US" sz="2400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1142976" y="571480"/>
            <a:ext cx="12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solidFill>
                  <a:srgbClr val="7030A0"/>
                </a:solidFill>
              </a:rPr>
              <a:t>Ερώτηση 2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1214414" y="192880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Λύση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3143240" y="3214686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Άρα:</a:t>
            </a:r>
            <a:endParaRPr lang="en-US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642910" y="5286388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714348" y="528638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714348" y="478632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15</a:t>
            </a:r>
            <a:endParaRPr lang="en-US" sz="2400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1428728" y="500063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baseline="30000" dirty="0" smtClean="0"/>
              <a:t>.</a:t>
            </a:r>
            <a:r>
              <a:rPr lang="el-GR" sz="2400" b="1" dirty="0" smtClean="0"/>
              <a:t> 300   =</a:t>
            </a:r>
            <a:endParaRPr lang="en-US" sz="2400" b="1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2786050" y="5214950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3143240" y="535782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2928926" y="471488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15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300 </a:t>
            </a:r>
            <a:endParaRPr lang="en-US" sz="24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4643438" y="492919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=</a:t>
            </a:r>
            <a:endParaRPr lang="en-US" sz="24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286380" y="514351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643570" y="528638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5429256" y="464344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4.500</a:t>
            </a:r>
            <a:endParaRPr lang="en-US" sz="24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7215206" y="4857760"/>
            <a:ext cx="925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=   45</a:t>
            </a:r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38975" y="0"/>
            <a:ext cx="210502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- TextBox"/>
          <p:cNvSpPr txBox="1"/>
          <p:nvPr/>
        </p:nvSpPr>
        <p:spPr>
          <a:xfrm>
            <a:off x="428596" y="2571744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Θα πρέπει να βρούμε ποιο είναι το 15% του 300: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0" y="6286520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.. Άρα θα πληρώσουμε   45 ευρώ λιγότερα.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1441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Ποσοστό -Ερωτήσεις 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0" y="1071546"/>
            <a:ext cx="7072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φόρεμα που στοιχίζει 300  ευρώ έχει έκπτωση 15%. Πόσα χρήματα στοιχίζει το φόρεμα μετά την έκπτωση;</a:t>
            </a:r>
            <a:endParaRPr lang="en-US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1500166" y="3429000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571604" y="342900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1571604" y="292893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15</a:t>
            </a:r>
            <a:endParaRPr lang="en-US" sz="2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214282" y="321468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15%  =</a:t>
            </a:r>
            <a:endParaRPr lang="en-US" sz="2400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1142976" y="571480"/>
            <a:ext cx="12202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solidFill>
                  <a:srgbClr val="7030A0"/>
                </a:solidFill>
              </a:rPr>
              <a:t>Ερώτηση 4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1214414" y="192880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  <a:endParaRPr lang="en-US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488" y="3286124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Άρα:</a:t>
            </a:r>
            <a:endParaRPr lang="en-US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0" y="4643446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71438" y="464344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71438" y="4143380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15</a:t>
            </a:r>
            <a:endParaRPr lang="en-US" sz="2400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785818" y="4357694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baseline="30000" dirty="0" smtClean="0"/>
              <a:t>.</a:t>
            </a:r>
            <a:r>
              <a:rPr lang="el-GR" sz="2400" b="1" dirty="0" smtClean="0"/>
              <a:t> 300   =</a:t>
            </a:r>
            <a:endParaRPr lang="en-US" sz="2400" b="1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2143140" y="4572008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2500330" y="4714884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2286016" y="4071942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15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300 </a:t>
            </a:r>
            <a:endParaRPr lang="en-US" sz="24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4000528" y="4286256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=</a:t>
            </a:r>
            <a:endParaRPr lang="en-US" sz="24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4643470" y="4500570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000660" y="464344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4786346" y="400050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4.500</a:t>
            </a:r>
            <a:endParaRPr lang="en-US" sz="24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6572296" y="4214818"/>
            <a:ext cx="9252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=   45</a:t>
            </a:r>
            <a:endParaRPr lang="en-US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0958" y="0"/>
            <a:ext cx="1643042" cy="3226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23 - TextBox"/>
          <p:cNvSpPr txBox="1"/>
          <p:nvPr/>
        </p:nvSpPr>
        <p:spPr>
          <a:xfrm>
            <a:off x="285720" y="2214554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Θα πρέπει να βρούμε ποιο είναι το 15% του 300: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0" y="5357826"/>
            <a:ext cx="5572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.. Άρα θα πληρώσουμε   45 ευρώ λιγότερα :</a:t>
            </a:r>
            <a:endParaRPr lang="en-US" dirty="0"/>
          </a:p>
        </p:txBody>
      </p:sp>
      <p:sp>
        <p:nvSpPr>
          <p:cNvPr id="26" name="25 - Ορθογώνιο"/>
          <p:cNvSpPr/>
          <p:nvPr/>
        </p:nvSpPr>
        <p:spPr>
          <a:xfrm>
            <a:off x="428596" y="6000768"/>
            <a:ext cx="23663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300  -  45  =   255</a:t>
            </a:r>
            <a:endParaRPr lang="en-US" sz="24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3571836" y="6072206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.. Μετά  την έκπτωση η τιμή του φορέματος θα </a:t>
            </a:r>
            <a:r>
              <a:rPr lang="el-GR" b="1" dirty="0" smtClean="0"/>
              <a:t>είναι  255 ευρώ</a:t>
            </a:r>
            <a:endParaRPr lang="en-US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500034" y="785794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=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14282" y="2928934"/>
            <a:ext cx="23574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Αυτή είναι μια εξίσωση </a:t>
            </a:r>
            <a:r>
              <a:rPr lang="el-GR" u="sng" dirty="0" smtClean="0"/>
              <a:t>που έχει μόνο έναν άγνωστο (= μεταβλητή – γράμμα)</a:t>
            </a:r>
            <a:r>
              <a:rPr lang="el-GR" dirty="0" smtClean="0"/>
              <a:t>, μάλιστα μπορώ να λύσω αυτή την εξίσωση και να βρω το </a:t>
            </a:r>
            <a:r>
              <a:rPr lang="en-US" dirty="0" smtClean="0"/>
              <a:t>x</a:t>
            </a:r>
            <a:r>
              <a:rPr lang="el-GR" dirty="0" smtClean="0"/>
              <a:t>.</a:t>
            </a:r>
            <a:endParaRPr lang="en-US" dirty="0" smtClean="0"/>
          </a:p>
        </p:txBody>
      </p:sp>
      <p:sp>
        <p:nvSpPr>
          <p:cNvPr id="11" name="10 - Έλλειψη"/>
          <p:cNvSpPr/>
          <p:nvPr/>
        </p:nvSpPr>
        <p:spPr>
          <a:xfrm>
            <a:off x="214282" y="785794"/>
            <a:ext cx="2071702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>
            <a:stCxn id="11" idx="4"/>
          </p:cNvCxnSpPr>
          <p:nvPr/>
        </p:nvCxnSpPr>
        <p:spPr>
          <a:xfrm rot="5400000">
            <a:off x="339300" y="2160977"/>
            <a:ext cx="1643074" cy="178593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4643438" y="785794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12 - TextBox"/>
          <p:cNvSpPr txBox="1"/>
          <p:nvPr/>
        </p:nvSpPr>
        <p:spPr>
          <a:xfrm>
            <a:off x="4357686" y="2928934"/>
            <a:ext cx="30003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Αυτή είναι μια συνάρτηση (ή εξίσωση) </a:t>
            </a:r>
            <a:r>
              <a:rPr lang="el-GR" u="sng" dirty="0" smtClean="0"/>
              <a:t>που έχει δύο διαφορετικούς αγνώστους  . </a:t>
            </a:r>
            <a:r>
              <a:rPr lang="el-GR" dirty="0" smtClean="0"/>
              <a:t>Αυτή την εξίσωση – συνάρτηση δεν μπορώ να την λύσω για να βρω μια ορισμένη τιμή για το </a:t>
            </a:r>
            <a:r>
              <a:rPr lang="en-US" dirty="0" smtClean="0"/>
              <a:t>x</a:t>
            </a:r>
            <a:r>
              <a:rPr lang="el-GR" dirty="0" smtClean="0"/>
              <a:t> ( ή για το </a:t>
            </a:r>
            <a:r>
              <a:rPr lang="en-US" dirty="0" smtClean="0"/>
              <a:t> y</a:t>
            </a:r>
            <a:r>
              <a:rPr lang="el-GR" dirty="0" smtClean="0"/>
              <a:t>)</a:t>
            </a:r>
            <a:endParaRPr lang="en-US" dirty="0" smtClean="0"/>
          </a:p>
        </p:txBody>
      </p:sp>
      <p:sp>
        <p:nvSpPr>
          <p:cNvPr id="14" name="13 - Έλλειψη"/>
          <p:cNvSpPr/>
          <p:nvPr/>
        </p:nvSpPr>
        <p:spPr>
          <a:xfrm>
            <a:off x="4357686" y="785794"/>
            <a:ext cx="2071702" cy="6429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15 - Ευθύγραμμο βέλος σύνδεσης"/>
          <p:cNvCxnSpPr>
            <a:stCxn id="14" idx="4"/>
          </p:cNvCxnSpPr>
          <p:nvPr/>
        </p:nvCxnSpPr>
        <p:spPr>
          <a:xfrm rot="5400000">
            <a:off x="4482704" y="2160977"/>
            <a:ext cx="1643074" cy="178593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1" grpId="0" animBg="1"/>
      <p:bldP spid="13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Συνάρτηση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500298" y="1785926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1714480" y="4214818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Αυτή είναι μια </a:t>
            </a:r>
            <a:r>
              <a:rPr lang="el-GR" sz="2400" b="1" dirty="0" smtClean="0"/>
              <a:t>συνάρτηση</a:t>
            </a:r>
            <a:r>
              <a:rPr lang="el-GR" sz="2400" dirty="0" smtClean="0"/>
              <a:t>, (μια εξίσωση, μια σχέση) ανάμεσα σε δύο μεταβλητές (γράμματα)</a:t>
            </a:r>
            <a:endParaRPr lang="en-US" sz="2400" dirty="0" smtClean="0"/>
          </a:p>
        </p:txBody>
      </p:sp>
      <p:sp>
        <p:nvSpPr>
          <p:cNvPr id="11" name="10 - Έλλειψη"/>
          <p:cNvSpPr/>
          <p:nvPr/>
        </p:nvSpPr>
        <p:spPr>
          <a:xfrm>
            <a:off x="2214546" y="1643050"/>
            <a:ext cx="2857520" cy="11430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>
            <a:off x="2428860" y="3286124"/>
            <a:ext cx="1500198" cy="500066"/>
          </a:xfrm>
          <a:prstGeom prst="straightConnector1">
            <a:avLst/>
          </a:prstGeom>
          <a:ln w="2222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Ερώτηση 1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Τι σημαίνει η συνάρτηση </a:t>
            </a:r>
            <a:r>
              <a:rPr lang="en-US" sz="2800" dirty="0" smtClean="0"/>
              <a:t>               </a:t>
            </a:r>
            <a:r>
              <a:rPr lang="en-US" sz="2800" b="1" dirty="0" smtClean="0"/>
              <a:t>y   =  x  + 2                </a:t>
            </a:r>
            <a:r>
              <a:rPr lang="el-GR" sz="2800" dirty="0" smtClean="0"/>
              <a:t>;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714612" y="185736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Απάντηση 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2714620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Σημαίνει ότι η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μεταβλητή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 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 κατά 2 μονάδες μεγαλύτερη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από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την μεταβλητή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         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(x  + 2)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Ερώτηση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2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Τι σημαίνει η συνάρτηση </a:t>
            </a:r>
            <a:r>
              <a:rPr lang="en-US" sz="2800" dirty="0" smtClean="0"/>
              <a:t>               </a:t>
            </a:r>
            <a:r>
              <a:rPr lang="en-US" sz="2800" b="1" dirty="0" smtClean="0"/>
              <a:t>y   =  x  - 3</a:t>
            </a:r>
            <a:r>
              <a:rPr lang="el-GR" sz="2800" dirty="0" smtClean="0"/>
              <a:t>;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714612" y="185736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Απάντηση 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2714620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Σημαίνει ότι η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μεταβλητή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 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 κατά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μονάδες  μικρότερη 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από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την μεταβλητή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          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(x 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Ερώτηση 3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Τι σημαίνει η συνάρτηση </a:t>
            </a:r>
            <a:r>
              <a:rPr lang="en-US" sz="2800" dirty="0" smtClean="0"/>
              <a:t>               </a:t>
            </a:r>
            <a:r>
              <a:rPr lang="en-US" sz="2800" b="1" dirty="0" smtClean="0"/>
              <a:t>y   =  </a:t>
            </a:r>
            <a:r>
              <a:rPr lang="el-GR" sz="2800" b="1" dirty="0" smtClean="0"/>
              <a:t>2</a:t>
            </a:r>
            <a:r>
              <a:rPr lang="en-US" sz="2800" b="1" dirty="0" smtClean="0"/>
              <a:t>x</a:t>
            </a:r>
            <a:r>
              <a:rPr lang="el-GR" sz="2800" b="1" dirty="0" smtClean="0"/>
              <a:t>         </a:t>
            </a:r>
            <a:r>
              <a:rPr lang="el-GR" sz="2800" dirty="0" smtClean="0"/>
              <a:t>;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714612" y="185736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Απάντηση 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2714620"/>
            <a:ext cx="7429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Σημαίνει ότι η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μεταβλητή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 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 διπλάσια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από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την μεταβλητή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Ερώτηση 3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Τι σημαίνει η συνάρτηση </a:t>
            </a:r>
            <a:r>
              <a:rPr lang="en-US" sz="2800" dirty="0" smtClean="0"/>
              <a:t>               </a:t>
            </a:r>
            <a:r>
              <a:rPr lang="en-US" sz="2800" b="1" dirty="0" smtClean="0"/>
              <a:t>y   =  </a:t>
            </a:r>
            <a:r>
              <a:rPr lang="el-GR" sz="2800" b="1" dirty="0" smtClean="0"/>
              <a:t>6</a:t>
            </a:r>
            <a:r>
              <a:rPr lang="en-US" sz="2800" b="1" dirty="0" smtClean="0"/>
              <a:t>x</a:t>
            </a:r>
            <a:r>
              <a:rPr lang="el-GR" sz="2800" b="1" dirty="0" smtClean="0"/>
              <a:t>         </a:t>
            </a:r>
            <a:r>
              <a:rPr lang="el-GR" sz="2800" dirty="0" smtClean="0"/>
              <a:t>;</a:t>
            </a:r>
            <a:endParaRPr lang="en-US" sz="2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2714612" y="185736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Απάντηση 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1472" y="2714620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Σημαίνει ότι η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μεταβλητή 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   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είναι  εξαπλάσια (6 φορές μεγαλύτερη) 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από </a:t>
            </a:r>
            <a:r>
              <a:rPr lang="el-GR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την μεταβλητή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</a:t>
            </a:r>
            <a:r>
              <a:rPr lang="el-GR" sz="2400" b="1" u="sng" dirty="0" smtClean="0">
                <a:solidFill>
                  <a:srgbClr val="7030A0"/>
                </a:solidFill>
              </a:rPr>
              <a:t>1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786050" y="171448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500298" y="392906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8  - 3</a:t>
            </a:r>
            <a:r>
              <a:rPr lang="el-GR" sz="3600" b="1" baseline="30000" dirty="0" smtClean="0">
                <a:solidFill>
                  <a:schemeClr val="bg2">
                    <a:lumMod val="25000"/>
                  </a:schemeClr>
                </a:solidFill>
              </a:rPr>
              <a:t> .</a:t>
            </a:r>
            <a:r>
              <a:rPr lang="en-US" sz="3600" b="1" dirty="0" smtClean="0"/>
              <a:t> 2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μεταβλητής </a:t>
            </a:r>
            <a:r>
              <a:rPr lang="en-US" sz="2800" dirty="0" smtClean="0"/>
              <a:t>y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x=2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571736" y="257174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85720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= 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143768" y="3857628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2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286380" y="3857628"/>
            <a:ext cx="142378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 </a:t>
            </a:r>
            <a:r>
              <a:rPr lang="en-US" sz="3600" b="1" dirty="0" smtClean="0"/>
              <a:t>8 – 6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428860" y="5214950"/>
            <a:ext cx="5357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άρα για </a:t>
            </a:r>
            <a:r>
              <a:rPr lang="en-US" sz="2800" dirty="0" smtClean="0">
                <a:solidFill>
                  <a:srgbClr val="002060"/>
                </a:solidFill>
              </a:rPr>
              <a:t>    x</a:t>
            </a:r>
            <a:r>
              <a:rPr lang="el-GR" sz="2800" dirty="0" smtClean="0">
                <a:solidFill>
                  <a:srgbClr val="002060"/>
                </a:solidFill>
              </a:rPr>
              <a:t>=</a:t>
            </a:r>
            <a:r>
              <a:rPr lang="el-GR" sz="2800" dirty="0" smtClean="0"/>
              <a:t>  </a:t>
            </a:r>
            <a:r>
              <a:rPr lang="en-US" sz="2800" dirty="0" smtClean="0"/>
              <a:t>2</a:t>
            </a:r>
            <a:r>
              <a:rPr lang="el-GR" sz="2800" dirty="0" smtClean="0"/>
              <a:t> </a:t>
            </a:r>
            <a:r>
              <a:rPr lang="en-US" sz="2800" dirty="0" smtClean="0"/>
              <a:t>                 </a:t>
            </a:r>
            <a:r>
              <a:rPr lang="el-GR" sz="2800" dirty="0" smtClean="0"/>
              <a:t>    </a:t>
            </a:r>
            <a:r>
              <a:rPr lang="en-US" sz="2800" dirty="0" smtClean="0"/>
              <a:t>y=2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2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2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786050" y="171448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x + 8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500298" y="3929066"/>
            <a:ext cx="24288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-3  + 8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μεταβλητής </a:t>
            </a:r>
            <a:r>
              <a:rPr lang="en-US" sz="2800" dirty="0" smtClean="0"/>
              <a:t>y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 -3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571736" y="257174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85720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= x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4929190" y="3857628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5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428860" y="5214950"/>
            <a:ext cx="55721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άρα για </a:t>
            </a:r>
            <a:r>
              <a:rPr lang="en-US" sz="2800" dirty="0" smtClean="0">
                <a:solidFill>
                  <a:srgbClr val="002060"/>
                </a:solidFill>
              </a:rPr>
              <a:t>    x</a:t>
            </a:r>
            <a:r>
              <a:rPr lang="el-GR" sz="2800" dirty="0" smtClean="0">
                <a:solidFill>
                  <a:srgbClr val="002060"/>
                </a:solidFill>
              </a:rPr>
              <a:t>=</a:t>
            </a:r>
            <a:r>
              <a:rPr lang="el-GR" sz="2800" dirty="0" smtClean="0"/>
              <a:t>  </a:t>
            </a:r>
            <a:r>
              <a:rPr lang="en-US" sz="2800" dirty="0" smtClean="0"/>
              <a:t>-3</a:t>
            </a:r>
            <a:r>
              <a:rPr lang="el-GR" sz="2800" dirty="0" smtClean="0"/>
              <a:t>    </a:t>
            </a:r>
            <a:r>
              <a:rPr lang="en-US" sz="2800" dirty="0" smtClean="0"/>
              <a:t>                </a:t>
            </a:r>
            <a:r>
              <a:rPr lang="el-GR" sz="2800" dirty="0" smtClean="0"/>
              <a:t> </a:t>
            </a:r>
            <a:r>
              <a:rPr lang="en-US" sz="2800" dirty="0" smtClean="0"/>
              <a:t>y=5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785918" y="1214422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</a:t>
            </a:r>
            <a:r>
              <a:rPr lang="el-GR" sz="2400" u="sng" dirty="0" smtClean="0"/>
              <a:t>ένα τυχαίο σημείο Μ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3714744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Άσκηση </a:t>
            </a:r>
            <a:r>
              <a:rPr lang="en-US" sz="2400" b="1" u="sng" dirty="0" smtClean="0">
                <a:solidFill>
                  <a:srgbClr val="7030A0"/>
                </a:solidFill>
              </a:rPr>
              <a:t>  3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2786050" y="171448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3x  -  1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2500298" y="392906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n-US" sz="3600" b="1" dirty="0" smtClean="0"/>
              <a:t> </a:t>
            </a:r>
            <a:r>
              <a:rPr lang="el-GR" sz="3600" b="1" dirty="0" smtClean="0"/>
              <a:t> </a:t>
            </a:r>
            <a:r>
              <a:rPr lang="en-US" sz="3600" b="1" dirty="0" smtClean="0"/>
              <a:t>3</a:t>
            </a:r>
            <a:r>
              <a:rPr lang="el-GR" sz="3600" b="1" baseline="30000" dirty="0" smtClean="0">
                <a:solidFill>
                  <a:schemeClr val="bg2">
                    <a:lumMod val="25000"/>
                  </a:schemeClr>
                </a:solidFill>
              </a:rPr>
              <a:t> .</a:t>
            </a:r>
            <a:r>
              <a:rPr lang="en-US" sz="3600" b="1" dirty="0" smtClean="0"/>
              <a:t> (-2) -1</a:t>
            </a:r>
            <a:endParaRPr lang="en-US" sz="3600" dirty="0"/>
          </a:p>
        </p:txBody>
      </p:sp>
      <p:sp>
        <p:nvSpPr>
          <p:cNvPr id="21" name="20 - TextBox"/>
          <p:cNvSpPr txBox="1"/>
          <p:nvPr/>
        </p:nvSpPr>
        <p:spPr>
          <a:xfrm>
            <a:off x="214282" y="857232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βρείτε την αριθμητική τιμή της  μεταβλητής </a:t>
            </a:r>
            <a:r>
              <a:rPr lang="en-US" sz="2800" dirty="0" smtClean="0"/>
              <a:t>y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για   </a:t>
            </a:r>
            <a:r>
              <a:rPr 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x=  -2</a:t>
            </a:r>
          </a:p>
        </p:txBody>
      </p:sp>
      <p:sp>
        <p:nvSpPr>
          <p:cNvPr id="30" name="29 - TextBox"/>
          <p:cNvSpPr txBox="1"/>
          <p:nvPr/>
        </p:nvSpPr>
        <p:spPr>
          <a:xfrm>
            <a:off x="2571736" y="2571744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7030A0"/>
                </a:solidFill>
              </a:rPr>
              <a:t>Λύση</a:t>
            </a:r>
            <a:endParaRPr lang="en-US" sz="2800" b="1" dirty="0" smtClean="0">
              <a:solidFill>
                <a:srgbClr val="7030A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285720" y="3929066"/>
            <a:ext cx="507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 = </a:t>
            </a:r>
            <a:r>
              <a:rPr lang="el-GR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 -  1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7072330" y="3786190"/>
            <a:ext cx="15001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</a:t>
            </a:r>
            <a:r>
              <a:rPr lang="el-GR" sz="3600" b="1" dirty="0" smtClean="0"/>
              <a:t>  </a:t>
            </a:r>
            <a:r>
              <a:rPr lang="en-US" sz="3600" b="1" dirty="0" smtClean="0"/>
              <a:t>-7</a:t>
            </a:r>
            <a:endParaRPr lang="en-US" sz="36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5286380" y="3857628"/>
            <a:ext cx="1564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002060"/>
                </a:solidFill>
              </a:rPr>
              <a:t>= </a:t>
            </a:r>
            <a:r>
              <a:rPr lang="en-US" sz="3600" b="1" dirty="0" smtClean="0"/>
              <a:t>-6 – 1</a:t>
            </a:r>
            <a:endParaRPr lang="en-US" sz="36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2428860" y="5214950"/>
            <a:ext cx="5357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solidFill>
                  <a:srgbClr val="002060"/>
                </a:solidFill>
              </a:rPr>
              <a:t>άρα για </a:t>
            </a:r>
            <a:r>
              <a:rPr lang="en-US" sz="2800" dirty="0" smtClean="0">
                <a:solidFill>
                  <a:srgbClr val="002060"/>
                </a:solidFill>
              </a:rPr>
              <a:t>    x</a:t>
            </a:r>
            <a:r>
              <a:rPr lang="el-GR" sz="2800" dirty="0" smtClean="0">
                <a:solidFill>
                  <a:srgbClr val="002060"/>
                </a:solidFill>
              </a:rPr>
              <a:t>=</a:t>
            </a:r>
            <a:r>
              <a:rPr lang="el-GR" sz="2800" dirty="0" smtClean="0"/>
              <a:t> </a:t>
            </a:r>
            <a:r>
              <a:rPr lang="en-US" sz="2800" dirty="0" smtClean="0"/>
              <a:t>-</a:t>
            </a:r>
            <a:r>
              <a:rPr lang="el-GR" sz="2800" dirty="0" smtClean="0"/>
              <a:t> </a:t>
            </a:r>
            <a:r>
              <a:rPr lang="en-US" sz="2800" dirty="0" smtClean="0"/>
              <a:t>2</a:t>
            </a:r>
            <a:r>
              <a:rPr lang="el-GR" sz="2800" dirty="0" smtClean="0"/>
              <a:t> </a:t>
            </a:r>
            <a:r>
              <a:rPr lang="en-US" sz="2800" dirty="0" smtClean="0"/>
              <a:t>                 </a:t>
            </a:r>
            <a:r>
              <a:rPr lang="el-GR" sz="2800" dirty="0" smtClean="0"/>
              <a:t>    </a:t>
            </a:r>
            <a:r>
              <a:rPr lang="en-US" sz="2800" dirty="0" smtClean="0"/>
              <a:t>y= -7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0" grpId="0"/>
      <p:bldP spid="31" grpId="0"/>
      <p:bldP spid="9" grpId="0"/>
      <p:bldP spid="12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143008" y="2214554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1643042" y="4286256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8143900" y="42862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714492" y="4000492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286116" y="16430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07193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4572000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500062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2785256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321467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550069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2357422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6001157" y="428665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400049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4500562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929190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542925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929322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3143240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2714612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2214546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3652830" y="39290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3643306" y="31432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3643306" y="47148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3643306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3643307" y="27146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3643306" y="507207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3643306" y="542926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3643306" y="5786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3357554" y="257174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3357554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3357554" y="30003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3357554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3786182" y="450057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3786182" y="492919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3857620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50" name="49 - TextBox"/>
          <p:cNvSpPr txBox="1"/>
          <p:nvPr/>
        </p:nvSpPr>
        <p:spPr>
          <a:xfrm>
            <a:off x="3786182" y="557214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45" grpId="0"/>
      <p:bldP spid="5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1643042" y="4286256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8143900" y="428625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714492" y="4000492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286116" y="164305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407193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4572000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500062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2785256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3214678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5500694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2357422" y="4286256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6001157" y="4286653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400049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4500562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4929190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5429256" y="435769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5929322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3143240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2714612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2214546" y="435769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3652830" y="39290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3643306" y="3143248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3643306" y="47148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3643306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3643307" y="27146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3643306" y="507207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3643306" y="542926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3643306" y="57864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3357554" y="2571744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3357554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3357554" y="300037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3357554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3786182" y="450057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3786182" y="4929198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3857620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50" name="49 - TextBox"/>
          <p:cNvSpPr txBox="1"/>
          <p:nvPr/>
        </p:nvSpPr>
        <p:spPr>
          <a:xfrm>
            <a:off x="3786182" y="557214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cxnSp>
        <p:nvCxnSpPr>
          <p:cNvPr id="52" name="51 - Ευθύγραμμο βέλος σύνδεσης"/>
          <p:cNvCxnSpPr/>
          <p:nvPr/>
        </p:nvCxnSpPr>
        <p:spPr>
          <a:xfrm rot="16200000" flipH="1">
            <a:off x="7142974" y="4644240"/>
            <a:ext cx="929488" cy="3563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7143768" y="5500702"/>
            <a:ext cx="200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Άξονας  </a:t>
            </a:r>
            <a:r>
              <a:rPr lang="en-US" dirty="0" smtClean="0"/>
              <a:t>x </a:t>
            </a:r>
            <a:endParaRPr lang="en-US" dirty="0"/>
          </a:p>
        </p:txBody>
      </p:sp>
      <p:cxnSp>
        <p:nvCxnSpPr>
          <p:cNvPr id="61" name="60 - Ευθύγραμμο βέλος σύνδεσης"/>
          <p:cNvCxnSpPr/>
          <p:nvPr/>
        </p:nvCxnSpPr>
        <p:spPr>
          <a:xfrm flipV="1">
            <a:off x="4000496" y="1785926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- TextBox"/>
          <p:cNvSpPr txBox="1"/>
          <p:nvPr/>
        </p:nvSpPr>
        <p:spPr>
          <a:xfrm>
            <a:off x="4857752" y="1571612"/>
            <a:ext cx="200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Άξονας  </a:t>
            </a:r>
            <a:r>
              <a:rPr lang="en-US" dirty="0" smtClean="0"/>
              <a:t>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45" grpId="0"/>
      <p:bldP spid="50" grpId="0"/>
      <p:bldP spid="58" grpId="0"/>
      <p:bldP spid="6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-32" y="5143512"/>
            <a:ext cx="5143536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929190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320657" y="5107781"/>
            <a:ext cx="3501232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643042" y="285749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42886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35755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14218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157160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7143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358083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357422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286116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3786182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286248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1500166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7147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009756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000232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000232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000232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000233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000232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000232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000232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1714480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1714480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1714480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1714480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143108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143108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214282" y="1000108"/>
            <a:ext cx="8358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Με το σύστημα συντεταγμένων </a:t>
            </a:r>
            <a:r>
              <a:rPr lang="el-GR" sz="2000" u="sng" dirty="0" smtClean="0"/>
              <a:t>μπορώ να …βρω σημεία  </a:t>
            </a:r>
            <a:r>
              <a:rPr lang="el-GR" sz="2000" dirty="0" smtClean="0"/>
              <a:t>π.χ. σημείο    Μ (2,4)</a:t>
            </a:r>
            <a:endParaRPr lang="en-US" sz="2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4143372" y="2071678"/>
            <a:ext cx="4227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/>
              <a:t>σημείο    Μ   (2 ,     4) </a:t>
            </a:r>
            <a:endParaRPr lang="en-US" sz="3600" dirty="0"/>
          </a:p>
        </p:txBody>
      </p:sp>
      <p:cxnSp>
        <p:nvCxnSpPr>
          <p:cNvPr id="58" name="57 - Ευθύγραμμο βέλος σύνδεσης"/>
          <p:cNvCxnSpPr/>
          <p:nvPr/>
        </p:nvCxnSpPr>
        <p:spPr>
          <a:xfrm rot="5400000">
            <a:off x="6072198" y="3143248"/>
            <a:ext cx="128588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5715008" y="3929066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Τετμημένη (στον άξονα </a:t>
            </a:r>
            <a:r>
              <a:rPr lang="en-US" b="1" dirty="0" smtClean="0"/>
              <a:t>x</a:t>
            </a:r>
            <a:r>
              <a:rPr lang="en-US" dirty="0" smtClean="0"/>
              <a:t>)</a:t>
            </a:r>
            <a:endParaRPr lang="en-US" dirty="0"/>
          </a:p>
        </p:txBody>
      </p:sp>
      <p:cxnSp>
        <p:nvCxnSpPr>
          <p:cNvPr id="71" name="70 - Ευθύγραμμο βέλος σύνδεσης"/>
          <p:cNvCxnSpPr/>
          <p:nvPr/>
        </p:nvCxnSpPr>
        <p:spPr>
          <a:xfrm rot="16200000" flipH="1">
            <a:off x="7572396" y="3000372"/>
            <a:ext cx="128588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73 - TextBox"/>
          <p:cNvSpPr txBox="1"/>
          <p:nvPr/>
        </p:nvSpPr>
        <p:spPr>
          <a:xfrm>
            <a:off x="7929554" y="3929066"/>
            <a:ext cx="1214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Τεταγμένη (στον άξονα </a:t>
            </a:r>
            <a:r>
              <a:rPr lang="en-US" b="1" dirty="0" smtClean="0"/>
              <a:t>y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0" grpId="0"/>
      <p:bldP spid="7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-32" y="5143512"/>
            <a:ext cx="5143536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4929190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320657" y="5107781"/>
            <a:ext cx="3501232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1643042" y="285749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42886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35755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14218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157160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7143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358083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357422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286116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3786182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286248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1500166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57147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009756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000232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000232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000232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000233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000232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000232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000232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1714480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1714480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1714480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1714480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143108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143108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5" name="44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214282" y="1000108"/>
            <a:ext cx="8358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Με το σύστημα συντεταγμένων </a:t>
            </a:r>
            <a:r>
              <a:rPr lang="el-GR" sz="2000" u="sng" dirty="0" smtClean="0"/>
              <a:t>μπορώ να …βρω σημεία  </a:t>
            </a:r>
            <a:r>
              <a:rPr lang="el-GR" sz="2000" dirty="0" smtClean="0"/>
              <a:t>π.χ. σημείο    Μ (2,4)</a:t>
            </a:r>
            <a:endParaRPr lang="en-US" sz="2000" dirty="0"/>
          </a:p>
        </p:txBody>
      </p:sp>
      <p:sp>
        <p:nvSpPr>
          <p:cNvPr id="53" name="52 - TextBox"/>
          <p:cNvSpPr txBox="1"/>
          <p:nvPr/>
        </p:nvSpPr>
        <p:spPr>
          <a:xfrm>
            <a:off x="4143372" y="2071678"/>
            <a:ext cx="42274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3600" dirty="0" smtClean="0"/>
              <a:t>σημείο    Μ   (2 ,     4) </a:t>
            </a:r>
            <a:endParaRPr lang="en-US" sz="3600" dirty="0"/>
          </a:p>
        </p:txBody>
      </p:sp>
      <p:cxnSp>
        <p:nvCxnSpPr>
          <p:cNvPr id="58" name="57 - Ευθύγραμμο βέλος σύνδεσης"/>
          <p:cNvCxnSpPr/>
          <p:nvPr/>
        </p:nvCxnSpPr>
        <p:spPr>
          <a:xfrm rot="5400000">
            <a:off x="6858019" y="3214685"/>
            <a:ext cx="1071568" cy="714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6429388" y="3857628"/>
            <a:ext cx="2286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Οι αριθμοί 2  και  4 </a:t>
            </a:r>
            <a:r>
              <a:rPr lang="el-GR" dirty="0" smtClean="0"/>
              <a:t>που προσδιορίζουν το σημείο Μ, ονομάζονται </a:t>
            </a:r>
            <a:r>
              <a:rPr lang="el-GR" u="sng" dirty="0" smtClean="0"/>
              <a:t>συντεταγμένες του σημείου Μ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500034" y="5143512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71484" y="4857748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643174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643174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 flipH="1" flipV="1">
            <a:off x="2714612" y="4357694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/>
          <p:nvPr/>
        </p:nvCxnSpPr>
        <p:spPr>
          <a:xfrm rot="10800000">
            <a:off x="2643174" y="3571876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214282" y="1000108"/>
            <a:ext cx="7718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b="1" dirty="0" smtClean="0"/>
              <a:t>βρείτε το σημείο    Μ (2,4)</a:t>
            </a:r>
            <a:r>
              <a:rPr lang="el-GR" sz="2000" dirty="0" smtClean="0"/>
              <a:t> , στο παρακάτω σύστημα συντεταγμένων</a:t>
            </a:r>
            <a:endParaRPr lang="en-US" sz="2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3500430" y="3214686"/>
            <a:ext cx="930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 (2,4)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8" grpId="0" animBg="1"/>
      <p:bldP spid="5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500034" y="5143512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71484" y="4857748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643174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643174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 flipH="1" flipV="1">
            <a:off x="1142182" y="4572008"/>
            <a:ext cx="1143802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/>
          <p:nvPr/>
        </p:nvCxnSpPr>
        <p:spPr>
          <a:xfrm rot="10800000">
            <a:off x="1714480" y="4000504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Έλλειψη"/>
          <p:cNvSpPr/>
          <p:nvPr/>
        </p:nvSpPr>
        <p:spPr>
          <a:xfrm>
            <a:off x="1714480" y="392906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214282" y="1000108"/>
            <a:ext cx="779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b="1" dirty="0" smtClean="0"/>
              <a:t>βρείτε το σημείο    Μ (-2, 3)</a:t>
            </a:r>
            <a:r>
              <a:rPr lang="el-GR" sz="2000" dirty="0" smtClean="0"/>
              <a:t> , στο παρακάτω σύστημα συντεταγμένων</a:t>
            </a:r>
            <a:endParaRPr lang="en-US" sz="2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1071538" y="3643314"/>
            <a:ext cx="105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 (-2, 3)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8" grpId="0" animBg="1"/>
      <p:bldP spid="5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500034" y="5143512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71484" y="4857748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643174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643174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8" name="77 - Έλλειψη"/>
          <p:cNvSpPr/>
          <p:nvPr/>
        </p:nvSpPr>
        <p:spPr>
          <a:xfrm>
            <a:off x="3428992" y="5072074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214282" y="1000108"/>
            <a:ext cx="779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b="1" dirty="0" smtClean="0"/>
              <a:t>βρείτε το σημείο    Μ (2, 0)</a:t>
            </a:r>
            <a:r>
              <a:rPr lang="el-GR" sz="2000" dirty="0" smtClean="0"/>
              <a:t> , στο παρακάτω σύστημα συντεταγμένων</a:t>
            </a:r>
            <a:endParaRPr lang="en-US" sz="2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3357554" y="4643446"/>
            <a:ext cx="982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 (2, 0)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8" grpId="0" animBg="1"/>
      <p:bldP spid="5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500034" y="5143512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71484" y="4857748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643174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643174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8" name="77 - Έλλειψη"/>
          <p:cNvSpPr/>
          <p:nvPr/>
        </p:nvSpPr>
        <p:spPr>
          <a:xfrm>
            <a:off x="2500298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214282" y="1000108"/>
            <a:ext cx="779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b="1" dirty="0" smtClean="0"/>
              <a:t>βρείτε το σημείο    Μ (0, 4)</a:t>
            </a:r>
            <a:r>
              <a:rPr lang="el-GR" sz="2000" dirty="0" smtClean="0"/>
              <a:t> , στο παρακάτω σύστημα συντεταγμένων</a:t>
            </a:r>
            <a:endParaRPr lang="en-US" sz="2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2643174" y="3357562"/>
            <a:ext cx="982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Μ (0, 4)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8" grpId="0" animBg="1"/>
      <p:bldP spid="5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16 - Ευθεία γραμμή σύνδεσης"/>
          <p:cNvCxnSpPr/>
          <p:nvPr/>
        </p:nvCxnSpPr>
        <p:spPr>
          <a:xfrm>
            <a:off x="500034" y="5143512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71484" y="4857748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643174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643174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 flipH="1" flipV="1">
            <a:off x="2714612" y="4357694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/>
          <p:nvPr/>
        </p:nvCxnSpPr>
        <p:spPr>
          <a:xfrm rot="10800000">
            <a:off x="2643174" y="3571876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642910" y="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Σύστημα συντεταγμένων (ή γραφική παράσταση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 -y 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ή διάγραμμα </a:t>
            </a:r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 - y</a:t>
            </a:r>
            <a:r>
              <a:rPr lang="el-GR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1" name="50 - TextBox"/>
          <p:cNvSpPr txBox="1"/>
          <p:nvPr/>
        </p:nvSpPr>
        <p:spPr>
          <a:xfrm>
            <a:off x="214282" y="1000108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Να </a:t>
            </a:r>
            <a:r>
              <a:rPr lang="el-GR" sz="2000" b="1" dirty="0" smtClean="0"/>
              <a:t>βρείτε τα σημεία :   (2,4) ,   (-2,3)     και   (-2,  -2</a:t>
            </a:r>
            <a:r>
              <a:rPr lang="el-GR" sz="2000" dirty="0" smtClean="0"/>
              <a:t>) στο παρακάτω σύστημα συντεταγμένων</a:t>
            </a:r>
            <a:endParaRPr lang="en-US" sz="20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3357554" y="3214686"/>
            <a:ext cx="728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(2,4)</a:t>
            </a:r>
            <a:r>
              <a:rPr lang="el-GR" dirty="0" smtClean="0"/>
              <a:t> </a:t>
            </a:r>
            <a:endParaRPr lang="en-US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 rot="5400000" flipH="1" flipV="1">
            <a:off x="1142976" y="4572008"/>
            <a:ext cx="11430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- Ευθεία γραμμή σύνδεσης"/>
          <p:cNvCxnSpPr/>
          <p:nvPr/>
        </p:nvCxnSpPr>
        <p:spPr>
          <a:xfrm rot="10800000">
            <a:off x="1714480" y="4000504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Έλλειψη"/>
          <p:cNvSpPr/>
          <p:nvPr/>
        </p:nvSpPr>
        <p:spPr>
          <a:xfrm>
            <a:off x="1714480" y="4000504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60 - Ορθογώνιο"/>
          <p:cNvSpPr/>
          <p:nvPr/>
        </p:nvSpPr>
        <p:spPr>
          <a:xfrm>
            <a:off x="1142976" y="3714752"/>
            <a:ext cx="798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(-2,3)</a:t>
            </a:r>
            <a:r>
              <a:rPr lang="el-GR" dirty="0" smtClean="0"/>
              <a:t> </a:t>
            </a:r>
            <a:endParaRPr lang="en-US" dirty="0"/>
          </a:p>
        </p:txBody>
      </p:sp>
      <p:cxnSp>
        <p:nvCxnSpPr>
          <p:cNvPr id="66" name="65 - Ευθεία γραμμή σύνδεσης"/>
          <p:cNvCxnSpPr/>
          <p:nvPr/>
        </p:nvCxnSpPr>
        <p:spPr>
          <a:xfrm rot="5400000" flipH="1" flipV="1">
            <a:off x="1322365" y="5535627"/>
            <a:ext cx="78581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- Ευθεία γραμμή σύνδεσης"/>
          <p:cNvCxnSpPr/>
          <p:nvPr/>
        </p:nvCxnSpPr>
        <p:spPr>
          <a:xfrm rot="10800000">
            <a:off x="1714480" y="5929330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Έλλειψη"/>
          <p:cNvSpPr/>
          <p:nvPr/>
        </p:nvSpPr>
        <p:spPr>
          <a:xfrm>
            <a:off x="1714480" y="585789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69 - Ορθογώνιο"/>
          <p:cNvSpPr/>
          <p:nvPr/>
        </p:nvSpPr>
        <p:spPr>
          <a:xfrm>
            <a:off x="1142976" y="5857892"/>
            <a:ext cx="922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(-2, -2)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8" grpId="0" animBg="1"/>
      <p:bldP spid="52" grpId="0"/>
      <p:bldP spid="58" grpId="0" animBg="1"/>
      <p:bldP spid="61" grpId="0"/>
      <p:bldP spid="69" grpId="0" animBg="1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71472" y="928670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Από αυτό το </a:t>
            </a:r>
            <a:r>
              <a:rPr lang="el-GR" sz="2400" u="sng" dirty="0" smtClean="0"/>
              <a:t>ένα τυχαίο σημείο Μ </a:t>
            </a:r>
            <a:r>
              <a:rPr lang="el-GR" sz="2400" dirty="0" smtClean="0"/>
              <a:t>… μπορούν να περάσουν </a:t>
            </a:r>
            <a:r>
              <a:rPr lang="el-GR" sz="2400" u="sng" dirty="0" smtClean="0"/>
              <a:t>πάρα πολλές ευθείες γραμμές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 flipV="1">
            <a:off x="1500166" y="2214554"/>
            <a:ext cx="3786214" cy="28575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 rot="5400000" flipH="1" flipV="1">
            <a:off x="1250133" y="3107529"/>
            <a:ext cx="3857652" cy="207170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1071538" y="3500438"/>
            <a:ext cx="6429420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16200000" flipV="1">
            <a:off x="1964513" y="3036091"/>
            <a:ext cx="3143272" cy="13573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3857620" y="5786454"/>
            <a:ext cx="5072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Εδώ σχεδίασα μερικές από τις ευθείες γραμμές που περνάνε από το ένα σημείο</a:t>
            </a:r>
            <a:endParaRPr lang="en-US" sz="2000" u="sng" dirty="0"/>
          </a:p>
        </p:txBody>
      </p:sp>
      <p:sp>
        <p:nvSpPr>
          <p:cNvPr id="21" name="20 - TextBox"/>
          <p:cNvSpPr txBox="1"/>
          <p:nvPr/>
        </p:nvSpPr>
        <p:spPr>
          <a:xfrm>
            <a:off x="3714744" y="364331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20" grpId="0"/>
      <p:bldP spid="2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1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85720" y="642918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Δίνεται η συνάρτηση  </a:t>
            </a:r>
            <a:r>
              <a:rPr lang="en-US" sz="2400" dirty="0" smtClean="0"/>
              <a:t>y = x</a:t>
            </a:r>
            <a:r>
              <a:rPr lang="el-GR" sz="2400" dirty="0" smtClean="0"/>
              <a:t> +3. Να συμπληρώσετε τον παρακάτω πίνακα τιμών: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214554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4071934" y="1285860"/>
          <a:ext cx="4214842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49366"/>
                <a:gridCol w="769383"/>
                <a:gridCol w="781515"/>
                <a:gridCol w="857256"/>
                <a:gridCol w="1357322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0" name="9 - TextBox"/>
          <p:cNvSpPr txBox="1"/>
          <p:nvPr/>
        </p:nvSpPr>
        <p:spPr>
          <a:xfrm>
            <a:off x="285720" y="2643182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τις διάφορες τιμές του </a:t>
            </a:r>
            <a:r>
              <a:rPr lang="en-US" dirty="0" smtClean="0"/>
              <a:t>x, </a:t>
            </a:r>
            <a:r>
              <a:rPr lang="el-GR" dirty="0" smtClean="0"/>
              <a:t>βρίσκω το αντίστοιχο </a:t>
            </a:r>
            <a:r>
              <a:rPr lang="en-US" dirty="0" smtClean="0"/>
              <a:t>y</a:t>
            </a:r>
            <a:r>
              <a:rPr lang="el-GR" dirty="0" smtClean="0"/>
              <a:t>, σύμφωνα με την </a:t>
            </a:r>
            <a:r>
              <a:rPr lang="en-US" dirty="0" smtClean="0"/>
              <a:t>y = x  +3 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5357826"/>
            <a:ext cx="6786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2 </a:t>
            </a:r>
            <a:r>
              <a:rPr lang="el-GR" sz="2400" dirty="0" smtClean="0"/>
              <a:t>:</a:t>
            </a:r>
            <a:r>
              <a:rPr lang="en-US" sz="2400" dirty="0" smtClean="0"/>
              <a:t>         y = 2  +  3   =  5</a:t>
            </a:r>
            <a:r>
              <a:rPr lang="el-GR" sz="2400" dirty="0" smtClean="0"/>
              <a:t> </a:t>
            </a:r>
            <a:r>
              <a:rPr lang="en-US" sz="2400" dirty="0" smtClean="0"/>
              <a:t>             </a:t>
            </a:r>
            <a:r>
              <a:rPr lang="el-GR" sz="2400" dirty="0" smtClean="0"/>
              <a:t>άρα     </a:t>
            </a:r>
            <a:r>
              <a:rPr lang="en-US" sz="2400" b="1" dirty="0" smtClean="0"/>
              <a:t>y  =  5</a:t>
            </a:r>
            <a:endParaRPr lang="en-US" sz="24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214282" y="4857760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1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1  + 3    =  4</a:t>
            </a:r>
            <a:r>
              <a:rPr lang="el-GR" sz="2400" dirty="0" smtClean="0"/>
              <a:t> </a:t>
            </a:r>
            <a:r>
              <a:rPr lang="en-US" sz="2400" dirty="0" smtClean="0"/>
              <a:t>             </a:t>
            </a:r>
            <a:r>
              <a:rPr lang="el-GR" sz="2400" dirty="0" smtClean="0"/>
              <a:t>άρα     </a:t>
            </a:r>
            <a:r>
              <a:rPr lang="en-US" sz="2400" b="1" dirty="0" smtClean="0"/>
              <a:t>y  =  4</a:t>
            </a:r>
            <a:endParaRPr lang="en-US" sz="2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214282" y="3357562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-1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-1  +3   =  2    </a:t>
            </a:r>
            <a:r>
              <a:rPr lang="el-GR" sz="2400" dirty="0" smtClean="0"/>
              <a:t>        άρα     </a:t>
            </a:r>
            <a:r>
              <a:rPr lang="en-US" sz="2400" b="1" dirty="0" smtClean="0"/>
              <a:t>y  =  2</a:t>
            </a:r>
            <a:endParaRPr lang="en-US" sz="2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357158" y="4143380"/>
            <a:ext cx="635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0</a:t>
            </a:r>
            <a:r>
              <a:rPr lang="el-GR" sz="2400" dirty="0" smtClean="0"/>
              <a:t>:</a:t>
            </a:r>
            <a:r>
              <a:rPr lang="en-US" sz="2400" dirty="0" smtClean="0"/>
              <a:t>           y =  0 + 3   =  3            </a:t>
            </a:r>
            <a:r>
              <a:rPr lang="el-GR" sz="2400" dirty="0" smtClean="0"/>
              <a:t>άρα     </a:t>
            </a:r>
            <a:r>
              <a:rPr lang="en-US" sz="2400" b="1" dirty="0" smtClean="0"/>
              <a:t>y  = 3                        </a:t>
            </a:r>
            <a:endParaRPr lang="en-US" sz="2400" b="1" dirty="0"/>
          </a:p>
        </p:txBody>
      </p:sp>
      <p:graphicFrame>
        <p:nvGraphicFramePr>
          <p:cNvPr id="20" name="19 - Πίνακας"/>
          <p:cNvGraphicFramePr>
            <a:graphicFrameLocks noGrp="1"/>
          </p:cNvGraphicFramePr>
          <p:nvPr/>
        </p:nvGraphicFramePr>
        <p:xfrm>
          <a:off x="4929158" y="5943600"/>
          <a:ext cx="4214842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49366"/>
                <a:gridCol w="769383"/>
                <a:gridCol w="781515"/>
                <a:gridCol w="857256"/>
                <a:gridCol w="1357322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3" name="12 - TextBox"/>
          <p:cNvSpPr txBox="1"/>
          <p:nvPr/>
        </p:nvSpPr>
        <p:spPr>
          <a:xfrm>
            <a:off x="1142976" y="6286520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πίνακας τιμών γίνεται: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8" grpId="0"/>
      <p:bldP spid="19" grpId="0"/>
      <p:bldP spid="1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285720" y="642918"/>
            <a:ext cx="8072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Δίνεται η συνάρτηση  </a:t>
            </a:r>
            <a:r>
              <a:rPr lang="en-US" sz="2400" dirty="0" smtClean="0"/>
              <a:t>y = 2x</a:t>
            </a:r>
            <a:r>
              <a:rPr lang="el-GR" sz="2400" dirty="0" smtClean="0"/>
              <a:t> +</a:t>
            </a:r>
            <a:r>
              <a:rPr lang="en-US" sz="2400" dirty="0" smtClean="0"/>
              <a:t>1</a:t>
            </a:r>
            <a:r>
              <a:rPr lang="el-GR" sz="2400" dirty="0" smtClean="0"/>
              <a:t>. Να συμπληρώσετε τον παρακάτω πίνακα τιμών: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214554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4071934" y="1285860"/>
          <a:ext cx="4214842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49366"/>
                <a:gridCol w="769383"/>
                <a:gridCol w="781515"/>
                <a:gridCol w="857256"/>
                <a:gridCol w="1357322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0" name="9 - TextBox"/>
          <p:cNvSpPr txBox="1"/>
          <p:nvPr/>
        </p:nvSpPr>
        <p:spPr>
          <a:xfrm>
            <a:off x="285720" y="2714620"/>
            <a:ext cx="8858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</a:t>
            </a:r>
            <a:r>
              <a:rPr lang="el-GR" sz="2000" dirty="0" smtClean="0"/>
              <a:t>βρίσκω το αντίστοιχο </a:t>
            </a:r>
            <a:r>
              <a:rPr lang="en-US" sz="2000" dirty="0" smtClean="0"/>
              <a:t>y</a:t>
            </a:r>
            <a:r>
              <a:rPr lang="el-GR" sz="2000" dirty="0" smtClean="0"/>
              <a:t>, σύμφωνα με την </a:t>
            </a:r>
            <a:r>
              <a:rPr lang="en-US" sz="2000" dirty="0" smtClean="0"/>
              <a:t>y = 2x  +1 </a:t>
            </a:r>
            <a:r>
              <a:rPr lang="el-GR" sz="2000" dirty="0" smtClean="0"/>
              <a:t>:</a:t>
            </a:r>
            <a:endParaRPr lang="en-US" sz="2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357158" y="5131370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2 </a:t>
            </a:r>
            <a:r>
              <a:rPr lang="el-GR" sz="2400" dirty="0" smtClean="0"/>
              <a:t>:</a:t>
            </a:r>
            <a:r>
              <a:rPr lang="en-US" sz="2400" dirty="0" smtClean="0"/>
              <a:t>         y = 2</a:t>
            </a:r>
            <a:r>
              <a:rPr lang="el-GR" sz="2400" b="1" baseline="30000" dirty="0" smtClean="0"/>
              <a:t> . </a:t>
            </a:r>
            <a:r>
              <a:rPr lang="el-GR" sz="2400" dirty="0" smtClean="0"/>
              <a:t>2 </a:t>
            </a:r>
            <a:r>
              <a:rPr lang="en-US" sz="2400" dirty="0" smtClean="0"/>
              <a:t>  +  </a:t>
            </a:r>
            <a:r>
              <a:rPr lang="el-GR" sz="2400" dirty="0" smtClean="0"/>
              <a:t>1</a:t>
            </a:r>
            <a:r>
              <a:rPr lang="en-US" sz="2400" dirty="0" smtClean="0"/>
              <a:t>   =  </a:t>
            </a:r>
            <a:r>
              <a:rPr lang="el-GR" sz="2400" dirty="0" smtClean="0"/>
              <a:t>4  +  1 = 5</a:t>
            </a:r>
            <a:r>
              <a:rPr lang="en-US" sz="2400" dirty="0" smtClean="0"/>
              <a:t>     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=2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4631304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1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</a:t>
            </a:r>
            <a:r>
              <a:rPr lang="el-GR" sz="2400" dirty="0" smtClean="0"/>
              <a:t>2</a:t>
            </a:r>
            <a:r>
              <a:rPr lang="el-GR" sz="2400" b="1" baseline="30000" dirty="0" smtClean="0"/>
              <a:t> .</a:t>
            </a:r>
            <a:r>
              <a:rPr lang="el-GR" sz="2400" dirty="0" smtClean="0"/>
              <a:t> </a:t>
            </a:r>
            <a:r>
              <a:rPr lang="en-US" sz="2400" dirty="0" smtClean="0"/>
              <a:t>1  + </a:t>
            </a:r>
            <a:r>
              <a:rPr lang="el-GR" sz="2400" dirty="0" smtClean="0"/>
              <a:t>1</a:t>
            </a:r>
            <a:r>
              <a:rPr lang="en-US" sz="2400" dirty="0" smtClean="0"/>
              <a:t>    =  </a:t>
            </a:r>
            <a:r>
              <a:rPr lang="el-GR" sz="2400" dirty="0" smtClean="0"/>
              <a:t>2  +1  = 3</a:t>
            </a:r>
            <a:r>
              <a:rPr lang="en-US" sz="2400" dirty="0" smtClean="0"/>
              <a:t>  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  3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357158" y="3643314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-1  </a:t>
            </a:r>
            <a:r>
              <a:rPr lang="el-GR" sz="2400" dirty="0" smtClean="0"/>
              <a:t>:</a:t>
            </a:r>
            <a:r>
              <a:rPr lang="en-US" sz="2400" dirty="0" smtClean="0"/>
              <a:t>         y =</a:t>
            </a:r>
            <a:r>
              <a:rPr lang="el-GR" sz="2400" dirty="0" smtClean="0"/>
              <a:t>2</a:t>
            </a:r>
            <a:r>
              <a:rPr lang="el-GR" sz="2400" b="1" baseline="30000" dirty="0" smtClean="0"/>
              <a:t> .</a:t>
            </a:r>
            <a:r>
              <a:rPr lang="el-GR" sz="2400" dirty="0" smtClean="0"/>
              <a:t> (</a:t>
            </a:r>
            <a:r>
              <a:rPr lang="en-US" sz="2400" dirty="0" smtClean="0"/>
              <a:t> -1</a:t>
            </a:r>
            <a:r>
              <a:rPr lang="el-GR" sz="2400" dirty="0" smtClean="0"/>
              <a:t>)</a:t>
            </a:r>
            <a:r>
              <a:rPr lang="en-US" sz="2400" dirty="0" smtClean="0"/>
              <a:t>  +</a:t>
            </a:r>
            <a:r>
              <a:rPr lang="el-GR" sz="2400" dirty="0" smtClean="0"/>
              <a:t>1</a:t>
            </a:r>
            <a:r>
              <a:rPr lang="en-US" sz="2400" dirty="0" smtClean="0"/>
              <a:t>   =  </a:t>
            </a:r>
            <a:r>
              <a:rPr lang="el-GR" sz="2400" dirty="0" smtClean="0"/>
              <a:t>-2 +1 =-1</a:t>
            </a:r>
            <a:r>
              <a:rPr lang="en-US" sz="2400" dirty="0" smtClean="0"/>
              <a:t>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 -1</a:t>
            </a:r>
            <a:endParaRPr lang="en-US" sz="2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428596" y="4214818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0</a:t>
            </a:r>
            <a:r>
              <a:rPr lang="el-GR" sz="2400" dirty="0" smtClean="0"/>
              <a:t>:</a:t>
            </a:r>
            <a:r>
              <a:rPr lang="en-US" sz="2400" dirty="0" smtClean="0"/>
              <a:t>           y =  </a:t>
            </a:r>
            <a:r>
              <a:rPr lang="el-GR" sz="2400" dirty="0" smtClean="0"/>
              <a:t>2</a:t>
            </a:r>
            <a:r>
              <a:rPr lang="el-GR" sz="2400" b="1" baseline="30000" dirty="0" smtClean="0"/>
              <a:t>.</a:t>
            </a:r>
            <a:r>
              <a:rPr lang="el-GR" sz="2400" dirty="0" smtClean="0"/>
              <a:t> </a:t>
            </a:r>
            <a:r>
              <a:rPr lang="en-US" sz="2400" dirty="0" smtClean="0"/>
              <a:t>0 + </a:t>
            </a:r>
            <a:r>
              <a:rPr lang="el-GR" sz="2400" dirty="0" smtClean="0"/>
              <a:t>1</a:t>
            </a:r>
            <a:r>
              <a:rPr lang="en-US" sz="2400" dirty="0" smtClean="0"/>
              <a:t>   =  </a:t>
            </a:r>
            <a:r>
              <a:rPr lang="el-GR" sz="2400" dirty="0" smtClean="0"/>
              <a:t>0 +1   =1</a:t>
            </a:r>
            <a:r>
              <a:rPr lang="en-US" sz="2400" dirty="0" smtClean="0"/>
              <a:t>    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  1</a:t>
            </a:r>
            <a:endParaRPr lang="en-US" sz="2400" dirty="0"/>
          </a:p>
        </p:txBody>
      </p:sp>
      <p:graphicFrame>
        <p:nvGraphicFramePr>
          <p:cNvPr id="20" name="19 - Πίνακας"/>
          <p:cNvGraphicFramePr>
            <a:graphicFrameLocks noGrp="1"/>
          </p:cNvGraphicFramePr>
          <p:nvPr/>
        </p:nvGraphicFramePr>
        <p:xfrm>
          <a:off x="4929158" y="5943600"/>
          <a:ext cx="4214842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49366"/>
                <a:gridCol w="769383"/>
                <a:gridCol w="781515"/>
                <a:gridCol w="857256"/>
                <a:gridCol w="1357322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2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3" name="12 - TextBox"/>
          <p:cNvSpPr txBox="1"/>
          <p:nvPr/>
        </p:nvSpPr>
        <p:spPr>
          <a:xfrm>
            <a:off x="1142976" y="6215082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πίνακας τιμών γίνεται: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8" grpId="0"/>
      <p:bldP spid="19" grpId="0"/>
      <p:bldP spid="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642918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2x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428860" y="128586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14282" y="1643050"/>
            <a:ext cx="7670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Πρώτα φτιάχνω τον πίνακα τιμών</a:t>
            </a:r>
            <a:r>
              <a:rPr lang="en-US" sz="2000" dirty="0" smtClean="0"/>
              <a:t>, </a:t>
            </a:r>
            <a:r>
              <a:rPr lang="el-GR" sz="2000" u="sng" dirty="0" smtClean="0"/>
              <a:t>και στη γραμμή  της μεταβλητής </a:t>
            </a:r>
            <a:r>
              <a:rPr lang="en-US" sz="2000" u="sng" dirty="0" smtClean="0"/>
              <a:t>x, </a:t>
            </a:r>
            <a:r>
              <a:rPr lang="el-GR" sz="2000" u="sng" dirty="0" smtClean="0"/>
              <a:t>βάζω τυχαία κάποιους αριθμούς </a:t>
            </a:r>
            <a:r>
              <a:rPr lang="el-GR" sz="2000" dirty="0" smtClean="0"/>
              <a:t>(συνήθως μικρά νούμερα).</a:t>
            </a:r>
            <a:endParaRPr lang="en-US" sz="2000" dirty="0"/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785786" y="2500306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- TextBox"/>
          <p:cNvSpPr txBox="1"/>
          <p:nvPr/>
        </p:nvSpPr>
        <p:spPr>
          <a:xfrm>
            <a:off x="0" y="3571876"/>
            <a:ext cx="8501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</a:t>
            </a:r>
            <a:r>
              <a:rPr lang="el-GR" sz="2000" dirty="0" smtClean="0"/>
              <a:t>βρίσκω το αντίστοιχο </a:t>
            </a:r>
            <a:r>
              <a:rPr lang="en-US" sz="2000" dirty="0" smtClean="0"/>
              <a:t>y</a:t>
            </a:r>
            <a:r>
              <a:rPr lang="el-GR" sz="2000" dirty="0" smtClean="0"/>
              <a:t>, σύμφωνα με την </a:t>
            </a:r>
            <a:r>
              <a:rPr lang="en-US" sz="2000" dirty="0" smtClean="0"/>
              <a:t>y = 2x</a:t>
            </a:r>
            <a:r>
              <a:rPr lang="el-GR" sz="2000" dirty="0" smtClean="0"/>
              <a:t>:</a:t>
            </a:r>
            <a:endParaRPr lang="en-US" sz="2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357158" y="5143512"/>
            <a:ext cx="692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 x = 2 </a:t>
            </a:r>
            <a:r>
              <a:rPr lang="el-GR" sz="2400" dirty="0" smtClean="0"/>
              <a:t>:</a:t>
            </a:r>
            <a:r>
              <a:rPr lang="en-US" sz="2400" dirty="0" smtClean="0"/>
              <a:t>         y = 2 </a:t>
            </a:r>
            <a:r>
              <a:rPr lang="en-US" sz="2400" b="1" baseline="30000" dirty="0" smtClean="0"/>
              <a:t>.</a:t>
            </a:r>
            <a:r>
              <a:rPr lang="en-US" sz="2400" dirty="0" smtClean="0"/>
              <a:t> 2  </a:t>
            </a:r>
            <a:r>
              <a:rPr lang="el-GR" sz="2400" dirty="0" smtClean="0"/>
              <a:t>   </a:t>
            </a:r>
            <a:r>
              <a:rPr lang="en-US" sz="2400" dirty="0" smtClean="0"/>
              <a:t> =  4</a:t>
            </a:r>
            <a:r>
              <a:rPr lang="el-GR" sz="2400" b="1" dirty="0" smtClean="0"/>
              <a:t> </a:t>
            </a:r>
            <a:r>
              <a:rPr lang="en-US" sz="2400" b="1" dirty="0" smtClean="0"/>
              <a:t>          </a:t>
            </a:r>
            <a:r>
              <a:rPr lang="el-GR" sz="2400" b="1" dirty="0" smtClean="0"/>
              <a:t>άρα   </a:t>
            </a:r>
            <a:r>
              <a:rPr lang="en-US" sz="2400" b="1" dirty="0" smtClean="0"/>
              <a:t>y  = 4</a:t>
            </a:r>
            <a:endParaRPr lang="en-US" sz="2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58" y="4357694"/>
            <a:ext cx="628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1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2 </a:t>
            </a:r>
            <a:r>
              <a:rPr lang="en-US" sz="2400" b="1" baseline="30000" dirty="0" smtClean="0"/>
              <a:t>.</a:t>
            </a:r>
            <a:r>
              <a:rPr lang="el-GR" sz="2400" dirty="0" smtClean="0"/>
              <a:t>1     </a:t>
            </a:r>
            <a:r>
              <a:rPr lang="en-US" sz="2400" dirty="0" smtClean="0"/>
              <a:t>= 2          </a:t>
            </a:r>
            <a:r>
              <a:rPr lang="el-GR" sz="2400" b="1" dirty="0" smtClean="0"/>
              <a:t> άρα   </a:t>
            </a:r>
            <a:r>
              <a:rPr lang="en-US" sz="2400" b="1" dirty="0" smtClean="0"/>
              <a:t>y  =  2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2285984" y="6488668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πίνακας τιμών γίνεται:</a:t>
            </a:r>
            <a:endParaRPr lang="en-US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143604" y="5943600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3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642918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2x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428860" y="128586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643050"/>
            <a:ext cx="7670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Σύμφωνα με τον πίνακα τιμών έχω τα σημεία:  (1,2)  και (2,4)  και σχεδιάζω την συνάρτηση:</a:t>
            </a:r>
            <a:endParaRPr lang="en-US" sz="2000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786547" y="2285992"/>
          <a:ext cx="2357453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96696"/>
                <a:gridCol w="850420"/>
                <a:gridCol w="1010337"/>
              </a:tblGrid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4143372" y="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500034" y="5143512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514351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571484" y="4857748"/>
            <a:ext cx="400050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143108" y="2500306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514351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514390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521495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514351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521495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9822" y="478632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400050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55721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442913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- Ευθεία γραμμή σύνδεσης"/>
          <p:cNvCxnSpPr/>
          <p:nvPr/>
        </p:nvCxnSpPr>
        <p:spPr>
          <a:xfrm rot="10800000" flipV="1">
            <a:off x="2500299" y="357187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592933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628652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664371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TextBox"/>
          <p:cNvSpPr txBox="1"/>
          <p:nvPr/>
        </p:nvSpPr>
        <p:spPr>
          <a:xfrm>
            <a:off x="2214546" y="342900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60" name="59 - TextBox"/>
          <p:cNvSpPr txBox="1"/>
          <p:nvPr/>
        </p:nvSpPr>
        <p:spPr>
          <a:xfrm>
            <a:off x="2214546" y="428625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62" name="61 - TextBox"/>
          <p:cNvSpPr txBox="1"/>
          <p:nvPr/>
        </p:nvSpPr>
        <p:spPr>
          <a:xfrm>
            <a:off x="2214546" y="3857628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3" name="62 - TextBox"/>
          <p:cNvSpPr txBox="1"/>
          <p:nvPr/>
        </p:nvSpPr>
        <p:spPr>
          <a:xfrm>
            <a:off x="2214546" y="464344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64" name="63 - TextBox"/>
          <p:cNvSpPr txBox="1"/>
          <p:nvPr/>
        </p:nvSpPr>
        <p:spPr>
          <a:xfrm>
            <a:off x="2643174" y="535782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65" name="64 - TextBox"/>
          <p:cNvSpPr txBox="1"/>
          <p:nvPr/>
        </p:nvSpPr>
        <p:spPr>
          <a:xfrm>
            <a:off x="2643174" y="5786454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 rot="5400000" flipH="1" flipV="1">
            <a:off x="2643174" y="4786322"/>
            <a:ext cx="71438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>
            <a:off x="2643174" y="4429132"/>
            <a:ext cx="35719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Έλλειψη"/>
          <p:cNvSpPr/>
          <p:nvPr/>
        </p:nvSpPr>
        <p:spPr>
          <a:xfrm>
            <a:off x="2928926" y="442913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 flipH="1" flipV="1">
            <a:off x="2714612" y="4357694"/>
            <a:ext cx="157163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- Ευθεία γραμμή σύνδεσης"/>
          <p:cNvCxnSpPr/>
          <p:nvPr/>
        </p:nvCxnSpPr>
        <p:spPr>
          <a:xfrm rot="10800000">
            <a:off x="2643174" y="3571876"/>
            <a:ext cx="85725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 rot="5400000">
            <a:off x="1464447" y="3321843"/>
            <a:ext cx="3143272" cy="192882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7286644" y="2143116"/>
            <a:ext cx="511303" cy="1041991"/>
          </a:xfrm>
          <a:custGeom>
            <a:avLst/>
            <a:gdLst>
              <a:gd name="connsiteX0" fmla="*/ 213591 w 511303"/>
              <a:gd name="connsiteY0" fmla="*/ 0 h 1041991"/>
              <a:gd name="connsiteX1" fmla="*/ 128531 w 511303"/>
              <a:gd name="connsiteY1" fmla="*/ 127591 h 1041991"/>
              <a:gd name="connsiteX2" fmla="*/ 64736 w 511303"/>
              <a:gd name="connsiteY2" fmla="*/ 255181 h 1041991"/>
              <a:gd name="connsiteX3" fmla="*/ 43471 w 511303"/>
              <a:gd name="connsiteY3" fmla="*/ 318977 h 1041991"/>
              <a:gd name="connsiteX4" fmla="*/ 43471 w 511303"/>
              <a:gd name="connsiteY4" fmla="*/ 935665 h 1041991"/>
              <a:gd name="connsiteX5" fmla="*/ 234857 w 511303"/>
              <a:gd name="connsiteY5" fmla="*/ 1041991 h 1041991"/>
              <a:gd name="connsiteX6" fmla="*/ 404978 w 511303"/>
              <a:gd name="connsiteY6" fmla="*/ 1020725 h 1041991"/>
              <a:gd name="connsiteX7" fmla="*/ 490038 w 511303"/>
              <a:gd name="connsiteY7" fmla="*/ 893135 h 1041991"/>
              <a:gd name="connsiteX8" fmla="*/ 511303 w 511303"/>
              <a:gd name="connsiteY8" fmla="*/ 829339 h 1041991"/>
              <a:gd name="connsiteX9" fmla="*/ 490038 w 511303"/>
              <a:gd name="connsiteY9" fmla="*/ 318977 h 1041991"/>
              <a:gd name="connsiteX10" fmla="*/ 468773 w 511303"/>
              <a:gd name="connsiteY10" fmla="*/ 233916 h 1041991"/>
              <a:gd name="connsiteX11" fmla="*/ 341182 w 511303"/>
              <a:gd name="connsiteY11" fmla="*/ 170121 h 1041991"/>
              <a:gd name="connsiteX12" fmla="*/ 277387 w 511303"/>
              <a:gd name="connsiteY12" fmla="*/ 127591 h 1041991"/>
              <a:gd name="connsiteX13" fmla="*/ 149796 w 511303"/>
              <a:gd name="connsiteY13" fmla="*/ 85060 h 1041991"/>
              <a:gd name="connsiteX14" fmla="*/ 107266 w 511303"/>
              <a:gd name="connsiteY14" fmla="*/ 63795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1303" h="1041991">
                <a:moveTo>
                  <a:pt x="213591" y="0"/>
                </a:moveTo>
                <a:cubicBezTo>
                  <a:pt x="185238" y="42530"/>
                  <a:pt x="144695" y="79099"/>
                  <a:pt x="128531" y="127591"/>
                </a:cubicBezTo>
                <a:cubicBezTo>
                  <a:pt x="99184" y="215632"/>
                  <a:pt x="119700" y="172735"/>
                  <a:pt x="64736" y="255181"/>
                </a:cubicBezTo>
                <a:cubicBezTo>
                  <a:pt x="57648" y="276446"/>
                  <a:pt x="48334" y="297095"/>
                  <a:pt x="43471" y="318977"/>
                </a:cubicBezTo>
                <a:cubicBezTo>
                  <a:pt x="748" y="511226"/>
                  <a:pt x="0" y="767991"/>
                  <a:pt x="43471" y="935665"/>
                </a:cubicBezTo>
                <a:cubicBezTo>
                  <a:pt x="57304" y="989022"/>
                  <a:pt x="180635" y="1023917"/>
                  <a:pt x="234857" y="1041991"/>
                </a:cubicBezTo>
                <a:cubicBezTo>
                  <a:pt x="291564" y="1034902"/>
                  <a:pt x="349843" y="1035762"/>
                  <a:pt x="404978" y="1020725"/>
                </a:cubicBezTo>
                <a:cubicBezTo>
                  <a:pt x="486056" y="998613"/>
                  <a:pt x="470619" y="961102"/>
                  <a:pt x="490038" y="893135"/>
                </a:cubicBezTo>
                <a:cubicBezTo>
                  <a:pt x="496196" y="871582"/>
                  <a:pt x="504215" y="850604"/>
                  <a:pt x="511303" y="829339"/>
                </a:cubicBezTo>
                <a:cubicBezTo>
                  <a:pt x="504215" y="659218"/>
                  <a:pt x="502169" y="488813"/>
                  <a:pt x="490038" y="318977"/>
                </a:cubicBezTo>
                <a:cubicBezTo>
                  <a:pt x="487956" y="289825"/>
                  <a:pt x="484985" y="258234"/>
                  <a:pt x="468773" y="233916"/>
                </a:cubicBezTo>
                <a:cubicBezTo>
                  <a:pt x="445217" y="198582"/>
                  <a:pt x="377573" y="182251"/>
                  <a:pt x="341182" y="170121"/>
                </a:cubicBezTo>
                <a:cubicBezTo>
                  <a:pt x="319917" y="155944"/>
                  <a:pt x="300742" y="137971"/>
                  <a:pt x="277387" y="127591"/>
                </a:cubicBezTo>
                <a:cubicBezTo>
                  <a:pt x="236420" y="109383"/>
                  <a:pt x="189894" y="105109"/>
                  <a:pt x="149796" y="85060"/>
                </a:cubicBezTo>
                <a:lnTo>
                  <a:pt x="107266" y="63795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144540" y="2126512"/>
            <a:ext cx="408339" cy="1084521"/>
          </a:xfrm>
          <a:custGeom>
            <a:avLst/>
            <a:gdLst>
              <a:gd name="connsiteX0" fmla="*/ 404037 w 408339"/>
              <a:gd name="connsiteY0" fmla="*/ 0 h 1084521"/>
              <a:gd name="connsiteX1" fmla="*/ 276446 w 408339"/>
              <a:gd name="connsiteY1" fmla="*/ 42530 h 1084521"/>
              <a:gd name="connsiteX2" fmla="*/ 212651 w 408339"/>
              <a:gd name="connsiteY2" fmla="*/ 63795 h 1084521"/>
              <a:gd name="connsiteX3" fmla="*/ 170120 w 408339"/>
              <a:gd name="connsiteY3" fmla="*/ 106325 h 1084521"/>
              <a:gd name="connsiteX4" fmla="*/ 106325 w 408339"/>
              <a:gd name="connsiteY4" fmla="*/ 127590 h 1084521"/>
              <a:gd name="connsiteX5" fmla="*/ 42530 w 408339"/>
              <a:gd name="connsiteY5" fmla="*/ 255181 h 1084521"/>
              <a:gd name="connsiteX6" fmla="*/ 42530 w 408339"/>
              <a:gd name="connsiteY6" fmla="*/ 595423 h 1084521"/>
              <a:gd name="connsiteX7" fmla="*/ 0 w 408339"/>
              <a:gd name="connsiteY7" fmla="*/ 723014 h 1084521"/>
              <a:gd name="connsiteX8" fmla="*/ 63795 w 408339"/>
              <a:gd name="connsiteY8" fmla="*/ 1041990 h 1084521"/>
              <a:gd name="connsiteX9" fmla="*/ 106325 w 408339"/>
              <a:gd name="connsiteY9" fmla="*/ 1084521 h 1084521"/>
              <a:gd name="connsiteX10" fmla="*/ 212651 w 408339"/>
              <a:gd name="connsiteY10" fmla="*/ 1063255 h 1084521"/>
              <a:gd name="connsiteX11" fmla="*/ 255181 w 408339"/>
              <a:gd name="connsiteY11" fmla="*/ 999460 h 1084521"/>
              <a:gd name="connsiteX12" fmla="*/ 318976 w 408339"/>
              <a:gd name="connsiteY12" fmla="*/ 956930 h 1084521"/>
              <a:gd name="connsiteX13" fmla="*/ 361507 w 408339"/>
              <a:gd name="connsiteY13" fmla="*/ 765544 h 1084521"/>
              <a:gd name="connsiteX14" fmla="*/ 404037 w 408339"/>
              <a:gd name="connsiteY14" fmla="*/ 510362 h 1084521"/>
              <a:gd name="connsiteX15" fmla="*/ 382772 w 408339"/>
              <a:gd name="connsiteY15" fmla="*/ 191386 h 1084521"/>
              <a:gd name="connsiteX16" fmla="*/ 340241 w 408339"/>
              <a:gd name="connsiteY16" fmla="*/ 148855 h 1084521"/>
              <a:gd name="connsiteX17" fmla="*/ 233916 w 408339"/>
              <a:gd name="connsiteY17" fmla="*/ 85060 h 108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08339" h="1084521">
                <a:moveTo>
                  <a:pt x="404037" y="0"/>
                </a:moveTo>
                <a:lnTo>
                  <a:pt x="276446" y="42530"/>
                </a:lnTo>
                <a:lnTo>
                  <a:pt x="212651" y="63795"/>
                </a:lnTo>
                <a:cubicBezTo>
                  <a:pt x="198474" y="77972"/>
                  <a:pt x="187312" y="96010"/>
                  <a:pt x="170120" y="106325"/>
                </a:cubicBezTo>
                <a:cubicBezTo>
                  <a:pt x="150899" y="117857"/>
                  <a:pt x="123828" y="113587"/>
                  <a:pt x="106325" y="127590"/>
                </a:cubicBezTo>
                <a:cubicBezTo>
                  <a:pt x="68850" y="157570"/>
                  <a:pt x="56538" y="213156"/>
                  <a:pt x="42530" y="255181"/>
                </a:cubicBezTo>
                <a:cubicBezTo>
                  <a:pt x="60302" y="432902"/>
                  <a:pt x="80217" y="444673"/>
                  <a:pt x="42530" y="595423"/>
                </a:cubicBezTo>
                <a:cubicBezTo>
                  <a:pt x="31657" y="638915"/>
                  <a:pt x="0" y="723014"/>
                  <a:pt x="0" y="723014"/>
                </a:cubicBezTo>
                <a:cubicBezTo>
                  <a:pt x="3727" y="756556"/>
                  <a:pt x="16674" y="994868"/>
                  <a:pt x="63795" y="1041990"/>
                </a:cubicBezTo>
                <a:lnTo>
                  <a:pt x="106325" y="1084521"/>
                </a:lnTo>
                <a:cubicBezTo>
                  <a:pt x="141767" y="1077432"/>
                  <a:pt x="181269" y="1081187"/>
                  <a:pt x="212651" y="1063255"/>
                </a:cubicBezTo>
                <a:cubicBezTo>
                  <a:pt x="234841" y="1050575"/>
                  <a:pt x="237109" y="1017532"/>
                  <a:pt x="255181" y="999460"/>
                </a:cubicBezTo>
                <a:cubicBezTo>
                  <a:pt x="273253" y="981388"/>
                  <a:pt x="297711" y="971107"/>
                  <a:pt x="318976" y="956930"/>
                </a:cubicBezTo>
                <a:cubicBezTo>
                  <a:pt x="360361" y="832776"/>
                  <a:pt x="324082" y="952667"/>
                  <a:pt x="361507" y="765544"/>
                </a:cubicBezTo>
                <a:cubicBezTo>
                  <a:pt x="408339" y="531388"/>
                  <a:pt x="356256" y="892611"/>
                  <a:pt x="404037" y="510362"/>
                </a:cubicBezTo>
                <a:cubicBezTo>
                  <a:pt x="396949" y="404037"/>
                  <a:pt x="401291" y="296326"/>
                  <a:pt x="382772" y="191386"/>
                </a:cubicBezTo>
                <a:cubicBezTo>
                  <a:pt x="379288" y="171642"/>
                  <a:pt x="355897" y="161380"/>
                  <a:pt x="340241" y="148855"/>
                </a:cubicBezTo>
                <a:cubicBezTo>
                  <a:pt x="297473" y="114640"/>
                  <a:pt x="278086" y="107145"/>
                  <a:pt x="233916" y="8506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Ελεύθερη σχεδίαση"/>
          <p:cNvSpPr/>
          <p:nvPr/>
        </p:nvSpPr>
        <p:spPr>
          <a:xfrm>
            <a:off x="6215074" y="1290084"/>
            <a:ext cx="2214577" cy="964018"/>
          </a:xfrm>
          <a:custGeom>
            <a:avLst/>
            <a:gdLst>
              <a:gd name="connsiteX0" fmla="*/ 2402958 w 2402958"/>
              <a:gd name="connsiteY0" fmla="*/ 964018 h 964018"/>
              <a:gd name="connsiteX1" fmla="*/ 2254102 w 2402958"/>
              <a:gd name="connsiteY1" fmla="*/ 283535 h 964018"/>
              <a:gd name="connsiteX2" fmla="*/ 1828800 w 2402958"/>
              <a:gd name="connsiteY2" fmla="*/ 49618 h 964018"/>
              <a:gd name="connsiteX3" fmla="*/ 1297172 w 2402958"/>
              <a:gd name="connsiteY3" fmla="*/ 7088 h 964018"/>
              <a:gd name="connsiteX4" fmla="*/ 701749 w 2402958"/>
              <a:gd name="connsiteY4" fmla="*/ 28353 h 964018"/>
              <a:gd name="connsiteX5" fmla="*/ 340242 w 2402958"/>
              <a:gd name="connsiteY5" fmla="*/ 28353 h 964018"/>
              <a:gd name="connsiteX6" fmla="*/ 106326 w 2402958"/>
              <a:gd name="connsiteY6" fmla="*/ 198474 h 964018"/>
              <a:gd name="connsiteX7" fmla="*/ 0 w 2402958"/>
              <a:gd name="connsiteY7" fmla="*/ 368595 h 96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2958" h="964018">
                <a:moveTo>
                  <a:pt x="2402958" y="964018"/>
                </a:moveTo>
                <a:cubicBezTo>
                  <a:pt x="2376376" y="699976"/>
                  <a:pt x="2349795" y="435935"/>
                  <a:pt x="2254102" y="283535"/>
                </a:cubicBezTo>
                <a:cubicBezTo>
                  <a:pt x="2158409" y="131135"/>
                  <a:pt x="1988288" y="95693"/>
                  <a:pt x="1828800" y="49618"/>
                </a:cubicBezTo>
                <a:cubicBezTo>
                  <a:pt x="1669312" y="3544"/>
                  <a:pt x="1485014" y="10632"/>
                  <a:pt x="1297172" y="7088"/>
                </a:cubicBezTo>
                <a:cubicBezTo>
                  <a:pt x="1109330" y="3544"/>
                  <a:pt x="861237" y="24809"/>
                  <a:pt x="701749" y="28353"/>
                </a:cubicBezTo>
                <a:cubicBezTo>
                  <a:pt x="542261" y="31897"/>
                  <a:pt x="439479" y="0"/>
                  <a:pt x="340242" y="28353"/>
                </a:cubicBezTo>
                <a:cubicBezTo>
                  <a:pt x="241005" y="56706"/>
                  <a:pt x="163033" y="141767"/>
                  <a:pt x="106326" y="198474"/>
                </a:cubicBezTo>
                <a:cubicBezTo>
                  <a:pt x="49619" y="255181"/>
                  <a:pt x="24809" y="311888"/>
                  <a:pt x="0" y="368595"/>
                </a:cubicBezTo>
              </a:path>
            </a:pathLst>
          </a:cu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Ελεύθερη σχεδίαση"/>
          <p:cNvSpPr/>
          <p:nvPr/>
        </p:nvSpPr>
        <p:spPr>
          <a:xfrm>
            <a:off x="5252484" y="2035553"/>
            <a:ext cx="2339163" cy="1451926"/>
          </a:xfrm>
          <a:custGeom>
            <a:avLst/>
            <a:gdLst>
              <a:gd name="connsiteX0" fmla="*/ 2339163 w 2339163"/>
              <a:gd name="connsiteY0" fmla="*/ 1196745 h 1451926"/>
              <a:gd name="connsiteX1" fmla="*/ 2211572 w 2339163"/>
              <a:gd name="connsiteY1" fmla="*/ 1281805 h 1451926"/>
              <a:gd name="connsiteX2" fmla="*/ 2147776 w 2339163"/>
              <a:gd name="connsiteY2" fmla="*/ 1324335 h 1451926"/>
              <a:gd name="connsiteX3" fmla="*/ 2083981 w 2339163"/>
              <a:gd name="connsiteY3" fmla="*/ 1345600 h 1451926"/>
              <a:gd name="connsiteX4" fmla="*/ 1892595 w 2339163"/>
              <a:gd name="connsiteY4" fmla="*/ 1430661 h 1451926"/>
              <a:gd name="connsiteX5" fmla="*/ 1828800 w 2339163"/>
              <a:gd name="connsiteY5" fmla="*/ 1451926 h 1451926"/>
              <a:gd name="connsiteX6" fmla="*/ 1297172 w 2339163"/>
              <a:gd name="connsiteY6" fmla="*/ 1430661 h 1451926"/>
              <a:gd name="connsiteX7" fmla="*/ 1169581 w 2339163"/>
              <a:gd name="connsiteY7" fmla="*/ 1388131 h 1451926"/>
              <a:gd name="connsiteX8" fmla="*/ 1105786 w 2339163"/>
              <a:gd name="connsiteY8" fmla="*/ 1366866 h 1451926"/>
              <a:gd name="connsiteX9" fmla="*/ 1063256 w 2339163"/>
              <a:gd name="connsiteY9" fmla="*/ 1324335 h 1451926"/>
              <a:gd name="connsiteX10" fmla="*/ 871869 w 2339163"/>
              <a:gd name="connsiteY10" fmla="*/ 1218010 h 1451926"/>
              <a:gd name="connsiteX11" fmla="*/ 744279 w 2339163"/>
              <a:gd name="connsiteY11" fmla="*/ 1111684 h 1451926"/>
              <a:gd name="connsiteX12" fmla="*/ 637953 w 2339163"/>
              <a:gd name="connsiteY12" fmla="*/ 1026624 h 1451926"/>
              <a:gd name="connsiteX13" fmla="*/ 595423 w 2339163"/>
              <a:gd name="connsiteY13" fmla="*/ 962828 h 1451926"/>
              <a:gd name="connsiteX14" fmla="*/ 489097 w 2339163"/>
              <a:gd name="connsiteY14" fmla="*/ 877768 h 1451926"/>
              <a:gd name="connsiteX15" fmla="*/ 404037 w 2339163"/>
              <a:gd name="connsiteY15" fmla="*/ 750177 h 1451926"/>
              <a:gd name="connsiteX16" fmla="*/ 361507 w 2339163"/>
              <a:gd name="connsiteY16" fmla="*/ 686382 h 1451926"/>
              <a:gd name="connsiteX17" fmla="*/ 297711 w 2339163"/>
              <a:gd name="connsiteY17" fmla="*/ 643852 h 1451926"/>
              <a:gd name="connsiteX18" fmla="*/ 191386 w 2339163"/>
              <a:gd name="connsiteY18" fmla="*/ 558791 h 1451926"/>
              <a:gd name="connsiteX19" fmla="*/ 106325 w 2339163"/>
              <a:gd name="connsiteY19" fmla="*/ 303610 h 1451926"/>
              <a:gd name="connsiteX20" fmla="*/ 85060 w 2339163"/>
              <a:gd name="connsiteY20" fmla="*/ 239814 h 1451926"/>
              <a:gd name="connsiteX21" fmla="*/ 63795 w 2339163"/>
              <a:gd name="connsiteY21" fmla="*/ 176019 h 1451926"/>
              <a:gd name="connsiteX22" fmla="*/ 21265 w 2339163"/>
              <a:gd name="connsiteY22" fmla="*/ 5898 h 1451926"/>
              <a:gd name="connsiteX23" fmla="*/ 0 w 2339163"/>
              <a:gd name="connsiteY23" fmla="*/ 5898 h 145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39163" h="1451926">
                <a:moveTo>
                  <a:pt x="2339163" y="1196745"/>
                </a:moveTo>
                <a:lnTo>
                  <a:pt x="2211572" y="1281805"/>
                </a:lnTo>
                <a:cubicBezTo>
                  <a:pt x="2190307" y="1295982"/>
                  <a:pt x="2172022" y="1316253"/>
                  <a:pt x="2147776" y="1324335"/>
                </a:cubicBezTo>
                <a:lnTo>
                  <a:pt x="2083981" y="1345600"/>
                </a:lnTo>
                <a:cubicBezTo>
                  <a:pt x="1982885" y="1412999"/>
                  <a:pt x="2044432" y="1380049"/>
                  <a:pt x="1892595" y="1430661"/>
                </a:cubicBezTo>
                <a:lnTo>
                  <a:pt x="1828800" y="1451926"/>
                </a:lnTo>
                <a:cubicBezTo>
                  <a:pt x="1651591" y="1444838"/>
                  <a:pt x="1473698" y="1447744"/>
                  <a:pt x="1297172" y="1430661"/>
                </a:cubicBezTo>
                <a:cubicBezTo>
                  <a:pt x="1252550" y="1426343"/>
                  <a:pt x="1212111" y="1402308"/>
                  <a:pt x="1169581" y="1388131"/>
                </a:cubicBezTo>
                <a:lnTo>
                  <a:pt x="1105786" y="1366866"/>
                </a:lnTo>
                <a:cubicBezTo>
                  <a:pt x="1091609" y="1352689"/>
                  <a:pt x="1080448" y="1334650"/>
                  <a:pt x="1063256" y="1324335"/>
                </a:cubicBezTo>
                <a:cubicBezTo>
                  <a:pt x="929554" y="1244113"/>
                  <a:pt x="1066942" y="1413086"/>
                  <a:pt x="871869" y="1218010"/>
                </a:cubicBezTo>
                <a:cubicBezTo>
                  <a:pt x="790002" y="1136142"/>
                  <a:pt x="833097" y="1170896"/>
                  <a:pt x="744279" y="1111684"/>
                </a:cubicBezTo>
                <a:cubicBezTo>
                  <a:pt x="622393" y="928855"/>
                  <a:pt x="784690" y="1144014"/>
                  <a:pt x="637953" y="1026624"/>
                </a:cubicBezTo>
                <a:cubicBezTo>
                  <a:pt x="617996" y="1010658"/>
                  <a:pt x="613495" y="980900"/>
                  <a:pt x="595423" y="962828"/>
                </a:cubicBezTo>
                <a:cubicBezTo>
                  <a:pt x="511725" y="879129"/>
                  <a:pt x="552227" y="961941"/>
                  <a:pt x="489097" y="877768"/>
                </a:cubicBezTo>
                <a:cubicBezTo>
                  <a:pt x="458428" y="836876"/>
                  <a:pt x="432390" y="792707"/>
                  <a:pt x="404037" y="750177"/>
                </a:cubicBezTo>
                <a:cubicBezTo>
                  <a:pt x="389860" y="728912"/>
                  <a:pt x="382772" y="700559"/>
                  <a:pt x="361507" y="686382"/>
                </a:cubicBezTo>
                <a:cubicBezTo>
                  <a:pt x="340242" y="672205"/>
                  <a:pt x="317668" y="659818"/>
                  <a:pt x="297711" y="643852"/>
                </a:cubicBezTo>
                <a:cubicBezTo>
                  <a:pt x="146199" y="522642"/>
                  <a:pt x="387751" y="689701"/>
                  <a:pt x="191386" y="558791"/>
                </a:cubicBezTo>
                <a:lnTo>
                  <a:pt x="106325" y="303610"/>
                </a:lnTo>
                <a:lnTo>
                  <a:pt x="85060" y="239814"/>
                </a:lnTo>
                <a:cubicBezTo>
                  <a:pt x="77972" y="218549"/>
                  <a:pt x="68191" y="197999"/>
                  <a:pt x="63795" y="176019"/>
                </a:cubicBezTo>
                <a:cubicBezTo>
                  <a:pt x="60728" y="160682"/>
                  <a:pt x="39947" y="33922"/>
                  <a:pt x="21265" y="5898"/>
                </a:cubicBezTo>
                <a:cubicBezTo>
                  <a:pt x="17333" y="0"/>
                  <a:pt x="7088" y="5898"/>
                  <a:pt x="0" y="5898"/>
                </a:cubicBezTo>
              </a:path>
            </a:pathLst>
          </a:cu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59" grpId="0"/>
      <p:bldP spid="60" grpId="0"/>
      <p:bldP spid="62" grpId="0"/>
      <p:bldP spid="63" grpId="0"/>
      <p:bldP spid="64" grpId="0"/>
      <p:bldP spid="65" grpId="0"/>
      <p:bldP spid="73" grpId="0" animBg="1"/>
      <p:bldP spid="78" grpId="0" animBg="1"/>
      <p:bldP spid="50" grpId="0" animBg="1"/>
      <p:bldP spid="51" grpId="0" animBg="1"/>
      <p:bldP spid="56" grpId="0" animBg="1"/>
      <p:bldP spid="5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 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4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642918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</a:t>
            </a:r>
            <a:r>
              <a:rPr lang="el-GR" sz="2400" dirty="0" smtClean="0"/>
              <a:t>5</a:t>
            </a:r>
            <a:r>
              <a:rPr lang="en-US" sz="2400" dirty="0" smtClean="0"/>
              <a:t>x</a:t>
            </a:r>
            <a:r>
              <a:rPr lang="el-GR" sz="2400" dirty="0" smtClean="0"/>
              <a:t> -2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428860" y="128586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214282" y="1643050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Πρώτα φτιάχνω τον πίνακα τιμών</a:t>
            </a:r>
            <a:r>
              <a:rPr lang="en-US" sz="2000" dirty="0" smtClean="0"/>
              <a:t>, </a:t>
            </a:r>
            <a:r>
              <a:rPr lang="el-GR" sz="2000" u="sng" dirty="0" smtClean="0"/>
              <a:t>και στη γραμμή  της μεταβλητής </a:t>
            </a:r>
            <a:r>
              <a:rPr lang="en-US" sz="2000" u="sng" dirty="0" smtClean="0"/>
              <a:t>x, </a:t>
            </a:r>
            <a:r>
              <a:rPr lang="el-GR" sz="2000" u="sng" dirty="0" smtClean="0"/>
              <a:t>βάζω τυχαία 2 αριθμούς </a:t>
            </a:r>
            <a:r>
              <a:rPr lang="el-GR" sz="2000" dirty="0" smtClean="0"/>
              <a:t>(αφού για να σχεδιάσω μια ευθεία αρκούν δύο σημεία).</a:t>
            </a:r>
            <a:endParaRPr lang="en-US" sz="2000" dirty="0"/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785786" y="2500306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9 - TextBox"/>
          <p:cNvSpPr txBox="1"/>
          <p:nvPr/>
        </p:nvSpPr>
        <p:spPr>
          <a:xfrm>
            <a:off x="0" y="3571876"/>
            <a:ext cx="9715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τις διάφορες τιμές του </a:t>
            </a:r>
            <a:r>
              <a:rPr lang="en-US" sz="2000" dirty="0" smtClean="0"/>
              <a:t>x, </a:t>
            </a:r>
            <a:r>
              <a:rPr lang="el-GR" sz="2000" dirty="0" smtClean="0"/>
              <a:t>βρίσκω το αντίστοιχο </a:t>
            </a:r>
            <a:r>
              <a:rPr lang="en-US" sz="2000" dirty="0" smtClean="0"/>
              <a:t>y</a:t>
            </a:r>
            <a:r>
              <a:rPr lang="el-GR" sz="2000" dirty="0" smtClean="0"/>
              <a:t>, σύμφωνα με την </a:t>
            </a:r>
            <a:r>
              <a:rPr lang="en-US" sz="2000" dirty="0" smtClean="0"/>
              <a:t>y = </a:t>
            </a:r>
            <a:r>
              <a:rPr lang="el-GR" sz="2000" dirty="0" smtClean="0"/>
              <a:t>5</a:t>
            </a:r>
            <a:r>
              <a:rPr lang="en-US" sz="2000" dirty="0" smtClean="0"/>
              <a:t>x</a:t>
            </a:r>
            <a:r>
              <a:rPr lang="el-GR" sz="2000" dirty="0" smtClean="0"/>
              <a:t> -  2:</a:t>
            </a:r>
            <a:endParaRPr lang="en-US" sz="2000" dirty="0"/>
          </a:p>
        </p:txBody>
      </p:sp>
      <p:sp>
        <p:nvSpPr>
          <p:cNvPr id="11" name="10 - TextBox"/>
          <p:cNvSpPr txBox="1"/>
          <p:nvPr/>
        </p:nvSpPr>
        <p:spPr>
          <a:xfrm>
            <a:off x="0" y="507207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0 </a:t>
            </a:r>
            <a:r>
              <a:rPr lang="el-GR" sz="2400" dirty="0" smtClean="0"/>
              <a:t>:</a:t>
            </a:r>
            <a:r>
              <a:rPr lang="en-US" sz="2400" dirty="0" smtClean="0"/>
              <a:t>         y = 5 </a:t>
            </a:r>
            <a:r>
              <a:rPr lang="en-US" sz="2400" b="1" baseline="30000" dirty="0" smtClean="0"/>
              <a:t>.</a:t>
            </a:r>
            <a:r>
              <a:rPr lang="en-US" sz="2400" dirty="0" smtClean="0"/>
              <a:t> 0  - 2 </a:t>
            </a:r>
            <a:r>
              <a:rPr lang="el-GR" sz="2400" dirty="0" smtClean="0"/>
              <a:t>   </a:t>
            </a:r>
            <a:r>
              <a:rPr lang="en-US" sz="2400" dirty="0" smtClean="0"/>
              <a:t>     =    0    - 2  =   -2          </a:t>
            </a:r>
            <a:r>
              <a:rPr lang="el-GR" sz="2400" b="1" dirty="0" smtClean="0"/>
              <a:t>άρα     </a:t>
            </a:r>
            <a:r>
              <a:rPr lang="en-US" sz="2400" b="1" dirty="0" smtClean="0"/>
              <a:t>y  =  -2   </a:t>
            </a:r>
            <a:endParaRPr lang="en-US" sz="24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0" y="4214818"/>
            <a:ext cx="8501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Για </a:t>
            </a:r>
            <a:r>
              <a:rPr lang="en-US" sz="2400" b="1" dirty="0" smtClean="0"/>
              <a:t>x = -1   </a:t>
            </a:r>
            <a:r>
              <a:rPr lang="el-GR" sz="2400" dirty="0" smtClean="0"/>
              <a:t>:</a:t>
            </a:r>
            <a:r>
              <a:rPr lang="en-US" sz="2400" dirty="0" smtClean="0"/>
              <a:t>         y = 5 </a:t>
            </a:r>
            <a:r>
              <a:rPr lang="en-US" sz="2400" b="1" baseline="30000" dirty="0" smtClean="0"/>
              <a:t>.</a:t>
            </a:r>
            <a:r>
              <a:rPr lang="en-US" sz="2400" dirty="0" smtClean="0"/>
              <a:t>(-1)  - 2</a:t>
            </a:r>
            <a:r>
              <a:rPr lang="el-GR" sz="2400" dirty="0" smtClean="0"/>
              <a:t>     </a:t>
            </a:r>
            <a:r>
              <a:rPr lang="en-US" sz="2400" dirty="0" smtClean="0"/>
              <a:t>=  -5 – 2  =  -7,      </a:t>
            </a:r>
            <a:r>
              <a:rPr lang="el-GR" sz="2400" dirty="0" smtClean="0"/>
              <a:t>άρα     </a:t>
            </a:r>
            <a:r>
              <a:rPr lang="en-US" sz="2400" b="1" dirty="0" smtClean="0"/>
              <a:t>y = -7</a:t>
            </a:r>
            <a:endParaRPr lang="en-US" sz="2400" b="1" dirty="0"/>
          </a:p>
        </p:txBody>
      </p:sp>
      <p:sp>
        <p:nvSpPr>
          <p:cNvPr id="13" name="12 - TextBox"/>
          <p:cNvSpPr txBox="1"/>
          <p:nvPr/>
        </p:nvSpPr>
        <p:spPr>
          <a:xfrm>
            <a:off x="2428860" y="6215082"/>
            <a:ext cx="4071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ο πίνακας τιμών γίνεται:</a:t>
            </a:r>
            <a:endParaRPr lang="en-US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5857884" y="5786454"/>
          <a:ext cx="3000396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32159"/>
                <a:gridCol w="1082353"/>
                <a:gridCol w="1285884"/>
              </a:tblGrid>
              <a:tr h="35719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00056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643174" y="0"/>
            <a:ext cx="2674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Άσκηση</a:t>
            </a:r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4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714348" y="500042"/>
            <a:ext cx="6715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σχεδιάσετε την συνάρτηση   </a:t>
            </a:r>
            <a:r>
              <a:rPr lang="en-US" sz="2400" dirty="0" smtClean="0"/>
              <a:t>y = 5x - 2</a:t>
            </a:r>
            <a:endParaRPr lang="en-US" sz="2400" dirty="0"/>
          </a:p>
        </p:txBody>
      </p:sp>
      <p:sp>
        <p:nvSpPr>
          <p:cNvPr id="6" name="5 - TextBox"/>
          <p:cNvSpPr txBox="1"/>
          <p:nvPr/>
        </p:nvSpPr>
        <p:spPr>
          <a:xfrm>
            <a:off x="2500298" y="928670"/>
            <a:ext cx="2111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ΛΥΣΗ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281636"/>
            <a:ext cx="76705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Σύμφωνα με τον πίνακα τιμών έχω τα σημεία:  (</a:t>
            </a:r>
            <a:r>
              <a:rPr lang="en-US" sz="2000" dirty="0" smtClean="0"/>
              <a:t>-</a:t>
            </a:r>
            <a:r>
              <a:rPr lang="el-GR" sz="2000" dirty="0" smtClean="0"/>
              <a:t>1,</a:t>
            </a:r>
            <a:r>
              <a:rPr lang="en-US" sz="2000" dirty="0" smtClean="0"/>
              <a:t>-7</a:t>
            </a:r>
            <a:r>
              <a:rPr lang="el-GR" sz="2000" dirty="0" smtClean="0"/>
              <a:t>)  και (</a:t>
            </a:r>
            <a:r>
              <a:rPr lang="en-US" sz="2000" dirty="0" smtClean="0"/>
              <a:t>0</a:t>
            </a:r>
            <a:r>
              <a:rPr lang="el-GR" sz="2000" dirty="0" smtClean="0"/>
              <a:t>,</a:t>
            </a:r>
            <a:r>
              <a:rPr lang="en-US" sz="2000" dirty="0" smtClean="0"/>
              <a:t>-2</a:t>
            </a:r>
            <a:r>
              <a:rPr lang="el-GR" sz="2000" dirty="0" smtClean="0"/>
              <a:t>)  και σχεδιάζω την συνάρτηση:</a:t>
            </a:r>
            <a:endParaRPr lang="en-US" sz="2000" dirty="0"/>
          </a:p>
        </p:txBody>
      </p:sp>
      <p:graphicFrame>
        <p:nvGraphicFramePr>
          <p:cNvPr id="14" name="13 - Πίνακας"/>
          <p:cNvGraphicFramePr>
            <a:graphicFrameLocks noGrp="1"/>
          </p:cNvGraphicFramePr>
          <p:nvPr/>
        </p:nvGraphicFramePr>
        <p:xfrm>
          <a:off x="6786547" y="1924578"/>
          <a:ext cx="2357453" cy="9144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496696"/>
                <a:gridCol w="850420"/>
                <a:gridCol w="1010337"/>
              </a:tblGrid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2148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y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4143372" y="0"/>
            <a:ext cx="1195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Συνέχεια…</a:t>
            </a:r>
            <a:endParaRPr lang="en-US" dirty="0"/>
          </a:p>
        </p:txBody>
      </p:sp>
      <p:cxnSp>
        <p:nvCxnSpPr>
          <p:cNvPr id="17" name="16 - Ευθεία γραμμή σύνδεσης"/>
          <p:cNvCxnSpPr/>
          <p:nvPr/>
        </p:nvCxnSpPr>
        <p:spPr>
          <a:xfrm>
            <a:off x="428596" y="3715545"/>
            <a:ext cx="6286544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7000892" y="3714752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rot="5400000">
            <a:off x="143254" y="4428723"/>
            <a:ext cx="4857759" cy="794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2714612" y="200024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</a:t>
            </a:r>
            <a:endParaRPr lang="en-US" sz="2800" dirty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5400000">
            <a:off x="2928926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3428992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εία γραμμή σύνδεσης"/>
          <p:cNvCxnSpPr/>
          <p:nvPr/>
        </p:nvCxnSpPr>
        <p:spPr>
          <a:xfrm rot="5400000">
            <a:off x="3857620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1642248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 rot="5400000">
            <a:off x="2071670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- Ευθεία γραμμή σύνδεσης"/>
          <p:cNvCxnSpPr/>
          <p:nvPr/>
        </p:nvCxnSpPr>
        <p:spPr>
          <a:xfrm rot="5400000">
            <a:off x="4357686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- Ευθεία γραμμή σύνδεσης"/>
          <p:cNvCxnSpPr/>
          <p:nvPr/>
        </p:nvCxnSpPr>
        <p:spPr>
          <a:xfrm rot="5400000">
            <a:off x="1214414" y="37147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4858149" y="371514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2857488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7" name="36 - TextBox"/>
          <p:cNvSpPr txBox="1"/>
          <p:nvPr/>
        </p:nvSpPr>
        <p:spPr>
          <a:xfrm>
            <a:off x="3357554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371475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9" name="38 - TextBox"/>
          <p:cNvSpPr txBox="1"/>
          <p:nvPr/>
        </p:nvSpPr>
        <p:spPr>
          <a:xfrm>
            <a:off x="4286248" y="37861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40" name="39 - TextBox"/>
          <p:cNvSpPr txBox="1"/>
          <p:nvPr/>
        </p:nvSpPr>
        <p:spPr>
          <a:xfrm>
            <a:off x="4786314" y="371475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41" name="40 - TextBox"/>
          <p:cNvSpPr txBox="1"/>
          <p:nvPr/>
        </p:nvSpPr>
        <p:spPr>
          <a:xfrm>
            <a:off x="2000232" y="37861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571604" y="37861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43" name="42 - TextBox"/>
          <p:cNvSpPr txBox="1"/>
          <p:nvPr/>
        </p:nvSpPr>
        <p:spPr>
          <a:xfrm>
            <a:off x="1071538" y="378619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 rot="10800000" flipV="1">
            <a:off x="2500298" y="300037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10800000" flipV="1">
            <a:off x="2500298" y="257174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- Ευθεία γραμμή σύνδεσης"/>
          <p:cNvCxnSpPr/>
          <p:nvPr/>
        </p:nvCxnSpPr>
        <p:spPr>
          <a:xfrm rot="10800000" flipV="1">
            <a:off x="2500298" y="414338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- Ευθεία γραμμή σύνδεσης"/>
          <p:cNvCxnSpPr/>
          <p:nvPr/>
        </p:nvCxnSpPr>
        <p:spPr>
          <a:xfrm rot="10800000" flipV="1">
            <a:off x="2500298" y="3356767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 rot="10800000" flipV="1">
            <a:off x="2500298" y="450057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 rot="10800000" flipV="1">
            <a:off x="2500298" y="485696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2500298" y="521415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5400000">
            <a:off x="785786" y="5143512"/>
            <a:ext cx="271464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>
            <a:off x="2071670" y="6500834"/>
            <a:ext cx="50006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Έλλειψη"/>
          <p:cNvSpPr/>
          <p:nvPr/>
        </p:nvSpPr>
        <p:spPr>
          <a:xfrm>
            <a:off x="2143108" y="642939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79 - Ευθεία γραμμή σύνδεσης"/>
          <p:cNvCxnSpPr/>
          <p:nvPr/>
        </p:nvCxnSpPr>
        <p:spPr>
          <a:xfrm rot="5400000">
            <a:off x="107137" y="3679021"/>
            <a:ext cx="5143512" cy="121444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7286644" y="1781702"/>
            <a:ext cx="511303" cy="1041991"/>
          </a:xfrm>
          <a:custGeom>
            <a:avLst/>
            <a:gdLst>
              <a:gd name="connsiteX0" fmla="*/ 213591 w 511303"/>
              <a:gd name="connsiteY0" fmla="*/ 0 h 1041991"/>
              <a:gd name="connsiteX1" fmla="*/ 128531 w 511303"/>
              <a:gd name="connsiteY1" fmla="*/ 127591 h 1041991"/>
              <a:gd name="connsiteX2" fmla="*/ 64736 w 511303"/>
              <a:gd name="connsiteY2" fmla="*/ 255181 h 1041991"/>
              <a:gd name="connsiteX3" fmla="*/ 43471 w 511303"/>
              <a:gd name="connsiteY3" fmla="*/ 318977 h 1041991"/>
              <a:gd name="connsiteX4" fmla="*/ 43471 w 511303"/>
              <a:gd name="connsiteY4" fmla="*/ 935665 h 1041991"/>
              <a:gd name="connsiteX5" fmla="*/ 234857 w 511303"/>
              <a:gd name="connsiteY5" fmla="*/ 1041991 h 1041991"/>
              <a:gd name="connsiteX6" fmla="*/ 404978 w 511303"/>
              <a:gd name="connsiteY6" fmla="*/ 1020725 h 1041991"/>
              <a:gd name="connsiteX7" fmla="*/ 490038 w 511303"/>
              <a:gd name="connsiteY7" fmla="*/ 893135 h 1041991"/>
              <a:gd name="connsiteX8" fmla="*/ 511303 w 511303"/>
              <a:gd name="connsiteY8" fmla="*/ 829339 h 1041991"/>
              <a:gd name="connsiteX9" fmla="*/ 490038 w 511303"/>
              <a:gd name="connsiteY9" fmla="*/ 318977 h 1041991"/>
              <a:gd name="connsiteX10" fmla="*/ 468773 w 511303"/>
              <a:gd name="connsiteY10" fmla="*/ 233916 h 1041991"/>
              <a:gd name="connsiteX11" fmla="*/ 341182 w 511303"/>
              <a:gd name="connsiteY11" fmla="*/ 170121 h 1041991"/>
              <a:gd name="connsiteX12" fmla="*/ 277387 w 511303"/>
              <a:gd name="connsiteY12" fmla="*/ 127591 h 1041991"/>
              <a:gd name="connsiteX13" fmla="*/ 149796 w 511303"/>
              <a:gd name="connsiteY13" fmla="*/ 85060 h 1041991"/>
              <a:gd name="connsiteX14" fmla="*/ 107266 w 511303"/>
              <a:gd name="connsiteY14" fmla="*/ 63795 h 10419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11303" h="1041991">
                <a:moveTo>
                  <a:pt x="213591" y="0"/>
                </a:moveTo>
                <a:cubicBezTo>
                  <a:pt x="185238" y="42530"/>
                  <a:pt x="144695" y="79099"/>
                  <a:pt x="128531" y="127591"/>
                </a:cubicBezTo>
                <a:cubicBezTo>
                  <a:pt x="99184" y="215632"/>
                  <a:pt x="119700" y="172735"/>
                  <a:pt x="64736" y="255181"/>
                </a:cubicBezTo>
                <a:cubicBezTo>
                  <a:pt x="57648" y="276446"/>
                  <a:pt x="48334" y="297095"/>
                  <a:pt x="43471" y="318977"/>
                </a:cubicBezTo>
                <a:cubicBezTo>
                  <a:pt x="748" y="511226"/>
                  <a:pt x="0" y="767991"/>
                  <a:pt x="43471" y="935665"/>
                </a:cubicBezTo>
                <a:cubicBezTo>
                  <a:pt x="57304" y="989022"/>
                  <a:pt x="180635" y="1023917"/>
                  <a:pt x="234857" y="1041991"/>
                </a:cubicBezTo>
                <a:cubicBezTo>
                  <a:pt x="291564" y="1034902"/>
                  <a:pt x="349843" y="1035762"/>
                  <a:pt x="404978" y="1020725"/>
                </a:cubicBezTo>
                <a:cubicBezTo>
                  <a:pt x="486056" y="998613"/>
                  <a:pt x="470619" y="961102"/>
                  <a:pt x="490038" y="893135"/>
                </a:cubicBezTo>
                <a:cubicBezTo>
                  <a:pt x="496196" y="871582"/>
                  <a:pt x="504215" y="850604"/>
                  <a:pt x="511303" y="829339"/>
                </a:cubicBezTo>
                <a:cubicBezTo>
                  <a:pt x="504215" y="659218"/>
                  <a:pt x="502169" y="488813"/>
                  <a:pt x="490038" y="318977"/>
                </a:cubicBezTo>
                <a:cubicBezTo>
                  <a:pt x="487956" y="289825"/>
                  <a:pt x="484985" y="258234"/>
                  <a:pt x="468773" y="233916"/>
                </a:cubicBezTo>
                <a:cubicBezTo>
                  <a:pt x="445217" y="198582"/>
                  <a:pt x="377573" y="182251"/>
                  <a:pt x="341182" y="170121"/>
                </a:cubicBezTo>
                <a:cubicBezTo>
                  <a:pt x="319917" y="155944"/>
                  <a:pt x="300742" y="137971"/>
                  <a:pt x="277387" y="127591"/>
                </a:cubicBezTo>
                <a:cubicBezTo>
                  <a:pt x="236420" y="109383"/>
                  <a:pt x="189894" y="105109"/>
                  <a:pt x="149796" y="85060"/>
                </a:cubicBezTo>
                <a:lnTo>
                  <a:pt x="107266" y="63795"/>
                </a:lnTo>
              </a:path>
            </a:pathLst>
          </a:cu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Ελεύθερη σχεδίαση"/>
          <p:cNvSpPr/>
          <p:nvPr/>
        </p:nvSpPr>
        <p:spPr>
          <a:xfrm>
            <a:off x="8144540" y="1765098"/>
            <a:ext cx="408339" cy="1084521"/>
          </a:xfrm>
          <a:custGeom>
            <a:avLst/>
            <a:gdLst>
              <a:gd name="connsiteX0" fmla="*/ 404037 w 408339"/>
              <a:gd name="connsiteY0" fmla="*/ 0 h 1084521"/>
              <a:gd name="connsiteX1" fmla="*/ 276446 w 408339"/>
              <a:gd name="connsiteY1" fmla="*/ 42530 h 1084521"/>
              <a:gd name="connsiteX2" fmla="*/ 212651 w 408339"/>
              <a:gd name="connsiteY2" fmla="*/ 63795 h 1084521"/>
              <a:gd name="connsiteX3" fmla="*/ 170120 w 408339"/>
              <a:gd name="connsiteY3" fmla="*/ 106325 h 1084521"/>
              <a:gd name="connsiteX4" fmla="*/ 106325 w 408339"/>
              <a:gd name="connsiteY4" fmla="*/ 127590 h 1084521"/>
              <a:gd name="connsiteX5" fmla="*/ 42530 w 408339"/>
              <a:gd name="connsiteY5" fmla="*/ 255181 h 1084521"/>
              <a:gd name="connsiteX6" fmla="*/ 42530 w 408339"/>
              <a:gd name="connsiteY6" fmla="*/ 595423 h 1084521"/>
              <a:gd name="connsiteX7" fmla="*/ 0 w 408339"/>
              <a:gd name="connsiteY7" fmla="*/ 723014 h 1084521"/>
              <a:gd name="connsiteX8" fmla="*/ 63795 w 408339"/>
              <a:gd name="connsiteY8" fmla="*/ 1041990 h 1084521"/>
              <a:gd name="connsiteX9" fmla="*/ 106325 w 408339"/>
              <a:gd name="connsiteY9" fmla="*/ 1084521 h 1084521"/>
              <a:gd name="connsiteX10" fmla="*/ 212651 w 408339"/>
              <a:gd name="connsiteY10" fmla="*/ 1063255 h 1084521"/>
              <a:gd name="connsiteX11" fmla="*/ 255181 w 408339"/>
              <a:gd name="connsiteY11" fmla="*/ 999460 h 1084521"/>
              <a:gd name="connsiteX12" fmla="*/ 318976 w 408339"/>
              <a:gd name="connsiteY12" fmla="*/ 956930 h 1084521"/>
              <a:gd name="connsiteX13" fmla="*/ 361507 w 408339"/>
              <a:gd name="connsiteY13" fmla="*/ 765544 h 1084521"/>
              <a:gd name="connsiteX14" fmla="*/ 404037 w 408339"/>
              <a:gd name="connsiteY14" fmla="*/ 510362 h 1084521"/>
              <a:gd name="connsiteX15" fmla="*/ 382772 w 408339"/>
              <a:gd name="connsiteY15" fmla="*/ 191386 h 1084521"/>
              <a:gd name="connsiteX16" fmla="*/ 340241 w 408339"/>
              <a:gd name="connsiteY16" fmla="*/ 148855 h 1084521"/>
              <a:gd name="connsiteX17" fmla="*/ 233916 w 408339"/>
              <a:gd name="connsiteY17" fmla="*/ 85060 h 108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08339" h="1084521">
                <a:moveTo>
                  <a:pt x="404037" y="0"/>
                </a:moveTo>
                <a:lnTo>
                  <a:pt x="276446" y="42530"/>
                </a:lnTo>
                <a:lnTo>
                  <a:pt x="212651" y="63795"/>
                </a:lnTo>
                <a:cubicBezTo>
                  <a:pt x="198474" y="77972"/>
                  <a:pt x="187312" y="96010"/>
                  <a:pt x="170120" y="106325"/>
                </a:cubicBezTo>
                <a:cubicBezTo>
                  <a:pt x="150899" y="117857"/>
                  <a:pt x="123828" y="113587"/>
                  <a:pt x="106325" y="127590"/>
                </a:cubicBezTo>
                <a:cubicBezTo>
                  <a:pt x="68850" y="157570"/>
                  <a:pt x="56538" y="213156"/>
                  <a:pt x="42530" y="255181"/>
                </a:cubicBezTo>
                <a:cubicBezTo>
                  <a:pt x="60302" y="432902"/>
                  <a:pt x="80217" y="444673"/>
                  <a:pt x="42530" y="595423"/>
                </a:cubicBezTo>
                <a:cubicBezTo>
                  <a:pt x="31657" y="638915"/>
                  <a:pt x="0" y="723014"/>
                  <a:pt x="0" y="723014"/>
                </a:cubicBezTo>
                <a:cubicBezTo>
                  <a:pt x="3727" y="756556"/>
                  <a:pt x="16674" y="994868"/>
                  <a:pt x="63795" y="1041990"/>
                </a:cubicBezTo>
                <a:lnTo>
                  <a:pt x="106325" y="1084521"/>
                </a:lnTo>
                <a:cubicBezTo>
                  <a:pt x="141767" y="1077432"/>
                  <a:pt x="181269" y="1081187"/>
                  <a:pt x="212651" y="1063255"/>
                </a:cubicBezTo>
                <a:cubicBezTo>
                  <a:pt x="234841" y="1050575"/>
                  <a:pt x="237109" y="1017532"/>
                  <a:pt x="255181" y="999460"/>
                </a:cubicBezTo>
                <a:cubicBezTo>
                  <a:pt x="273253" y="981388"/>
                  <a:pt x="297711" y="971107"/>
                  <a:pt x="318976" y="956930"/>
                </a:cubicBezTo>
                <a:cubicBezTo>
                  <a:pt x="360361" y="832776"/>
                  <a:pt x="324082" y="952667"/>
                  <a:pt x="361507" y="765544"/>
                </a:cubicBezTo>
                <a:cubicBezTo>
                  <a:pt x="408339" y="531388"/>
                  <a:pt x="356256" y="892611"/>
                  <a:pt x="404037" y="510362"/>
                </a:cubicBezTo>
                <a:cubicBezTo>
                  <a:pt x="396949" y="404037"/>
                  <a:pt x="401291" y="296326"/>
                  <a:pt x="382772" y="191386"/>
                </a:cubicBezTo>
                <a:cubicBezTo>
                  <a:pt x="379288" y="171642"/>
                  <a:pt x="355897" y="161380"/>
                  <a:pt x="340241" y="148855"/>
                </a:cubicBezTo>
                <a:cubicBezTo>
                  <a:pt x="297473" y="114640"/>
                  <a:pt x="278086" y="107145"/>
                  <a:pt x="233916" y="8506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55 - Ελεύθερη σχεδίαση"/>
          <p:cNvSpPr/>
          <p:nvPr/>
        </p:nvSpPr>
        <p:spPr>
          <a:xfrm>
            <a:off x="6215074" y="928670"/>
            <a:ext cx="2214577" cy="964018"/>
          </a:xfrm>
          <a:custGeom>
            <a:avLst/>
            <a:gdLst>
              <a:gd name="connsiteX0" fmla="*/ 2402958 w 2402958"/>
              <a:gd name="connsiteY0" fmla="*/ 964018 h 964018"/>
              <a:gd name="connsiteX1" fmla="*/ 2254102 w 2402958"/>
              <a:gd name="connsiteY1" fmla="*/ 283535 h 964018"/>
              <a:gd name="connsiteX2" fmla="*/ 1828800 w 2402958"/>
              <a:gd name="connsiteY2" fmla="*/ 49618 h 964018"/>
              <a:gd name="connsiteX3" fmla="*/ 1297172 w 2402958"/>
              <a:gd name="connsiteY3" fmla="*/ 7088 h 964018"/>
              <a:gd name="connsiteX4" fmla="*/ 701749 w 2402958"/>
              <a:gd name="connsiteY4" fmla="*/ 28353 h 964018"/>
              <a:gd name="connsiteX5" fmla="*/ 340242 w 2402958"/>
              <a:gd name="connsiteY5" fmla="*/ 28353 h 964018"/>
              <a:gd name="connsiteX6" fmla="*/ 106326 w 2402958"/>
              <a:gd name="connsiteY6" fmla="*/ 198474 h 964018"/>
              <a:gd name="connsiteX7" fmla="*/ 0 w 2402958"/>
              <a:gd name="connsiteY7" fmla="*/ 368595 h 964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02958" h="964018">
                <a:moveTo>
                  <a:pt x="2402958" y="964018"/>
                </a:moveTo>
                <a:cubicBezTo>
                  <a:pt x="2376376" y="699976"/>
                  <a:pt x="2349795" y="435935"/>
                  <a:pt x="2254102" y="283535"/>
                </a:cubicBezTo>
                <a:cubicBezTo>
                  <a:pt x="2158409" y="131135"/>
                  <a:pt x="1988288" y="95693"/>
                  <a:pt x="1828800" y="49618"/>
                </a:cubicBezTo>
                <a:cubicBezTo>
                  <a:pt x="1669312" y="3544"/>
                  <a:pt x="1485014" y="10632"/>
                  <a:pt x="1297172" y="7088"/>
                </a:cubicBezTo>
                <a:cubicBezTo>
                  <a:pt x="1109330" y="3544"/>
                  <a:pt x="861237" y="24809"/>
                  <a:pt x="701749" y="28353"/>
                </a:cubicBezTo>
                <a:cubicBezTo>
                  <a:pt x="542261" y="31897"/>
                  <a:pt x="439479" y="0"/>
                  <a:pt x="340242" y="28353"/>
                </a:cubicBezTo>
                <a:cubicBezTo>
                  <a:pt x="241005" y="56706"/>
                  <a:pt x="163033" y="141767"/>
                  <a:pt x="106326" y="198474"/>
                </a:cubicBezTo>
                <a:cubicBezTo>
                  <a:pt x="49619" y="255181"/>
                  <a:pt x="24809" y="311888"/>
                  <a:pt x="0" y="368595"/>
                </a:cubicBezTo>
              </a:path>
            </a:pathLst>
          </a:custGeom>
          <a:ln w="25400">
            <a:solidFill>
              <a:srgbClr val="00206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57 - Ελεύθερη σχεδίαση"/>
          <p:cNvSpPr/>
          <p:nvPr/>
        </p:nvSpPr>
        <p:spPr>
          <a:xfrm>
            <a:off x="5252484" y="1674139"/>
            <a:ext cx="2339163" cy="1111919"/>
          </a:xfrm>
          <a:custGeom>
            <a:avLst/>
            <a:gdLst>
              <a:gd name="connsiteX0" fmla="*/ 2339163 w 2339163"/>
              <a:gd name="connsiteY0" fmla="*/ 1196745 h 1451926"/>
              <a:gd name="connsiteX1" fmla="*/ 2211572 w 2339163"/>
              <a:gd name="connsiteY1" fmla="*/ 1281805 h 1451926"/>
              <a:gd name="connsiteX2" fmla="*/ 2147776 w 2339163"/>
              <a:gd name="connsiteY2" fmla="*/ 1324335 h 1451926"/>
              <a:gd name="connsiteX3" fmla="*/ 2083981 w 2339163"/>
              <a:gd name="connsiteY3" fmla="*/ 1345600 h 1451926"/>
              <a:gd name="connsiteX4" fmla="*/ 1892595 w 2339163"/>
              <a:gd name="connsiteY4" fmla="*/ 1430661 h 1451926"/>
              <a:gd name="connsiteX5" fmla="*/ 1828800 w 2339163"/>
              <a:gd name="connsiteY5" fmla="*/ 1451926 h 1451926"/>
              <a:gd name="connsiteX6" fmla="*/ 1297172 w 2339163"/>
              <a:gd name="connsiteY6" fmla="*/ 1430661 h 1451926"/>
              <a:gd name="connsiteX7" fmla="*/ 1169581 w 2339163"/>
              <a:gd name="connsiteY7" fmla="*/ 1388131 h 1451926"/>
              <a:gd name="connsiteX8" fmla="*/ 1105786 w 2339163"/>
              <a:gd name="connsiteY8" fmla="*/ 1366866 h 1451926"/>
              <a:gd name="connsiteX9" fmla="*/ 1063256 w 2339163"/>
              <a:gd name="connsiteY9" fmla="*/ 1324335 h 1451926"/>
              <a:gd name="connsiteX10" fmla="*/ 871869 w 2339163"/>
              <a:gd name="connsiteY10" fmla="*/ 1218010 h 1451926"/>
              <a:gd name="connsiteX11" fmla="*/ 744279 w 2339163"/>
              <a:gd name="connsiteY11" fmla="*/ 1111684 h 1451926"/>
              <a:gd name="connsiteX12" fmla="*/ 637953 w 2339163"/>
              <a:gd name="connsiteY12" fmla="*/ 1026624 h 1451926"/>
              <a:gd name="connsiteX13" fmla="*/ 595423 w 2339163"/>
              <a:gd name="connsiteY13" fmla="*/ 962828 h 1451926"/>
              <a:gd name="connsiteX14" fmla="*/ 489097 w 2339163"/>
              <a:gd name="connsiteY14" fmla="*/ 877768 h 1451926"/>
              <a:gd name="connsiteX15" fmla="*/ 404037 w 2339163"/>
              <a:gd name="connsiteY15" fmla="*/ 750177 h 1451926"/>
              <a:gd name="connsiteX16" fmla="*/ 361507 w 2339163"/>
              <a:gd name="connsiteY16" fmla="*/ 686382 h 1451926"/>
              <a:gd name="connsiteX17" fmla="*/ 297711 w 2339163"/>
              <a:gd name="connsiteY17" fmla="*/ 643852 h 1451926"/>
              <a:gd name="connsiteX18" fmla="*/ 191386 w 2339163"/>
              <a:gd name="connsiteY18" fmla="*/ 558791 h 1451926"/>
              <a:gd name="connsiteX19" fmla="*/ 106325 w 2339163"/>
              <a:gd name="connsiteY19" fmla="*/ 303610 h 1451926"/>
              <a:gd name="connsiteX20" fmla="*/ 85060 w 2339163"/>
              <a:gd name="connsiteY20" fmla="*/ 239814 h 1451926"/>
              <a:gd name="connsiteX21" fmla="*/ 63795 w 2339163"/>
              <a:gd name="connsiteY21" fmla="*/ 176019 h 1451926"/>
              <a:gd name="connsiteX22" fmla="*/ 21265 w 2339163"/>
              <a:gd name="connsiteY22" fmla="*/ 5898 h 1451926"/>
              <a:gd name="connsiteX23" fmla="*/ 0 w 2339163"/>
              <a:gd name="connsiteY23" fmla="*/ 5898 h 145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339163" h="1451926">
                <a:moveTo>
                  <a:pt x="2339163" y="1196745"/>
                </a:moveTo>
                <a:lnTo>
                  <a:pt x="2211572" y="1281805"/>
                </a:lnTo>
                <a:cubicBezTo>
                  <a:pt x="2190307" y="1295982"/>
                  <a:pt x="2172022" y="1316253"/>
                  <a:pt x="2147776" y="1324335"/>
                </a:cubicBezTo>
                <a:lnTo>
                  <a:pt x="2083981" y="1345600"/>
                </a:lnTo>
                <a:cubicBezTo>
                  <a:pt x="1982885" y="1412999"/>
                  <a:pt x="2044432" y="1380049"/>
                  <a:pt x="1892595" y="1430661"/>
                </a:cubicBezTo>
                <a:lnTo>
                  <a:pt x="1828800" y="1451926"/>
                </a:lnTo>
                <a:cubicBezTo>
                  <a:pt x="1651591" y="1444838"/>
                  <a:pt x="1473698" y="1447744"/>
                  <a:pt x="1297172" y="1430661"/>
                </a:cubicBezTo>
                <a:cubicBezTo>
                  <a:pt x="1252550" y="1426343"/>
                  <a:pt x="1212111" y="1402308"/>
                  <a:pt x="1169581" y="1388131"/>
                </a:cubicBezTo>
                <a:lnTo>
                  <a:pt x="1105786" y="1366866"/>
                </a:lnTo>
                <a:cubicBezTo>
                  <a:pt x="1091609" y="1352689"/>
                  <a:pt x="1080448" y="1334650"/>
                  <a:pt x="1063256" y="1324335"/>
                </a:cubicBezTo>
                <a:cubicBezTo>
                  <a:pt x="929554" y="1244113"/>
                  <a:pt x="1066942" y="1413086"/>
                  <a:pt x="871869" y="1218010"/>
                </a:cubicBezTo>
                <a:cubicBezTo>
                  <a:pt x="790002" y="1136142"/>
                  <a:pt x="833097" y="1170896"/>
                  <a:pt x="744279" y="1111684"/>
                </a:cubicBezTo>
                <a:cubicBezTo>
                  <a:pt x="622393" y="928855"/>
                  <a:pt x="784690" y="1144014"/>
                  <a:pt x="637953" y="1026624"/>
                </a:cubicBezTo>
                <a:cubicBezTo>
                  <a:pt x="617996" y="1010658"/>
                  <a:pt x="613495" y="980900"/>
                  <a:pt x="595423" y="962828"/>
                </a:cubicBezTo>
                <a:cubicBezTo>
                  <a:pt x="511725" y="879129"/>
                  <a:pt x="552227" y="961941"/>
                  <a:pt x="489097" y="877768"/>
                </a:cubicBezTo>
                <a:cubicBezTo>
                  <a:pt x="458428" y="836876"/>
                  <a:pt x="432390" y="792707"/>
                  <a:pt x="404037" y="750177"/>
                </a:cubicBezTo>
                <a:cubicBezTo>
                  <a:pt x="389860" y="728912"/>
                  <a:pt x="382772" y="700559"/>
                  <a:pt x="361507" y="686382"/>
                </a:cubicBezTo>
                <a:cubicBezTo>
                  <a:pt x="340242" y="672205"/>
                  <a:pt x="317668" y="659818"/>
                  <a:pt x="297711" y="643852"/>
                </a:cubicBezTo>
                <a:cubicBezTo>
                  <a:pt x="146199" y="522642"/>
                  <a:pt x="387751" y="689701"/>
                  <a:pt x="191386" y="558791"/>
                </a:cubicBezTo>
                <a:lnTo>
                  <a:pt x="106325" y="303610"/>
                </a:lnTo>
                <a:lnTo>
                  <a:pt x="85060" y="239814"/>
                </a:lnTo>
                <a:cubicBezTo>
                  <a:pt x="77972" y="218549"/>
                  <a:pt x="68191" y="197999"/>
                  <a:pt x="63795" y="176019"/>
                </a:cubicBezTo>
                <a:cubicBezTo>
                  <a:pt x="60728" y="160682"/>
                  <a:pt x="39947" y="33922"/>
                  <a:pt x="21265" y="5898"/>
                </a:cubicBezTo>
                <a:cubicBezTo>
                  <a:pt x="17333" y="0"/>
                  <a:pt x="7088" y="5898"/>
                  <a:pt x="0" y="5898"/>
                </a:cubicBezTo>
              </a:path>
            </a:pathLst>
          </a:cu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 flipV="1">
            <a:off x="2500299" y="564278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10800000" flipV="1">
            <a:off x="2500298" y="607141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- Ευθεία γραμμή σύνδεσης"/>
          <p:cNvCxnSpPr/>
          <p:nvPr/>
        </p:nvCxnSpPr>
        <p:spPr>
          <a:xfrm rot="10800000" flipV="1">
            <a:off x="2500298" y="6500040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2714612" y="542926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-5</a:t>
            </a:r>
            <a:endParaRPr lang="en-US" sz="1600" dirty="0"/>
          </a:p>
        </p:txBody>
      </p:sp>
      <p:sp>
        <p:nvSpPr>
          <p:cNvPr id="71" name="70 - TextBox"/>
          <p:cNvSpPr txBox="1"/>
          <p:nvPr/>
        </p:nvSpPr>
        <p:spPr>
          <a:xfrm>
            <a:off x="2643174" y="500063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-4</a:t>
            </a:r>
            <a:endParaRPr lang="en-US" sz="1600" dirty="0"/>
          </a:p>
        </p:txBody>
      </p:sp>
      <p:sp>
        <p:nvSpPr>
          <p:cNvPr id="72" name="71 - TextBox"/>
          <p:cNvSpPr txBox="1"/>
          <p:nvPr/>
        </p:nvSpPr>
        <p:spPr>
          <a:xfrm>
            <a:off x="2643174" y="471488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-3</a:t>
            </a:r>
            <a:endParaRPr lang="en-US" sz="1600" dirty="0"/>
          </a:p>
        </p:txBody>
      </p:sp>
      <p:sp>
        <p:nvSpPr>
          <p:cNvPr id="75" name="74 - TextBox"/>
          <p:cNvSpPr txBox="1"/>
          <p:nvPr/>
        </p:nvSpPr>
        <p:spPr>
          <a:xfrm>
            <a:off x="2643174" y="4357694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-2</a:t>
            </a:r>
            <a:endParaRPr lang="en-US" sz="16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571736" y="3929066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-1</a:t>
            </a:r>
            <a:endParaRPr lang="en-US" sz="1600" dirty="0"/>
          </a:p>
        </p:txBody>
      </p:sp>
      <p:sp>
        <p:nvSpPr>
          <p:cNvPr id="79" name="78 - TextBox"/>
          <p:cNvSpPr txBox="1"/>
          <p:nvPr/>
        </p:nvSpPr>
        <p:spPr>
          <a:xfrm>
            <a:off x="2214546" y="2285992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81" name="80 - TextBox"/>
          <p:cNvSpPr txBox="1"/>
          <p:nvPr/>
        </p:nvSpPr>
        <p:spPr>
          <a:xfrm>
            <a:off x="2143108" y="285749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82" name="81 - TextBox"/>
          <p:cNvSpPr txBox="1"/>
          <p:nvPr/>
        </p:nvSpPr>
        <p:spPr>
          <a:xfrm>
            <a:off x="2143108" y="3214686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83" name="82 - TextBox"/>
          <p:cNvSpPr txBox="1"/>
          <p:nvPr/>
        </p:nvSpPr>
        <p:spPr>
          <a:xfrm>
            <a:off x="2643174" y="6376594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-7</a:t>
            </a:r>
            <a:endParaRPr lang="en-US" sz="1600" dirty="0"/>
          </a:p>
        </p:txBody>
      </p:sp>
      <p:sp>
        <p:nvSpPr>
          <p:cNvPr id="84" name="83 - TextBox"/>
          <p:cNvSpPr txBox="1"/>
          <p:nvPr/>
        </p:nvSpPr>
        <p:spPr>
          <a:xfrm>
            <a:off x="2714612" y="58578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-6</a:t>
            </a:r>
            <a:endParaRPr lang="en-US" sz="1600" dirty="0"/>
          </a:p>
        </p:txBody>
      </p:sp>
      <p:sp>
        <p:nvSpPr>
          <p:cNvPr id="89" name="88 - Έλλειψη"/>
          <p:cNvSpPr/>
          <p:nvPr/>
        </p:nvSpPr>
        <p:spPr>
          <a:xfrm>
            <a:off x="2571736" y="4500570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73" grpId="0" animBg="1"/>
      <p:bldP spid="50" grpId="0" animBg="1"/>
      <p:bldP spid="51" grpId="0" animBg="1"/>
      <p:bldP spid="56" grpId="0" animBg="1"/>
      <p:bldP spid="58" grpId="0" animBg="1"/>
      <p:bldP spid="70" grpId="0"/>
      <p:bldP spid="71" grpId="0"/>
      <p:bldP spid="72" grpId="0"/>
      <p:bldP spid="75" grpId="0"/>
      <p:bldP spid="77" grpId="0"/>
      <p:bldP spid="79" grpId="0"/>
      <p:bldP spid="81" grpId="0"/>
      <p:bldP spid="82" grpId="0"/>
      <p:bldP spid="83" grpId="0"/>
      <p:bldP spid="84" grpId="0"/>
      <p:bldP spid="89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Συνάρτηση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1428728" y="1857364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7 - Ελεύθερη σχεδίαση"/>
          <p:cNvSpPr/>
          <p:nvPr/>
        </p:nvSpPr>
        <p:spPr>
          <a:xfrm>
            <a:off x="1069145" y="1536835"/>
            <a:ext cx="2180492" cy="1248568"/>
          </a:xfrm>
          <a:custGeom>
            <a:avLst/>
            <a:gdLst>
              <a:gd name="connsiteX0" fmla="*/ 647113 w 2180492"/>
              <a:gd name="connsiteY0" fmla="*/ 10611 h 1248568"/>
              <a:gd name="connsiteX1" fmla="*/ 520504 w 2180492"/>
              <a:gd name="connsiteY1" fmla="*/ 80950 h 1248568"/>
              <a:gd name="connsiteX2" fmla="*/ 450166 w 2180492"/>
              <a:gd name="connsiteY2" fmla="*/ 123153 h 1248568"/>
              <a:gd name="connsiteX3" fmla="*/ 351692 w 2180492"/>
              <a:gd name="connsiteY3" fmla="*/ 179423 h 1248568"/>
              <a:gd name="connsiteX4" fmla="*/ 239150 w 2180492"/>
              <a:gd name="connsiteY4" fmla="*/ 249762 h 1248568"/>
              <a:gd name="connsiteX5" fmla="*/ 154744 w 2180492"/>
              <a:gd name="connsiteY5" fmla="*/ 320100 h 1248568"/>
              <a:gd name="connsiteX6" fmla="*/ 112541 w 2180492"/>
              <a:gd name="connsiteY6" fmla="*/ 348236 h 1248568"/>
              <a:gd name="connsiteX7" fmla="*/ 56270 w 2180492"/>
              <a:gd name="connsiteY7" fmla="*/ 418574 h 1248568"/>
              <a:gd name="connsiteX8" fmla="*/ 28135 w 2180492"/>
              <a:gd name="connsiteY8" fmla="*/ 460777 h 1248568"/>
              <a:gd name="connsiteX9" fmla="*/ 0 w 2180492"/>
              <a:gd name="connsiteY9" fmla="*/ 587387 h 1248568"/>
              <a:gd name="connsiteX10" fmla="*/ 14067 w 2180492"/>
              <a:gd name="connsiteY10" fmla="*/ 728063 h 1248568"/>
              <a:gd name="connsiteX11" fmla="*/ 70338 w 2180492"/>
              <a:gd name="connsiteY11" fmla="*/ 854673 h 1248568"/>
              <a:gd name="connsiteX12" fmla="*/ 84406 w 2180492"/>
              <a:gd name="connsiteY12" fmla="*/ 896876 h 1248568"/>
              <a:gd name="connsiteX13" fmla="*/ 182880 w 2180492"/>
              <a:gd name="connsiteY13" fmla="*/ 1037553 h 1248568"/>
              <a:gd name="connsiteX14" fmla="*/ 225083 w 2180492"/>
              <a:gd name="connsiteY14" fmla="*/ 1065688 h 1248568"/>
              <a:gd name="connsiteX15" fmla="*/ 281353 w 2180492"/>
              <a:gd name="connsiteY15" fmla="*/ 1107891 h 1248568"/>
              <a:gd name="connsiteX16" fmla="*/ 309489 w 2180492"/>
              <a:gd name="connsiteY16" fmla="*/ 1136027 h 1248568"/>
              <a:gd name="connsiteX17" fmla="*/ 365760 w 2180492"/>
              <a:gd name="connsiteY17" fmla="*/ 1150094 h 1248568"/>
              <a:gd name="connsiteX18" fmla="*/ 450166 w 2180492"/>
              <a:gd name="connsiteY18" fmla="*/ 1178230 h 1248568"/>
              <a:gd name="connsiteX19" fmla="*/ 506437 w 2180492"/>
              <a:gd name="connsiteY19" fmla="*/ 1192297 h 1248568"/>
              <a:gd name="connsiteX20" fmla="*/ 548640 w 2180492"/>
              <a:gd name="connsiteY20" fmla="*/ 1206365 h 1248568"/>
              <a:gd name="connsiteX21" fmla="*/ 858129 w 2180492"/>
              <a:gd name="connsiteY21" fmla="*/ 1220433 h 1248568"/>
              <a:gd name="connsiteX22" fmla="*/ 1195753 w 2180492"/>
              <a:gd name="connsiteY22" fmla="*/ 1248568 h 1248568"/>
              <a:gd name="connsiteX23" fmla="*/ 1561513 w 2180492"/>
              <a:gd name="connsiteY23" fmla="*/ 1234500 h 1248568"/>
              <a:gd name="connsiteX24" fmla="*/ 1688123 w 2180492"/>
              <a:gd name="connsiteY24" fmla="*/ 1192297 h 1248568"/>
              <a:gd name="connsiteX25" fmla="*/ 1730326 w 2180492"/>
              <a:gd name="connsiteY25" fmla="*/ 1178230 h 1248568"/>
              <a:gd name="connsiteX26" fmla="*/ 1814732 w 2180492"/>
              <a:gd name="connsiteY26" fmla="*/ 1136027 h 1248568"/>
              <a:gd name="connsiteX27" fmla="*/ 1899138 w 2180492"/>
              <a:gd name="connsiteY27" fmla="*/ 1065688 h 1248568"/>
              <a:gd name="connsiteX28" fmla="*/ 1941341 w 2180492"/>
              <a:gd name="connsiteY28" fmla="*/ 1051620 h 1248568"/>
              <a:gd name="connsiteX29" fmla="*/ 2025747 w 2180492"/>
              <a:gd name="connsiteY29" fmla="*/ 981282 h 1248568"/>
              <a:gd name="connsiteX30" fmla="*/ 2082018 w 2180492"/>
              <a:gd name="connsiteY30" fmla="*/ 953147 h 1248568"/>
              <a:gd name="connsiteX31" fmla="*/ 2110153 w 2180492"/>
              <a:gd name="connsiteY31" fmla="*/ 910943 h 1248568"/>
              <a:gd name="connsiteX32" fmla="*/ 2138289 w 2180492"/>
              <a:gd name="connsiteY32" fmla="*/ 882808 h 1248568"/>
              <a:gd name="connsiteX33" fmla="*/ 2152357 w 2180492"/>
              <a:gd name="connsiteY33" fmla="*/ 826537 h 1248568"/>
              <a:gd name="connsiteX34" fmla="*/ 2180492 w 2180492"/>
              <a:gd name="connsiteY34" fmla="*/ 770267 h 1248568"/>
              <a:gd name="connsiteX35" fmla="*/ 2166424 w 2180492"/>
              <a:gd name="connsiteY35" fmla="*/ 545183 h 1248568"/>
              <a:gd name="connsiteX36" fmla="*/ 2110153 w 2180492"/>
              <a:gd name="connsiteY36" fmla="*/ 446710 h 1248568"/>
              <a:gd name="connsiteX37" fmla="*/ 2082018 w 2180492"/>
              <a:gd name="connsiteY37" fmla="*/ 404507 h 1248568"/>
              <a:gd name="connsiteX38" fmla="*/ 2039815 w 2180492"/>
              <a:gd name="connsiteY38" fmla="*/ 362303 h 1248568"/>
              <a:gd name="connsiteX39" fmla="*/ 1983544 w 2180492"/>
              <a:gd name="connsiteY39" fmla="*/ 291965 h 1248568"/>
              <a:gd name="connsiteX40" fmla="*/ 1899138 w 2180492"/>
              <a:gd name="connsiteY40" fmla="*/ 249762 h 1248568"/>
              <a:gd name="connsiteX41" fmla="*/ 1856935 w 2180492"/>
              <a:gd name="connsiteY41" fmla="*/ 221627 h 1248568"/>
              <a:gd name="connsiteX42" fmla="*/ 1814732 w 2180492"/>
              <a:gd name="connsiteY42" fmla="*/ 207559 h 1248568"/>
              <a:gd name="connsiteX43" fmla="*/ 1434904 w 2180492"/>
              <a:gd name="connsiteY43" fmla="*/ 165356 h 1248568"/>
              <a:gd name="connsiteX44" fmla="*/ 1350498 w 2180492"/>
              <a:gd name="connsiteY44" fmla="*/ 151288 h 1248568"/>
              <a:gd name="connsiteX45" fmla="*/ 1237957 w 2180492"/>
              <a:gd name="connsiteY45" fmla="*/ 137220 h 1248568"/>
              <a:gd name="connsiteX46" fmla="*/ 1195753 w 2180492"/>
              <a:gd name="connsiteY46" fmla="*/ 123153 h 1248568"/>
              <a:gd name="connsiteX47" fmla="*/ 1139483 w 2180492"/>
              <a:gd name="connsiteY47" fmla="*/ 109085 h 1248568"/>
              <a:gd name="connsiteX48" fmla="*/ 1083212 w 2180492"/>
              <a:gd name="connsiteY48" fmla="*/ 80950 h 1248568"/>
              <a:gd name="connsiteX49" fmla="*/ 970670 w 2180492"/>
              <a:gd name="connsiteY49" fmla="*/ 52814 h 1248568"/>
              <a:gd name="connsiteX50" fmla="*/ 872197 w 2180492"/>
              <a:gd name="connsiteY50" fmla="*/ 24679 h 1248568"/>
              <a:gd name="connsiteX51" fmla="*/ 548640 w 2180492"/>
              <a:gd name="connsiteY51" fmla="*/ 10611 h 1248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180492" h="1248568">
                <a:moveTo>
                  <a:pt x="647113" y="10611"/>
                </a:moveTo>
                <a:cubicBezTo>
                  <a:pt x="562224" y="38908"/>
                  <a:pt x="641435" y="8391"/>
                  <a:pt x="520504" y="80950"/>
                </a:cubicBezTo>
                <a:cubicBezTo>
                  <a:pt x="497058" y="95018"/>
                  <a:pt x="472916" y="107986"/>
                  <a:pt x="450166" y="123153"/>
                </a:cubicBezTo>
                <a:cubicBezTo>
                  <a:pt x="365000" y="179930"/>
                  <a:pt x="426910" y="154352"/>
                  <a:pt x="351692" y="179423"/>
                </a:cubicBezTo>
                <a:cubicBezTo>
                  <a:pt x="192289" y="298978"/>
                  <a:pt x="393630" y="153212"/>
                  <a:pt x="239150" y="249762"/>
                </a:cubicBezTo>
                <a:cubicBezTo>
                  <a:pt x="129723" y="318154"/>
                  <a:pt x="223528" y="265073"/>
                  <a:pt x="154744" y="320100"/>
                </a:cubicBezTo>
                <a:cubicBezTo>
                  <a:pt x="141542" y="330662"/>
                  <a:pt x="126609" y="338857"/>
                  <a:pt x="112541" y="348236"/>
                </a:cubicBezTo>
                <a:cubicBezTo>
                  <a:pt x="25945" y="478132"/>
                  <a:pt x="136451" y="318348"/>
                  <a:pt x="56270" y="418574"/>
                </a:cubicBezTo>
                <a:cubicBezTo>
                  <a:pt x="45708" y="431776"/>
                  <a:pt x="37513" y="446709"/>
                  <a:pt x="28135" y="460777"/>
                </a:cubicBezTo>
                <a:cubicBezTo>
                  <a:pt x="22708" y="482483"/>
                  <a:pt x="0" y="569522"/>
                  <a:pt x="0" y="587387"/>
                </a:cubicBezTo>
                <a:cubicBezTo>
                  <a:pt x="0" y="634513"/>
                  <a:pt x="4825" y="681852"/>
                  <a:pt x="14067" y="728063"/>
                </a:cubicBezTo>
                <a:cubicBezTo>
                  <a:pt x="22246" y="768958"/>
                  <a:pt x="53951" y="816437"/>
                  <a:pt x="70338" y="854673"/>
                </a:cubicBezTo>
                <a:cubicBezTo>
                  <a:pt x="76179" y="868303"/>
                  <a:pt x="77205" y="883913"/>
                  <a:pt x="84406" y="896876"/>
                </a:cubicBezTo>
                <a:cubicBezTo>
                  <a:pt x="90150" y="907214"/>
                  <a:pt x="164441" y="1019114"/>
                  <a:pt x="182880" y="1037553"/>
                </a:cubicBezTo>
                <a:cubicBezTo>
                  <a:pt x="194835" y="1049508"/>
                  <a:pt x="211325" y="1055861"/>
                  <a:pt x="225083" y="1065688"/>
                </a:cubicBezTo>
                <a:cubicBezTo>
                  <a:pt x="244162" y="1079316"/>
                  <a:pt x="263341" y="1092881"/>
                  <a:pt x="281353" y="1107891"/>
                </a:cubicBezTo>
                <a:cubicBezTo>
                  <a:pt x="291542" y="1116382"/>
                  <a:pt x="297626" y="1130095"/>
                  <a:pt x="309489" y="1136027"/>
                </a:cubicBezTo>
                <a:cubicBezTo>
                  <a:pt x="326782" y="1144673"/>
                  <a:pt x="347241" y="1144538"/>
                  <a:pt x="365760" y="1150094"/>
                </a:cubicBezTo>
                <a:cubicBezTo>
                  <a:pt x="394167" y="1158616"/>
                  <a:pt x="421394" y="1171037"/>
                  <a:pt x="450166" y="1178230"/>
                </a:cubicBezTo>
                <a:cubicBezTo>
                  <a:pt x="468923" y="1182919"/>
                  <a:pt x="487847" y="1186986"/>
                  <a:pt x="506437" y="1192297"/>
                </a:cubicBezTo>
                <a:cubicBezTo>
                  <a:pt x="520695" y="1196371"/>
                  <a:pt x="533859" y="1205182"/>
                  <a:pt x="548640" y="1206365"/>
                </a:cubicBezTo>
                <a:cubicBezTo>
                  <a:pt x="651581" y="1214600"/>
                  <a:pt x="755018" y="1214705"/>
                  <a:pt x="858129" y="1220433"/>
                </a:cubicBezTo>
                <a:cubicBezTo>
                  <a:pt x="1014979" y="1229147"/>
                  <a:pt x="1051955" y="1234188"/>
                  <a:pt x="1195753" y="1248568"/>
                </a:cubicBezTo>
                <a:cubicBezTo>
                  <a:pt x="1317673" y="1243879"/>
                  <a:pt x="1440036" y="1245888"/>
                  <a:pt x="1561513" y="1234500"/>
                </a:cubicBezTo>
                <a:cubicBezTo>
                  <a:pt x="1561522" y="1234499"/>
                  <a:pt x="1667017" y="1199332"/>
                  <a:pt x="1688123" y="1192297"/>
                </a:cubicBezTo>
                <a:lnTo>
                  <a:pt x="1730326" y="1178230"/>
                </a:lnTo>
                <a:cubicBezTo>
                  <a:pt x="1851275" y="1097596"/>
                  <a:pt x="1698246" y="1194270"/>
                  <a:pt x="1814732" y="1136027"/>
                </a:cubicBezTo>
                <a:cubicBezTo>
                  <a:pt x="1906777" y="1090005"/>
                  <a:pt x="1805810" y="1127907"/>
                  <a:pt x="1899138" y="1065688"/>
                </a:cubicBezTo>
                <a:cubicBezTo>
                  <a:pt x="1911476" y="1057463"/>
                  <a:pt x="1927273" y="1056309"/>
                  <a:pt x="1941341" y="1051620"/>
                </a:cubicBezTo>
                <a:cubicBezTo>
                  <a:pt x="1973443" y="1019520"/>
                  <a:pt x="1981164" y="1009146"/>
                  <a:pt x="2025747" y="981282"/>
                </a:cubicBezTo>
                <a:cubicBezTo>
                  <a:pt x="2043530" y="970167"/>
                  <a:pt x="2063261" y="962525"/>
                  <a:pt x="2082018" y="953147"/>
                </a:cubicBezTo>
                <a:cubicBezTo>
                  <a:pt x="2091396" y="939079"/>
                  <a:pt x="2099591" y="924146"/>
                  <a:pt x="2110153" y="910943"/>
                </a:cubicBezTo>
                <a:cubicBezTo>
                  <a:pt x="2118438" y="900586"/>
                  <a:pt x="2132357" y="894671"/>
                  <a:pt x="2138289" y="882808"/>
                </a:cubicBezTo>
                <a:cubicBezTo>
                  <a:pt x="2146936" y="865515"/>
                  <a:pt x="2145568" y="844640"/>
                  <a:pt x="2152357" y="826537"/>
                </a:cubicBezTo>
                <a:cubicBezTo>
                  <a:pt x="2159720" y="806902"/>
                  <a:pt x="2171114" y="789024"/>
                  <a:pt x="2180492" y="770267"/>
                </a:cubicBezTo>
                <a:cubicBezTo>
                  <a:pt x="2175803" y="695239"/>
                  <a:pt x="2177055" y="619602"/>
                  <a:pt x="2166424" y="545183"/>
                </a:cubicBezTo>
                <a:cubicBezTo>
                  <a:pt x="2155429" y="468219"/>
                  <a:pt x="2144555" y="489713"/>
                  <a:pt x="2110153" y="446710"/>
                </a:cubicBezTo>
                <a:cubicBezTo>
                  <a:pt x="2099591" y="433508"/>
                  <a:pt x="2092842" y="417496"/>
                  <a:pt x="2082018" y="404507"/>
                </a:cubicBezTo>
                <a:cubicBezTo>
                  <a:pt x="2069282" y="389223"/>
                  <a:pt x="2052551" y="377587"/>
                  <a:pt x="2039815" y="362303"/>
                </a:cubicBezTo>
                <a:cubicBezTo>
                  <a:pt x="2003255" y="318430"/>
                  <a:pt x="2024473" y="324708"/>
                  <a:pt x="1983544" y="291965"/>
                </a:cubicBezTo>
                <a:cubicBezTo>
                  <a:pt x="1916350" y="238211"/>
                  <a:pt x="1968478" y="284432"/>
                  <a:pt x="1899138" y="249762"/>
                </a:cubicBezTo>
                <a:cubicBezTo>
                  <a:pt x="1884016" y="242201"/>
                  <a:pt x="1872057" y="229188"/>
                  <a:pt x="1856935" y="221627"/>
                </a:cubicBezTo>
                <a:cubicBezTo>
                  <a:pt x="1843672" y="214995"/>
                  <a:pt x="1829181" y="210893"/>
                  <a:pt x="1814732" y="207559"/>
                </a:cubicBezTo>
                <a:cubicBezTo>
                  <a:pt x="1634936" y="166067"/>
                  <a:pt x="1656359" y="178382"/>
                  <a:pt x="1434904" y="165356"/>
                </a:cubicBezTo>
                <a:cubicBezTo>
                  <a:pt x="1406769" y="160667"/>
                  <a:pt x="1378735" y="155322"/>
                  <a:pt x="1350498" y="151288"/>
                </a:cubicBezTo>
                <a:cubicBezTo>
                  <a:pt x="1313072" y="145941"/>
                  <a:pt x="1275153" y="143983"/>
                  <a:pt x="1237957" y="137220"/>
                </a:cubicBezTo>
                <a:cubicBezTo>
                  <a:pt x="1223367" y="134567"/>
                  <a:pt x="1210011" y="127227"/>
                  <a:pt x="1195753" y="123153"/>
                </a:cubicBezTo>
                <a:cubicBezTo>
                  <a:pt x="1177163" y="117842"/>
                  <a:pt x="1157586" y="115874"/>
                  <a:pt x="1139483" y="109085"/>
                </a:cubicBezTo>
                <a:cubicBezTo>
                  <a:pt x="1119847" y="101722"/>
                  <a:pt x="1103107" y="87582"/>
                  <a:pt x="1083212" y="80950"/>
                </a:cubicBezTo>
                <a:cubicBezTo>
                  <a:pt x="1046528" y="68722"/>
                  <a:pt x="1007354" y="65042"/>
                  <a:pt x="970670" y="52814"/>
                </a:cubicBezTo>
                <a:cubicBezTo>
                  <a:pt x="934516" y="40763"/>
                  <a:pt x="911051" y="31744"/>
                  <a:pt x="872197" y="24679"/>
                </a:cubicBezTo>
                <a:cubicBezTo>
                  <a:pt x="736468" y="0"/>
                  <a:pt x="723119" y="10611"/>
                  <a:pt x="548640" y="10611"/>
                </a:cubicBezTo>
              </a:path>
            </a:pathLst>
          </a:cu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11 - Ευθύγραμμο βέλος σύνδεσης"/>
          <p:cNvCxnSpPr>
            <a:stCxn id="8" idx="21"/>
          </p:cNvCxnSpPr>
          <p:nvPr/>
        </p:nvCxnSpPr>
        <p:spPr>
          <a:xfrm>
            <a:off x="1927274" y="2757268"/>
            <a:ext cx="72958" cy="1028922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857224" y="4214818"/>
            <a:ext cx="61436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Σε αυτή την συνάρτηση οι μεταβλητές (= γράμματα) δεν είναι σε δύναμη μεγαλύτερη ή ίση του δύο. </a:t>
            </a:r>
          </a:p>
          <a:p>
            <a:endParaRPr lang="el-GR" dirty="0" smtClean="0"/>
          </a:p>
          <a:p>
            <a:r>
              <a:rPr lang="el-GR" dirty="0" smtClean="0"/>
              <a:t>Αυτές τις συναρτήσεις όταν τις σχεδιάζω στους άξονες </a:t>
            </a:r>
            <a:r>
              <a:rPr lang="en-US" dirty="0" smtClean="0"/>
              <a:t>x-y</a:t>
            </a:r>
            <a:r>
              <a:rPr lang="el-GR" dirty="0" smtClean="0"/>
              <a:t> </a:t>
            </a:r>
            <a:r>
              <a:rPr lang="el-GR" u="sng" dirty="0" smtClean="0"/>
              <a:t>είναι πάντα </a:t>
            </a:r>
            <a:r>
              <a:rPr lang="el-GR" u="sng" smtClean="0"/>
              <a:t>ευθείες γραμμές.</a:t>
            </a:r>
            <a:endParaRPr lang="en-US" u="sng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7030A0"/>
                </a:solidFill>
              </a:rPr>
              <a:t>Συνάρτηση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1428728" y="1857364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072066" y="4214818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y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–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b="1" baseline="30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1785918" y="1214422"/>
            <a:ext cx="6643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smtClean="0"/>
              <a:t>Έστω </a:t>
            </a:r>
            <a:r>
              <a:rPr lang="el-GR" sz="2400" u="sng" smtClean="0"/>
              <a:t>2 </a:t>
            </a:r>
            <a:r>
              <a:rPr lang="el-GR" sz="2400" u="sng" dirty="0" smtClean="0"/>
              <a:t>τυχαία σημεία, το σημείο Μ και το σημείο Α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5929322" y="57150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342899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5" grpId="0" animBg="1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071546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Προσοχή! Από τα   </a:t>
            </a:r>
            <a:r>
              <a:rPr lang="el-GR" sz="2400" u="sng" dirty="0" smtClean="0"/>
              <a:t>2 τυχαία σημεία</a:t>
            </a:r>
            <a:r>
              <a:rPr lang="el-GR" sz="2400" dirty="0" smtClean="0"/>
              <a:t>, το σημείο Μ και το σημείο Α,</a:t>
            </a:r>
            <a:r>
              <a:rPr lang="el-GR" sz="2400" u="sng" dirty="0" smtClean="0"/>
              <a:t> μπορεί να περάσει μόνο μια ευθεία….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5929322" y="57150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342899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2357422" y="2714620"/>
            <a:ext cx="4500594" cy="3714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5" grpId="0" animBg="1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Ευθεία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1000108"/>
            <a:ext cx="8858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Συμπέρασμα: Για να ζωγραφίσω (σχεδιάσω) μια </a:t>
            </a:r>
            <a:r>
              <a:rPr lang="el-GR" sz="2400" dirty="0" err="1" smtClean="0"/>
              <a:t>πρισμένη</a:t>
            </a:r>
            <a:r>
              <a:rPr lang="el-GR" sz="2400" dirty="0" smtClean="0"/>
              <a:t>  ευθεία γραμμή, μου αρκεί να έχω δύο σημεία</a:t>
            </a:r>
            <a:endParaRPr lang="en-US" sz="2400" u="sng" dirty="0"/>
          </a:p>
        </p:txBody>
      </p:sp>
      <p:sp>
        <p:nvSpPr>
          <p:cNvPr id="9" name="8 - Έλλειψη"/>
          <p:cNvSpPr/>
          <p:nvPr/>
        </p:nvSpPr>
        <p:spPr>
          <a:xfrm>
            <a:off x="3428992" y="357187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Έλλειψη"/>
          <p:cNvSpPr/>
          <p:nvPr/>
        </p:nvSpPr>
        <p:spPr>
          <a:xfrm>
            <a:off x="5929322" y="571501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3428992" y="3071810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</a:t>
            </a:r>
            <a:endParaRPr lang="en-US" dirty="0"/>
          </a:p>
        </p:txBody>
      </p:sp>
      <p:sp>
        <p:nvSpPr>
          <p:cNvPr id="8" name="7 - TextBox"/>
          <p:cNvSpPr txBox="1"/>
          <p:nvPr/>
        </p:nvSpPr>
        <p:spPr>
          <a:xfrm>
            <a:off x="6215074" y="514351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cxnSp>
        <p:nvCxnSpPr>
          <p:cNvPr id="10" name="9 - Ευθεία γραμμή σύνδεσης"/>
          <p:cNvCxnSpPr/>
          <p:nvPr/>
        </p:nvCxnSpPr>
        <p:spPr>
          <a:xfrm>
            <a:off x="2357422" y="2714620"/>
            <a:ext cx="4500594" cy="37147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5" grpId="0" animBg="1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Ποσοστό 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571472" y="12144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3%</a:t>
            </a:r>
            <a:endParaRPr lang="en-US" dirty="0"/>
          </a:p>
        </p:txBody>
      </p:sp>
      <p:sp>
        <p:nvSpPr>
          <p:cNvPr id="12" name="11 - TextBox"/>
          <p:cNvSpPr txBox="1"/>
          <p:nvPr/>
        </p:nvSpPr>
        <p:spPr>
          <a:xfrm>
            <a:off x="1285852" y="1214422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  3 τις εκατό</a:t>
            </a:r>
            <a:endParaRPr lang="en-US" dirty="0"/>
          </a:p>
        </p:txBody>
      </p:sp>
      <p:sp>
        <p:nvSpPr>
          <p:cNvPr id="13" name="12 - TextBox"/>
          <p:cNvSpPr txBox="1"/>
          <p:nvPr/>
        </p:nvSpPr>
        <p:spPr>
          <a:xfrm>
            <a:off x="4643438" y="114298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20%</a:t>
            </a:r>
            <a:endParaRPr lang="en-US" dirty="0"/>
          </a:p>
        </p:txBody>
      </p:sp>
      <p:sp>
        <p:nvSpPr>
          <p:cNvPr id="14" name="13 - TextBox"/>
          <p:cNvSpPr txBox="1"/>
          <p:nvPr/>
        </p:nvSpPr>
        <p:spPr>
          <a:xfrm>
            <a:off x="5214942" y="1071546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=  20  τις εκατό</a:t>
            </a:r>
            <a:endParaRPr lang="en-US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1714480" y="2643182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785918" y="2643182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1785918" y="2143116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30</a:t>
            </a:r>
            <a:endParaRPr lang="en-US" sz="2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428596" y="242886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30%  =</a:t>
            </a:r>
            <a:endParaRPr lang="en-US" sz="24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2857488" y="2428868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   30  : 100     =    0,3</a:t>
            </a:r>
            <a:endParaRPr lang="en-US" sz="2400" b="1" dirty="0"/>
          </a:p>
        </p:txBody>
      </p:sp>
      <p:cxnSp>
        <p:nvCxnSpPr>
          <p:cNvPr id="25" name="24 - Ευθεία γραμμή σύνδεσης"/>
          <p:cNvCxnSpPr/>
          <p:nvPr/>
        </p:nvCxnSpPr>
        <p:spPr>
          <a:xfrm>
            <a:off x="1571604" y="3824591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1643042" y="3824591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28" name="27 - TextBox"/>
          <p:cNvSpPr txBox="1"/>
          <p:nvPr/>
        </p:nvSpPr>
        <p:spPr>
          <a:xfrm>
            <a:off x="1643042" y="3324525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5</a:t>
            </a:r>
            <a:endParaRPr lang="en-US" sz="24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285720" y="3610277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5%  =</a:t>
            </a:r>
            <a:endParaRPr lang="en-US" sz="2400" b="1" dirty="0"/>
          </a:p>
        </p:txBody>
      </p:sp>
      <p:sp>
        <p:nvSpPr>
          <p:cNvPr id="30" name="29 - TextBox"/>
          <p:cNvSpPr txBox="1"/>
          <p:nvPr/>
        </p:nvSpPr>
        <p:spPr>
          <a:xfrm>
            <a:off x="2714612" y="3610277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   5  : 100     =    0,05</a:t>
            </a:r>
            <a:endParaRPr lang="en-US" sz="2400" b="1" dirty="0"/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1571604" y="5324789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1643042" y="5324789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1643042" y="4824723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43</a:t>
            </a:r>
            <a:endParaRPr lang="en-US" sz="2400" b="1" dirty="0"/>
          </a:p>
        </p:txBody>
      </p:sp>
      <p:sp>
        <p:nvSpPr>
          <p:cNvPr id="34" name="33 - TextBox"/>
          <p:cNvSpPr txBox="1"/>
          <p:nvPr/>
        </p:nvSpPr>
        <p:spPr>
          <a:xfrm>
            <a:off x="285720" y="5110475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43%  =</a:t>
            </a:r>
            <a:endParaRPr lang="en-US" sz="2400" b="1" dirty="0"/>
          </a:p>
        </p:txBody>
      </p:sp>
      <p:sp>
        <p:nvSpPr>
          <p:cNvPr id="35" name="34 - TextBox"/>
          <p:cNvSpPr txBox="1"/>
          <p:nvPr/>
        </p:nvSpPr>
        <p:spPr>
          <a:xfrm>
            <a:off x="2714612" y="5110475"/>
            <a:ext cx="3286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   43  : 100     =    0,43</a:t>
            </a:r>
            <a:endParaRPr lang="en-US" sz="24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4" grpId="0"/>
      <p:bldP spid="26" grpId="0"/>
      <p:bldP spid="28" grpId="0"/>
      <p:bldP spid="29" grpId="0"/>
      <p:bldP spid="30" grpId="0"/>
      <p:bldP spid="32" grpId="0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Ποσοστό -Ερωτήσεις 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0" y="1643050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Ποιος  αριθμός είναι ίσος με το 40%  του 500  ;</a:t>
            </a:r>
            <a:endParaRPr lang="en-US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1857356" y="3500438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928794" y="350043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1928794" y="300037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40</a:t>
            </a:r>
            <a:endParaRPr lang="en-US" sz="2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571472" y="328612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40%  =</a:t>
            </a:r>
            <a:endParaRPr lang="en-US" sz="2400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1071538" y="1071546"/>
            <a:ext cx="127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solidFill>
                  <a:srgbClr val="7030A0"/>
                </a:solidFill>
              </a:rPr>
              <a:t>Ερώτηση  1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2000232" y="228599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Λύση (α’  τρόπος)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3143240" y="3214686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Άρα:</a:t>
            </a:r>
            <a:endParaRPr lang="en-US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642910" y="5286388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714348" y="528638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39" name="38 - TextBox"/>
          <p:cNvSpPr txBox="1"/>
          <p:nvPr/>
        </p:nvSpPr>
        <p:spPr>
          <a:xfrm>
            <a:off x="714348" y="478632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40</a:t>
            </a:r>
            <a:endParaRPr lang="en-US" sz="2400" b="1" dirty="0"/>
          </a:p>
        </p:txBody>
      </p:sp>
      <p:sp>
        <p:nvSpPr>
          <p:cNvPr id="41" name="40 - TextBox"/>
          <p:cNvSpPr txBox="1"/>
          <p:nvPr/>
        </p:nvSpPr>
        <p:spPr>
          <a:xfrm>
            <a:off x="1428728" y="500063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baseline="30000" dirty="0" smtClean="0"/>
              <a:t>.</a:t>
            </a:r>
            <a:r>
              <a:rPr lang="el-GR" sz="2400" b="1" dirty="0" smtClean="0"/>
              <a:t> 500   =</a:t>
            </a:r>
            <a:endParaRPr lang="en-US" sz="2400" b="1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>
            <a:off x="2786050" y="5214950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3143240" y="535782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44" name="43 - TextBox"/>
          <p:cNvSpPr txBox="1"/>
          <p:nvPr/>
        </p:nvSpPr>
        <p:spPr>
          <a:xfrm>
            <a:off x="2928926" y="4714884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40 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500 </a:t>
            </a:r>
            <a:endParaRPr lang="en-US" sz="24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4643438" y="492919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=</a:t>
            </a:r>
            <a:endParaRPr lang="en-US" sz="24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286380" y="5143512"/>
            <a:ext cx="157163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643570" y="528638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49" name="48 - TextBox"/>
          <p:cNvSpPr txBox="1"/>
          <p:nvPr/>
        </p:nvSpPr>
        <p:spPr>
          <a:xfrm>
            <a:off x="5429256" y="4643446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20.000</a:t>
            </a:r>
            <a:endParaRPr lang="en-US" sz="24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7215206" y="4857760"/>
            <a:ext cx="10807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=   200</a:t>
            </a:r>
            <a:endParaRPr lang="en-US" sz="24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26 - TextBox"/>
          <p:cNvSpPr txBox="1"/>
          <p:nvPr/>
        </p:nvSpPr>
        <p:spPr>
          <a:xfrm>
            <a:off x="1285852" y="285728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l-GR" sz="2400" b="1" u="sng" dirty="0" smtClean="0">
                <a:solidFill>
                  <a:srgbClr val="7030A0"/>
                </a:solidFill>
              </a:rPr>
              <a:t>Ποσοστό -Ερωτήσεις </a:t>
            </a:r>
            <a:endParaRPr lang="en-US" sz="2400" b="1" u="sng" dirty="0">
              <a:solidFill>
                <a:srgbClr val="7030A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0" y="1643050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Ποιος  αριθμός είναι ίσος με το 40%  του 500  ;</a:t>
            </a:r>
            <a:endParaRPr lang="en-US" dirty="0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1857356" y="3500438"/>
            <a:ext cx="71438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1928794" y="350043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100</a:t>
            </a:r>
            <a:endParaRPr lang="en-US" sz="2400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1928794" y="3000372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40</a:t>
            </a:r>
            <a:endParaRPr lang="en-US" sz="2400" b="1" dirty="0"/>
          </a:p>
        </p:txBody>
      </p:sp>
      <p:sp>
        <p:nvSpPr>
          <p:cNvPr id="18" name="17 - TextBox"/>
          <p:cNvSpPr txBox="1"/>
          <p:nvPr/>
        </p:nvSpPr>
        <p:spPr>
          <a:xfrm>
            <a:off x="571472" y="328612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40%  =</a:t>
            </a:r>
            <a:endParaRPr lang="en-US" sz="2400" b="1" dirty="0"/>
          </a:p>
        </p:txBody>
      </p:sp>
      <p:sp>
        <p:nvSpPr>
          <p:cNvPr id="22" name="21 - Ορθογώνιο"/>
          <p:cNvSpPr/>
          <p:nvPr/>
        </p:nvSpPr>
        <p:spPr>
          <a:xfrm>
            <a:off x="1071538" y="1071546"/>
            <a:ext cx="1273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solidFill>
                  <a:srgbClr val="7030A0"/>
                </a:solidFill>
              </a:rPr>
              <a:t>Ερώτηση  1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2000232" y="2285992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Λύση    (β’  τρόπος)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5643538" y="3286124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Άρα:</a:t>
            </a:r>
            <a:endParaRPr lang="en-US" dirty="0"/>
          </a:p>
        </p:txBody>
      </p:sp>
      <p:sp>
        <p:nvSpPr>
          <p:cNvPr id="41" name="40 - TextBox"/>
          <p:cNvSpPr txBox="1"/>
          <p:nvPr/>
        </p:nvSpPr>
        <p:spPr>
          <a:xfrm>
            <a:off x="857224" y="5000636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 0,4</a:t>
            </a:r>
            <a:r>
              <a:rPr lang="el-GR" sz="2400" b="1" baseline="30000" dirty="0" smtClean="0"/>
              <a:t>.</a:t>
            </a:r>
            <a:r>
              <a:rPr lang="el-GR" sz="2400" b="1" dirty="0" smtClean="0"/>
              <a:t> 500</a:t>
            </a:r>
            <a:endParaRPr lang="en-US" sz="2400" b="1" dirty="0"/>
          </a:p>
        </p:txBody>
      </p:sp>
      <p:sp>
        <p:nvSpPr>
          <p:cNvPr id="50" name="49 - Ορθογώνιο"/>
          <p:cNvSpPr/>
          <p:nvPr/>
        </p:nvSpPr>
        <p:spPr>
          <a:xfrm>
            <a:off x="2071670" y="4929198"/>
            <a:ext cx="10807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 =   200</a:t>
            </a:r>
            <a:endParaRPr lang="en-US" sz="24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2786050" y="328612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=  0,4</a:t>
            </a:r>
            <a:endParaRPr lang="en-US" sz="24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1986</Words>
  <PresentationFormat>Προβολή στην οθόνη (4:3)</PresentationFormat>
  <Paragraphs>484</Paragraphs>
  <Slides>38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38</vt:i4>
      </vt:variant>
    </vt:vector>
  </HeadingPairs>
  <TitlesOfParts>
    <vt:vector size="39" baseType="lpstr">
      <vt:lpstr>Θέμα του Office</vt:lpstr>
      <vt:lpstr>ΣΥΝΑΡΤΗΣΕΙΣ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ΣΥΝΑΡΤΗΣΕΙΣ</dc:title>
  <dc:creator>Panorea</dc:creator>
  <cp:lastModifiedBy>Panorea</cp:lastModifiedBy>
  <cp:revision>122</cp:revision>
  <dcterms:created xsi:type="dcterms:W3CDTF">2020-12-10T19:31:36Z</dcterms:created>
  <dcterms:modified xsi:type="dcterms:W3CDTF">2021-02-15T20:02:49Z</dcterms:modified>
</cp:coreProperties>
</file>