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66" r:id="rId8"/>
    <p:sldId id="263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61" r:id="rId21"/>
    <p:sldId id="262" r:id="rId22"/>
    <p:sldId id="257" r:id="rId23"/>
    <p:sldId id="258" r:id="rId24"/>
    <p:sldId id="289" r:id="rId25"/>
    <p:sldId id="290" r:id="rId26"/>
    <p:sldId id="280" r:id="rId27"/>
    <p:sldId id="281" r:id="rId28"/>
    <p:sldId id="288" r:id="rId29"/>
    <p:sldId id="279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6" autoAdjust="0"/>
    <p:restoredTop sz="94624" autoAdjust="0"/>
  </p:normalViewPr>
  <p:slideViewPr>
    <p:cSldViewPr>
      <p:cViewPr>
        <p:scale>
          <a:sx n="68" d="100"/>
          <a:sy n="68" d="100"/>
        </p:scale>
        <p:origin x="-144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ΣΥΝΑΡΤΗΣΕΙΣ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3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3x  -  1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(-2) -1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  -2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-  1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072330" y="3786190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-7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-6 – 1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</a:t>
            </a:r>
            <a:r>
              <a:rPr lang="en-US" sz="2800" dirty="0" smtClean="0"/>
              <a:t>-</a:t>
            </a:r>
            <a:r>
              <a:rPr lang="el-GR" sz="2800" dirty="0" smtClean="0"/>
              <a:t>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 -7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3008" y="2214554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45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16200000" flipH="1">
            <a:off x="7142974" y="4644240"/>
            <a:ext cx="929488" cy="356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7143768" y="5500702"/>
            <a:ext cx="2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 </a:t>
            </a:r>
            <a:r>
              <a:rPr lang="en-US" dirty="0" smtClean="0"/>
              <a:t>x </a:t>
            </a:r>
            <a:endParaRPr lang="en-US" dirty="0"/>
          </a:p>
        </p:txBody>
      </p:sp>
      <p:cxnSp>
        <p:nvCxnSpPr>
          <p:cNvPr id="61" name="60 - Ευθύγραμμο βέλος σύνδεσης"/>
          <p:cNvCxnSpPr/>
          <p:nvPr/>
        </p:nvCxnSpPr>
        <p:spPr>
          <a:xfrm flipV="1">
            <a:off x="4000496" y="1785926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857752" y="1571612"/>
            <a:ext cx="2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 </a:t>
            </a:r>
            <a:r>
              <a:rPr lang="en-US" dirty="0" smtClean="0"/>
              <a:t>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45" grpId="0"/>
      <p:bldP spid="50" grpId="0"/>
      <p:bldP spid="58" grpId="0"/>
      <p:bldP spid="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-32" y="5143512"/>
            <a:ext cx="5143536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929190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320657" y="5107781"/>
            <a:ext cx="3501232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643042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42886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35755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14218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157160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7143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358083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35742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286116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378618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286248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500166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7147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009756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000232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000232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000232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000233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000232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000232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000232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1714480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71448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1714480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1714480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143108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143108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14282" y="1000108"/>
            <a:ext cx="8358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Με το σύστημα συντεταγμένων </a:t>
            </a:r>
            <a:r>
              <a:rPr lang="el-GR" sz="2000" u="sng" dirty="0" smtClean="0"/>
              <a:t>μπορώ να …βρω σημεία  </a:t>
            </a:r>
            <a:r>
              <a:rPr lang="el-GR" sz="2000" dirty="0" smtClean="0"/>
              <a:t>π.χ. σημείο    Μ (2,4)</a:t>
            </a:r>
            <a:endParaRPr lang="en-US" sz="2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4143372" y="2071678"/>
            <a:ext cx="4227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σημείο    Μ   (2 ,     4) </a:t>
            </a:r>
            <a:endParaRPr lang="en-US" sz="3600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5400000">
            <a:off x="6072198" y="3143248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5715008" y="3929066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Τετμημένη (στον άξονα </a:t>
            </a:r>
            <a:r>
              <a:rPr lang="en-US" b="1" dirty="0" smtClean="0"/>
              <a:t>x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 rot="16200000" flipH="1">
            <a:off x="7572396" y="3000372"/>
            <a:ext cx="128588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- TextBox"/>
          <p:cNvSpPr txBox="1"/>
          <p:nvPr/>
        </p:nvSpPr>
        <p:spPr>
          <a:xfrm>
            <a:off x="7929554" y="3929066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Τεταγμένη (στον άξονα </a:t>
            </a:r>
            <a:r>
              <a:rPr lang="en-US" b="1" dirty="0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0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-32" y="5143512"/>
            <a:ext cx="5143536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929190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320657" y="5107781"/>
            <a:ext cx="3501232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643042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42886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35755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14218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157160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7143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358083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35742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286116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378618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286248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500166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7147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009756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000232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000232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000232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000233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000232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000232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000232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1714480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71448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1714480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1714480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143108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143108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14282" y="1000108"/>
            <a:ext cx="8358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Με το σύστημα συντεταγμένων </a:t>
            </a:r>
            <a:r>
              <a:rPr lang="el-GR" sz="2000" u="sng" dirty="0" smtClean="0"/>
              <a:t>μπορώ να …βρω σημεία  </a:t>
            </a:r>
            <a:r>
              <a:rPr lang="el-GR" sz="2000" dirty="0" smtClean="0"/>
              <a:t>π.χ. σημείο    Μ (2,4)</a:t>
            </a:r>
            <a:endParaRPr lang="en-US" sz="2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4143372" y="2071678"/>
            <a:ext cx="4227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σημείο    Μ   (2 ,     4) </a:t>
            </a:r>
            <a:endParaRPr lang="en-US" sz="3600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5400000">
            <a:off x="6858019" y="3214685"/>
            <a:ext cx="1071568" cy="71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6429388" y="3857628"/>
            <a:ext cx="2286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Οι αριθμοί 2  και  4 </a:t>
            </a:r>
            <a:r>
              <a:rPr lang="el-GR" dirty="0" smtClean="0"/>
              <a:t>που προσδιορίζουν το σημείο Μ, ονομάζονται </a:t>
            </a:r>
            <a:r>
              <a:rPr lang="el-GR" u="sng" dirty="0" smtClean="0"/>
              <a:t>συντεταγμένες του σημείου Μ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2714612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2643174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1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(2,4)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500430" y="3214686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(2,4)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1142182" y="4572008"/>
            <a:ext cx="1143802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1714480" y="4000504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1714480" y="392906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9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(-2, 3)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1071538" y="3643314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(-2, 3)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8" name="77 - Έλλειψη"/>
          <p:cNvSpPr/>
          <p:nvPr/>
        </p:nvSpPr>
        <p:spPr>
          <a:xfrm>
            <a:off x="3428992" y="507207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9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(2, 0)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357554" y="4643446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(2, 0)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8" name="77 - Έλλειψη"/>
          <p:cNvSpPr/>
          <p:nvPr/>
        </p:nvSpPr>
        <p:spPr>
          <a:xfrm>
            <a:off x="2500298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9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(0, 4)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643174" y="3357562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(0, 4)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2714612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2643174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τα σημεία :   (2,4) ,   (-2,3)     και   (-2,  -2</a:t>
            </a:r>
            <a:r>
              <a:rPr lang="el-GR" sz="2000" dirty="0" smtClean="0"/>
              <a:t>)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357554" y="3214686"/>
            <a:ext cx="72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(2,4)</a:t>
            </a:r>
            <a:r>
              <a:rPr lang="el-GR" dirty="0" smtClean="0"/>
              <a:t> </a:t>
            </a:r>
            <a:endParaRPr lang="en-US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rot="5400000" flipH="1" flipV="1">
            <a:off x="1142976" y="4572008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 rot="10800000">
            <a:off x="1714480" y="4000504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Έλλειψη"/>
          <p:cNvSpPr/>
          <p:nvPr/>
        </p:nvSpPr>
        <p:spPr>
          <a:xfrm>
            <a:off x="1714480" y="400050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Ορθογώνιο"/>
          <p:cNvSpPr/>
          <p:nvPr/>
        </p:nvSpPr>
        <p:spPr>
          <a:xfrm>
            <a:off x="1142976" y="3714752"/>
            <a:ext cx="79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(-2,3)</a:t>
            </a:r>
            <a:r>
              <a:rPr lang="el-GR" dirty="0" smtClean="0"/>
              <a:t> </a:t>
            </a:r>
            <a:endParaRPr lang="en-US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 rot="5400000" flipH="1" flipV="1">
            <a:off x="1322365" y="5535627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 rot="10800000">
            <a:off x="1714480" y="5929330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Έλλειψη"/>
          <p:cNvSpPr/>
          <p:nvPr/>
        </p:nvSpPr>
        <p:spPr>
          <a:xfrm>
            <a:off x="1714480" y="585789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Ορθογώνιο"/>
          <p:cNvSpPr/>
          <p:nvPr/>
        </p:nvSpPr>
        <p:spPr>
          <a:xfrm>
            <a:off x="1142976" y="5857892"/>
            <a:ext cx="92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(-2, -2)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  <p:bldP spid="58" grpId="0" animBg="1"/>
      <p:bldP spid="61" grpId="0"/>
      <p:bldP spid="69" grpId="0" animBg="1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l-GR" sz="2400" u="sng" dirty="0" smtClean="0"/>
              <a:t>ένα τυχαίο σημείο Μ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3714744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85720" y="642918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Δίνεται η συνάρτηση  </a:t>
            </a:r>
            <a:r>
              <a:rPr lang="en-US" sz="2400" dirty="0" smtClean="0"/>
              <a:t>y = x</a:t>
            </a:r>
            <a:r>
              <a:rPr lang="el-GR" sz="2400" dirty="0" smtClean="0"/>
              <a:t> +3. Να συμπληρώσετε τον παρακάτω πίνακα τιμών: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14554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4071934" y="128586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285720" y="2643182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τις διάφορες τιμές του </a:t>
            </a:r>
            <a:r>
              <a:rPr lang="en-US" dirty="0" smtClean="0"/>
              <a:t>x, </a:t>
            </a:r>
            <a:r>
              <a:rPr lang="el-GR" dirty="0" smtClean="0"/>
              <a:t>βρίσκω το αντίστοιχο </a:t>
            </a:r>
            <a:r>
              <a:rPr lang="en-US" dirty="0" smtClean="0"/>
              <a:t>y</a:t>
            </a:r>
            <a:r>
              <a:rPr lang="el-GR" dirty="0" smtClean="0"/>
              <a:t>, σύμφωνα με την </a:t>
            </a:r>
            <a:r>
              <a:rPr lang="en-US" dirty="0" smtClean="0"/>
              <a:t>y = x  +3 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357826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 +  3   =  5</a:t>
            </a:r>
            <a:r>
              <a:rPr lang="el-GR" sz="2400" dirty="0" smtClean="0"/>
              <a:t> </a:t>
            </a:r>
            <a:r>
              <a:rPr lang="en-US" sz="2400" dirty="0" smtClean="0"/>
              <a:t>       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 =  5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485776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1  + 3    =  4</a:t>
            </a:r>
            <a:r>
              <a:rPr lang="el-GR" sz="2400" dirty="0" smtClean="0"/>
              <a:t> </a:t>
            </a:r>
            <a:r>
              <a:rPr lang="en-US" sz="2400" dirty="0" smtClean="0"/>
              <a:t>       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 =  4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214282" y="3357562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-1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-1  +3   =  2    </a:t>
            </a:r>
            <a:r>
              <a:rPr lang="el-GR" sz="2400" dirty="0" smtClean="0"/>
              <a:t>        άρα     </a:t>
            </a:r>
            <a:r>
              <a:rPr lang="en-US" sz="2400" b="1" dirty="0" smtClean="0"/>
              <a:t>y  =  2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57158" y="4143380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0</a:t>
            </a:r>
            <a:r>
              <a:rPr lang="el-GR" sz="2400" dirty="0" smtClean="0"/>
              <a:t>:</a:t>
            </a:r>
            <a:r>
              <a:rPr lang="en-US" sz="2400" dirty="0" smtClean="0"/>
              <a:t>           y =  0 + 3   =  3      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 = 3                        </a:t>
            </a:r>
            <a:endParaRPr lang="en-US" sz="2400" b="1" dirty="0"/>
          </a:p>
        </p:txBody>
      </p:sp>
      <p:graphicFrame>
        <p:nvGraphicFramePr>
          <p:cNvPr id="20" name="19 - Πίνακας"/>
          <p:cNvGraphicFramePr>
            <a:graphicFrameLocks noGrp="1"/>
          </p:cNvGraphicFramePr>
          <p:nvPr/>
        </p:nvGraphicFramePr>
        <p:xfrm>
          <a:off x="4929158" y="594360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1142976" y="628652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  <p:bldP spid="19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85720" y="642918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Δίνεται η συνάρτηση  </a:t>
            </a:r>
            <a:r>
              <a:rPr lang="en-US" sz="2400" dirty="0" smtClean="0"/>
              <a:t>y = 2x</a:t>
            </a:r>
            <a:r>
              <a:rPr lang="el-GR" sz="2400" dirty="0" smtClean="0"/>
              <a:t> +</a:t>
            </a:r>
            <a:r>
              <a:rPr lang="en-US" sz="2400" dirty="0" smtClean="0"/>
              <a:t>1</a:t>
            </a:r>
            <a:r>
              <a:rPr lang="el-GR" sz="2400" dirty="0" smtClean="0"/>
              <a:t>. Να συμπληρώσετε τον παρακάτω πίνακα τιμών: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14554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4071934" y="128586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285720" y="2714620"/>
            <a:ext cx="885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  +1 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5131370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</a:t>
            </a:r>
            <a:r>
              <a:rPr lang="el-GR" sz="2400" b="1" baseline="30000" dirty="0" smtClean="0"/>
              <a:t> . </a:t>
            </a:r>
            <a:r>
              <a:rPr lang="el-GR" sz="2400" dirty="0" smtClean="0"/>
              <a:t>2 </a:t>
            </a:r>
            <a:r>
              <a:rPr lang="en-US" sz="2400" dirty="0" smtClean="0"/>
              <a:t>  +  </a:t>
            </a:r>
            <a:r>
              <a:rPr lang="el-GR" sz="2400" dirty="0" smtClean="0"/>
              <a:t>1</a:t>
            </a:r>
            <a:r>
              <a:rPr lang="en-US" sz="2400" dirty="0" smtClean="0"/>
              <a:t>   =  </a:t>
            </a:r>
            <a:r>
              <a:rPr lang="el-GR" sz="2400" dirty="0" smtClean="0"/>
              <a:t>4  +  1 = 5</a:t>
            </a:r>
            <a:r>
              <a:rPr lang="en-US" sz="2400" dirty="0" smtClean="0"/>
              <a:t>   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=2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4631304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</a:t>
            </a:r>
            <a:r>
              <a:rPr lang="el-GR" sz="2400" dirty="0" smtClean="0"/>
              <a:t>2</a:t>
            </a:r>
            <a:r>
              <a:rPr lang="el-GR" sz="2400" b="1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1  + </a:t>
            </a:r>
            <a:r>
              <a:rPr lang="el-GR" sz="2400" dirty="0" smtClean="0"/>
              <a:t>1</a:t>
            </a:r>
            <a:r>
              <a:rPr lang="en-US" sz="2400" dirty="0" smtClean="0"/>
              <a:t>    =  </a:t>
            </a:r>
            <a:r>
              <a:rPr lang="el-GR" sz="2400" dirty="0" smtClean="0"/>
              <a:t>2  +1  = 3</a:t>
            </a:r>
            <a:r>
              <a:rPr lang="en-US" sz="2400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 3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57158" y="3643314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-1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</a:t>
            </a:r>
            <a:r>
              <a:rPr lang="el-GR" sz="2400" dirty="0" smtClean="0"/>
              <a:t>2</a:t>
            </a:r>
            <a:r>
              <a:rPr lang="el-GR" sz="2400" b="1" baseline="30000" dirty="0" smtClean="0"/>
              <a:t> .</a:t>
            </a:r>
            <a:r>
              <a:rPr lang="el-GR" sz="2400" dirty="0" smtClean="0"/>
              <a:t> (</a:t>
            </a:r>
            <a:r>
              <a:rPr lang="en-US" sz="2400" dirty="0" smtClean="0"/>
              <a:t> -1</a:t>
            </a:r>
            <a:r>
              <a:rPr lang="el-GR" sz="2400" dirty="0" smtClean="0"/>
              <a:t>)</a:t>
            </a:r>
            <a:r>
              <a:rPr lang="en-US" sz="2400" dirty="0" smtClean="0"/>
              <a:t>  +</a:t>
            </a:r>
            <a:r>
              <a:rPr lang="el-GR" sz="2400" dirty="0" smtClean="0"/>
              <a:t>1</a:t>
            </a:r>
            <a:r>
              <a:rPr lang="en-US" sz="2400" dirty="0" smtClean="0"/>
              <a:t>   =  </a:t>
            </a:r>
            <a:r>
              <a:rPr lang="el-GR" sz="2400" dirty="0" smtClean="0"/>
              <a:t>-2 +1 =-1</a:t>
            </a:r>
            <a:r>
              <a:rPr lang="en-US" sz="2400" dirty="0" smtClean="0"/>
              <a:t>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-1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428596" y="421481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0</a:t>
            </a:r>
            <a:r>
              <a:rPr lang="el-GR" sz="2400" dirty="0" smtClean="0"/>
              <a:t>:</a:t>
            </a:r>
            <a:r>
              <a:rPr lang="en-US" sz="2400" dirty="0" smtClean="0"/>
              <a:t>           y =  </a:t>
            </a:r>
            <a:r>
              <a:rPr lang="el-GR" sz="2400" dirty="0" smtClean="0"/>
              <a:t>2</a:t>
            </a:r>
            <a:r>
              <a:rPr lang="el-GR" sz="2400" b="1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0 + </a:t>
            </a:r>
            <a:r>
              <a:rPr lang="el-GR" sz="2400" dirty="0" smtClean="0"/>
              <a:t>1</a:t>
            </a:r>
            <a:r>
              <a:rPr lang="en-US" sz="2400" dirty="0" smtClean="0"/>
              <a:t>   =  </a:t>
            </a:r>
            <a:r>
              <a:rPr lang="el-GR" sz="2400" dirty="0" smtClean="0"/>
              <a:t>0 +1   =1</a:t>
            </a:r>
            <a:r>
              <a:rPr lang="en-US" sz="2400" dirty="0" smtClean="0"/>
              <a:t>  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 1</a:t>
            </a:r>
            <a:endParaRPr lang="en-US" sz="2400" dirty="0"/>
          </a:p>
        </p:txBody>
      </p:sp>
      <p:graphicFrame>
        <p:nvGraphicFramePr>
          <p:cNvPr id="20" name="19 - Πίνακας"/>
          <p:cNvGraphicFramePr>
            <a:graphicFrameLocks noGrp="1"/>
          </p:cNvGraphicFramePr>
          <p:nvPr/>
        </p:nvGraphicFramePr>
        <p:xfrm>
          <a:off x="4929158" y="594360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1142976" y="621508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8" grpId="0"/>
      <p:bldP spid="19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14282" y="1643050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Πρώτα φτιάχνω τον πίνακα τιμών</a:t>
            </a:r>
            <a:r>
              <a:rPr lang="en-US" sz="2000" dirty="0" smtClean="0"/>
              <a:t>, </a:t>
            </a:r>
            <a:r>
              <a:rPr lang="el-GR" sz="2000" u="sng" dirty="0" smtClean="0"/>
              <a:t>και στη γραμμή  της μεταβλητής </a:t>
            </a:r>
            <a:r>
              <a:rPr lang="en-US" sz="2000" u="sng" dirty="0" smtClean="0"/>
              <a:t>x, </a:t>
            </a:r>
            <a:r>
              <a:rPr lang="el-GR" sz="2000" u="sng" dirty="0" smtClean="0"/>
              <a:t>βάζω τυχαία κάποιους αριθμούς </a:t>
            </a:r>
            <a:r>
              <a:rPr lang="el-GR" sz="2000" dirty="0" smtClean="0"/>
              <a:t>(συνήθως μικρά νούμερα).</a:t>
            </a:r>
            <a:endParaRPr lang="en-US" sz="2000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785786" y="2500306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0" y="3571876"/>
            <a:ext cx="850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5143512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 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2  </a:t>
            </a:r>
            <a:r>
              <a:rPr lang="el-GR" sz="2400" dirty="0" smtClean="0"/>
              <a:t>   </a:t>
            </a:r>
            <a:r>
              <a:rPr lang="en-US" sz="2400" dirty="0" smtClean="0"/>
              <a:t> =  4</a:t>
            </a:r>
            <a:r>
              <a:rPr lang="el-GR" sz="2400" b="1" dirty="0" smtClean="0"/>
              <a:t> </a:t>
            </a:r>
            <a:r>
              <a:rPr lang="en-US" sz="2400" b="1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4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4357694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l-GR" sz="2400" dirty="0" smtClean="0"/>
              <a:t>1     </a:t>
            </a:r>
            <a:r>
              <a:rPr lang="en-US" sz="2400" dirty="0" smtClean="0"/>
              <a:t>= 2          </a:t>
            </a:r>
            <a:r>
              <a:rPr lang="el-GR" sz="2400" b="1" dirty="0" smtClean="0"/>
              <a:t> άρα   </a:t>
            </a:r>
            <a:r>
              <a:rPr lang="en-US" sz="2400" b="1" dirty="0" smtClean="0"/>
              <a:t>y  =  2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285984" y="648866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143604" y="5943600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3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643050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(1,2)  και (2,4)  και σχεδιάζω την συνάρτηση: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2285992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 rot="5400000" flipH="1" flipV="1">
            <a:off x="2643174" y="4786322"/>
            <a:ext cx="71438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643174" y="4429132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928926" y="442913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2714612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2643174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1464447" y="3321843"/>
            <a:ext cx="3143272" cy="19288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7286644" y="2143116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2126512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1290084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52484" y="2035553"/>
            <a:ext cx="2339163" cy="1451926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3" grpId="0" animBg="1"/>
      <p:bldP spid="78" grpId="0" animBg="1"/>
      <p:bldP spid="50" grpId="0" animBg="1"/>
      <p:bldP spid="51" grpId="0" animBg="1"/>
      <p:bldP spid="56" grpId="0" animBg="1"/>
      <p:bldP spid="5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1928802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- Ελεύθερη σχεδίαση"/>
          <p:cNvSpPr/>
          <p:nvPr/>
        </p:nvSpPr>
        <p:spPr>
          <a:xfrm>
            <a:off x="0" y="1500174"/>
            <a:ext cx="2180492" cy="1248568"/>
          </a:xfrm>
          <a:custGeom>
            <a:avLst/>
            <a:gdLst>
              <a:gd name="connsiteX0" fmla="*/ 647113 w 2180492"/>
              <a:gd name="connsiteY0" fmla="*/ 10611 h 1248568"/>
              <a:gd name="connsiteX1" fmla="*/ 520504 w 2180492"/>
              <a:gd name="connsiteY1" fmla="*/ 80950 h 1248568"/>
              <a:gd name="connsiteX2" fmla="*/ 450166 w 2180492"/>
              <a:gd name="connsiteY2" fmla="*/ 123153 h 1248568"/>
              <a:gd name="connsiteX3" fmla="*/ 351692 w 2180492"/>
              <a:gd name="connsiteY3" fmla="*/ 179423 h 1248568"/>
              <a:gd name="connsiteX4" fmla="*/ 239150 w 2180492"/>
              <a:gd name="connsiteY4" fmla="*/ 249762 h 1248568"/>
              <a:gd name="connsiteX5" fmla="*/ 154744 w 2180492"/>
              <a:gd name="connsiteY5" fmla="*/ 320100 h 1248568"/>
              <a:gd name="connsiteX6" fmla="*/ 112541 w 2180492"/>
              <a:gd name="connsiteY6" fmla="*/ 348236 h 1248568"/>
              <a:gd name="connsiteX7" fmla="*/ 56270 w 2180492"/>
              <a:gd name="connsiteY7" fmla="*/ 418574 h 1248568"/>
              <a:gd name="connsiteX8" fmla="*/ 28135 w 2180492"/>
              <a:gd name="connsiteY8" fmla="*/ 460777 h 1248568"/>
              <a:gd name="connsiteX9" fmla="*/ 0 w 2180492"/>
              <a:gd name="connsiteY9" fmla="*/ 587387 h 1248568"/>
              <a:gd name="connsiteX10" fmla="*/ 14067 w 2180492"/>
              <a:gd name="connsiteY10" fmla="*/ 728063 h 1248568"/>
              <a:gd name="connsiteX11" fmla="*/ 70338 w 2180492"/>
              <a:gd name="connsiteY11" fmla="*/ 854673 h 1248568"/>
              <a:gd name="connsiteX12" fmla="*/ 84406 w 2180492"/>
              <a:gd name="connsiteY12" fmla="*/ 896876 h 1248568"/>
              <a:gd name="connsiteX13" fmla="*/ 182880 w 2180492"/>
              <a:gd name="connsiteY13" fmla="*/ 1037553 h 1248568"/>
              <a:gd name="connsiteX14" fmla="*/ 225083 w 2180492"/>
              <a:gd name="connsiteY14" fmla="*/ 1065688 h 1248568"/>
              <a:gd name="connsiteX15" fmla="*/ 281353 w 2180492"/>
              <a:gd name="connsiteY15" fmla="*/ 1107891 h 1248568"/>
              <a:gd name="connsiteX16" fmla="*/ 309489 w 2180492"/>
              <a:gd name="connsiteY16" fmla="*/ 1136027 h 1248568"/>
              <a:gd name="connsiteX17" fmla="*/ 365760 w 2180492"/>
              <a:gd name="connsiteY17" fmla="*/ 1150094 h 1248568"/>
              <a:gd name="connsiteX18" fmla="*/ 450166 w 2180492"/>
              <a:gd name="connsiteY18" fmla="*/ 1178230 h 1248568"/>
              <a:gd name="connsiteX19" fmla="*/ 506437 w 2180492"/>
              <a:gd name="connsiteY19" fmla="*/ 1192297 h 1248568"/>
              <a:gd name="connsiteX20" fmla="*/ 548640 w 2180492"/>
              <a:gd name="connsiteY20" fmla="*/ 1206365 h 1248568"/>
              <a:gd name="connsiteX21" fmla="*/ 858129 w 2180492"/>
              <a:gd name="connsiteY21" fmla="*/ 1220433 h 1248568"/>
              <a:gd name="connsiteX22" fmla="*/ 1195753 w 2180492"/>
              <a:gd name="connsiteY22" fmla="*/ 1248568 h 1248568"/>
              <a:gd name="connsiteX23" fmla="*/ 1561513 w 2180492"/>
              <a:gd name="connsiteY23" fmla="*/ 1234500 h 1248568"/>
              <a:gd name="connsiteX24" fmla="*/ 1688123 w 2180492"/>
              <a:gd name="connsiteY24" fmla="*/ 1192297 h 1248568"/>
              <a:gd name="connsiteX25" fmla="*/ 1730326 w 2180492"/>
              <a:gd name="connsiteY25" fmla="*/ 1178230 h 1248568"/>
              <a:gd name="connsiteX26" fmla="*/ 1814732 w 2180492"/>
              <a:gd name="connsiteY26" fmla="*/ 1136027 h 1248568"/>
              <a:gd name="connsiteX27" fmla="*/ 1899138 w 2180492"/>
              <a:gd name="connsiteY27" fmla="*/ 1065688 h 1248568"/>
              <a:gd name="connsiteX28" fmla="*/ 1941341 w 2180492"/>
              <a:gd name="connsiteY28" fmla="*/ 1051620 h 1248568"/>
              <a:gd name="connsiteX29" fmla="*/ 2025747 w 2180492"/>
              <a:gd name="connsiteY29" fmla="*/ 981282 h 1248568"/>
              <a:gd name="connsiteX30" fmla="*/ 2082018 w 2180492"/>
              <a:gd name="connsiteY30" fmla="*/ 953147 h 1248568"/>
              <a:gd name="connsiteX31" fmla="*/ 2110153 w 2180492"/>
              <a:gd name="connsiteY31" fmla="*/ 910943 h 1248568"/>
              <a:gd name="connsiteX32" fmla="*/ 2138289 w 2180492"/>
              <a:gd name="connsiteY32" fmla="*/ 882808 h 1248568"/>
              <a:gd name="connsiteX33" fmla="*/ 2152357 w 2180492"/>
              <a:gd name="connsiteY33" fmla="*/ 826537 h 1248568"/>
              <a:gd name="connsiteX34" fmla="*/ 2180492 w 2180492"/>
              <a:gd name="connsiteY34" fmla="*/ 770267 h 1248568"/>
              <a:gd name="connsiteX35" fmla="*/ 2166424 w 2180492"/>
              <a:gd name="connsiteY35" fmla="*/ 545183 h 1248568"/>
              <a:gd name="connsiteX36" fmla="*/ 2110153 w 2180492"/>
              <a:gd name="connsiteY36" fmla="*/ 446710 h 1248568"/>
              <a:gd name="connsiteX37" fmla="*/ 2082018 w 2180492"/>
              <a:gd name="connsiteY37" fmla="*/ 404507 h 1248568"/>
              <a:gd name="connsiteX38" fmla="*/ 2039815 w 2180492"/>
              <a:gd name="connsiteY38" fmla="*/ 362303 h 1248568"/>
              <a:gd name="connsiteX39" fmla="*/ 1983544 w 2180492"/>
              <a:gd name="connsiteY39" fmla="*/ 291965 h 1248568"/>
              <a:gd name="connsiteX40" fmla="*/ 1899138 w 2180492"/>
              <a:gd name="connsiteY40" fmla="*/ 249762 h 1248568"/>
              <a:gd name="connsiteX41" fmla="*/ 1856935 w 2180492"/>
              <a:gd name="connsiteY41" fmla="*/ 221627 h 1248568"/>
              <a:gd name="connsiteX42" fmla="*/ 1814732 w 2180492"/>
              <a:gd name="connsiteY42" fmla="*/ 207559 h 1248568"/>
              <a:gd name="connsiteX43" fmla="*/ 1434904 w 2180492"/>
              <a:gd name="connsiteY43" fmla="*/ 165356 h 1248568"/>
              <a:gd name="connsiteX44" fmla="*/ 1350498 w 2180492"/>
              <a:gd name="connsiteY44" fmla="*/ 151288 h 1248568"/>
              <a:gd name="connsiteX45" fmla="*/ 1237957 w 2180492"/>
              <a:gd name="connsiteY45" fmla="*/ 137220 h 1248568"/>
              <a:gd name="connsiteX46" fmla="*/ 1195753 w 2180492"/>
              <a:gd name="connsiteY46" fmla="*/ 123153 h 1248568"/>
              <a:gd name="connsiteX47" fmla="*/ 1139483 w 2180492"/>
              <a:gd name="connsiteY47" fmla="*/ 109085 h 1248568"/>
              <a:gd name="connsiteX48" fmla="*/ 1083212 w 2180492"/>
              <a:gd name="connsiteY48" fmla="*/ 80950 h 1248568"/>
              <a:gd name="connsiteX49" fmla="*/ 970670 w 2180492"/>
              <a:gd name="connsiteY49" fmla="*/ 52814 h 1248568"/>
              <a:gd name="connsiteX50" fmla="*/ 872197 w 2180492"/>
              <a:gd name="connsiteY50" fmla="*/ 24679 h 1248568"/>
              <a:gd name="connsiteX51" fmla="*/ 548640 w 2180492"/>
              <a:gd name="connsiteY51" fmla="*/ 10611 h 1248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80492" h="1248568">
                <a:moveTo>
                  <a:pt x="647113" y="10611"/>
                </a:moveTo>
                <a:cubicBezTo>
                  <a:pt x="562224" y="38908"/>
                  <a:pt x="641435" y="8391"/>
                  <a:pt x="520504" y="80950"/>
                </a:cubicBezTo>
                <a:cubicBezTo>
                  <a:pt x="497058" y="95018"/>
                  <a:pt x="472916" y="107986"/>
                  <a:pt x="450166" y="123153"/>
                </a:cubicBezTo>
                <a:cubicBezTo>
                  <a:pt x="365000" y="179930"/>
                  <a:pt x="426910" y="154352"/>
                  <a:pt x="351692" y="179423"/>
                </a:cubicBezTo>
                <a:cubicBezTo>
                  <a:pt x="192289" y="298978"/>
                  <a:pt x="393630" y="153212"/>
                  <a:pt x="239150" y="249762"/>
                </a:cubicBezTo>
                <a:cubicBezTo>
                  <a:pt x="129723" y="318154"/>
                  <a:pt x="223528" y="265073"/>
                  <a:pt x="154744" y="320100"/>
                </a:cubicBezTo>
                <a:cubicBezTo>
                  <a:pt x="141542" y="330662"/>
                  <a:pt x="126609" y="338857"/>
                  <a:pt x="112541" y="348236"/>
                </a:cubicBezTo>
                <a:cubicBezTo>
                  <a:pt x="25945" y="478132"/>
                  <a:pt x="136451" y="318348"/>
                  <a:pt x="56270" y="418574"/>
                </a:cubicBezTo>
                <a:cubicBezTo>
                  <a:pt x="45708" y="431776"/>
                  <a:pt x="37513" y="446709"/>
                  <a:pt x="28135" y="460777"/>
                </a:cubicBezTo>
                <a:cubicBezTo>
                  <a:pt x="22708" y="482483"/>
                  <a:pt x="0" y="569522"/>
                  <a:pt x="0" y="587387"/>
                </a:cubicBezTo>
                <a:cubicBezTo>
                  <a:pt x="0" y="634513"/>
                  <a:pt x="4825" y="681852"/>
                  <a:pt x="14067" y="728063"/>
                </a:cubicBezTo>
                <a:cubicBezTo>
                  <a:pt x="22246" y="768958"/>
                  <a:pt x="53951" y="816437"/>
                  <a:pt x="70338" y="854673"/>
                </a:cubicBezTo>
                <a:cubicBezTo>
                  <a:pt x="76179" y="868303"/>
                  <a:pt x="77205" y="883913"/>
                  <a:pt x="84406" y="896876"/>
                </a:cubicBezTo>
                <a:cubicBezTo>
                  <a:pt x="90150" y="907214"/>
                  <a:pt x="164441" y="1019114"/>
                  <a:pt x="182880" y="1037553"/>
                </a:cubicBezTo>
                <a:cubicBezTo>
                  <a:pt x="194835" y="1049508"/>
                  <a:pt x="211325" y="1055861"/>
                  <a:pt x="225083" y="1065688"/>
                </a:cubicBezTo>
                <a:cubicBezTo>
                  <a:pt x="244162" y="1079316"/>
                  <a:pt x="263341" y="1092881"/>
                  <a:pt x="281353" y="1107891"/>
                </a:cubicBezTo>
                <a:cubicBezTo>
                  <a:pt x="291542" y="1116382"/>
                  <a:pt x="297626" y="1130095"/>
                  <a:pt x="309489" y="1136027"/>
                </a:cubicBezTo>
                <a:cubicBezTo>
                  <a:pt x="326782" y="1144673"/>
                  <a:pt x="347241" y="1144538"/>
                  <a:pt x="365760" y="1150094"/>
                </a:cubicBezTo>
                <a:cubicBezTo>
                  <a:pt x="394167" y="1158616"/>
                  <a:pt x="421394" y="1171037"/>
                  <a:pt x="450166" y="1178230"/>
                </a:cubicBezTo>
                <a:cubicBezTo>
                  <a:pt x="468923" y="1182919"/>
                  <a:pt x="487847" y="1186986"/>
                  <a:pt x="506437" y="1192297"/>
                </a:cubicBezTo>
                <a:cubicBezTo>
                  <a:pt x="520695" y="1196371"/>
                  <a:pt x="533859" y="1205182"/>
                  <a:pt x="548640" y="1206365"/>
                </a:cubicBezTo>
                <a:cubicBezTo>
                  <a:pt x="651581" y="1214600"/>
                  <a:pt x="755018" y="1214705"/>
                  <a:pt x="858129" y="1220433"/>
                </a:cubicBezTo>
                <a:cubicBezTo>
                  <a:pt x="1014979" y="1229147"/>
                  <a:pt x="1051955" y="1234188"/>
                  <a:pt x="1195753" y="1248568"/>
                </a:cubicBezTo>
                <a:cubicBezTo>
                  <a:pt x="1317673" y="1243879"/>
                  <a:pt x="1440036" y="1245888"/>
                  <a:pt x="1561513" y="1234500"/>
                </a:cubicBezTo>
                <a:cubicBezTo>
                  <a:pt x="1561522" y="1234499"/>
                  <a:pt x="1667017" y="1199332"/>
                  <a:pt x="1688123" y="1192297"/>
                </a:cubicBezTo>
                <a:lnTo>
                  <a:pt x="1730326" y="1178230"/>
                </a:lnTo>
                <a:cubicBezTo>
                  <a:pt x="1851275" y="1097596"/>
                  <a:pt x="1698246" y="1194270"/>
                  <a:pt x="1814732" y="1136027"/>
                </a:cubicBezTo>
                <a:cubicBezTo>
                  <a:pt x="1906777" y="1090005"/>
                  <a:pt x="1805810" y="1127907"/>
                  <a:pt x="1899138" y="1065688"/>
                </a:cubicBezTo>
                <a:cubicBezTo>
                  <a:pt x="1911476" y="1057463"/>
                  <a:pt x="1927273" y="1056309"/>
                  <a:pt x="1941341" y="1051620"/>
                </a:cubicBezTo>
                <a:cubicBezTo>
                  <a:pt x="1973443" y="1019520"/>
                  <a:pt x="1981164" y="1009146"/>
                  <a:pt x="2025747" y="981282"/>
                </a:cubicBezTo>
                <a:cubicBezTo>
                  <a:pt x="2043530" y="970167"/>
                  <a:pt x="2063261" y="962525"/>
                  <a:pt x="2082018" y="953147"/>
                </a:cubicBezTo>
                <a:cubicBezTo>
                  <a:pt x="2091396" y="939079"/>
                  <a:pt x="2099591" y="924146"/>
                  <a:pt x="2110153" y="910943"/>
                </a:cubicBezTo>
                <a:cubicBezTo>
                  <a:pt x="2118438" y="900586"/>
                  <a:pt x="2132357" y="894671"/>
                  <a:pt x="2138289" y="882808"/>
                </a:cubicBezTo>
                <a:cubicBezTo>
                  <a:pt x="2146936" y="865515"/>
                  <a:pt x="2145568" y="844640"/>
                  <a:pt x="2152357" y="826537"/>
                </a:cubicBezTo>
                <a:cubicBezTo>
                  <a:pt x="2159720" y="806902"/>
                  <a:pt x="2171114" y="789024"/>
                  <a:pt x="2180492" y="770267"/>
                </a:cubicBezTo>
                <a:cubicBezTo>
                  <a:pt x="2175803" y="695239"/>
                  <a:pt x="2177055" y="619602"/>
                  <a:pt x="2166424" y="545183"/>
                </a:cubicBezTo>
                <a:cubicBezTo>
                  <a:pt x="2155429" y="468219"/>
                  <a:pt x="2144555" y="489713"/>
                  <a:pt x="2110153" y="446710"/>
                </a:cubicBezTo>
                <a:cubicBezTo>
                  <a:pt x="2099591" y="433508"/>
                  <a:pt x="2092842" y="417496"/>
                  <a:pt x="2082018" y="404507"/>
                </a:cubicBezTo>
                <a:cubicBezTo>
                  <a:pt x="2069282" y="389223"/>
                  <a:pt x="2052551" y="377587"/>
                  <a:pt x="2039815" y="362303"/>
                </a:cubicBezTo>
                <a:cubicBezTo>
                  <a:pt x="2003255" y="318430"/>
                  <a:pt x="2024473" y="324708"/>
                  <a:pt x="1983544" y="291965"/>
                </a:cubicBezTo>
                <a:cubicBezTo>
                  <a:pt x="1916350" y="238211"/>
                  <a:pt x="1968478" y="284432"/>
                  <a:pt x="1899138" y="249762"/>
                </a:cubicBezTo>
                <a:cubicBezTo>
                  <a:pt x="1884016" y="242201"/>
                  <a:pt x="1872057" y="229188"/>
                  <a:pt x="1856935" y="221627"/>
                </a:cubicBezTo>
                <a:cubicBezTo>
                  <a:pt x="1843672" y="214995"/>
                  <a:pt x="1829181" y="210893"/>
                  <a:pt x="1814732" y="207559"/>
                </a:cubicBezTo>
                <a:cubicBezTo>
                  <a:pt x="1634936" y="166067"/>
                  <a:pt x="1656359" y="178382"/>
                  <a:pt x="1434904" y="165356"/>
                </a:cubicBezTo>
                <a:cubicBezTo>
                  <a:pt x="1406769" y="160667"/>
                  <a:pt x="1378735" y="155322"/>
                  <a:pt x="1350498" y="151288"/>
                </a:cubicBezTo>
                <a:cubicBezTo>
                  <a:pt x="1313072" y="145941"/>
                  <a:pt x="1275153" y="143983"/>
                  <a:pt x="1237957" y="137220"/>
                </a:cubicBezTo>
                <a:cubicBezTo>
                  <a:pt x="1223367" y="134567"/>
                  <a:pt x="1210011" y="127227"/>
                  <a:pt x="1195753" y="123153"/>
                </a:cubicBezTo>
                <a:cubicBezTo>
                  <a:pt x="1177163" y="117842"/>
                  <a:pt x="1157586" y="115874"/>
                  <a:pt x="1139483" y="109085"/>
                </a:cubicBezTo>
                <a:cubicBezTo>
                  <a:pt x="1119847" y="101722"/>
                  <a:pt x="1103107" y="87582"/>
                  <a:pt x="1083212" y="80950"/>
                </a:cubicBezTo>
                <a:cubicBezTo>
                  <a:pt x="1046528" y="68722"/>
                  <a:pt x="1007354" y="65042"/>
                  <a:pt x="970670" y="52814"/>
                </a:cubicBezTo>
                <a:cubicBezTo>
                  <a:pt x="934516" y="40763"/>
                  <a:pt x="911051" y="31744"/>
                  <a:pt x="872197" y="24679"/>
                </a:cubicBezTo>
                <a:cubicBezTo>
                  <a:pt x="736468" y="0"/>
                  <a:pt x="723119" y="10611"/>
                  <a:pt x="548640" y="1061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>
            <a:stCxn id="8" idx="21"/>
          </p:cNvCxnSpPr>
          <p:nvPr/>
        </p:nvCxnSpPr>
        <p:spPr>
          <a:xfrm>
            <a:off x="858129" y="2720607"/>
            <a:ext cx="72958" cy="102892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14282" y="3995678"/>
            <a:ext cx="26432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αυτή την συνάρτηση οι μεταβλητές (= γράμματα) δεν είναι σε δύναμη μεγαλύτερη ή ίση του δύο. </a:t>
            </a:r>
          </a:p>
          <a:p>
            <a:endParaRPr lang="el-GR" dirty="0" smtClean="0"/>
          </a:p>
          <a:p>
            <a:r>
              <a:rPr lang="el-GR" dirty="0" smtClean="0"/>
              <a:t>Αυτές τις συναρτήσεις όταν τις σχεδιάζω στους άξονες </a:t>
            </a:r>
            <a:r>
              <a:rPr lang="en-US" dirty="0" smtClean="0"/>
              <a:t>x-y</a:t>
            </a:r>
            <a:r>
              <a:rPr lang="el-GR" dirty="0" smtClean="0"/>
              <a:t> </a:t>
            </a:r>
            <a:r>
              <a:rPr lang="el-GR" u="sng" dirty="0" smtClean="0"/>
              <a:t>είναι πάντα ευθείες γραμμές.</a:t>
            </a:r>
            <a:endParaRPr lang="en-US" u="sng" dirty="0"/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3786182" y="5143512"/>
            <a:ext cx="485778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429256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5400000">
            <a:off x="621507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>
            <a:off x="671514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5400000">
            <a:off x="714376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5400000">
            <a:off x="492839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5400000">
            <a:off x="535781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764383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450056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8144297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143636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25 - TextBox"/>
          <p:cNvSpPr txBox="1"/>
          <p:nvPr/>
        </p:nvSpPr>
        <p:spPr>
          <a:xfrm>
            <a:off x="664370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8" name="27 - TextBox"/>
          <p:cNvSpPr txBox="1"/>
          <p:nvPr/>
        </p:nvSpPr>
        <p:spPr>
          <a:xfrm>
            <a:off x="7072330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9" name="28 - TextBox"/>
          <p:cNvSpPr txBox="1"/>
          <p:nvPr/>
        </p:nvSpPr>
        <p:spPr>
          <a:xfrm>
            <a:off x="7572396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1" name="30 - TextBox"/>
          <p:cNvSpPr txBox="1"/>
          <p:nvPr/>
        </p:nvSpPr>
        <p:spPr>
          <a:xfrm>
            <a:off x="807246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28638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34" name="33 - TextBox"/>
          <p:cNvSpPr txBox="1"/>
          <p:nvPr/>
        </p:nvSpPr>
        <p:spPr>
          <a:xfrm>
            <a:off x="4357686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 rot="10800000" flipV="1">
            <a:off x="5795970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10800000" flipV="1">
            <a:off x="5786446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εία γραμμή σύνδεσης"/>
          <p:cNvCxnSpPr/>
          <p:nvPr/>
        </p:nvCxnSpPr>
        <p:spPr>
          <a:xfrm rot="10800000" flipV="1">
            <a:off x="5786446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 rot="10800000" flipV="1">
            <a:off x="5786446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10800000" flipV="1">
            <a:off x="5786447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10800000" flipV="1">
            <a:off x="5786446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50069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500694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500694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4" name="43 - TextBox"/>
          <p:cNvSpPr txBox="1"/>
          <p:nvPr/>
        </p:nvSpPr>
        <p:spPr>
          <a:xfrm>
            <a:off x="5500694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929322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rot="5400000" flipH="1" flipV="1">
            <a:off x="5929322" y="4786322"/>
            <a:ext cx="71438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>
            <a:off x="5929322" y="4429132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Έλλειψη"/>
          <p:cNvSpPr/>
          <p:nvPr/>
        </p:nvSpPr>
        <p:spPr>
          <a:xfrm>
            <a:off x="6215074" y="442913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 flipH="1" flipV="1">
            <a:off x="6000760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rot="10800000">
            <a:off x="5929322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Έλλειψη"/>
          <p:cNvSpPr/>
          <p:nvPr/>
        </p:nvSpPr>
        <p:spPr>
          <a:xfrm>
            <a:off x="6715140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4750595" y="3321843"/>
            <a:ext cx="3143272" cy="19288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 flipH="1" flipV="1">
            <a:off x="3929058" y="4572008"/>
            <a:ext cx="3929090" cy="7143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5643570" y="1785926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Γραφική παράσταση  της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(είναι ευθεία γραμμή)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ύγραμμο βέλος σύνδεσης"/>
          <p:cNvCxnSpPr/>
          <p:nvPr/>
        </p:nvCxnSpPr>
        <p:spPr>
          <a:xfrm rot="5400000">
            <a:off x="7786710" y="2214554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1928802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- Ελεύθερη σχεδίαση"/>
          <p:cNvSpPr/>
          <p:nvPr/>
        </p:nvSpPr>
        <p:spPr>
          <a:xfrm>
            <a:off x="0" y="1500174"/>
            <a:ext cx="2180492" cy="1248568"/>
          </a:xfrm>
          <a:custGeom>
            <a:avLst/>
            <a:gdLst>
              <a:gd name="connsiteX0" fmla="*/ 647113 w 2180492"/>
              <a:gd name="connsiteY0" fmla="*/ 10611 h 1248568"/>
              <a:gd name="connsiteX1" fmla="*/ 520504 w 2180492"/>
              <a:gd name="connsiteY1" fmla="*/ 80950 h 1248568"/>
              <a:gd name="connsiteX2" fmla="*/ 450166 w 2180492"/>
              <a:gd name="connsiteY2" fmla="*/ 123153 h 1248568"/>
              <a:gd name="connsiteX3" fmla="*/ 351692 w 2180492"/>
              <a:gd name="connsiteY3" fmla="*/ 179423 h 1248568"/>
              <a:gd name="connsiteX4" fmla="*/ 239150 w 2180492"/>
              <a:gd name="connsiteY4" fmla="*/ 249762 h 1248568"/>
              <a:gd name="connsiteX5" fmla="*/ 154744 w 2180492"/>
              <a:gd name="connsiteY5" fmla="*/ 320100 h 1248568"/>
              <a:gd name="connsiteX6" fmla="*/ 112541 w 2180492"/>
              <a:gd name="connsiteY6" fmla="*/ 348236 h 1248568"/>
              <a:gd name="connsiteX7" fmla="*/ 56270 w 2180492"/>
              <a:gd name="connsiteY7" fmla="*/ 418574 h 1248568"/>
              <a:gd name="connsiteX8" fmla="*/ 28135 w 2180492"/>
              <a:gd name="connsiteY8" fmla="*/ 460777 h 1248568"/>
              <a:gd name="connsiteX9" fmla="*/ 0 w 2180492"/>
              <a:gd name="connsiteY9" fmla="*/ 587387 h 1248568"/>
              <a:gd name="connsiteX10" fmla="*/ 14067 w 2180492"/>
              <a:gd name="connsiteY10" fmla="*/ 728063 h 1248568"/>
              <a:gd name="connsiteX11" fmla="*/ 70338 w 2180492"/>
              <a:gd name="connsiteY11" fmla="*/ 854673 h 1248568"/>
              <a:gd name="connsiteX12" fmla="*/ 84406 w 2180492"/>
              <a:gd name="connsiteY12" fmla="*/ 896876 h 1248568"/>
              <a:gd name="connsiteX13" fmla="*/ 182880 w 2180492"/>
              <a:gd name="connsiteY13" fmla="*/ 1037553 h 1248568"/>
              <a:gd name="connsiteX14" fmla="*/ 225083 w 2180492"/>
              <a:gd name="connsiteY14" fmla="*/ 1065688 h 1248568"/>
              <a:gd name="connsiteX15" fmla="*/ 281353 w 2180492"/>
              <a:gd name="connsiteY15" fmla="*/ 1107891 h 1248568"/>
              <a:gd name="connsiteX16" fmla="*/ 309489 w 2180492"/>
              <a:gd name="connsiteY16" fmla="*/ 1136027 h 1248568"/>
              <a:gd name="connsiteX17" fmla="*/ 365760 w 2180492"/>
              <a:gd name="connsiteY17" fmla="*/ 1150094 h 1248568"/>
              <a:gd name="connsiteX18" fmla="*/ 450166 w 2180492"/>
              <a:gd name="connsiteY18" fmla="*/ 1178230 h 1248568"/>
              <a:gd name="connsiteX19" fmla="*/ 506437 w 2180492"/>
              <a:gd name="connsiteY19" fmla="*/ 1192297 h 1248568"/>
              <a:gd name="connsiteX20" fmla="*/ 548640 w 2180492"/>
              <a:gd name="connsiteY20" fmla="*/ 1206365 h 1248568"/>
              <a:gd name="connsiteX21" fmla="*/ 858129 w 2180492"/>
              <a:gd name="connsiteY21" fmla="*/ 1220433 h 1248568"/>
              <a:gd name="connsiteX22" fmla="*/ 1195753 w 2180492"/>
              <a:gd name="connsiteY22" fmla="*/ 1248568 h 1248568"/>
              <a:gd name="connsiteX23" fmla="*/ 1561513 w 2180492"/>
              <a:gd name="connsiteY23" fmla="*/ 1234500 h 1248568"/>
              <a:gd name="connsiteX24" fmla="*/ 1688123 w 2180492"/>
              <a:gd name="connsiteY24" fmla="*/ 1192297 h 1248568"/>
              <a:gd name="connsiteX25" fmla="*/ 1730326 w 2180492"/>
              <a:gd name="connsiteY25" fmla="*/ 1178230 h 1248568"/>
              <a:gd name="connsiteX26" fmla="*/ 1814732 w 2180492"/>
              <a:gd name="connsiteY26" fmla="*/ 1136027 h 1248568"/>
              <a:gd name="connsiteX27" fmla="*/ 1899138 w 2180492"/>
              <a:gd name="connsiteY27" fmla="*/ 1065688 h 1248568"/>
              <a:gd name="connsiteX28" fmla="*/ 1941341 w 2180492"/>
              <a:gd name="connsiteY28" fmla="*/ 1051620 h 1248568"/>
              <a:gd name="connsiteX29" fmla="*/ 2025747 w 2180492"/>
              <a:gd name="connsiteY29" fmla="*/ 981282 h 1248568"/>
              <a:gd name="connsiteX30" fmla="*/ 2082018 w 2180492"/>
              <a:gd name="connsiteY30" fmla="*/ 953147 h 1248568"/>
              <a:gd name="connsiteX31" fmla="*/ 2110153 w 2180492"/>
              <a:gd name="connsiteY31" fmla="*/ 910943 h 1248568"/>
              <a:gd name="connsiteX32" fmla="*/ 2138289 w 2180492"/>
              <a:gd name="connsiteY32" fmla="*/ 882808 h 1248568"/>
              <a:gd name="connsiteX33" fmla="*/ 2152357 w 2180492"/>
              <a:gd name="connsiteY33" fmla="*/ 826537 h 1248568"/>
              <a:gd name="connsiteX34" fmla="*/ 2180492 w 2180492"/>
              <a:gd name="connsiteY34" fmla="*/ 770267 h 1248568"/>
              <a:gd name="connsiteX35" fmla="*/ 2166424 w 2180492"/>
              <a:gd name="connsiteY35" fmla="*/ 545183 h 1248568"/>
              <a:gd name="connsiteX36" fmla="*/ 2110153 w 2180492"/>
              <a:gd name="connsiteY36" fmla="*/ 446710 h 1248568"/>
              <a:gd name="connsiteX37" fmla="*/ 2082018 w 2180492"/>
              <a:gd name="connsiteY37" fmla="*/ 404507 h 1248568"/>
              <a:gd name="connsiteX38" fmla="*/ 2039815 w 2180492"/>
              <a:gd name="connsiteY38" fmla="*/ 362303 h 1248568"/>
              <a:gd name="connsiteX39" fmla="*/ 1983544 w 2180492"/>
              <a:gd name="connsiteY39" fmla="*/ 291965 h 1248568"/>
              <a:gd name="connsiteX40" fmla="*/ 1899138 w 2180492"/>
              <a:gd name="connsiteY40" fmla="*/ 249762 h 1248568"/>
              <a:gd name="connsiteX41" fmla="*/ 1856935 w 2180492"/>
              <a:gd name="connsiteY41" fmla="*/ 221627 h 1248568"/>
              <a:gd name="connsiteX42" fmla="*/ 1814732 w 2180492"/>
              <a:gd name="connsiteY42" fmla="*/ 207559 h 1248568"/>
              <a:gd name="connsiteX43" fmla="*/ 1434904 w 2180492"/>
              <a:gd name="connsiteY43" fmla="*/ 165356 h 1248568"/>
              <a:gd name="connsiteX44" fmla="*/ 1350498 w 2180492"/>
              <a:gd name="connsiteY44" fmla="*/ 151288 h 1248568"/>
              <a:gd name="connsiteX45" fmla="*/ 1237957 w 2180492"/>
              <a:gd name="connsiteY45" fmla="*/ 137220 h 1248568"/>
              <a:gd name="connsiteX46" fmla="*/ 1195753 w 2180492"/>
              <a:gd name="connsiteY46" fmla="*/ 123153 h 1248568"/>
              <a:gd name="connsiteX47" fmla="*/ 1139483 w 2180492"/>
              <a:gd name="connsiteY47" fmla="*/ 109085 h 1248568"/>
              <a:gd name="connsiteX48" fmla="*/ 1083212 w 2180492"/>
              <a:gd name="connsiteY48" fmla="*/ 80950 h 1248568"/>
              <a:gd name="connsiteX49" fmla="*/ 970670 w 2180492"/>
              <a:gd name="connsiteY49" fmla="*/ 52814 h 1248568"/>
              <a:gd name="connsiteX50" fmla="*/ 872197 w 2180492"/>
              <a:gd name="connsiteY50" fmla="*/ 24679 h 1248568"/>
              <a:gd name="connsiteX51" fmla="*/ 548640 w 2180492"/>
              <a:gd name="connsiteY51" fmla="*/ 10611 h 1248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80492" h="1248568">
                <a:moveTo>
                  <a:pt x="647113" y="10611"/>
                </a:moveTo>
                <a:cubicBezTo>
                  <a:pt x="562224" y="38908"/>
                  <a:pt x="641435" y="8391"/>
                  <a:pt x="520504" y="80950"/>
                </a:cubicBezTo>
                <a:cubicBezTo>
                  <a:pt x="497058" y="95018"/>
                  <a:pt x="472916" y="107986"/>
                  <a:pt x="450166" y="123153"/>
                </a:cubicBezTo>
                <a:cubicBezTo>
                  <a:pt x="365000" y="179930"/>
                  <a:pt x="426910" y="154352"/>
                  <a:pt x="351692" y="179423"/>
                </a:cubicBezTo>
                <a:cubicBezTo>
                  <a:pt x="192289" y="298978"/>
                  <a:pt x="393630" y="153212"/>
                  <a:pt x="239150" y="249762"/>
                </a:cubicBezTo>
                <a:cubicBezTo>
                  <a:pt x="129723" y="318154"/>
                  <a:pt x="223528" y="265073"/>
                  <a:pt x="154744" y="320100"/>
                </a:cubicBezTo>
                <a:cubicBezTo>
                  <a:pt x="141542" y="330662"/>
                  <a:pt x="126609" y="338857"/>
                  <a:pt x="112541" y="348236"/>
                </a:cubicBezTo>
                <a:cubicBezTo>
                  <a:pt x="25945" y="478132"/>
                  <a:pt x="136451" y="318348"/>
                  <a:pt x="56270" y="418574"/>
                </a:cubicBezTo>
                <a:cubicBezTo>
                  <a:pt x="45708" y="431776"/>
                  <a:pt x="37513" y="446709"/>
                  <a:pt x="28135" y="460777"/>
                </a:cubicBezTo>
                <a:cubicBezTo>
                  <a:pt x="22708" y="482483"/>
                  <a:pt x="0" y="569522"/>
                  <a:pt x="0" y="587387"/>
                </a:cubicBezTo>
                <a:cubicBezTo>
                  <a:pt x="0" y="634513"/>
                  <a:pt x="4825" y="681852"/>
                  <a:pt x="14067" y="728063"/>
                </a:cubicBezTo>
                <a:cubicBezTo>
                  <a:pt x="22246" y="768958"/>
                  <a:pt x="53951" y="816437"/>
                  <a:pt x="70338" y="854673"/>
                </a:cubicBezTo>
                <a:cubicBezTo>
                  <a:pt x="76179" y="868303"/>
                  <a:pt x="77205" y="883913"/>
                  <a:pt x="84406" y="896876"/>
                </a:cubicBezTo>
                <a:cubicBezTo>
                  <a:pt x="90150" y="907214"/>
                  <a:pt x="164441" y="1019114"/>
                  <a:pt x="182880" y="1037553"/>
                </a:cubicBezTo>
                <a:cubicBezTo>
                  <a:pt x="194835" y="1049508"/>
                  <a:pt x="211325" y="1055861"/>
                  <a:pt x="225083" y="1065688"/>
                </a:cubicBezTo>
                <a:cubicBezTo>
                  <a:pt x="244162" y="1079316"/>
                  <a:pt x="263341" y="1092881"/>
                  <a:pt x="281353" y="1107891"/>
                </a:cubicBezTo>
                <a:cubicBezTo>
                  <a:pt x="291542" y="1116382"/>
                  <a:pt x="297626" y="1130095"/>
                  <a:pt x="309489" y="1136027"/>
                </a:cubicBezTo>
                <a:cubicBezTo>
                  <a:pt x="326782" y="1144673"/>
                  <a:pt x="347241" y="1144538"/>
                  <a:pt x="365760" y="1150094"/>
                </a:cubicBezTo>
                <a:cubicBezTo>
                  <a:pt x="394167" y="1158616"/>
                  <a:pt x="421394" y="1171037"/>
                  <a:pt x="450166" y="1178230"/>
                </a:cubicBezTo>
                <a:cubicBezTo>
                  <a:pt x="468923" y="1182919"/>
                  <a:pt x="487847" y="1186986"/>
                  <a:pt x="506437" y="1192297"/>
                </a:cubicBezTo>
                <a:cubicBezTo>
                  <a:pt x="520695" y="1196371"/>
                  <a:pt x="533859" y="1205182"/>
                  <a:pt x="548640" y="1206365"/>
                </a:cubicBezTo>
                <a:cubicBezTo>
                  <a:pt x="651581" y="1214600"/>
                  <a:pt x="755018" y="1214705"/>
                  <a:pt x="858129" y="1220433"/>
                </a:cubicBezTo>
                <a:cubicBezTo>
                  <a:pt x="1014979" y="1229147"/>
                  <a:pt x="1051955" y="1234188"/>
                  <a:pt x="1195753" y="1248568"/>
                </a:cubicBezTo>
                <a:cubicBezTo>
                  <a:pt x="1317673" y="1243879"/>
                  <a:pt x="1440036" y="1245888"/>
                  <a:pt x="1561513" y="1234500"/>
                </a:cubicBezTo>
                <a:cubicBezTo>
                  <a:pt x="1561522" y="1234499"/>
                  <a:pt x="1667017" y="1199332"/>
                  <a:pt x="1688123" y="1192297"/>
                </a:cubicBezTo>
                <a:lnTo>
                  <a:pt x="1730326" y="1178230"/>
                </a:lnTo>
                <a:cubicBezTo>
                  <a:pt x="1851275" y="1097596"/>
                  <a:pt x="1698246" y="1194270"/>
                  <a:pt x="1814732" y="1136027"/>
                </a:cubicBezTo>
                <a:cubicBezTo>
                  <a:pt x="1906777" y="1090005"/>
                  <a:pt x="1805810" y="1127907"/>
                  <a:pt x="1899138" y="1065688"/>
                </a:cubicBezTo>
                <a:cubicBezTo>
                  <a:pt x="1911476" y="1057463"/>
                  <a:pt x="1927273" y="1056309"/>
                  <a:pt x="1941341" y="1051620"/>
                </a:cubicBezTo>
                <a:cubicBezTo>
                  <a:pt x="1973443" y="1019520"/>
                  <a:pt x="1981164" y="1009146"/>
                  <a:pt x="2025747" y="981282"/>
                </a:cubicBezTo>
                <a:cubicBezTo>
                  <a:pt x="2043530" y="970167"/>
                  <a:pt x="2063261" y="962525"/>
                  <a:pt x="2082018" y="953147"/>
                </a:cubicBezTo>
                <a:cubicBezTo>
                  <a:pt x="2091396" y="939079"/>
                  <a:pt x="2099591" y="924146"/>
                  <a:pt x="2110153" y="910943"/>
                </a:cubicBezTo>
                <a:cubicBezTo>
                  <a:pt x="2118438" y="900586"/>
                  <a:pt x="2132357" y="894671"/>
                  <a:pt x="2138289" y="882808"/>
                </a:cubicBezTo>
                <a:cubicBezTo>
                  <a:pt x="2146936" y="865515"/>
                  <a:pt x="2145568" y="844640"/>
                  <a:pt x="2152357" y="826537"/>
                </a:cubicBezTo>
                <a:cubicBezTo>
                  <a:pt x="2159720" y="806902"/>
                  <a:pt x="2171114" y="789024"/>
                  <a:pt x="2180492" y="770267"/>
                </a:cubicBezTo>
                <a:cubicBezTo>
                  <a:pt x="2175803" y="695239"/>
                  <a:pt x="2177055" y="619602"/>
                  <a:pt x="2166424" y="545183"/>
                </a:cubicBezTo>
                <a:cubicBezTo>
                  <a:pt x="2155429" y="468219"/>
                  <a:pt x="2144555" y="489713"/>
                  <a:pt x="2110153" y="446710"/>
                </a:cubicBezTo>
                <a:cubicBezTo>
                  <a:pt x="2099591" y="433508"/>
                  <a:pt x="2092842" y="417496"/>
                  <a:pt x="2082018" y="404507"/>
                </a:cubicBezTo>
                <a:cubicBezTo>
                  <a:pt x="2069282" y="389223"/>
                  <a:pt x="2052551" y="377587"/>
                  <a:pt x="2039815" y="362303"/>
                </a:cubicBezTo>
                <a:cubicBezTo>
                  <a:pt x="2003255" y="318430"/>
                  <a:pt x="2024473" y="324708"/>
                  <a:pt x="1983544" y="291965"/>
                </a:cubicBezTo>
                <a:cubicBezTo>
                  <a:pt x="1916350" y="238211"/>
                  <a:pt x="1968478" y="284432"/>
                  <a:pt x="1899138" y="249762"/>
                </a:cubicBezTo>
                <a:cubicBezTo>
                  <a:pt x="1884016" y="242201"/>
                  <a:pt x="1872057" y="229188"/>
                  <a:pt x="1856935" y="221627"/>
                </a:cubicBezTo>
                <a:cubicBezTo>
                  <a:pt x="1843672" y="214995"/>
                  <a:pt x="1829181" y="210893"/>
                  <a:pt x="1814732" y="207559"/>
                </a:cubicBezTo>
                <a:cubicBezTo>
                  <a:pt x="1634936" y="166067"/>
                  <a:pt x="1656359" y="178382"/>
                  <a:pt x="1434904" y="165356"/>
                </a:cubicBezTo>
                <a:cubicBezTo>
                  <a:pt x="1406769" y="160667"/>
                  <a:pt x="1378735" y="155322"/>
                  <a:pt x="1350498" y="151288"/>
                </a:cubicBezTo>
                <a:cubicBezTo>
                  <a:pt x="1313072" y="145941"/>
                  <a:pt x="1275153" y="143983"/>
                  <a:pt x="1237957" y="137220"/>
                </a:cubicBezTo>
                <a:cubicBezTo>
                  <a:pt x="1223367" y="134567"/>
                  <a:pt x="1210011" y="127227"/>
                  <a:pt x="1195753" y="123153"/>
                </a:cubicBezTo>
                <a:cubicBezTo>
                  <a:pt x="1177163" y="117842"/>
                  <a:pt x="1157586" y="115874"/>
                  <a:pt x="1139483" y="109085"/>
                </a:cubicBezTo>
                <a:cubicBezTo>
                  <a:pt x="1119847" y="101722"/>
                  <a:pt x="1103107" y="87582"/>
                  <a:pt x="1083212" y="80950"/>
                </a:cubicBezTo>
                <a:cubicBezTo>
                  <a:pt x="1046528" y="68722"/>
                  <a:pt x="1007354" y="65042"/>
                  <a:pt x="970670" y="52814"/>
                </a:cubicBezTo>
                <a:cubicBezTo>
                  <a:pt x="934516" y="40763"/>
                  <a:pt x="911051" y="31744"/>
                  <a:pt x="872197" y="24679"/>
                </a:cubicBezTo>
                <a:cubicBezTo>
                  <a:pt x="736468" y="0"/>
                  <a:pt x="723119" y="10611"/>
                  <a:pt x="548640" y="1061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>
            <a:stCxn id="8" idx="21"/>
          </p:cNvCxnSpPr>
          <p:nvPr/>
        </p:nvCxnSpPr>
        <p:spPr>
          <a:xfrm>
            <a:off x="858129" y="2720607"/>
            <a:ext cx="72958" cy="102892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214282" y="3995678"/>
            <a:ext cx="26432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r>
              <a:rPr lang="el-GR" dirty="0" smtClean="0"/>
              <a:t>Αυτές τις συναρτήσεις όταν τις σχεδιάζω στους άξονες </a:t>
            </a:r>
            <a:r>
              <a:rPr lang="en-US" dirty="0" smtClean="0"/>
              <a:t>x-y</a:t>
            </a:r>
            <a:r>
              <a:rPr lang="el-GR" dirty="0" smtClean="0"/>
              <a:t> </a:t>
            </a:r>
            <a:r>
              <a:rPr lang="el-GR" u="sng" dirty="0" smtClean="0"/>
              <a:t>είναι πάντα ευθείες γραμμές. Άρα θα χρειαστώ μόνο δύο σημεία.</a:t>
            </a:r>
            <a:endParaRPr lang="en-US" u="sng" dirty="0"/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3786182" y="5143512"/>
            <a:ext cx="485778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429256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 rot="5400000">
            <a:off x="621507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>
            <a:off x="671514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 rot="5400000">
            <a:off x="714376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5400000">
            <a:off x="492839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 rot="5400000">
            <a:off x="535781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rot="5400000">
            <a:off x="764383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450056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8144297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143636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25 - TextBox"/>
          <p:cNvSpPr txBox="1"/>
          <p:nvPr/>
        </p:nvSpPr>
        <p:spPr>
          <a:xfrm>
            <a:off x="664370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8" name="27 - TextBox"/>
          <p:cNvSpPr txBox="1"/>
          <p:nvPr/>
        </p:nvSpPr>
        <p:spPr>
          <a:xfrm>
            <a:off x="7072330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9" name="28 - TextBox"/>
          <p:cNvSpPr txBox="1"/>
          <p:nvPr/>
        </p:nvSpPr>
        <p:spPr>
          <a:xfrm>
            <a:off x="7572396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1" name="30 - TextBox"/>
          <p:cNvSpPr txBox="1"/>
          <p:nvPr/>
        </p:nvSpPr>
        <p:spPr>
          <a:xfrm>
            <a:off x="807246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28638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34" name="33 - TextBox"/>
          <p:cNvSpPr txBox="1"/>
          <p:nvPr/>
        </p:nvSpPr>
        <p:spPr>
          <a:xfrm>
            <a:off x="4357686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 rot="10800000" flipV="1">
            <a:off x="5795970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10800000" flipV="1">
            <a:off x="5786446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- Ευθεία γραμμή σύνδεσης"/>
          <p:cNvCxnSpPr/>
          <p:nvPr/>
        </p:nvCxnSpPr>
        <p:spPr>
          <a:xfrm rot="10800000" flipV="1">
            <a:off x="5786446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 rot="10800000" flipV="1">
            <a:off x="5786446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10800000" flipV="1">
            <a:off x="5786447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10800000" flipV="1">
            <a:off x="5786446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50069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500694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500694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4" name="43 - TextBox"/>
          <p:cNvSpPr txBox="1"/>
          <p:nvPr/>
        </p:nvSpPr>
        <p:spPr>
          <a:xfrm>
            <a:off x="5500694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929322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rot="5400000" flipH="1" flipV="1">
            <a:off x="5929322" y="4786322"/>
            <a:ext cx="71438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>
            <a:off x="5929322" y="4429132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Έλλειψη"/>
          <p:cNvSpPr/>
          <p:nvPr/>
        </p:nvSpPr>
        <p:spPr>
          <a:xfrm>
            <a:off x="6215074" y="442913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 rot="5400000" flipH="1" flipV="1">
            <a:off x="6000760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rot="10800000">
            <a:off x="5929322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Έλλειψη"/>
          <p:cNvSpPr/>
          <p:nvPr/>
        </p:nvSpPr>
        <p:spPr>
          <a:xfrm>
            <a:off x="6715140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4750595" y="3321843"/>
            <a:ext cx="3143272" cy="19288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 flipH="1" flipV="1">
            <a:off x="3929058" y="4572008"/>
            <a:ext cx="3929090" cy="7143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5643570" y="1785926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Γραφική παράσταση  της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(είναι ευθεία γραμμή)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1" name="60 - Ευθύγραμμο βέλος σύνδεσης"/>
          <p:cNvCxnSpPr/>
          <p:nvPr/>
        </p:nvCxnSpPr>
        <p:spPr>
          <a:xfrm rot="5400000">
            <a:off x="7786710" y="2214554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4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5</a:t>
            </a:r>
            <a:r>
              <a:rPr lang="en-US" sz="2400" dirty="0" smtClean="0"/>
              <a:t>x</a:t>
            </a:r>
            <a:r>
              <a:rPr lang="el-GR" sz="2400" dirty="0" smtClean="0"/>
              <a:t> -2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14282" y="1643050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Πρώτα φτιάχνω τον πίνακα τιμών</a:t>
            </a:r>
            <a:r>
              <a:rPr lang="en-US" sz="2000" dirty="0" smtClean="0"/>
              <a:t>, </a:t>
            </a:r>
            <a:r>
              <a:rPr lang="el-GR" sz="2000" u="sng" dirty="0" smtClean="0"/>
              <a:t>και στη γραμμή  της μεταβλητής </a:t>
            </a:r>
            <a:r>
              <a:rPr lang="en-US" sz="2000" u="sng" dirty="0" smtClean="0"/>
              <a:t>x, </a:t>
            </a:r>
            <a:r>
              <a:rPr lang="el-GR" sz="2000" u="sng" dirty="0" smtClean="0"/>
              <a:t>βάζω τυχαία 2 αριθμούς </a:t>
            </a:r>
            <a:r>
              <a:rPr lang="el-GR" sz="2000" dirty="0" smtClean="0"/>
              <a:t>(αφού για να σχεδιάσω μια ευθεία αρκούν δύο σημεία).</a:t>
            </a:r>
            <a:endParaRPr lang="en-US" sz="2000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785786" y="2500306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0" y="3571876"/>
            <a:ext cx="9715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</a:t>
            </a:r>
            <a:r>
              <a:rPr lang="el-GR" sz="2000" dirty="0" smtClean="0"/>
              <a:t>5</a:t>
            </a:r>
            <a:r>
              <a:rPr lang="en-US" sz="2000" dirty="0" smtClean="0"/>
              <a:t>x</a:t>
            </a:r>
            <a:r>
              <a:rPr lang="el-GR" sz="2000" dirty="0" smtClean="0"/>
              <a:t> -  2: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507207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0 </a:t>
            </a:r>
            <a:r>
              <a:rPr lang="el-GR" sz="2400" dirty="0" smtClean="0"/>
              <a:t>:</a:t>
            </a:r>
            <a:r>
              <a:rPr lang="en-US" sz="2400" dirty="0" smtClean="0"/>
              <a:t>         y = 5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0  - 2 </a:t>
            </a:r>
            <a:r>
              <a:rPr lang="el-GR" sz="2400" dirty="0" smtClean="0"/>
              <a:t>   </a:t>
            </a:r>
            <a:r>
              <a:rPr lang="en-US" sz="2400" dirty="0" smtClean="0"/>
              <a:t>     =    0    - 2  =   -2          </a:t>
            </a:r>
            <a:r>
              <a:rPr lang="el-GR" sz="2400" b="1" dirty="0" smtClean="0"/>
              <a:t>άρα     </a:t>
            </a:r>
            <a:r>
              <a:rPr lang="en-US" sz="2400" b="1" dirty="0" smtClean="0"/>
              <a:t>y  =  -2   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4214818"/>
            <a:ext cx="8501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-1 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5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(-1)  - 2</a:t>
            </a:r>
            <a:r>
              <a:rPr lang="el-GR" sz="2400" dirty="0" smtClean="0"/>
              <a:t>     </a:t>
            </a:r>
            <a:r>
              <a:rPr lang="en-US" sz="2400" dirty="0" smtClean="0"/>
              <a:t>=  -5 – 2  =  -7,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= -7</a:t>
            </a:r>
            <a:endParaRPr lang="en-US" sz="24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428860" y="621508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5857884" y="5786454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4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5x - 2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500298" y="92867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1636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</a:t>
            </a:r>
            <a:r>
              <a:rPr lang="en-US" sz="2000" dirty="0" smtClean="0"/>
              <a:t>-</a:t>
            </a:r>
            <a:r>
              <a:rPr lang="el-GR" sz="2000" dirty="0" smtClean="0"/>
              <a:t>1,</a:t>
            </a:r>
            <a:r>
              <a:rPr lang="en-US" sz="2000" dirty="0" smtClean="0"/>
              <a:t>-7</a:t>
            </a:r>
            <a:r>
              <a:rPr lang="el-GR" sz="2000" dirty="0" smtClean="0"/>
              <a:t>)  και (</a:t>
            </a:r>
            <a:r>
              <a:rPr lang="en-US" sz="2000" dirty="0" smtClean="0"/>
              <a:t>0</a:t>
            </a:r>
            <a:r>
              <a:rPr lang="el-GR" sz="2000" dirty="0" smtClean="0"/>
              <a:t>,</a:t>
            </a:r>
            <a:r>
              <a:rPr lang="en-US" sz="2000" dirty="0" smtClean="0"/>
              <a:t>-2</a:t>
            </a:r>
            <a:r>
              <a:rPr lang="el-GR" sz="2000" dirty="0" smtClean="0"/>
              <a:t>)  και σχεδιάζω την συνάρτηση: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1924578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28596" y="3715545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37147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428723"/>
            <a:ext cx="4857759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714612" y="200024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371514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371475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371475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00037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57174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1433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356767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5005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48569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21415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785786" y="5143512"/>
            <a:ext cx="271464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071670" y="6500834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143108" y="642939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107137" y="3679021"/>
            <a:ext cx="5143512" cy="12144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7286644" y="1781702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1765098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928670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52484" y="1674139"/>
            <a:ext cx="2339163" cy="1111919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2500299" y="5642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500298" y="607141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5000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2714612" y="542926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2643174" y="500063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471488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35769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39290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214546" y="228599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143108" y="285749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21468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643174" y="637659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2714612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2571736" y="450057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73" grpId="0" animBg="1"/>
      <p:bldP spid="50" grpId="0" animBg="1"/>
      <p:bldP spid="51" grpId="0" animBg="1"/>
      <p:bldP spid="56" grpId="0" animBg="1"/>
      <p:bldP spid="58" grpId="0" animBg="1"/>
      <p:bldP spid="70" grpId="0"/>
      <p:bldP spid="71" grpId="0"/>
      <p:bldP spid="72" grpId="0"/>
      <p:bldP spid="75" grpId="0"/>
      <p:bldP spid="77" grpId="0"/>
      <p:bldP spid="79" grpId="0"/>
      <p:bldP spid="81" grpId="0"/>
      <p:bldP spid="82" grpId="0"/>
      <p:bldP spid="83" grpId="0"/>
      <p:bldP spid="84" grpId="0"/>
      <p:bldP spid="8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728" y="185736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b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- Ελεύθερη σχεδίαση"/>
          <p:cNvSpPr/>
          <p:nvPr/>
        </p:nvSpPr>
        <p:spPr>
          <a:xfrm>
            <a:off x="1069145" y="1536835"/>
            <a:ext cx="2180492" cy="1248568"/>
          </a:xfrm>
          <a:custGeom>
            <a:avLst/>
            <a:gdLst>
              <a:gd name="connsiteX0" fmla="*/ 647113 w 2180492"/>
              <a:gd name="connsiteY0" fmla="*/ 10611 h 1248568"/>
              <a:gd name="connsiteX1" fmla="*/ 520504 w 2180492"/>
              <a:gd name="connsiteY1" fmla="*/ 80950 h 1248568"/>
              <a:gd name="connsiteX2" fmla="*/ 450166 w 2180492"/>
              <a:gd name="connsiteY2" fmla="*/ 123153 h 1248568"/>
              <a:gd name="connsiteX3" fmla="*/ 351692 w 2180492"/>
              <a:gd name="connsiteY3" fmla="*/ 179423 h 1248568"/>
              <a:gd name="connsiteX4" fmla="*/ 239150 w 2180492"/>
              <a:gd name="connsiteY4" fmla="*/ 249762 h 1248568"/>
              <a:gd name="connsiteX5" fmla="*/ 154744 w 2180492"/>
              <a:gd name="connsiteY5" fmla="*/ 320100 h 1248568"/>
              <a:gd name="connsiteX6" fmla="*/ 112541 w 2180492"/>
              <a:gd name="connsiteY6" fmla="*/ 348236 h 1248568"/>
              <a:gd name="connsiteX7" fmla="*/ 56270 w 2180492"/>
              <a:gd name="connsiteY7" fmla="*/ 418574 h 1248568"/>
              <a:gd name="connsiteX8" fmla="*/ 28135 w 2180492"/>
              <a:gd name="connsiteY8" fmla="*/ 460777 h 1248568"/>
              <a:gd name="connsiteX9" fmla="*/ 0 w 2180492"/>
              <a:gd name="connsiteY9" fmla="*/ 587387 h 1248568"/>
              <a:gd name="connsiteX10" fmla="*/ 14067 w 2180492"/>
              <a:gd name="connsiteY10" fmla="*/ 728063 h 1248568"/>
              <a:gd name="connsiteX11" fmla="*/ 70338 w 2180492"/>
              <a:gd name="connsiteY11" fmla="*/ 854673 h 1248568"/>
              <a:gd name="connsiteX12" fmla="*/ 84406 w 2180492"/>
              <a:gd name="connsiteY12" fmla="*/ 896876 h 1248568"/>
              <a:gd name="connsiteX13" fmla="*/ 182880 w 2180492"/>
              <a:gd name="connsiteY13" fmla="*/ 1037553 h 1248568"/>
              <a:gd name="connsiteX14" fmla="*/ 225083 w 2180492"/>
              <a:gd name="connsiteY14" fmla="*/ 1065688 h 1248568"/>
              <a:gd name="connsiteX15" fmla="*/ 281353 w 2180492"/>
              <a:gd name="connsiteY15" fmla="*/ 1107891 h 1248568"/>
              <a:gd name="connsiteX16" fmla="*/ 309489 w 2180492"/>
              <a:gd name="connsiteY16" fmla="*/ 1136027 h 1248568"/>
              <a:gd name="connsiteX17" fmla="*/ 365760 w 2180492"/>
              <a:gd name="connsiteY17" fmla="*/ 1150094 h 1248568"/>
              <a:gd name="connsiteX18" fmla="*/ 450166 w 2180492"/>
              <a:gd name="connsiteY18" fmla="*/ 1178230 h 1248568"/>
              <a:gd name="connsiteX19" fmla="*/ 506437 w 2180492"/>
              <a:gd name="connsiteY19" fmla="*/ 1192297 h 1248568"/>
              <a:gd name="connsiteX20" fmla="*/ 548640 w 2180492"/>
              <a:gd name="connsiteY20" fmla="*/ 1206365 h 1248568"/>
              <a:gd name="connsiteX21" fmla="*/ 858129 w 2180492"/>
              <a:gd name="connsiteY21" fmla="*/ 1220433 h 1248568"/>
              <a:gd name="connsiteX22" fmla="*/ 1195753 w 2180492"/>
              <a:gd name="connsiteY22" fmla="*/ 1248568 h 1248568"/>
              <a:gd name="connsiteX23" fmla="*/ 1561513 w 2180492"/>
              <a:gd name="connsiteY23" fmla="*/ 1234500 h 1248568"/>
              <a:gd name="connsiteX24" fmla="*/ 1688123 w 2180492"/>
              <a:gd name="connsiteY24" fmla="*/ 1192297 h 1248568"/>
              <a:gd name="connsiteX25" fmla="*/ 1730326 w 2180492"/>
              <a:gd name="connsiteY25" fmla="*/ 1178230 h 1248568"/>
              <a:gd name="connsiteX26" fmla="*/ 1814732 w 2180492"/>
              <a:gd name="connsiteY26" fmla="*/ 1136027 h 1248568"/>
              <a:gd name="connsiteX27" fmla="*/ 1899138 w 2180492"/>
              <a:gd name="connsiteY27" fmla="*/ 1065688 h 1248568"/>
              <a:gd name="connsiteX28" fmla="*/ 1941341 w 2180492"/>
              <a:gd name="connsiteY28" fmla="*/ 1051620 h 1248568"/>
              <a:gd name="connsiteX29" fmla="*/ 2025747 w 2180492"/>
              <a:gd name="connsiteY29" fmla="*/ 981282 h 1248568"/>
              <a:gd name="connsiteX30" fmla="*/ 2082018 w 2180492"/>
              <a:gd name="connsiteY30" fmla="*/ 953147 h 1248568"/>
              <a:gd name="connsiteX31" fmla="*/ 2110153 w 2180492"/>
              <a:gd name="connsiteY31" fmla="*/ 910943 h 1248568"/>
              <a:gd name="connsiteX32" fmla="*/ 2138289 w 2180492"/>
              <a:gd name="connsiteY32" fmla="*/ 882808 h 1248568"/>
              <a:gd name="connsiteX33" fmla="*/ 2152357 w 2180492"/>
              <a:gd name="connsiteY33" fmla="*/ 826537 h 1248568"/>
              <a:gd name="connsiteX34" fmla="*/ 2180492 w 2180492"/>
              <a:gd name="connsiteY34" fmla="*/ 770267 h 1248568"/>
              <a:gd name="connsiteX35" fmla="*/ 2166424 w 2180492"/>
              <a:gd name="connsiteY35" fmla="*/ 545183 h 1248568"/>
              <a:gd name="connsiteX36" fmla="*/ 2110153 w 2180492"/>
              <a:gd name="connsiteY36" fmla="*/ 446710 h 1248568"/>
              <a:gd name="connsiteX37" fmla="*/ 2082018 w 2180492"/>
              <a:gd name="connsiteY37" fmla="*/ 404507 h 1248568"/>
              <a:gd name="connsiteX38" fmla="*/ 2039815 w 2180492"/>
              <a:gd name="connsiteY38" fmla="*/ 362303 h 1248568"/>
              <a:gd name="connsiteX39" fmla="*/ 1983544 w 2180492"/>
              <a:gd name="connsiteY39" fmla="*/ 291965 h 1248568"/>
              <a:gd name="connsiteX40" fmla="*/ 1899138 w 2180492"/>
              <a:gd name="connsiteY40" fmla="*/ 249762 h 1248568"/>
              <a:gd name="connsiteX41" fmla="*/ 1856935 w 2180492"/>
              <a:gd name="connsiteY41" fmla="*/ 221627 h 1248568"/>
              <a:gd name="connsiteX42" fmla="*/ 1814732 w 2180492"/>
              <a:gd name="connsiteY42" fmla="*/ 207559 h 1248568"/>
              <a:gd name="connsiteX43" fmla="*/ 1434904 w 2180492"/>
              <a:gd name="connsiteY43" fmla="*/ 165356 h 1248568"/>
              <a:gd name="connsiteX44" fmla="*/ 1350498 w 2180492"/>
              <a:gd name="connsiteY44" fmla="*/ 151288 h 1248568"/>
              <a:gd name="connsiteX45" fmla="*/ 1237957 w 2180492"/>
              <a:gd name="connsiteY45" fmla="*/ 137220 h 1248568"/>
              <a:gd name="connsiteX46" fmla="*/ 1195753 w 2180492"/>
              <a:gd name="connsiteY46" fmla="*/ 123153 h 1248568"/>
              <a:gd name="connsiteX47" fmla="*/ 1139483 w 2180492"/>
              <a:gd name="connsiteY47" fmla="*/ 109085 h 1248568"/>
              <a:gd name="connsiteX48" fmla="*/ 1083212 w 2180492"/>
              <a:gd name="connsiteY48" fmla="*/ 80950 h 1248568"/>
              <a:gd name="connsiteX49" fmla="*/ 970670 w 2180492"/>
              <a:gd name="connsiteY49" fmla="*/ 52814 h 1248568"/>
              <a:gd name="connsiteX50" fmla="*/ 872197 w 2180492"/>
              <a:gd name="connsiteY50" fmla="*/ 24679 h 1248568"/>
              <a:gd name="connsiteX51" fmla="*/ 548640 w 2180492"/>
              <a:gd name="connsiteY51" fmla="*/ 10611 h 1248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80492" h="1248568">
                <a:moveTo>
                  <a:pt x="647113" y="10611"/>
                </a:moveTo>
                <a:cubicBezTo>
                  <a:pt x="562224" y="38908"/>
                  <a:pt x="641435" y="8391"/>
                  <a:pt x="520504" y="80950"/>
                </a:cubicBezTo>
                <a:cubicBezTo>
                  <a:pt x="497058" y="95018"/>
                  <a:pt x="472916" y="107986"/>
                  <a:pt x="450166" y="123153"/>
                </a:cubicBezTo>
                <a:cubicBezTo>
                  <a:pt x="365000" y="179930"/>
                  <a:pt x="426910" y="154352"/>
                  <a:pt x="351692" y="179423"/>
                </a:cubicBezTo>
                <a:cubicBezTo>
                  <a:pt x="192289" y="298978"/>
                  <a:pt x="393630" y="153212"/>
                  <a:pt x="239150" y="249762"/>
                </a:cubicBezTo>
                <a:cubicBezTo>
                  <a:pt x="129723" y="318154"/>
                  <a:pt x="223528" y="265073"/>
                  <a:pt x="154744" y="320100"/>
                </a:cubicBezTo>
                <a:cubicBezTo>
                  <a:pt x="141542" y="330662"/>
                  <a:pt x="126609" y="338857"/>
                  <a:pt x="112541" y="348236"/>
                </a:cubicBezTo>
                <a:cubicBezTo>
                  <a:pt x="25945" y="478132"/>
                  <a:pt x="136451" y="318348"/>
                  <a:pt x="56270" y="418574"/>
                </a:cubicBezTo>
                <a:cubicBezTo>
                  <a:pt x="45708" y="431776"/>
                  <a:pt x="37513" y="446709"/>
                  <a:pt x="28135" y="460777"/>
                </a:cubicBezTo>
                <a:cubicBezTo>
                  <a:pt x="22708" y="482483"/>
                  <a:pt x="0" y="569522"/>
                  <a:pt x="0" y="587387"/>
                </a:cubicBezTo>
                <a:cubicBezTo>
                  <a:pt x="0" y="634513"/>
                  <a:pt x="4825" y="681852"/>
                  <a:pt x="14067" y="728063"/>
                </a:cubicBezTo>
                <a:cubicBezTo>
                  <a:pt x="22246" y="768958"/>
                  <a:pt x="53951" y="816437"/>
                  <a:pt x="70338" y="854673"/>
                </a:cubicBezTo>
                <a:cubicBezTo>
                  <a:pt x="76179" y="868303"/>
                  <a:pt x="77205" y="883913"/>
                  <a:pt x="84406" y="896876"/>
                </a:cubicBezTo>
                <a:cubicBezTo>
                  <a:pt x="90150" y="907214"/>
                  <a:pt x="164441" y="1019114"/>
                  <a:pt x="182880" y="1037553"/>
                </a:cubicBezTo>
                <a:cubicBezTo>
                  <a:pt x="194835" y="1049508"/>
                  <a:pt x="211325" y="1055861"/>
                  <a:pt x="225083" y="1065688"/>
                </a:cubicBezTo>
                <a:cubicBezTo>
                  <a:pt x="244162" y="1079316"/>
                  <a:pt x="263341" y="1092881"/>
                  <a:pt x="281353" y="1107891"/>
                </a:cubicBezTo>
                <a:cubicBezTo>
                  <a:pt x="291542" y="1116382"/>
                  <a:pt x="297626" y="1130095"/>
                  <a:pt x="309489" y="1136027"/>
                </a:cubicBezTo>
                <a:cubicBezTo>
                  <a:pt x="326782" y="1144673"/>
                  <a:pt x="347241" y="1144538"/>
                  <a:pt x="365760" y="1150094"/>
                </a:cubicBezTo>
                <a:cubicBezTo>
                  <a:pt x="394167" y="1158616"/>
                  <a:pt x="421394" y="1171037"/>
                  <a:pt x="450166" y="1178230"/>
                </a:cubicBezTo>
                <a:cubicBezTo>
                  <a:pt x="468923" y="1182919"/>
                  <a:pt x="487847" y="1186986"/>
                  <a:pt x="506437" y="1192297"/>
                </a:cubicBezTo>
                <a:cubicBezTo>
                  <a:pt x="520695" y="1196371"/>
                  <a:pt x="533859" y="1205182"/>
                  <a:pt x="548640" y="1206365"/>
                </a:cubicBezTo>
                <a:cubicBezTo>
                  <a:pt x="651581" y="1214600"/>
                  <a:pt x="755018" y="1214705"/>
                  <a:pt x="858129" y="1220433"/>
                </a:cubicBezTo>
                <a:cubicBezTo>
                  <a:pt x="1014979" y="1229147"/>
                  <a:pt x="1051955" y="1234188"/>
                  <a:pt x="1195753" y="1248568"/>
                </a:cubicBezTo>
                <a:cubicBezTo>
                  <a:pt x="1317673" y="1243879"/>
                  <a:pt x="1440036" y="1245888"/>
                  <a:pt x="1561513" y="1234500"/>
                </a:cubicBezTo>
                <a:cubicBezTo>
                  <a:pt x="1561522" y="1234499"/>
                  <a:pt x="1667017" y="1199332"/>
                  <a:pt x="1688123" y="1192297"/>
                </a:cubicBezTo>
                <a:lnTo>
                  <a:pt x="1730326" y="1178230"/>
                </a:lnTo>
                <a:cubicBezTo>
                  <a:pt x="1851275" y="1097596"/>
                  <a:pt x="1698246" y="1194270"/>
                  <a:pt x="1814732" y="1136027"/>
                </a:cubicBezTo>
                <a:cubicBezTo>
                  <a:pt x="1906777" y="1090005"/>
                  <a:pt x="1805810" y="1127907"/>
                  <a:pt x="1899138" y="1065688"/>
                </a:cubicBezTo>
                <a:cubicBezTo>
                  <a:pt x="1911476" y="1057463"/>
                  <a:pt x="1927273" y="1056309"/>
                  <a:pt x="1941341" y="1051620"/>
                </a:cubicBezTo>
                <a:cubicBezTo>
                  <a:pt x="1973443" y="1019520"/>
                  <a:pt x="1981164" y="1009146"/>
                  <a:pt x="2025747" y="981282"/>
                </a:cubicBezTo>
                <a:cubicBezTo>
                  <a:pt x="2043530" y="970167"/>
                  <a:pt x="2063261" y="962525"/>
                  <a:pt x="2082018" y="953147"/>
                </a:cubicBezTo>
                <a:cubicBezTo>
                  <a:pt x="2091396" y="939079"/>
                  <a:pt x="2099591" y="924146"/>
                  <a:pt x="2110153" y="910943"/>
                </a:cubicBezTo>
                <a:cubicBezTo>
                  <a:pt x="2118438" y="900586"/>
                  <a:pt x="2132357" y="894671"/>
                  <a:pt x="2138289" y="882808"/>
                </a:cubicBezTo>
                <a:cubicBezTo>
                  <a:pt x="2146936" y="865515"/>
                  <a:pt x="2145568" y="844640"/>
                  <a:pt x="2152357" y="826537"/>
                </a:cubicBezTo>
                <a:cubicBezTo>
                  <a:pt x="2159720" y="806902"/>
                  <a:pt x="2171114" y="789024"/>
                  <a:pt x="2180492" y="770267"/>
                </a:cubicBezTo>
                <a:cubicBezTo>
                  <a:pt x="2175803" y="695239"/>
                  <a:pt x="2177055" y="619602"/>
                  <a:pt x="2166424" y="545183"/>
                </a:cubicBezTo>
                <a:cubicBezTo>
                  <a:pt x="2155429" y="468219"/>
                  <a:pt x="2144555" y="489713"/>
                  <a:pt x="2110153" y="446710"/>
                </a:cubicBezTo>
                <a:cubicBezTo>
                  <a:pt x="2099591" y="433508"/>
                  <a:pt x="2092842" y="417496"/>
                  <a:pt x="2082018" y="404507"/>
                </a:cubicBezTo>
                <a:cubicBezTo>
                  <a:pt x="2069282" y="389223"/>
                  <a:pt x="2052551" y="377587"/>
                  <a:pt x="2039815" y="362303"/>
                </a:cubicBezTo>
                <a:cubicBezTo>
                  <a:pt x="2003255" y="318430"/>
                  <a:pt x="2024473" y="324708"/>
                  <a:pt x="1983544" y="291965"/>
                </a:cubicBezTo>
                <a:cubicBezTo>
                  <a:pt x="1916350" y="238211"/>
                  <a:pt x="1968478" y="284432"/>
                  <a:pt x="1899138" y="249762"/>
                </a:cubicBezTo>
                <a:cubicBezTo>
                  <a:pt x="1884016" y="242201"/>
                  <a:pt x="1872057" y="229188"/>
                  <a:pt x="1856935" y="221627"/>
                </a:cubicBezTo>
                <a:cubicBezTo>
                  <a:pt x="1843672" y="214995"/>
                  <a:pt x="1829181" y="210893"/>
                  <a:pt x="1814732" y="207559"/>
                </a:cubicBezTo>
                <a:cubicBezTo>
                  <a:pt x="1634936" y="166067"/>
                  <a:pt x="1656359" y="178382"/>
                  <a:pt x="1434904" y="165356"/>
                </a:cubicBezTo>
                <a:cubicBezTo>
                  <a:pt x="1406769" y="160667"/>
                  <a:pt x="1378735" y="155322"/>
                  <a:pt x="1350498" y="151288"/>
                </a:cubicBezTo>
                <a:cubicBezTo>
                  <a:pt x="1313072" y="145941"/>
                  <a:pt x="1275153" y="143983"/>
                  <a:pt x="1237957" y="137220"/>
                </a:cubicBezTo>
                <a:cubicBezTo>
                  <a:pt x="1223367" y="134567"/>
                  <a:pt x="1210011" y="127227"/>
                  <a:pt x="1195753" y="123153"/>
                </a:cubicBezTo>
                <a:cubicBezTo>
                  <a:pt x="1177163" y="117842"/>
                  <a:pt x="1157586" y="115874"/>
                  <a:pt x="1139483" y="109085"/>
                </a:cubicBezTo>
                <a:cubicBezTo>
                  <a:pt x="1119847" y="101722"/>
                  <a:pt x="1103107" y="87582"/>
                  <a:pt x="1083212" y="80950"/>
                </a:cubicBezTo>
                <a:cubicBezTo>
                  <a:pt x="1046528" y="68722"/>
                  <a:pt x="1007354" y="65042"/>
                  <a:pt x="970670" y="52814"/>
                </a:cubicBezTo>
                <a:cubicBezTo>
                  <a:pt x="934516" y="40763"/>
                  <a:pt x="911051" y="31744"/>
                  <a:pt x="872197" y="24679"/>
                </a:cubicBezTo>
                <a:cubicBezTo>
                  <a:pt x="736468" y="0"/>
                  <a:pt x="723119" y="10611"/>
                  <a:pt x="548640" y="1061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>
            <a:stCxn id="8" idx="21"/>
          </p:cNvCxnSpPr>
          <p:nvPr/>
        </p:nvCxnSpPr>
        <p:spPr>
          <a:xfrm>
            <a:off x="1927274" y="2757268"/>
            <a:ext cx="72958" cy="102892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857224" y="4214818"/>
            <a:ext cx="6143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αυτή την συνάρτηση οι μεταβλητές (= γράμματα) είναι σε δύναμη του δύο. </a:t>
            </a:r>
          </a:p>
          <a:p>
            <a:endParaRPr lang="el-GR" dirty="0" smtClean="0"/>
          </a:p>
          <a:p>
            <a:r>
              <a:rPr lang="el-GR" dirty="0" smtClean="0"/>
              <a:t>Αυτές τις συναρτήσεις όταν τις σχεδιάζω στους άξονες </a:t>
            </a:r>
            <a:r>
              <a:rPr lang="en-US" dirty="0" smtClean="0"/>
              <a:t>x-y</a:t>
            </a:r>
            <a:r>
              <a:rPr lang="el-GR" dirty="0" smtClean="0"/>
              <a:t> </a:t>
            </a:r>
            <a:r>
              <a:rPr lang="el-GR" u="sng" dirty="0" smtClean="0"/>
              <a:t>είναι καμπύλες γραμμές και όχι ευθείες γραμμές.</a:t>
            </a:r>
            <a:endParaRPr lang="en-US" u="sng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71472" y="928670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Από αυτό το </a:t>
            </a:r>
            <a:r>
              <a:rPr lang="el-GR" sz="2400" u="sng" dirty="0" smtClean="0"/>
              <a:t>ένα τυχαίο σημείο Μ </a:t>
            </a:r>
            <a:r>
              <a:rPr lang="el-GR" sz="2400" dirty="0" smtClean="0"/>
              <a:t>… μπορούν να περάσουν </a:t>
            </a:r>
            <a:r>
              <a:rPr lang="el-GR" sz="2400" u="sng" dirty="0" smtClean="0"/>
              <a:t>πάρα πολλές ευθείες γραμμές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 flipV="1">
            <a:off x="1500166" y="2214554"/>
            <a:ext cx="3786214" cy="28575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rot="5400000" flipH="1" flipV="1">
            <a:off x="1250133" y="3107529"/>
            <a:ext cx="3857652" cy="20717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1071538" y="3500438"/>
            <a:ext cx="6429420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16200000" flipV="1">
            <a:off x="1964513" y="3036091"/>
            <a:ext cx="314327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857620" y="5786454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Εδώ σχεδίασα μερικές από τις ευθείες γραμμές που περνάνε από το ένα σημείο</a:t>
            </a:r>
            <a:endParaRPr lang="en-US" sz="2000" u="sng" dirty="0"/>
          </a:p>
        </p:txBody>
      </p:sp>
      <p:sp>
        <p:nvSpPr>
          <p:cNvPr id="21" name="20 - TextBox"/>
          <p:cNvSpPr txBox="1"/>
          <p:nvPr/>
        </p:nvSpPr>
        <p:spPr>
          <a:xfrm>
            <a:off x="3714744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l-GR" sz="2400" u="sng" dirty="0" smtClean="0"/>
              <a:t>2 </a:t>
            </a:r>
            <a:r>
              <a:rPr lang="el-GR" sz="2400" u="sng" dirty="0" smtClean="0"/>
              <a:t>τυχαία σημεία, το σημείο Μ και το σημείο Α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71546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Προσοχή! Από τα   </a:t>
            </a:r>
            <a:r>
              <a:rPr lang="el-GR" sz="2400" u="sng" dirty="0" smtClean="0"/>
              <a:t>2 τυχαία σημεία</a:t>
            </a:r>
            <a:r>
              <a:rPr lang="el-GR" sz="2400" dirty="0" smtClean="0"/>
              <a:t>, το σημείο Μ και το σημείο Α,</a:t>
            </a:r>
            <a:r>
              <a:rPr lang="el-GR" sz="2400" u="sng" dirty="0" smtClean="0"/>
              <a:t> μπορεί να περάσει μόνο μια ευθεία….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00108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Συμπέρασμα: Για να ζωγραφίσω (σχεδιάσω) μια ορισμένη  ευθεία γραμμή, μου αρκεί να έχω δύο σημεία.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714480" y="421481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Αυτή είναι μια </a:t>
            </a:r>
            <a:r>
              <a:rPr lang="el-GR" sz="2400" b="1" dirty="0" smtClean="0"/>
              <a:t>συνάρτηση</a:t>
            </a:r>
            <a:r>
              <a:rPr lang="el-GR" sz="2400" dirty="0" smtClean="0"/>
              <a:t>, (μια εξίσωση, μια σχέση) ανάμεσα σε δύο μεταβλητές (γράμματα)</a:t>
            </a:r>
            <a:endParaRPr lang="en-US" sz="2400" dirty="0" smtClean="0"/>
          </a:p>
        </p:txBody>
      </p:sp>
      <p:sp>
        <p:nvSpPr>
          <p:cNvPr id="11" name="10 - Έλλειψη"/>
          <p:cNvSpPr/>
          <p:nvPr/>
        </p:nvSpPr>
        <p:spPr>
          <a:xfrm>
            <a:off x="2214546" y="1643050"/>
            <a:ext cx="2857520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2428860" y="3286124"/>
            <a:ext cx="1500198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</a:t>
            </a:r>
            <a:r>
              <a:rPr lang="el-GR" sz="2400" b="1" u="sng" dirty="0" smtClean="0">
                <a:solidFill>
                  <a:srgbClr val="7030A0"/>
                </a:solidFill>
              </a:rPr>
              <a:t>1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8  - 3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2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143768" y="385762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423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8 – 6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y=2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2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x + 8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24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-3  + 8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 -3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x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929190" y="385762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5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572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 </a:t>
            </a:r>
            <a:r>
              <a:rPr lang="en-US" sz="2800" dirty="0" smtClean="0"/>
              <a:t>-3</a:t>
            </a:r>
            <a:r>
              <a:rPr lang="el-GR" sz="2800" dirty="0" smtClean="0"/>
              <a:t>    </a:t>
            </a:r>
            <a:r>
              <a:rPr lang="en-US" sz="2800" dirty="0" smtClean="0"/>
              <a:t>                </a:t>
            </a:r>
            <a:r>
              <a:rPr lang="el-GR" sz="2800" dirty="0" smtClean="0"/>
              <a:t> </a:t>
            </a:r>
            <a:r>
              <a:rPr lang="en-US" sz="2800" dirty="0" smtClean="0"/>
              <a:t>y=5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1627</Words>
  <PresentationFormat>Προβολή στην οθόνη (4:3)</PresentationFormat>
  <Paragraphs>415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ΣΥΝΑΡΤΗΣΕΙΣ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Panorea</cp:lastModifiedBy>
  <cp:revision>115</cp:revision>
  <dcterms:created xsi:type="dcterms:W3CDTF">2020-12-10T19:31:36Z</dcterms:created>
  <dcterms:modified xsi:type="dcterms:W3CDTF">2021-02-15T20:02:12Z</dcterms:modified>
</cp:coreProperties>
</file>